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37"/>
  </p:notesMasterIdLst>
  <p:sldIdLst>
    <p:sldId id="525" r:id="rId2"/>
    <p:sldId id="443" r:id="rId3"/>
    <p:sldId id="446" r:id="rId4"/>
    <p:sldId id="447" r:id="rId5"/>
    <p:sldId id="366" r:id="rId6"/>
    <p:sldId id="367" r:id="rId7"/>
    <p:sldId id="311" r:id="rId8"/>
    <p:sldId id="498" r:id="rId9"/>
    <p:sldId id="481" r:id="rId10"/>
    <p:sldId id="473" r:id="rId11"/>
    <p:sldId id="482" r:id="rId12"/>
    <p:sldId id="471" r:id="rId13"/>
    <p:sldId id="487" r:id="rId14"/>
    <p:sldId id="484" r:id="rId15"/>
    <p:sldId id="510" r:id="rId16"/>
    <p:sldId id="511" r:id="rId17"/>
    <p:sldId id="518" r:id="rId18"/>
    <p:sldId id="507" r:id="rId19"/>
    <p:sldId id="512" r:id="rId20"/>
    <p:sldId id="505" r:id="rId21"/>
    <p:sldId id="513" r:id="rId22"/>
    <p:sldId id="514" r:id="rId23"/>
    <p:sldId id="493" r:id="rId24"/>
    <p:sldId id="491" r:id="rId25"/>
    <p:sldId id="521" r:id="rId26"/>
    <p:sldId id="486" r:id="rId27"/>
    <p:sldId id="519" r:id="rId28"/>
    <p:sldId id="520" r:id="rId29"/>
    <p:sldId id="522" r:id="rId30"/>
    <p:sldId id="523" r:id="rId31"/>
    <p:sldId id="524" r:id="rId32"/>
    <p:sldId id="496" r:id="rId33"/>
    <p:sldId id="438" r:id="rId34"/>
    <p:sldId id="515" r:id="rId35"/>
    <p:sldId id="504"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anzania" id="{597FAC47-A58A-4383-83F9-1122A858426F}">
          <p14:sldIdLst>
            <p14:sldId id="525"/>
            <p14:sldId id="443"/>
            <p14:sldId id="446"/>
            <p14:sldId id="447"/>
            <p14:sldId id="366"/>
            <p14:sldId id="367"/>
            <p14:sldId id="311"/>
            <p14:sldId id="498"/>
            <p14:sldId id="481"/>
            <p14:sldId id="473"/>
            <p14:sldId id="482"/>
            <p14:sldId id="471"/>
            <p14:sldId id="487"/>
            <p14:sldId id="484"/>
            <p14:sldId id="510"/>
            <p14:sldId id="511"/>
            <p14:sldId id="518"/>
            <p14:sldId id="507"/>
            <p14:sldId id="512"/>
            <p14:sldId id="505"/>
            <p14:sldId id="513"/>
            <p14:sldId id="514"/>
            <p14:sldId id="493"/>
            <p14:sldId id="491"/>
            <p14:sldId id="521"/>
            <p14:sldId id="486"/>
            <p14:sldId id="519"/>
            <p14:sldId id="520"/>
            <p14:sldId id="522"/>
            <p14:sldId id="523"/>
            <p14:sldId id="524"/>
            <p14:sldId id="496"/>
            <p14:sldId id="438"/>
            <p14:sldId id="515"/>
            <p14:sldId id="5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man, Suzanne" initials="MS"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758" y="86"/>
      </p:cViewPr>
      <p:guideLst>
        <p:guide orient="horz" pos="2160"/>
        <p:guide pos="2880"/>
      </p:guideLst>
    </p:cSldViewPr>
  </p:slideViewPr>
  <p:notesTextViewPr>
    <p:cViewPr>
      <p:scale>
        <a:sx n="1" d="1"/>
        <a:sy n="1" d="1"/>
      </p:scale>
      <p:origin x="0" y="0"/>
    </p:cViewPr>
  </p:notesTextViewPr>
  <p:notesViewPr>
    <p:cSldViewPr snapToGrid="0">
      <p:cViewPr varScale="1">
        <p:scale>
          <a:sx n="64" d="100"/>
          <a:sy n="64" d="100"/>
        </p:scale>
        <p:origin x="3115"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627ED-4187-41D4-B3C4-5C2857AA71C8}" type="datetimeFigureOut">
              <a:rPr lang="en-US" smtClean="0"/>
              <a:t>5/14/2018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8B866-079E-441C-A5DD-5F7A4A78B1E9}" type="slidenum">
              <a:rPr lang="en-US" smtClean="0"/>
              <a:t>‹#›</a:t>
            </a:fld>
            <a:endParaRPr lang="en-US"/>
          </a:p>
        </p:txBody>
      </p:sp>
    </p:spTree>
    <p:extLst>
      <p:ext uri="{BB962C8B-B14F-4D97-AF65-F5344CB8AC3E}">
        <p14:creationId xmlns:p14="http://schemas.microsoft.com/office/powerpoint/2010/main" val="2547045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EF9C4DB-4CC3-4FD9-80A2-145DE8DD676B}" type="slidenum">
              <a:rPr lang="en-US" smtClean="0"/>
              <a:t>2</a:t>
            </a:fld>
            <a:endParaRPr lang="en-US"/>
          </a:p>
        </p:txBody>
      </p:sp>
    </p:spTree>
    <p:extLst>
      <p:ext uri="{BB962C8B-B14F-4D97-AF65-F5344CB8AC3E}">
        <p14:creationId xmlns:p14="http://schemas.microsoft.com/office/powerpoint/2010/main" val="2332454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68B866-079E-441C-A5DD-5F7A4A78B1E9}" type="slidenum">
              <a:rPr lang="en-US" smtClean="0"/>
              <a:t>28</a:t>
            </a:fld>
            <a:endParaRPr lang="en-US"/>
          </a:p>
        </p:txBody>
      </p:sp>
    </p:spTree>
    <p:extLst>
      <p:ext uri="{BB962C8B-B14F-4D97-AF65-F5344CB8AC3E}">
        <p14:creationId xmlns:p14="http://schemas.microsoft.com/office/powerpoint/2010/main" val="2608572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it looks like injunctive norms matter most for HIV testing. Interestingly, egos appear influenced to be both influenced by whether they think their alters think they should be tested (an-friendship based-normative effect), whether alters think that they think they should be tested (an expectancy effect), and by an overall camp sentiment about whether alters think people should be tested."</a:t>
            </a:r>
          </a:p>
        </p:txBody>
      </p:sp>
      <p:sp>
        <p:nvSpPr>
          <p:cNvPr id="4" name="Slide Number Placeholder 3"/>
          <p:cNvSpPr>
            <a:spLocks noGrp="1"/>
          </p:cNvSpPr>
          <p:nvPr>
            <p:ph type="sldNum" sz="quarter" idx="10"/>
          </p:nvPr>
        </p:nvSpPr>
        <p:spPr/>
        <p:txBody>
          <a:bodyPr/>
          <a:lstStyle/>
          <a:p>
            <a:fld id="{CB68B866-079E-441C-A5DD-5F7A4A78B1E9}" type="slidenum">
              <a:rPr lang="en-US" smtClean="0"/>
              <a:t>30</a:t>
            </a:fld>
            <a:endParaRPr lang="en-US"/>
          </a:p>
        </p:txBody>
      </p:sp>
    </p:spTree>
    <p:extLst>
      <p:ext uri="{BB962C8B-B14F-4D97-AF65-F5344CB8AC3E}">
        <p14:creationId xmlns:p14="http://schemas.microsoft.com/office/powerpoint/2010/main" val="264203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Naturally, and as mentioned earlier, alter-level norms and camp-level norms are correlated. We wanted to know whether people are more influenced by norms of their alters or by norms across their entire social settings. We ran models, and found no significant effects for anything. However, the effect sizes for injunctive norms are only slightly lower than before. We believe a weakness of our model overall is statistical power. Statistical power is an issue for models that only use two waves of data from small social settings, so our current goal is to figure out how to better test these effects jointly and </a:t>
            </a:r>
            <a:r>
              <a:rPr lang="en-US" dirty="0" smtClean="0"/>
              <a:t>robustly</a:t>
            </a:r>
            <a:endParaRPr lang="en-US" dirty="0"/>
          </a:p>
        </p:txBody>
      </p:sp>
      <p:sp>
        <p:nvSpPr>
          <p:cNvPr id="4" name="Slide Number Placeholder 3"/>
          <p:cNvSpPr>
            <a:spLocks noGrp="1"/>
          </p:cNvSpPr>
          <p:nvPr>
            <p:ph type="sldNum" sz="quarter" idx="10"/>
          </p:nvPr>
        </p:nvSpPr>
        <p:spPr/>
        <p:txBody>
          <a:bodyPr/>
          <a:lstStyle/>
          <a:p>
            <a:fld id="{CB68B866-079E-441C-A5DD-5F7A4A78B1E9}" type="slidenum">
              <a:rPr lang="en-US" smtClean="0"/>
              <a:t>31</a:t>
            </a:fld>
            <a:endParaRPr lang="en-US"/>
          </a:p>
        </p:txBody>
      </p:sp>
    </p:spTree>
    <p:extLst>
      <p:ext uri="{BB962C8B-B14F-4D97-AF65-F5344CB8AC3E}">
        <p14:creationId xmlns:p14="http://schemas.microsoft.com/office/powerpoint/2010/main" val="1330488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68B866-079E-441C-A5DD-5F7A4A78B1E9}" type="slidenum">
              <a:rPr lang="en-US" smtClean="0"/>
              <a:t>32</a:t>
            </a:fld>
            <a:endParaRPr lang="en-US"/>
          </a:p>
        </p:txBody>
      </p:sp>
    </p:spTree>
    <p:extLst>
      <p:ext uri="{BB962C8B-B14F-4D97-AF65-F5344CB8AC3E}">
        <p14:creationId xmlns:p14="http://schemas.microsoft.com/office/powerpoint/2010/main" val="10852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most of these studies</a:t>
            </a:r>
            <a:r>
              <a:rPr lang="en-US" baseline="0" dirty="0" smtClean="0"/>
              <a:t> occur outside of SSA</a:t>
            </a:r>
            <a:endParaRPr lang="en-US" dirty="0" smtClean="0"/>
          </a:p>
          <a:p>
            <a:endParaRPr lang="en-US" dirty="0" smtClean="0"/>
          </a:p>
          <a:p>
            <a:r>
              <a:rPr lang="en-US" dirty="0" smtClean="0"/>
              <a:t>Condom use: </a:t>
            </a:r>
            <a:r>
              <a:rPr lang="en-US" sz="1200" dirty="0" smtClean="0"/>
              <a:t>(Barrington et al., 2009; Blum, 2007; Rai et al., 2003; </a:t>
            </a:r>
            <a:r>
              <a:rPr lang="en-US" sz="1200" dirty="0" err="1" smtClean="0"/>
              <a:t>Romer</a:t>
            </a:r>
            <a:r>
              <a:rPr lang="en-US" sz="1200" dirty="0" smtClean="0"/>
              <a:t> et al., 1994), </a:t>
            </a:r>
          </a:p>
          <a:p>
            <a:r>
              <a:rPr lang="en-US" sz="1200" dirty="0" smtClean="0"/>
              <a:t>Early sex debut: Maxwell, 2002</a:t>
            </a:r>
          </a:p>
          <a:p>
            <a:r>
              <a:rPr lang="en-US" sz="1200" dirty="0" smtClean="0"/>
              <a:t># sex partners:</a:t>
            </a:r>
            <a:r>
              <a:rPr lang="en-US" sz="1200" baseline="0" dirty="0" smtClean="0"/>
              <a:t> Ali &amp; Dwyer, 2011</a:t>
            </a:r>
          </a:p>
          <a:p>
            <a:r>
              <a:rPr lang="en-US" sz="1200" baseline="0" dirty="0" smtClean="0"/>
              <a:t>Concurrency: </a:t>
            </a:r>
            <a:r>
              <a:rPr lang="en-US" sz="1200" baseline="0" dirty="0" err="1" smtClean="0"/>
              <a:t>Yamanis</a:t>
            </a:r>
            <a:endParaRPr lang="en-US" dirty="0"/>
          </a:p>
        </p:txBody>
      </p:sp>
      <p:sp>
        <p:nvSpPr>
          <p:cNvPr id="4" name="Slide Number Placeholder 3"/>
          <p:cNvSpPr>
            <a:spLocks noGrp="1"/>
          </p:cNvSpPr>
          <p:nvPr>
            <p:ph type="sldNum" sz="quarter" idx="10"/>
          </p:nvPr>
        </p:nvSpPr>
        <p:spPr/>
        <p:txBody>
          <a:bodyPr/>
          <a:lstStyle/>
          <a:p>
            <a:fld id="{7EF9C4DB-4CC3-4FD9-80A2-145DE8DD676B}" type="slidenum">
              <a:rPr lang="en-US" smtClean="0"/>
              <a:t>3</a:t>
            </a:fld>
            <a:endParaRPr lang="en-US"/>
          </a:p>
        </p:txBody>
      </p:sp>
    </p:spTree>
    <p:extLst>
      <p:ext uri="{BB962C8B-B14F-4D97-AF65-F5344CB8AC3E}">
        <p14:creationId xmlns:p14="http://schemas.microsoft.com/office/powerpoint/2010/main" val="389699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formative work,</a:t>
            </a:r>
            <a:r>
              <a:rPr lang="en-US" baseline="0" dirty="0" smtClean="0"/>
              <a:t> we learned that camps are naturally occurring social networks of mostly men.  Camps are durable in that on average the camps we surveyed existed for 8 years.  Camps are organized in that they have an elected leadership structure, with a chairperson, a secretary and a treasurer).  Camps socialize in fixed locations like those depicted in the photos to the right.  These are most often public open spaces, and sometimes they include enclosed structures. </a:t>
            </a:r>
            <a:endParaRPr lang="en-US" dirty="0"/>
          </a:p>
        </p:txBody>
      </p:sp>
      <p:sp>
        <p:nvSpPr>
          <p:cNvPr id="4" name="Slide Number Placeholder 3"/>
          <p:cNvSpPr>
            <a:spLocks noGrp="1"/>
          </p:cNvSpPr>
          <p:nvPr>
            <p:ph type="sldNum" sz="quarter" idx="10"/>
          </p:nvPr>
        </p:nvSpPr>
        <p:spPr/>
        <p:txBody>
          <a:bodyPr/>
          <a:lstStyle/>
          <a:p>
            <a:fld id="{8D028025-7F03-4B1A-B063-8E0384AEA4BF}" type="slidenum">
              <a:rPr lang="en-US" smtClean="0"/>
              <a:t>5</a:t>
            </a:fld>
            <a:endParaRPr lang="en-US"/>
          </a:p>
        </p:txBody>
      </p:sp>
    </p:spTree>
    <p:extLst>
      <p:ext uri="{BB962C8B-B14F-4D97-AF65-F5344CB8AC3E}">
        <p14:creationId xmlns:p14="http://schemas.microsoft.com/office/powerpoint/2010/main" val="753265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launched</a:t>
            </a:r>
            <a:r>
              <a:rPr lang="en-US" baseline="0" dirty="0" smtClean="0"/>
              <a:t> the intervention trial in camps in 2012.  The aim of the trial is to determine whether men in camps randomized to a microfinance and health leadership intervention have lower incidence of STIs and report perpetrating less IPV than men in camps randomized to control condition.  The intervention is being evaluated through a cluster RCT design.  We have enrolled 60 camps across the 4 wards, and half have been randomized to the intervention arm and half to the control.  We enrolled over 1200 men across the 60 camps.  We are assessing men at baseline, midline and </a:t>
            </a:r>
            <a:r>
              <a:rPr lang="en-US" baseline="0" dirty="0" err="1" smtClean="0"/>
              <a:t>endline</a:t>
            </a:r>
            <a:r>
              <a:rPr lang="en-US" baseline="0" dirty="0" smtClean="0"/>
              <a:t>.  Baseline and </a:t>
            </a:r>
            <a:r>
              <a:rPr lang="en-US" baseline="0" dirty="0" err="1" smtClean="0"/>
              <a:t>endline</a:t>
            </a:r>
            <a:r>
              <a:rPr lang="en-US" baseline="0" dirty="0" smtClean="0"/>
              <a:t> assessments include both behavioral and biological assessments.  The primary outcomes for the trial include STI incidence and IPV perpetration.  The intervention that we are evaluating has two components that will run for 2 years. </a:t>
            </a:r>
            <a:endParaRPr lang="en-US" dirty="0"/>
          </a:p>
        </p:txBody>
      </p:sp>
      <p:sp>
        <p:nvSpPr>
          <p:cNvPr id="4" name="Slide Number Placeholder 3"/>
          <p:cNvSpPr>
            <a:spLocks noGrp="1"/>
          </p:cNvSpPr>
          <p:nvPr>
            <p:ph type="sldNum" sz="quarter" idx="10"/>
          </p:nvPr>
        </p:nvSpPr>
        <p:spPr/>
        <p:txBody>
          <a:bodyPr/>
          <a:lstStyle/>
          <a:p>
            <a:fld id="{8D028025-7F03-4B1A-B063-8E0384AEA4BF}" type="slidenum">
              <a:rPr lang="en-US" smtClean="0"/>
              <a:t>7</a:t>
            </a:fld>
            <a:endParaRPr lang="en-US"/>
          </a:p>
        </p:txBody>
      </p:sp>
    </p:spTree>
    <p:extLst>
      <p:ext uri="{BB962C8B-B14F-4D97-AF65-F5344CB8AC3E}">
        <p14:creationId xmlns:p14="http://schemas.microsoft.com/office/powerpoint/2010/main" val="2049705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To evaluate the trial we randomly</a:t>
            </a:r>
            <a:r>
              <a:rPr lang="en-US" baseline="0" dirty="0" smtClean="0"/>
              <a:t> selected 60 camps from among the 205 that were mapped and met our eligibility criteria.  The criteria included had to have existed for at least a year, had to have 20-80 members and had to be assessed as safe by our staff.  Due to the population density in the wards where we are working, many </a:t>
            </a:r>
            <a:r>
              <a:rPr lang="en-US" baseline="0" dirty="0" err="1" smtClean="0"/>
              <a:t>fo</a:t>
            </a:r>
            <a:r>
              <a:rPr lang="en-US" baseline="0" dirty="0" smtClean="0"/>
              <a:t> the camps are located in close proximity to one another.  We clustered contiguous camps using a probability proportionate to size procedure.  We then selected a simple random sample of 60 camps within clusters and assigned them to intervention or control condition.  </a:t>
            </a:r>
            <a:endParaRPr lang="en-US" dirty="0"/>
          </a:p>
        </p:txBody>
      </p:sp>
      <p:sp>
        <p:nvSpPr>
          <p:cNvPr id="4" name="Slide Number Placeholder 3"/>
          <p:cNvSpPr>
            <a:spLocks noGrp="1"/>
          </p:cNvSpPr>
          <p:nvPr>
            <p:ph type="sldNum" sz="quarter" idx="10"/>
          </p:nvPr>
        </p:nvSpPr>
        <p:spPr/>
        <p:txBody>
          <a:bodyPr/>
          <a:lstStyle/>
          <a:p>
            <a:fld id="{8D028025-7F03-4B1A-B063-8E0384AEA4BF}" type="slidenum">
              <a:rPr lang="en-US" smtClean="0"/>
              <a:t>8</a:t>
            </a:fld>
            <a:endParaRPr lang="en-US"/>
          </a:p>
        </p:txBody>
      </p:sp>
    </p:spTree>
    <p:extLst>
      <p:ext uri="{BB962C8B-B14F-4D97-AF65-F5344CB8AC3E}">
        <p14:creationId xmlns:p14="http://schemas.microsoft.com/office/powerpoint/2010/main" val="268551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F9C4DB-4CC3-4FD9-80A2-145DE8DD676B}" type="slidenum">
              <a:rPr lang="en-US" smtClean="0"/>
              <a:t>10</a:t>
            </a:fld>
            <a:endParaRPr lang="en-US"/>
          </a:p>
        </p:txBody>
      </p:sp>
    </p:spTree>
    <p:extLst>
      <p:ext uri="{BB962C8B-B14F-4D97-AF65-F5344CB8AC3E}">
        <p14:creationId xmlns:p14="http://schemas.microsoft.com/office/powerpoint/2010/main" val="2375119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e.g. if HIV testing and gender were associated, and people like to choose friends of the same gender, you might see an association between HIV testing and alter HIV testing).</a:t>
            </a:r>
          </a:p>
        </p:txBody>
      </p:sp>
      <p:sp>
        <p:nvSpPr>
          <p:cNvPr id="4" name="Slide Number Placeholder 3"/>
          <p:cNvSpPr>
            <a:spLocks noGrp="1"/>
          </p:cNvSpPr>
          <p:nvPr>
            <p:ph type="sldNum" sz="quarter" idx="10"/>
          </p:nvPr>
        </p:nvSpPr>
        <p:spPr/>
        <p:txBody>
          <a:bodyPr/>
          <a:lstStyle/>
          <a:p>
            <a:fld id="{CB68B866-079E-441C-A5DD-5F7A4A78B1E9}" type="slidenum">
              <a:rPr lang="en-US" smtClean="0"/>
              <a:t>17</a:t>
            </a:fld>
            <a:endParaRPr lang="en-US"/>
          </a:p>
        </p:txBody>
      </p:sp>
    </p:spTree>
    <p:extLst>
      <p:ext uri="{BB962C8B-B14F-4D97-AF65-F5344CB8AC3E}">
        <p14:creationId xmlns:p14="http://schemas.microsoft.com/office/powerpoint/2010/main" val="3777163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repeat, the entire point of Siena models is to separate selection from influence effects; that is, to test whether our fixed effect models are simply picking up on whether people prefer to nominate alters who got tested for HIV when they themselves got tested for HIV. Our network function in the previous slide showed the our parameter estimates for the selection side of the Siena model. However, to determine its quality, we ran goodness of fit tests to see how well simulations based on our model estimates reflect true trends in the data. These were run across camps separately, and were generally very good. </a:t>
            </a:r>
            <a:endParaRPr lang="en-US" dirty="0" smtClean="0"/>
          </a:p>
          <a:p>
            <a:endParaRPr lang="en-US" dirty="0"/>
          </a:p>
          <a:p>
            <a:r>
              <a:rPr lang="en-US" dirty="0"/>
              <a:t>Fig 5a shows the cumulative </a:t>
            </a:r>
            <a:r>
              <a:rPr lang="en-US" dirty="0" err="1"/>
              <a:t>indegree</a:t>
            </a:r>
            <a:r>
              <a:rPr lang="en-US" dirty="0"/>
              <a:t> distribution among respondents in our largest camp, specified by the red dots. For example, 23 respondents were not nominated by anyone, 38 were nominated by at most one person, etc. The violin plots behind them show </a:t>
            </a:r>
            <a:r>
              <a:rPr lang="en-US" dirty="0" err="1"/>
              <a:t>indegree</a:t>
            </a:r>
            <a:r>
              <a:rPr lang="en-US" dirty="0"/>
              <a:t> distributions drawn from our parameter estimates across 2000 simulations. Overall, the estimates are quite similar, indicating that our model closely captures the </a:t>
            </a:r>
            <a:r>
              <a:rPr lang="en-US" dirty="0" err="1"/>
              <a:t>indegree</a:t>
            </a:r>
            <a:r>
              <a:rPr lang="en-US" dirty="0"/>
              <a:t> distribution of the real data.</a:t>
            </a:r>
          </a:p>
        </p:txBody>
      </p:sp>
      <p:sp>
        <p:nvSpPr>
          <p:cNvPr id="4" name="Slide Number Placeholder 3"/>
          <p:cNvSpPr>
            <a:spLocks noGrp="1"/>
          </p:cNvSpPr>
          <p:nvPr>
            <p:ph type="sldNum" sz="quarter" idx="10"/>
          </p:nvPr>
        </p:nvSpPr>
        <p:spPr/>
        <p:txBody>
          <a:bodyPr/>
          <a:lstStyle/>
          <a:p>
            <a:fld id="{7EF9C4DB-4CC3-4FD9-80A2-145DE8DD676B}" type="slidenum">
              <a:rPr lang="en-US" smtClean="0"/>
              <a:t>26</a:t>
            </a:fld>
            <a:endParaRPr lang="en-US"/>
          </a:p>
        </p:txBody>
      </p:sp>
    </p:spTree>
    <p:extLst>
      <p:ext uri="{BB962C8B-B14F-4D97-AF65-F5344CB8AC3E}">
        <p14:creationId xmlns:p14="http://schemas.microsoft.com/office/powerpoint/2010/main" val="1612784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5b shows something similar, indicating that the </a:t>
            </a:r>
            <a:r>
              <a:rPr lang="en-US" dirty="0" err="1"/>
              <a:t>outdegree</a:t>
            </a:r>
            <a:r>
              <a:rPr lang="en-US" dirty="0"/>
              <a:t> distribution of simulated data based on our model estimates are similar to those in the true data, and 5c shows that the geodesic distribution (i.e. how distant alters are typically from each and dense the network also matches the data). In other words, even though our model is predicting networks across a ton of different social settings, it's super good. Therefore, we can be confident that any effect we see on the behavioral side of the model is, in fact, measuring social influence."</a:t>
            </a:r>
          </a:p>
          <a:p>
            <a:endParaRPr lang="en-US" dirty="0"/>
          </a:p>
        </p:txBody>
      </p:sp>
      <p:sp>
        <p:nvSpPr>
          <p:cNvPr id="4" name="Slide Number Placeholder 3"/>
          <p:cNvSpPr>
            <a:spLocks noGrp="1"/>
          </p:cNvSpPr>
          <p:nvPr>
            <p:ph type="sldNum" sz="quarter" idx="10"/>
          </p:nvPr>
        </p:nvSpPr>
        <p:spPr/>
        <p:txBody>
          <a:bodyPr/>
          <a:lstStyle/>
          <a:p>
            <a:fld id="{CB68B866-079E-441C-A5DD-5F7A4A78B1E9}" type="slidenum">
              <a:rPr lang="en-US" smtClean="0"/>
              <a:t>27</a:t>
            </a:fld>
            <a:endParaRPr lang="en-US"/>
          </a:p>
        </p:txBody>
      </p:sp>
    </p:spTree>
    <p:extLst>
      <p:ext uri="{BB962C8B-B14F-4D97-AF65-F5344CB8AC3E}">
        <p14:creationId xmlns:p14="http://schemas.microsoft.com/office/powerpoint/2010/main" val="141923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spc="30" baseline="0">
                <a:solidFill>
                  <a:schemeClr val="tx1">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D6014954-4118-48C5-B16C-A3C628188426}"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7A8C-5E89-451B-8ED9-CC22B97A9654}" type="slidenum">
              <a:rPr lang="en-US" smtClean="0"/>
              <a:t>‹#›</a:t>
            </a:fld>
            <a:endParaRPr lang="en-US"/>
          </a:p>
        </p:txBody>
      </p:sp>
    </p:spTree>
    <p:extLst>
      <p:ext uri="{BB962C8B-B14F-4D97-AF65-F5344CB8AC3E}">
        <p14:creationId xmlns:p14="http://schemas.microsoft.com/office/powerpoint/2010/main" val="11058076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014954-4118-48C5-B16C-A3C628188426}"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7A8C-5E89-451B-8ED9-CC22B97A9654}"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379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014954-4118-48C5-B16C-A3C628188426}"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7A8C-5E89-451B-8ED9-CC22B97A9654}"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735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014954-4118-48C5-B16C-A3C628188426}"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7A8C-5E89-451B-8ED9-CC22B97A9654}"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427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200" b="1" baseline="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14954-4118-48C5-B16C-A3C628188426}"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7A8C-5E89-451B-8ED9-CC22B97A9654}"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35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014954-4118-48C5-B16C-A3C628188426}"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7A8C-5E89-451B-8ED9-CC22B97A9654}" type="slidenum">
              <a:rPr lang="en-US" smtClean="0"/>
              <a:t>‹#›</a:t>
            </a:fld>
            <a:endParaRPr lang="en-US"/>
          </a:p>
        </p:txBody>
      </p:sp>
      <p:sp>
        <p:nvSpPr>
          <p:cNvPr id="8" name="Rectangle 7"/>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200086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3655"/>
            <a:ext cx="336042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94860" y="1713655"/>
            <a:ext cx="336042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014954-4118-48C5-B16C-A3C628188426}" type="datetimeFigureOut">
              <a:rPr lang="en-US" smtClean="0"/>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7A8C-5E89-451B-8ED9-CC22B97A9654}" type="slidenum">
              <a:rPr lang="en-US" smtClean="0"/>
              <a:t>‹#›</a:t>
            </a:fld>
            <a:endParaRPr lang="en-US"/>
          </a:p>
        </p:txBody>
      </p:sp>
      <p:sp>
        <p:nvSpPr>
          <p:cNvPr id="11" name="Rectangle 10"/>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675238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014954-4118-48C5-B16C-A3C628188426}" type="datetimeFigureOut">
              <a:rPr lang="en-US" smtClean="0"/>
              <a:t>5/14/2018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7A8C-5E89-451B-8ED9-CC22B97A9654}"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563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14954-4118-48C5-B16C-A3C628188426}" type="datetimeFigureOut">
              <a:rPr lang="en-US" smtClean="0"/>
              <a:t>5/14/2018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7A8C-5E89-451B-8ED9-CC22B97A9654}" type="slidenum">
              <a:rPr lang="en-US" smtClean="0"/>
              <a:t>‹#›</a:t>
            </a:fld>
            <a:endParaRPr lang="en-US"/>
          </a:p>
        </p:txBody>
      </p:sp>
      <p:sp>
        <p:nvSpPr>
          <p:cNvPr id="5" name="Rectangle 4"/>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68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014954-4118-48C5-B16C-A3C628188426}"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7A8C-5E89-451B-8ED9-CC22B97A9654}" type="slidenum">
              <a:rPr lang="en-US" smtClean="0"/>
              <a:t>‹#›</a:t>
            </a:fld>
            <a:endParaRPr lang="en-US"/>
          </a:p>
        </p:txBody>
      </p:sp>
    </p:spTree>
    <p:extLst>
      <p:ext uri="{BB962C8B-B14F-4D97-AF65-F5344CB8AC3E}">
        <p14:creationId xmlns:p14="http://schemas.microsoft.com/office/powerpoint/2010/main" val="9717589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40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014954-4118-48C5-B16C-A3C628188426}"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3A7A8C-5E89-451B-8ED9-CC22B97A9654}" type="slidenum">
              <a:rPr lang="en-US" smtClean="0"/>
              <a:t>‹#›</a:t>
            </a:fld>
            <a:endParaRPr lang="en-US"/>
          </a:p>
        </p:txBody>
      </p:sp>
    </p:spTree>
    <p:extLst>
      <p:ext uri="{BB962C8B-B14F-4D97-AF65-F5344CB8AC3E}">
        <p14:creationId xmlns:p14="http://schemas.microsoft.com/office/powerpoint/2010/main" val="285738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D6014954-4118-48C5-B16C-A3C628188426}" type="datetimeFigureOut">
              <a:rPr lang="en-US" smtClean="0"/>
              <a:t>5/14/2018</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accent1">
                    <a:lumMod val="60000"/>
                    <a:lumOff val="40000"/>
                  </a:schemeClr>
                </a:solidFill>
                <a:latin typeface="+mj-lt"/>
              </a:defRPr>
            </a:lvl1pPr>
          </a:lstStyle>
          <a:p>
            <a:fld id="{4E3A7A8C-5E89-451B-8ED9-CC22B97A9654}" type="slidenum">
              <a:rPr lang="en-US" smtClean="0"/>
              <a:t>‹#›</a:t>
            </a:fld>
            <a:endParaRPr lang="en-US"/>
          </a:p>
        </p:txBody>
      </p:sp>
    </p:spTree>
    <p:extLst>
      <p:ext uri="{BB962C8B-B14F-4D97-AF65-F5344CB8AC3E}">
        <p14:creationId xmlns:p14="http://schemas.microsoft.com/office/powerpoint/2010/main" val="133525288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4000" b="1" kern="1200" spc="-7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ailto:yamanis@american.edu"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074" y="395970"/>
            <a:ext cx="7772400" cy="2387600"/>
          </a:xfrm>
        </p:spPr>
        <p:txBody>
          <a:bodyPr>
            <a:normAutofit/>
          </a:bodyPr>
          <a:lstStyle/>
          <a:p>
            <a:pPr algn="ctr"/>
            <a:r>
              <a:rPr lang="en-US" sz="4000" i="1" dirty="0"/>
              <a:t>Social Influence Effects on Men's HIV Testing  During a Randomized Controlled Intervention Trial in Tanzania</a:t>
            </a:r>
            <a:endParaRPr lang="en-US" sz="4000" dirty="0"/>
          </a:p>
        </p:txBody>
      </p:sp>
      <p:sp>
        <p:nvSpPr>
          <p:cNvPr id="3" name="Subtitle 2"/>
          <p:cNvSpPr>
            <a:spLocks noGrp="1"/>
          </p:cNvSpPr>
          <p:nvPr>
            <p:ph type="subTitle" idx="1"/>
          </p:nvPr>
        </p:nvSpPr>
        <p:spPr>
          <a:xfrm>
            <a:off x="946404" y="3118104"/>
            <a:ext cx="7063740" cy="1691640"/>
          </a:xfrm>
        </p:spPr>
        <p:txBody>
          <a:bodyPr>
            <a:normAutofit/>
          </a:bodyPr>
          <a:lstStyle/>
          <a:p>
            <a:pPr algn="ctr">
              <a:spcBef>
                <a:spcPts val="0"/>
              </a:spcBef>
            </a:pPr>
            <a:r>
              <a:rPr lang="en-US" b="1" dirty="0" err="1" smtClean="0"/>
              <a:t>Thespina</a:t>
            </a:r>
            <a:r>
              <a:rPr lang="en-US" b="1" dirty="0" smtClean="0"/>
              <a:t> (Nina) Yamanis, Ph.D., MPH</a:t>
            </a:r>
          </a:p>
          <a:p>
            <a:pPr algn="ctr">
              <a:spcBef>
                <a:spcPts val="0"/>
              </a:spcBef>
            </a:pPr>
            <a:r>
              <a:rPr lang="en-US" b="1" dirty="0" smtClean="0"/>
              <a:t>Assistant Professor, School of International Service</a:t>
            </a:r>
          </a:p>
          <a:p>
            <a:pPr algn="ctr">
              <a:spcBef>
                <a:spcPts val="0"/>
              </a:spcBef>
            </a:pPr>
            <a:r>
              <a:rPr lang="en-US" b="1" dirty="0" smtClean="0"/>
              <a:t>Affiliate Faculty, Center on Health, Risk and Society</a:t>
            </a:r>
          </a:p>
          <a:p>
            <a:pPr algn="ctr">
              <a:spcBef>
                <a:spcPts val="0"/>
              </a:spcBef>
            </a:pPr>
            <a:r>
              <a:rPr lang="en-US" b="1" dirty="0" smtClean="0"/>
              <a:t>American University</a:t>
            </a:r>
          </a:p>
        </p:txBody>
      </p:sp>
      <p:sp>
        <p:nvSpPr>
          <p:cNvPr id="4" name="Subtitle 2"/>
          <p:cNvSpPr txBox="1">
            <a:spLocks/>
          </p:cNvSpPr>
          <p:nvPr/>
        </p:nvSpPr>
        <p:spPr>
          <a:xfrm>
            <a:off x="827532" y="5047488"/>
            <a:ext cx="706374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0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spcBef>
                <a:spcPts val="0"/>
              </a:spcBef>
            </a:pPr>
            <a:r>
              <a:rPr lang="en-US" b="1" dirty="0" smtClean="0"/>
              <a:t>Brian Aronson, Ph.D. Candidate</a:t>
            </a:r>
          </a:p>
          <a:p>
            <a:pPr algn="ctr">
              <a:spcBef>
                <a:spcPts val="0"/>
              </a:spcBef>
            </a:pPr>
            <a:r>
              <a:rPr lang="en-US" b="1" dirty="0" smtClean="0"/>
              <a:t>Sociology</a:t>
            </a:r>
          </a:p>
          <a:p>
            <a:pPr algn="ctr">
              <a:spcBef>
                <a:spcPts val="0"/>
              </a:spcBef>
            </a:pPr>
            <a:r>
              <a:rPr lang="en-US" b="1" dirty="0" smtClean="0"/>
              <a:t>Duke University</a:t>
            </a:r>
          </a:p>
        </p:txBody>
      </p:sp>
    </p:spTree>
    <p:extLst>
      <p:ext uri="{BB962C8B-B14F-4D97-AF65-F5344CB8AC3E}">
        <p14:creationId xmlns:p14="http://schemas.microsoft.com/office/powerpoint/2010/main" val="3066779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r>
              <a:rPr lang="en-US" sz="4400" dirty="0" smtClean="0"/>
              <a:t>Social Network Data</a:t>
            </a:r>
            <a:endParaRPr lang="en-US" sz="4400" dirty="0"/>
          </a:p>
        </p:txBody>
      </p:sp>
      <p:sp>
        <p:nvSpPr>
          <p:cNvPr id="3" name="Content Placeholder 2"/>
          <p:cNvSpPr>
            <a:spLocks noGrp="1"/>
          </p:cNvSpPr>
          <p:nvPr>
            <p:ph idx="1"/>
          </p:nvPr>
        </p:nvSpPr>
        <p:spPr>
          <a:xfrm>
            <a:off x="457200" y="1752600"/>
            <a:ext cx="7488936" cy="4876800"/>
          </a:xfrm>
        </p:spPr>
        <p:txBody>
          <a:bodyPr>
            <a:normAutofit/>
          </a:bodyPr>
          <a:lstStyle/>
          <a:p>
            <a:endParaRPr lang="en-US" sz="2400" dirty="0" smtClean="0"/>
          </a:p>
          <a:p>
            <a:r>
              <a:rPr lang="en-US" sz="2400" dirty="0" smtClean="0"/>
              <a:t>Camp roster included first </a:t>
            </a:r>
            <a:r>
              <a:rPr lang="en-US" sz="2400" dirty="0"/>
              <a:t>name, last name, nickname, age and gender for every </a:t>
            </a:r>
            <a:r>
              <a:rPr lang="en-US" sz="2400" dirty="0" smtClean="0"/>
              <a:t>camp member</a:t>
            </a:r>
          </a:p>
          <a:p>
            <a:r>
              <a:rPr lang="en-US" sz="2400" dirty="0" smtClean="0"/>
              <a:t>Each name was read aloud by interviewer </a:t>
            </a:r>
          </a:p>
          <a:p>
            <a:r>
              <a:rPr lang="en-US" sz="2400" dirty="0" smtClean="0"/>
              <a:t>The respondent was asked if he knew the person</a:t>
            </a:r>
          </a:p>
          <a:p>
            <a:r>
              <a:rPr lang="en-US" sz="2400" dirty="0" smtClean="0"/>
              <a:t>For each known person, the respondent was asked whether the person was a friend, acquaintance, or someone didn’t get along with</a:t>
            </a:r>
          </a:p>
          <a:p>
            <a:endParaRPr lang="en-US" dirty="0" smtClean="0"/>
          </a:p>
        </p:txBody>
      </p:sp>
    </p:spTree>
    <p:extLst>
      <p:ext uri="{BB962C8B-B14F-4D97-AF65-F5344CB8AC3E}">
        <p14:creationId xmlns:p14="http://schemas.microsoft.com/office/powerpoint/2010/main" val="3027162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64008"/>
            <a:ext cx="7269480" cy="1325562"/>
          </a:xfrm>
        </p:spPr>
        <p:txBody>
          <a:bodyPr/>
          <a:lstStyle/>
          <a:p>
            <a:r>
              <a:rPr lang="en-US" dirty="0" smtClean="0"/>
              <a:t>Closest friends network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Each respondent was asked to identify their </a:t>
            </a:r>
            <a:r>
              <a:rPr lang="en-US" i="1" dirty="0" smtClean="0"/>
              <a:t>three </a:t>
            </a:r>
            <a:r>
              <a:rPr lang="en-US" i="1" dirty="0"/>
              <a:t>closest </a:t>
            </a:r>
            <a:r>
              <a:rPr lang="en-US" i="1" dirty="0" smtClean="0"/>
              <a:t>friends</a:t>
            </a:r>
            <a:r>
              <a:rPr lang="en-US" dirty="0"/>
              <a:t> </a:t>
            </a:r>
            <a:r>
              <a:rPr lang="en-US" dirty="0" smtClean="0"/>
              <a:t>from among the list of their friends in the camp.</a:t>
            </a:r>
          </a:p>
          <a:p>
            <a:pPr marL="0" indent="0">
              <a:buNone/>
            </a:pPr>
            <a:r>
              <a:rPr lang="en-US" dirty="0" smtClean="0"/>
              <a:t>For each of the two closest friends they were asked a series of questions:</a:t>
            </a:r>
          </a:p>
          <a:p>
            <a:r>
              <a:rPr lang="en-US" u="sng" dirty="0"/>
              <a:t>Descriptive norms </a:t>
            </a:r>
            <a:r>
              <a:rPr lang="en-US" dirty="0"/>
              <a:t>= “Do you think FRIEND 1 ever had an HIV test?” </a:t>
            </a:r>
          </a:p>
          <a:p>
            <a:r>
              <a:rPr lang="en-US" u="sng" dirty="0"/>
              <a:t>Injunctive norms </a:t>
            </a:r>
            <a:r>
              <a:rPr lang="en-US" dirty="0"/>
              <a:t>= “Do you think FRIEND 1 thinks that he/she should have an HIV test?”</a:t>
            </a:r>
          </a:p>
          <a:p>
            <a:r>
              <a:rPr lang="en-US" u="sng" dirty="0"/>
              <a:t>Advice/advertisement</a:t>
            </a:r>
            <a:r>
              <a:rPr lang="en-US" dirty="0"/>
              <a:t>= “Has FRIEND 1 encouraged you to get an HIV test?”</a:t>
            </a:r>
          </a:p>
          <a:p>
            <a:pPr marL="0" indent="0">
              <a:buNone/>
            </a:pPr>
            <a:endParaRPr lang="en-US" dirty="0"/>
          </a:p>
          <a:p>
            <a:pPr marL="0" indent="0">
              <a:buNone/>
            </a:pPr>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002748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37" y="5532438"/>
            <a:ext cx="3062326" cy="1325562"/>
          </a:xfrm>
        </p:spPr>
        <p:txBody>
          <a:bodyPr>
            <a:normAutofit fontScale="90000"/>
          </a:bodyPr>
          <a:lstStyle/>
          <a:p>
            <a:r>
              <a:rPr lang="en-US" dirty="0" smtClean="0"/>
              <a:t>Descriptive statistics among baseline sample</a:t>
            </a:r>
            <a:r>
              <a:rPr lang="en-US" dirty="0"/>
              <a:t/>
            </a:r>
            <a:br>
              <a:rPr lang="en-US" dirty="0"/>
            </a:br>
            <a:r>
              <a:rPr lang="en-US" altLang="en-US" dirty="0">
                <a:cs typeface="Helvetica" panose="020B0604020202020204" pitchFamily="34" charset="0"/>
              </a:rPr>
              <a:t>(n=1116</a:t>
            </a:r>
            <a:r>
              <a:rPr lang="en-US" altLang="en-US" dirty="0" smtClean="0">
                <a:cs typeface="Helvetica" panose="020B0604020202020204" pitchFamily="34" charset="0"/>
              </a:rPr>
              <a:t>)</a:t>
            </a:r>
            <a:br>
              <a:rPr lang="en-US" altLang="en-US" dirty="0" smtClean="0">
                <a:cs typeface="Helvetica" panose="020B0604020202020204" pitchFamily="34" charset="0"/>
              </a:rPr>
            </a:br>
            <a:r>
              <a:rPr lang="en-US" altLang="en-US" dirty="0">
                <a:cs typeface="Helvetica" panose="020B0604020202020204" pitchFamily="34" charset="0"/>
              </a:rPr>
              <a:t/>
            </a:r>
            <a:br>
              <a:rPr lang="en-US" altLang="en-US" dirty="0">
                <a:cs typeface="Helvetica" panose="020B0604020202020204" pitchFamily="34" charset="0"/>
              </a:rPr>
            </a:br>
            <a:r>
              <a:rPr lang="en-US" sz="3600" dirty="0"/>
              <a:t>52% of men had ever HIV tested at baseline. </a:t>
            </a:r>
            <a:br>
              <a:rPr lang="en-US" sz="3600" dirty="0"/>
            </a:br>
            <a:r>
              <a:rPr lang="en-US" sz="3600" dirty="0"/>
              <a:t/>
            </a:r>
            <a:br>
              <a:rPr lang="en-US" sz="3600" dirty="0"/>
            </a:br>
            <a:r>
              <a:rPr lang="en-US" altLang="en-US" sz="3600" dirty="0"/>
              <a:t/>
            </a:r>
            <a:br>
              <a:rPr lang="en-US" altLang="en-US" sz="3600" dirty="0"/>
            </a:br>
            <a:endParaRPr lang="en-US" dirty="0"/>
          </a:p>
        </p:txBody>
      </p:sp>
      <p:pic>
        <p:nvPicPr>
          <p:cNvPr id="5" name="table"/>
          <p:cNvPicPr>
            <a:picLocks noGrp="1" noChangeAspect="1"/>
          </p:cNvPicPr>
          <p:nvPr>
            <p:ph idx="1"/>
          </p:nvPr>
        </p:nvPicPr>
        <p:blipFill>
          <a:blip r:embed="rId2"/>
          <a:stretch>
            <a:fillRect/>
          </a:stretch>
        </p:blipFill>
        <p:spPr>
          <a:xfrm>
            <a:off x="3776472" y="0"/>
            <a:ext cx="4626864" cy="6858000"/>
          </a:xfrm>
          <a:prstGeom prst="rect">
            <a:avLst/>
          </a:prstGeom>
        </p:spPr>
      </p:pic>
    </p:spTree>
    <p:extLst>
      <p:ext uri="{BB962C8B-B14F-4D97-AF65-F5344CB8AC3E}">
        <p14:creationId xmlns:p14="http://schemas.microsoft.com/office/powerpoint/2010/main" val="3044900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Endline</a:t>
            </a:r>
            <a:r>
              <a:rPr lang="en-US" dirty="0" smtClean="0"/>
              <a:t>/Intervention Results </a:t>
            </a:r>
            <a:endParaRPr lang="en-US" dirty="0"/>
          </a:p>
        </p:txBody>
      </p:sp>
      <p:sp>
        <p:nvSpPr>
          <p:cNvPr id="3" name="Content Placeholder 2"/>
          <p:cNvSpPr>
            <a:spLocks noGrp="1"/>
          </p:cNvSpPr>
          <p:nvPr>
            <p:ph idx="1"/>
          </p:nvPr>
        </p:nvSpPr>
        <p:spPr>
          <a:xfrm>
            <a:off x="946404" y="1975105"/>
            <a:ext cx="6446520" cy="4351337"/>
          </a:xfrm>
        </p:spPr>
        <p:txBody>
          <a:bodyPr>
            <a:normAutofit/>
          </a:bodyPr>
          <a:lstStyle/>
          <a:p>
            <a:pPr marL="0" indent="0">
              <a:buNone/>
            </a:pPr>
            <a:r>
              <a:rPr lang="en-US" sz="2400" dirty="0" smtClean="0"/>
              <a:t>Among </a:t>
            </a:r>
            <a:r>
              <a:rPr lang="en-US" sz="2400" dirty="0"/>
              <a:t>1,249 men enrolled in the </a:t>
            </a:r>
            <a:r>
              <a:rPr lang="en-US" sz="2400" dirty="0" smtClean="0"/>
              <a:t>trial</a:t>
            </a:r>
          </a:p>
          <a:p>
            <a:r>
              <a:rPr lang="en-US" sz="2400" dirty="0" smtClean="0"/>
              <a:t>978 </a:t>
            </a:r>
            <a:r>
              <a:rPr lang="en-US" sz="2400" dirty="0"/>
              <a:t>(78.3%) </a:t>
            </a:r>
            <a:r>
              <a:rPr lang="en-US" sz="2400" dirty="0" smtClean="0"/>
              <a:t>men completed Wave 2 at 12-months</a:t>
            </a:r>
          </a:p>
          <a:p>
            <a:r>
              <a:rPr lang="en-US" sz="2400" dirty="0" smtClean="0"/>
              <a:t>1,029 </a:t>
            </a:r>
            <a:r>
              <a:rPr lang="en-US" sz="2400" dirty="0"/>
              <a:t>(82.4%) completed </a:t>
            </a:r>
            <a:r>
              <a:rPr lang="en-US" sz="2400" dirty="0" smtClean="0"/>
              <a:t>Wave 3 at 30-months</a:t>
            </a:r>
          </a:p>
          <a:p>
            <a:r>
              <a:rPr lang="en-US" sz="2400" dirty="0" smtClean="0"/>
              <a:t>At Wave 3, men </a:t>
            </a:r>
            <a:r>
              <a:rPr lang="en-US" sz="2400" dirty="0"/>
              <a:t>in the intervention condition reported greater levels </a:t>
            </a:r>
            <a:r>
              <a:rPr lang="en-US" sz="2400" dirty="0" smtClean="0"/>
              <a:t>of HIV testing than men in the control condition </a:t>
            </a:r>
            <a:r>
              <a:rPr lang="en-US" sz="2400" dirty="0"/>
              <a:t>(</a:t>
            </a:r>
            <a:r>
              <a:rPr lang="en-US" sz="2400" dirty="0" err="1"/>
              <a:t>aRR</a:t>
            </a:r>
            <a:r>
              <a:rPr lang="en-US" sz="2400" dirty="0"/>
              <a:t> 1.13, 95% CI 1.00-1.28, p=.</a:t>
            </a:r>
            <a:r>
              <a:rPr lang="en-US" sz="2400" dirty="0" smtClean="0"/>
              <a:t>04)</a:t>
            </a:r>
          </a:p>
          <a:p>
            <a:endParaRPr lang="en-US" dirty="0"/>
          </a:p>
        </p:txBody>
      </p:sp>
    </p:spTree>
    <p:extLst>
      <p:ext uri="{BB962C8B-B14F-4D97-AF65-F5344CB8AC3E}">
        <p14:creationId xmlns:p14="http://schemas.microsoft.com/office/powerpoint/2010/main" val="2789642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Diffusion Effects on HIV testing</a:t>
            </a:r>
            <a:endParaRPr lang="en-US" dirty="0"/>
          </a:p>
        </p:txBody>
      </p:sp>
      <p:sp>
        <p:nvSpPr>
          <p:cNvPr id="3" name="Content Placeholder 2"/>
          <p:cNvSpPr>
            <a:spLocks noGrp="1"/>
          </p:cNvSpPr>
          <p:nvPr>
            <p:ph idx="1"/>
          </p:nvPr>
        </p:nvSpPr>
        <p:spPr>
          <a:xfrm>
            <a:off x="708660" y="2404873"/>
            <a:ext cx="7356348" cy="4351337"/>
          </a:xfrm>
        </p:spPr>
        <p:txBody>
          <a:bodyPr>
            <a:noAutofit/>
          </a:bodyPr>
          <a:lstStyle/>
          <a:p>
            <a:pPr marL="0" indent="0">
              <a:buNone/>
            </a:pPr>
            <a:r>
              <a:rPr lang="en-US" sz="2800" b="1" dirty="0" smtClean="0"/>
              <a:t>We want to assess whether changes in social  norms for HIV testing influenced men to test over the life of the intervention, and which norms were most important for HIV testing. </a:t>
            </a:r>
          </a:p>
          <a:p>
            <a:pPr marL="0" indent="0">
              <a:buNone/>
            </a:pPr>
            <a:endParaRPr lang="en-US" sz="2800" b="1" dirty="0"/>
          </a:p>
          <a:p>
            <a:pPr marL="0" indent="0" algn="ctr">
              <a:buNone/>
            </a:pPr>
            <a:endParaRPr lang="en-US" sz="1800" i="1" dirty="0" smtClean="0"/>
          </a:p>
          <a:p>
            <a:pPr marL="0" indent="0">
              <a:buNone/>
            </a:pPr>
            <a:endParaRPr lang="en-US" sz="1800" dirty="0" smtClean="0"/>
          </a:p>
        </p:txBody>
      </p:sp>
    </p:spTree>
    <p:extLst>
      <p:ext uri="{BB962C8B-B14F-4D97-AF65-F5344CB8AC3E}">
        <p14:creationId xmlns:p14="http://schemas.microsoft.com/office/powerpoint/2010/main" val="3541421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Descriptive Stats</a:t>
            </a:r>
            <a:endParaRPr lang="en-US" dirty="0"/>
          </a:p>
        </p:txBody>
      </p:sp>
      <p:sp>
        <p:nvSpPr>
          <p:cNvPr id="3" name="Content Placeholder 2"/>
          <p:cNvSpPr>
            <a:spLocks noGrp="1"/>
          </p:cNvSpPr>
          <p:nvPr>
            <p:ph idx="1"/>
          </p:nvPr>
        </p:nvSpPr>
        <p:spPr>
          <a:xfrm>
            <a:off x="1092708" y="4157382"/>
            <a:ext cx="6446520" cy="2379486"/>
          </a:xfrm>
        </p:spPr>
        <p:txBody>
          <a:bodyPr>
            <a:normAutofit fontScale="77500" lnSpcReduction="20000"/>
          </a:bodyPr>
          <a:lstStyle/>
          <a:p>
            <a:r>
              <a:rPr lang="en-US" sz="2300" dirty="0" smtClean="0"/>
              <a:t>Network </a:t>
            </a:r>
            <a:r>
              <a:rPr lang="en-US" sz="2300" dirty="0"/>
              <a:t>density, rate of transitivity, and rate of reciprocity </a:t>
            </a:r>
            <a:r>
              <a:rPr lang="en-US" sz="2300" dirty="0" smtClean="0"/>
              <a:t>are key </a:t>
            </a:r>
            <a:r>
              <a:rPr lang="en-US" sz="2300" dirty="0"/>
              <a:t>selection effects </a:t>
            </a:r>
            <a:r>
              <a:rPr lang="en-US" sz="2300" dirty="0" smtClean="0"/>
              <a:t>controlled </a:t>
            </a:r>
            <a:r>
              <a:rPr lang="en-US" sz="2300" dirty="0"/>
              <a:t>for in peer influence </a:t>
            </a:r>
            <a:r>
              <a:rPr lang="en-US" sz="2300" dirty="0" smtClean="0"/>
              <a:t>models </a:t>
            </a:r>
          </a:p>
          <a:p>
            <a:r>
              <a:rPr lang="en-US" sz="2300" dirty="0" smtClean="0"/>
              <a:t>Good that these are fairly similar across waves.  Don’t want the networks to change too much because it will crash the model.  </a:t>
            </a:r>
          </a:p>
          <a:p>
            <a:r>
              <a:rPr lang="en-US" sz="2300" dirty="0"/>
              <a:t>HIV testing </a:t>
            </a:r>
            <a:r>
              <a:rPr lang="en-US" sz="2300" dirty="0" err="1"/>
              <a:t>assortativity</a:t>
            </a:r>
            <a:r>
              <a:rPr lang="en-US" sz="2300" dirty="0"/>
              <a:t> (</a:t>
            </a:r>
            <a:r>
              <a:rPr lang="en-US" sz="2300" dirty="0" err="1"/>
              <a:t>homophily</a:t>
            </a:r>
            <a:r>
              <a:rPr lang="en-US" sz="2300" dirty="0"/>
              <a:t>): the tendency for people to be friends with others who had their same HIV testing </a:t>
            </a:r>
            <a:r>
              <a:rPr lang="en-US" sz="2300" dirty="0" smtClean="0"/>
              <a:t>behavior was also not too high</a:t>
            </a:r>
            <a:endParaRPr lang="en-US" sz="2300" dirty="0"/>
          </a:p>
          <a:p>
            <a:endParaRPr lang="en-US" dirty="0"/>
          </a:p>
        </p:txBody>
      </p:sp>
      <p:graphicFrame>
        <p:nvGraphicFramePr>
          <p:cNvPr id="6" name="Table 5"/>
          <p:cNvGraphicFramePr>
            <a:graphicFrameLocks noGrp="1"/>
          </p:cNvGraphicFramePr>
          <p:nvPr>
            <p:extLst/>
          </p:nvPr>
        </p:nvGraphicFramePr>
        <p:xfrm>
          <a:off x="870510" y="2048052"/>
          <a:ext cx="7081112" cy="1752600"/>
        </p:xfrm>
        <a:graphic>
          <a:graphicData uri="http://schemas.openxmlformats.org/drawingml/2006/table">
            <a:tbl>
              <a:tblPr firstRow="1" bandRow="1">
                <a:tableStyleId>{5C22544A-7EE6-4342-B048-85BDC9FD1C3A}</a:tableStyleId>
              </a:tblPr>
              <a:tblGrid>
                <a:gridCol w="914879">
                  <a:extLst>
                    <a:ext uri="{9D8B030D-6E8A-4147-A177-3AD203B41FA5}">
                      <a16:colId xmlns:a16="http://schemas.microsoft.com/office/drawing/2014/main" val="20000"/>
                    </a:ext>
                  </a:extLst>
                </a:gridCol>
                <a:gridCol w="1172632">
                  <a:extLst>
                    <a:ext uri="{9D8B030D-6E8A-4147-A177-3AD203B41FA5}">
                      <a16:colId xmlns:a16="http://schemas.microsoft.com/office/drawing/2014/main" val="20001"/>
                    </a:ext>
                  </a:extLst>
                </a:gridCol>
                <a:gridCol w="1631489">
                  <a:extLst>
                    <a:ext uri="{9D8B030D-6E8A-4147-A177-3AD203B41FA5}">
                      <a16:colId xmlns:a16="http://schemas.microsoft.com/office/drawing/2014/main" val="20002"/>
                    </a:ext>
                  </a:extLst>
                </a:gridCol>
                <a:gridCol w="1784441">
                  <a:extLst>
                    <a:ext uri="{9D8B030D-6E8A-4147-A177-3AD203B41FA5}">
                      <a16:colId xmlns:a16="http://schemas.microsoft.com/office/drawing/2014/main" val="20003"/>
                    </a:ext>
                  </a:extLst>
                </a:gridCol>
                <a:gridCol w="1577671">
                  <a:extLst>
                    <a:ext uri="{9D8B030D-6E8A-4147-A177-3AD203B41FA5}">
                      <a16:colId xmlns:a16="http://schemas.microsoft.com/office/drawing/2014/main" val="20004"/>
                    </a:ext>
                  </a:extLst>
                </a:gridCol>
              </a:tblGrid>
              <a:tr h="370840">
                <a:tc>
                  <a:txBody>
                    <a:bodyPr/>
                    <a:lstStyle/>
                    <a:p>
                      <a:r>
                        <a:rPr lang="en-US" dirty="0" smtClean="0"/>
                        <a:t>Wave</a:t>
                      </a:r>
                      <a:endParaRPr lang="en-US" dirty="0"/>
                    </a:p>
                  </a:txBody>
                  <a:tcPr/>
                </a:tc>
                <a:tc>
                  <a:txBody>
                    <a:bodyPr/>
                    <a:lstStyle/>
                    <a:p>
                      <a:r>
                        <a:rPr lang="en-US" dirty="0" smtClean="0"/>
                        <a:t>Density</a:t>
                      </a:r>
                      <a:endParaRPr lang="en-US" dirty="0"/>
                    </a:p>
                  </a:txBody>
                  <a:tcPr/>
                </a:tc>
                <a:tc>
                  <a:txBody>
                    <a:bodyPr/>
                    <a:lstStyle/>
                    <a:p>
                      <a:r>
                        <a:rPr lang="en-US" dirty="0" smtClean="0"/>
                        <a:t>Reciprocity</a:t>
                      </a:r>
                      <a:endParaRPr lang="en-US" dirty="0"/>
                    </a:p>
                  </a:txBody>
                  <a:tcPr/>
                </a:tc>
                <a:tc>
                  <a:txBody>
                    <a:bodyPr/>
                    <a:lstStyle/>
                    <a:p>
                      <a:r>
                        <a:rPr lang="en-US" dirty="0" smtClean="0"/>
                        <a:t>Transitivity</a:t>
                      </a:r>
                      <a:endParaRPr lang="en-US" dirty="0"/>
                    </a:p>
                  </a:txBody>
                  <a:tcPr/>
                </a:tc>
                <a:tc>
                  <a:txBody>
                    <a:bodyPr/>
                    <a:lstStyle/>
                    <a:p>
                      <a:r>
                        <a:rPr lang="en-US" dirty="0" smtClean="0"/>
                        <a:t>HIV </a:t>
                      </a:r>
                      <a:r>
                        <a:rPr lang="en-US" dirty="0" err="1" smtClean="0"/>
                        <a:t>Assortativity</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.0015</a:t>
                      </a:r>
                      <a:endParaRPr lang="en-US" dirty="0"/>
                    </a:p>
                  </a:txBody>
                  <a:tcPr/>
                </a:tc>
                <a:tc>
                  <a:txBody>
                    <a:bodyPr/>
                    <a:lstStyle/>
                    <a:p>
                      <a:r>
                        <a:rPr lang="en-US" dirty="0" smtClean="0"/>
                        <a:t>.16</a:t>
                      </a:r>
                      <a:endParaRPr lang="en-US" dirty="0"/>
                    </a:p>
                  </a:txBody>
                  <a:tcPr/>
                </a:tc>
                <a:tc>
                  <a:txBody>
                    <a:bodyPr/>
                    <a:lstStyle/>
                    <a:p>
                      <a:r>
                        <a:rPr lang="en-US" dirty="0" smtClean="0"/>
                        <a:t>.16</a:t>
                      </a:r>
                      <a:endParaRPr lang="en-US" dirty="0"/>
                    </a:p>
                  </a:txBody>
                  <a:tcPr/>
                </a:tc>
                <a:tc>
                  <a:txBody>
                    <a:bodyPr/>
                    <a:lstStyle/>
                    <a:p>
                      <a:r>
                        <a:rPr lang="en-US" dirty="0" smtClean="0"/>
                        <a:t>.089</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dirty="0" smtClean="0"/>
                        <a:t>.0019</a:t>
                      </a:r>
                      <a:endParaRPr lang="en-US" dirty="0"/>
                    </a:p>
                  </a:txBody>
                  <a:tcPr/>
                </a:tc>
                <a:tc>
                  <a:txBody>
                    <a:bodyPr/>
                    <a:lstStyle/>
                    <a:p>
                      <a:r>
                        <a:rPr lang="en-US" dirty="0" smtClean="0"/>
                        <a:t>.22</a:t>
                      </a:r>
                      <a:endParaRPr lang="en-US" dirty="0"/>
                    </a:p>
                  </a:txBody>
                  <a:tcPr/>
                </a:tc>
                <a:tc>
                  <a:txBody>
                    <a:bodyPr/>
                    <a:lstStyle/>
                    <a:p>
                      <a:r>
                        <a:rPr lang="en-US" dirty="0" smtClean="0"/>
                        <a:t>.24</a:t>
                      </a:r>
                      <a:endParaRPr lang="en-US" dirty="0"/>
                    </a:p>
                  </a:txBody>
                  <a:tcPr/>
                </a:tc>
                <a:tc>
                  <a:txBody>
                    <a:bodyPr/>
                    <a:lstStyle/>
                    <a:p>
                      <a:r>
                        <a:rPr lang="en-US" dirty="0" smtClean="0"/>
                        <a:t>.085</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dirty="0" smtClean="0"/>
                        <a:t>.0018</a:t>
                      </a:r>
                      <a:endParaRPr lang="en-US" dirty="0"/>
                    </a:p>
                  </a:txBody>
                  <a:tcPr/>
                </a:tc>
                <a:tc>
                  <a:txBody>
                    <a:bodyPr/>
                    <a:lstStyle/>
                    <a:p>
                      <a:r>
                        <a:rPr lang="en-US" dirty="0" smtClean="0"/>
                        <a:t>.22</a:t>
                      </a:r>
                      <a:endParaRPr lang="en-US" dirty="0"/>
                    </a:p>
                  </a:txBody>
                  <a:tcPr/>
                </a:tc>
                <a:tc>
                  <a:txBody>
                    <a:bodyPr/>
                    <a:lstStyle/>
                    <a:p>
                      <a:r>
                        <a:rPr lang="en-US" dirty="0" smtClean="0"/>
                        <a:t>.25</a:t>
                      </a:r>
                      <a:endParaRPr lang="en-US" dirty="0"/>
                    </a:p>
                  </a:txBody>
                  <a:tcPr/>
                </a:tc>
                <a:tc>
                  <a:txBody>
                    <a:bodyPr/>
                    <a:lstStyle/>
                    <a:p>
                      <a:r>
                        <a:rPr lang="en-US" dirty="0" smtClean="0"/>
                        <a:t>.063</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4408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camp with high HIV testing </a:t>
            </a:r>
            <a:r>
              <a:rPr lang="en-US" dirty="0" err="1" smtClean="0"/>
              <a:t>assortativity</a:t>
            </a:r>
            <a:r>
              <a:rPr lang="en-US" dirty="0" smtClean="0"/>
              <a:t> at Wave 1</a:t>
            </a:r>
            <a:endParaRPr lang="en-US" dirty="0"/>
          </a:p>
        </p:txBody>
      </p:sp>
      <p:pic>
        <p:nvPicPr>
          <p:cNvPr id="1026" name="Picture 2" descr="C:\Users\yamanis\Dropbox\Diffusion effects\Brian's work\Camp 29 Wave 1 HIV Network_showing high assortativit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6404" y="1965251"/>
            <a:ext cx="6446838" cy="4297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125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2" y="713232"/>
            <a:ext cx="7269480" cy="1325562"/>
          </a:xfrm>
        </p:spPr>
        <p:txBody>
          <a:bodyPr>
            <a:normAutofit fontScale="90000"/>
          </a:bodyPr>
          <a:lstStyle/>
          <a:p>
            <a:r>
              <a:rPr lang="en-US" dirty="0"/>
              <a:t>S</a:t>
            </a:r>
            <a:r>
              <a:rPr lang="en-US" dirty="0" smtClean="0"/>
              <a:t>tochastic </a:t>
            </a:r>
            <a:r>
              <a:rPr lang="en-US" dirty="0"/>
              <a:t>actor oriented model (SAOM) </a:t>
            </a:r>
            <a:r>
              <a:rPr lang="en-US" dirty="0" smtClean="0"/>
              <a:t>to estimate social influence on HIV testing from Wave 2 to Wave 3</a:t>
            </a:r>
            <a:endParaRPr lang="en-US" dirty="0"/>
          </a:p>
        </p:txBody>
      </p:sp>
      <p:sp>
        <p:nvSpPr>
          <p:cNvPr id="3" name="Content Placeholder 2"/>
          <p:cNvSpPr>
            <a:spLocks noGrp="1"/>
          </p:cNvSpPr>
          <p:nvPr>
            <p:ph idx="1"/>
          </p:nvPr>
        </p:nvSpPr>
        <p:spPr>
          <a:xfrm>
            <a:off x="1010412" y="2331721"/>
            <a:ext cx="6446520" cy="4351337"/>
          </a:xfrm>
        </p:spPr>
        <p:txBody>
          <a:bodyPr>
            <a:normAutofit fontScale="70000" lnSpcReduction="20000"/>
          </a:bodyPr>
          <a:lstStyle/>
          <a:p>
            <a:pPr marL="0" lvl="0" indent="0">
              <a:buNone/>
            </a:pPr>
            <a:r>
              <a:rPr lang="en-US" sz="3800" dirty="0" smtClean="0"/>
              <a:t>Used </a:t>
            </a:r>
            <a:r>
              <a:rPr lang="en-US" sz="3800" dirty="0" err="1" smtClean="0"/>
              <a:t>RSiena</a:t>
            </a:r>
            <a:r>
              <a:rPr lang="en-US" sz="3800" dirty="0" smtClean="0"/>
              <a:t> to parse out </a:t>
            </a:r>
            <a:r>
              <a:rPr lang="en-US" sz="3800" dirty="0"/>
              <a:t>whether the association between an individual’s behavior and his friend’s behavior is due </a:t>
            </a:r>
            <a:r>
              <a:rPr lang="en-US" sz="3800" dirty="0" smtClean="0"/>
              <a:t>to:</a:t>
            </a:r>
          </a:p>
          <a:p>
            <a:pPr lvl="0"/>
            <a:r>
              <a:rPr lang="en-US" sz="3800" dirty="0" smtClean="0"/>
              <a:t>selection </a:t>
            </a:r>
            <a:r>
              <a:rPr lang="en-US" sz="3800" dirty="0"/>
              <a:t>(people like to be friends with folks who are similar to </a:t>
            </a:r>
            <a:r>
              <a:rPr lang="en-US" sz="3800" dirty="0" smtClean="0"/>
              <a:t>them)</a:t>
            </a:r>
          </a:p>
          <a:p>
            <a:pPr lvl="0"/>
            <a:r>
              <a:rPr lang="en-US" sz="3800" dirty="0" smtClean="0"/>
              <a:t>social influence </a:t>
            </a:r>
            <a:r>
              <a:rPr lang="en-US" sz="3800" dirty="0"/>
              <a:t>(people like to be become more similar to their </a:t>
            </a:r>
            <a:r>
              <a:rPr lang="en-US" sz="3800" dirty="0" smtClean="0"/>
              <a:t>friends)</a:t>
            </a:r>
          </a:p>
          <a:p>
            <a:pPr lvl="0"/>
            <a:r>
              <a:rPr lang="en-US" sz="3800" dirty="0" smtClean="0"/>
              <a:t>or </a:t>
            </a:r>
            <a:r>
              <a:rPr lang="en-US" sz="3800" dirty="0"/>
              <a:t>some other endogenous factor </a:t>
            </a:r>
            <a:r>
              <a:rPr lang="en-US" sz="3800" dirty="0" smtClean="0"/>
              <a:t>(e.g. gender)</a:t>
            </a:r>
          </a:p>
          <a:p>
            <a:endParaRPr lang="en-US" dirty="0"/>
          </a:p>
        </p:txBody>
      </p:sp>
    </p:spTree>
    <p:extLst>
      <p:ext uri="{BB962C8B-B14F-4D97-AF65-F5344CB8AC3E}">
        <p14:creationId xmlns:p14="http://schemas.microsoft.com/office/powerpoint/2010/main" val="1830439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Alter-level Norms: Egos Reports of Close Friend Alters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4830312"/>
              </p:ext>
            </p:extLst>
          </p:nvPr>
        </p:nvGraphicFramePr>
        <p:xfrm>
          <a:off x="590550" y="2116666"/>
          <a:ext cx="7469717" cy="4302760"/>
        </p:xfrm>
        <a:graphic>
          <a:graphicData uri="http://schemas.openxmlformats.org/drawingml/2006/table">
            <a:tbl>
              <a:tblPr firstRow="1" bandRow="1">
                <a:tableStyleId>{5C22544A-7EE6-4342-B048-85BDC9FD1C3A}</a:tableStyleId>
              </a:tblPr>
              <a:tblGrid>
                <a:gridCol w="2020476">
                  <a:extLst>
                    <a:ext uri="{9D8B030D-6E8A-4147-A177-3AD203B41FA5}">
                      <a16:colId xmlns:a16="http://schemas.microsoft.com/office/drawing/2014/main" val="4098081446"/>
                    </a:ext>
                  </a:extLst>
                </a:gridCol>
                <a:gridCol w="2959335">
                  <a:extLst>
                    <a:ext uri="{9D8B030D-6E8A-4147-A177-3AD203B41FA5}">
                      <a16:colId xmlns:a16="http://schemas.microsoft.com/office/drawing/2014/main" val="1436214487"/>
                    </a:ext>
                  </a:extLst>
                </a:gridCol>
                <a:gridCol w="2489906">
                  <a:extLst>
                    <a:ext uri="{9D8B030D-6E8A-4147-A177-3AD203B41FA5}">
                      <a16:colId xmlns:a16="http://schemas.microsoft.com/office/drawing/2014/main" val="2105959275"/>
                    </a:ext>
                  </a:extLst>
                </a:gridCol>
              </a:tblGrid>
              <a:tr h="370840">
                <a:tc>
                  <a:txBody>
                    <a:bodyPr/>
                    <a:lstStyle/>
                    <a:p>
                      <a:r>
                        <a:rPr lang="en-US" dirty="0" smtClean="0"/>
                        <a:t>Variable name</a:t>
                      </a:r>
                      <a:endParaRPr lang="en-US" dirty="0"/>
                    </a:p>
                  </a:txBody>
                  <a:tcPr/>
                </a:tc>
                <a:tc>
                  <a:txBody>
                    <a:bodyPr/>
                    <a:lstStyle/>
                    <a:p>
                      <a:r>
                        <a:rPr lang="en-US" dirty="0" smtClean="0"/>
                        <a:t>Description</a:t>
                      </a:r>
                      <a:endParaRPr lang="en-US" dirty="0"/>
                    </a:p>
                  </a:txBody>
                  <a:tcPr/>
                </a:tc>
                <a:tc>
                  <a:txBody>
                    <a:bodyPr/>
                    <a:lstStyle/>
                    <a:p>
                      <a:r>
                        <a:rPr lang="en-US" dirty="0" smtClean="0"/>
                        <a:t>Coding</a:t>
                      </a:r>
                      <a:endParaRPr lang="en-US" dirty="0"/>
                    </a:p>
                  </a:txBody>
                  <a:tcPr/>
                </a:tc>
                <a:extLst>
                  <a:ext uri="{0D108BD9-81ED-4DB2-BD59-A6C34878D82A}">
                    <a16:rowId xmlns:a16="http://schemas.microsoft.com/office/drawing/2014/main" val="2038396827"/>
                  </a:ext>
                </a:extLst>
              </a:tr>
              <a:tr h="370840">
                <a:tc>
                  <a:txBody>
                    <a:bodyPr/>
                    <a:lstStyle/>
                    <a:p>
                      <a:r>
                        <a:rPr lang="en-US" dirty="0" smtClean="0"/>
                        <a:t>Alter-Tested</a:t>
                      </a:r>
                      <a:endParaRPr lang="en-US" dirty="0"/>
                    </a:p>
                  </a:txBody>
                  <a:tcPr/>
                </a:tc>
                <a:tc>
                  <a:txBody>
                    <a:bodyPr/>
                    <a:lstStyle/>
                    <a:p>
                      <a:r>
                        <a:rPr lang="en-US" sz="1800" b="0" i="0" kern="1200" dirty="0" smtClean="0">
                          <a:solidFill>
                            <a:schemeClr val="dk1"/>
                          </a:solidFill>
                          <a:effectLst/>
                          <a:latin typeface="+mn-lt"/>
                          <a:ea typeface="+mn-ea"/>
                          <a:cs typeface="+mn-cs"/>
                        </a:rPr>
                        <a:t>On average, does</a:t>
                      </a:r>
                      <a:r>
                        <a:rPr lang="en-US" sz="1800" b="0" i="0" kern="1200" baseline="0" dirty="0" smtClean="0">
                          <a:solidFill>
                            <a:schemeClr val="dk1"/>
                          </a:solidFill>
                          <a:effectLst/>
                          <a:latin typeface="+mn-lt"/>
                          <a:ea typeface="+mn-ea"/>
                          <a:cs typeface="+mn-cs"/>
                        </a:rPr>
                        <a:t> ego think his two close friend alters were tested? </a:t>
                      </a:r>
                      <a:endParaRPr lang="en-US" dirty="0"/>
                    </a:p>
                  </a:txBody>
                  <a:tcPr/>
                </a:tc>
                <a:tc rowSpan="3">
                  <a:txBody>
                    <a:bodyPr/>
                    <a:lstStyle/>
                    <a:p>
                      <a:endParaRPr lang="en-US" b="1" dirty="0" smtClean="0"/>
                    </a:p>
                    <a:p>
                      <a:r>
                        <a:rPr lang="en-US" b="1" dirty="0" smtClean="0"/>
                        <a:t>0 =</a:t>
                      </a:r>
                      <a:r>
                        <a:rPr lang="en-US" b="1" baseline="0" dirty="0" smtClean="0"/>
                        <a:t> </a:t>
                      </a:r>
                      <a:r>
                        <a:rPr lang="en-US" b="1" dirty="0" smtClean="0"/>
                        <a:t>neither friends </a:t>
                      </a:r>
                    </a:p>
                    <a:p>
                      <a:endParaRPr lang="en-US" b="1" dirty="0" smtClean="0"/>
                    </a:p>
                    <a:p>
                      <a:r>
                        <a:rPr lang="en-US" b="1" dirty="0" smtClean="0"/>
                        <a:t>0.5 =</a:t>
                      </a:r>
                      <a:r>
                        <a:rPr lang="en-US" b="1" baseline="0" dirty="0" smtClean="0"/>
                        <a:t> </a:t>
                      </a:r>
                      <a:r>
                        <a:rPr lang="en-US" b="1" dirty="0" smtClean="0"/>
                        <a:t>½ their friends</a:t>
                      </a:r>
                    </a:p>
                    <a:p>
                      <a:endParaRPr lang="en-US" b="1" dirty="0" smtClean="0"/>
                    </a:p>
                    <a:p>
                      <a:r>
                        <a:rPr lang="en-US" b="1" dirty="0" smtClean="0"/>
                        <a:t>1 =</a:t>
                      </a:r>
                      <a:r>
                        <a:rPr lang="en-US" b="1" baseline="0" dirty="0" smtClean="0"/>
                        <a:t> </a:t>
                      </a:r>
                      <a:r>
                        <a:rPr lang="en-US" b="1" dirty="0" smtClean="0"/>
                        <a:t>both their friends</a:t>
                      </a:r>
                      <a:endParaRPr lang="en-US" b="1" dirty="0"/>
                    </a:p>
                  </a:txBody>
                  <a:tcPr/>
                </a:tc>
                <a:extLst>
                  <a:ext uri="{0D108BD9-81ED-4DB2-BD59-A6C34878D82A}">
                    <a16:rowId xmlns:a16="http://schemas.microsoft.com/office/drawing/2014/main" val="3758004725"/>
                  </a:ext>
                </a:extLst>
              </a:tr>
              <a:tr h="370840">
                <a:tc>
                  <a:txBody>
                    <a:bodyPr/>
                    <a:lstStyle/>
                    <a:p>
                      <a:r>
                        <a:rPr lang="en-US" dirty="0" smtClean="0"/>
                        <a:t>Alter-Should</a:t>
                      </a:r>
                      <a:endParaRPr lang="en-US" dirty="0"/>
                    </a:p>
                  </a:txBody>
                  <a:tcPr/>
                </a:tc>
                <a:tc>
                  <a:txBody>
                    <a:bodyPr/>
                    <a:lstStyle/>
                    <a:p>
                      <a:r>
                        <a:rPr lang="en-US" sz="1800" b="0" i="0" kern="1200" dirty="0" smtClean="0">
                          <a:solidFill>
                            <a:schemeClr val="dk1"/>
                          </a:solidFill>
                          <a:effectLst/>
                          <a:latin typeface="+mn-lt"/>
                          <a:ea typeface="+mn-ea"/>
                          <a:cs typeface="+mn-cs"/>
                        </a:rPr>
                        <a:t>On average, does</a:t>
                      </a:r>
                      <a:r>
                        <a:rPr lang="en-US" sz="1800" b="0" i="0" kern="1200" baseline="0" dirty="0" smtClean="0">
                          <a:solidFill>
                            <a:schemeClr val="dk1"/>
                          </a:solidFill>
                          <a:effectLst/>
                          <a:latin typeface="+mn-lt"/>
                          <a:ea typeface="+mn-ea"/>
                          <a:cs typeface="+mn-cs"/>
                        </a:rPr>
                        <a:t> ego think his close friend </a:t>
                      </a:r>
                      <a:r>
                        <a:rPr lang="en-US" sz="1800" b="0" i="0" kern="1200" dirty="0" smtClean="0">
                          <a:solidFill>
                            <a:schemeClr val="dk1"/>
                          </a:solidFill>
                          <a:effectLst/>
                          <a:latin typeface="+mn-lt"/>
                          <a:ea typeface="+mn-ea"/>
                          <a:cs typeface="+mn-cs"/>
                        </a:rPr>
                        <a:t>alters think ego should be tested?</a:t>
                      </a:r>
                      <a:endParaRPr lang="en-US" dirty="0"/>
                    </a:p>
                  </a:txBody>
                  <a:tcPr/>
                </a:tc>
                <a:tc vMerge="1">
                  <a:txBody>
                    <a:bodyPr/>
                    <a:lstStyle/>
                    <a:p>
                      <a:endParaRPr lang="en-US" dirty="0"/>
                    </a:p>
                  </a:txBody>
                  <a:tcPr/>
                </a:tc>
                <a:extLst>
                  <a:ext uri="{0D108BD9-81ED-4DB2-BD59-A6C34878D82A}">
                    <a16:rowId xmlns:a16="http://schemas.microsoft.com/office/drawing/2014/main" val="3400052578"/>
                  </a:ext>
                </a:extLst>
              </a:tr>
              <a:tr h="370840">
                <a:tc>
                  <a:txBody>
                    <a:bodyPr/>
                    <a:lstStyle/>
                    <a:p>
                      <a:r>
                        <a:rPr lang="en-US" dirty="0" smtClean="0"/>
                        <a:t>Alter-Advertised</a:t>
                      </a:r>
                      <a:endParaRPr lang="en-US" dirty="0"/>
                    </a:p>
                  </a:txBody>
                  <a:tcPr/>
                </a:tc>
                <a:tc>
                  <a:txBody>
                    <a:bodyPr/>
                    <a:lstStyle/>
                    <a:p>
                      <a:r>
                        <a:rPr lang="en-US" sz="1800" b="0" i="0" kern="1200" dirty="0" smtClean="0">
                          <a:solidFill>
                            <a:schemeClr val="dk1"/>
                          </a:solidFill>
                          <a:effectLst/>
                          <a:latin typeface="+mn-lt"/>
                          <a:ea typeface="+mn-ea"/>
                          <a:cs typeface="+mn-cs"/>
                        </a:rPr>
                        <a:t>On average, does ego report that alters encouraged ego to get tested?</a:t>
                      </a:r>
                      <a:endParaRPr lang="en-US" dirty="0"/>
                    </a:p>
                  </a:txBody>
                  <a:tcPr/>
                </a:tc>
                <a:tc vMerge="1">
                  <a:txBody>
                    <a:bodyPr/>
                    <a:lstStyle/>
                    <a:p>
                      <a:endParaRPr lang="en-US" dirty="0"/>
                    </a:p>
                  </a:txBody>
                  <a:tcPr/>
                </a:tc>
                <a:extLst>
                  <a:ext uri="{0D108BD9-81ED-4DB2-BD59-A6C34878D82A}">
                    <a16:rowId xmlns:a16="http://schemas.microsoft.com/office/drawing/2014/main" val="3766142869"/>
                  </a:ext>
                </a:extLst>
              </a:tr>
              <a:tr h="370840">
                <a:tc>
                  <a:txBody>
                    <a:bodyPr/>
                    <a:lstStyle/>
                    <a:p>
                      <a:r>
                        <a:rPr lang="en-US" dirty="0" smtClean="0"/>
                        <a:t>Tested Similarity</a:t>
                      </a:r>
                      <a:endParaRPr lang="en-US" dirty="0"/>
                    </a:p>
                  </a:txBody>
                  <a:tcPr/>
                </a:tc>
                <a:tc gridSpan="2">
                  <a:txBody>
                    <a:bodyPr/>
                    <a:lstStyle/>
                    <a:p>
                      <a:r>
                        <a:rPr lang="en-US" dirty="0" smtClean="0"/>
                        <a:t>Average similarity between ego and alters’ HIV testing at Wave 2</a:t>
                      </a:r>
                      <a:endParaRPr lang="en-US" dirty="0"/>
                    </a:p>
                  </a:txBody>
                  <a:tcPr/>
                </a:tc>
                <a:tc hMerge="1">
                  <a:txBody>
                    <a:bodyPr/>
                    <a:lstStyle/>
                    <a:p>
                      <a:endParaRPr lang="en-US" b="1" dirty="0"/>
                    </a:p>
                  </a:txBody>
                  <a:tcPr/>
                </a:tc>
                <a:extLst>
                  <a:ext uri="{0D108BD9-81ED-4DB2-BD59-A6C34878D82A}">
                    <a16:rowId xmlns:a16="http://schemas.microsoft.com/office/drawing/2014/main" val="3824139123"/>
                  </a:ext>
                </a:extLst>
              </a:tr>
            </a:tbl>
          </a:graphicData>
        </a:graphic>
      </p:graphicFrame>
    </p:spTree>
    <p:extLst>
      <p:ext uri="{BB962C8B-B14F-4D97-AF65-F5344CB8AC3E}">
        <p14:creationId xmlns:p14="http://schemas.microsoft.com/office/powerpoint/2010/main" val="894051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If ego correctly guessed if alter tested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2280" y="1828800"/>
            <a:ext cx="5594577" cy="4351338"/>
          </a:xfrm>
        </p:spPr>
      </p:pic>
      <p:sp>
        <p:nvSpPr>
          <p:cNvPr id="5" name="TextBox 4"/>
          <p:cNvSpPr txBox="1"/>
          <p:nvPr/>
        </p:nvSpPr>
        <p:spPr>
          <a:xfrm>
            <a:off x="6345936" y="4471416"/>
            <a:ext cx="1399032" cy="1200329"/>
          </a:xfrm>
          <a:prstGeom prst="rect">
            <a:avLst/>
          </a:prstGeom>
          <a:noFill/>
        </p:spPr>
        <p:txBody>
          <a:bodyPr wrap="square" rtlCol="0">
            <a:spAutoFit/>
          </a:bodyPr>
          <a:lstStyle/>
          <a:p>
            <a:r>
              <a:rPr lang="en-US" dirty="0" smtClean="0">
                <a:solidFill>
                  <a:srgbClr val="FF0000"/>
                </a:solidFill>
              </a:rPr>
              <a:t>Normative </a:t>
            </a:r>
            <a:r>
              <a:rPr lang="en-US" dirty="0">
                <a:solidFill>
                  <a:srgbClr val="FF0000"/>
                </a:solidFill>
              </a:rPr>
              <a:t>views can differ from </a:t>
            </a:r>
            <a:r>
              <a:rPr lang="en-US" dirty="0" smtClean="0">
                <a:solidFill>
                  <a:srgbClr val="FF0000"/>
                </a:solidFill>
              </a:rPr>
              <a:t>reality!</a:t>
            </a:r>
            <a:endParaRPr lang="en-US" dirty="0">
              <a:solidFill>
                <a:srgbClr val="FF0000"/>
              </a:solidFill>
            </a:endParaRPr>
          </a:p>
        </p:txBody>
      </p:sp>
    </p:spTree>
    <p:extLst>
      <p:ext uri="{BB962C8B-B14F-4D97-AF65-F5344CB8AC3E}">
        <p14:creationId xmlns:p14="http://schemas.microsoft.com/office/powerpoint/2010/main" val="358469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7710830" cy="1066800"/>
          </a:xfrm>
        </p:spPr>
        <p:txBody>
          <a:bodyPr>
            <a:normAutofit fontScale="90000"/>
          </a:bodyPr>
          <a:lstStyle/>
          <a:p>
            <a:r>
              <a:rPr lang="en-US" sz="4400" dirty="0" smtClean="0"/>
              <a:t>HIV testing among men in SSA</a:t>
            </a:r>
            <a:endParaRPr lang="en-US" sz="4400" dirty="0"/>
          </a:p>
        </p:txBody>
      </p:sp>
      <p:sp>
        <p:nvSpPr>
          <p:cNvPr id="3" name="Content Placeholder 2"/>
          <p:cNvSpPr>
            <a:spLocks noGrp="1"/>
          </p:cNvSpPr>
          <p:nvPr>
            <p:ph idx="1"/>
          </p:nvPr>
        </p:nvSpPr>
        <p:spPr>
          <a:xfrm>
            <a:off x="479146" y="2083613"/>
            <a:ext cx="7757770" cy="4495800"/>
          </a:xfrm>
        </p:spPr>
        <p:txBody>
          <a:bodyPr>
            <a:normAutofit/>
          </a:bodyPr>
          <a:lstStyle/>
          <a:p>
            <a:r>
              <a:rPr lang="en-US" sz="2800" dirty="0"/>
              <a:t>Men </a:t>
            </a:r>
            <a:r>
              <a:rPr lang="en-US" sz="2800" dirty="0" smtClean="0"/>
              <a:t>have low </a:t>
            </a:r>
            <a:r>
              <a:rPr lang="en-US" sz="2800" dirty="0"/>
              <a:t>rates of HIV </a:t>
            </a:r>
            <a:r>
              <a:rPr lang="en-US" sz="2800" dirty="0" smtClean="0"/>
              <a:t>testing </a:t>
            </a:r>
            <a:r>
              <a:rPr lang="en-US" sz="2800" dirty="0"/>
              <a:t>in sub-Saharan </a:t>
            </a:r>
            <a:r>
              <a:rPr lang="en-US" sz="2800" dirty="0" smtClean="0"/>
              <a:t>Africa</a:t>
            </a:r>
            <a:r>
              <a:rPr lang="en-US" sz="2800" baseline="30000" dirty="0" smtClean="0"/>
              <a:t> </a:t>
            </a:r>
            <a:r>
              <a:rPr lang="en-US" sz="2800" dirty="0" smtClean="0"/>
              <a:t> </a:t>
            </a:r>
            <a:r>
              <a:rPr lang="en-US" sz="1800" dirty="0" smtClean="0"/>
              <a:t>(</a:t>
            </a:r>
            <a:r>
              <a:rPr lang="en-US" sz="1800" dirty="0" err="1" smtClean="0"/>
              <a:t>Shand</a:t>
            </a:r>
            <a:r>
              <a:rPr lang="en-US" sz="1800" dirty="0" smtClean="0"/>
              <a:t> et al, 2014)</a:t>
            </a:r>
          </a:p>
          <a:p>
            <a:endParaRPr lang="en-US" sz="1800" dirty="0"/>
          </a:p>
          <a:p>
            <a:r>
              <a:rPr lang="en-US" sz="3000" dirty="0" smtClean="0"/>
              <a:t>Consequences include </a:t>
            </a:r>
            <a:r>
              <a:rPr lang="en-US" sz="3000" dirty="0"/>
              <a:t>premature mortality and ongoing </a:t>
            </a:r>
            <a:r>
              <a:rPr lang="en-US" sz="3000" dirty="0" smtClean="0"/>
              <a:t>HIV transmission</a:t>
            </a:r>
            <a:r>
              <a:rPr lang="en-US" sz="3000" baseline="30000" dirty="0"/>
              <a:t> </a:t>
            </a:r>
            <a:r>
              <a:rPr lang="en-US" sz="3000" dirty="0" smtClean="0"/>
              <a:t> </a:t>
            </a:r>
            <a:r>
              <a:rPr lang="en-US" sz="1700" dirty="0" smtClean="0"/>
              <a:t>(Mills </a:t>
            </a:r>
            <a:r>
              <a:rPr lang="en-US" sz="1700" dirty="0"/>
              <a:t>et al, </a:t>
            </a:r>
            <a:r>
              <a:rPr lang="en-US" sz="1700" dirty="0" smtClean="0"/>
              <a:t>2011)</a:t>
            </a:r>
            <a:endParaRPr lang="en-US" sz="1700" dirty="0"/>
          </a:p>
          <a:p>
            <a:endParaRPr lang="en-US" sz="3000" baseline="30000" dirty="0" smtClean="0"/>
          </a:p>
          <a:p>
            <a:r>
              <a:rPr lang="en-US" sz="3200" dirty="0" smtClean="0"/>
              <a:t>Men’s testing linked to success of HIV interventions with women (PMTCT)</a:t>
            </a:r>
            <a:endParaRPr lang="en-US" sz="3200" baseline="30000" dirty="0"/>
          </a:p>
        </p:txBody>
      </p:sp>
    </p:spTree>
    <p:extLst>
      <p:ext uri="{BB962C8B-B14F-4D97-AF65-F5344CB8AC3E}">
        <p14:creationId xmlns:p14="http://schemas.microsoft.com/office/powerpoint/2010/main" val="2092574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146" y="0"/>
            <a:ext cx="7269480" cy="1325562"/>
          </a:xfrm>
        </p:spPr>
        <p:txBody>
          <a:bodyPr/>
          <a:lstStyle/>
          <a:p>
            <a:r>
              <a:rPr lang="en-US" dirty="0" smtClean="0"/>
              <a:t>Camp-level norms: Averaged at camp level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89411842"/>
              </p:ext>
            </p:extLst>
          </p:nvPr>
        </p:nvGraphicFramePr>
        <p:xfrm>
          <a:off x="946146" y="1828800"/>
          <a:ext cx="7418920" cy="4302760"/>
        </p:xfrm>
        <a:graphic>
          <a:graphicData uri="http://schemas.openxmlformats.org/drawingml/2006/table">
            <a:tbl>
              <a:tblPr firstRow="1" bandRow="1">
                <a:tableStyleId>{5C22544A-7EE6-4342-B048-85BDC9FD1C3A}</a:tableStyleId>
              </a:tblPr>
              <a:tblGrid>
                <a:gridCol w="3709460">
                  <a:extLst>
                    <a:ext uri="{9D8B030D-6E8A-4147-A177-3AD203B41FA5}">
                      <a16:colId xmlns:a16="http://schemas.microsoft.com/office/drawing/2014/main" val="3291367609"/>
                    </a:ext>
                  </a:extLst>
                </a:gridCol>
                <a:gridCol w="3709460">
                  <a:extLst>
                    <a:ext uri="{9D8B030D-6E8A-4147-A177-3AD203B41FA5}">
                      <a16:colId xmlns:a16="http://schemas.microsoft.com/office/drawing/2014/main" val="1878139936"/>
                    </a:ext>
                  </a:extLst>
                </a:gridCol>
              </a:tblGrid>
              <a:tr h="370840">
                <a:tc>
                  <a:txBody>
                    <a:bodyPr/>
                    <a:lstStyle/>
                    <a:p>
                      <a:r>
                        <a:rPr lang="en-US" dirty="0" smtClean="0"/>
                        <a:t>Variable name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557071834"/>
                  </a:ext>
                </a:extLst>
              </a:tr>
              <a:tr h="370840">
                <a:tc>
                  <a:txBody>
                    <a:bodyPr/>
                    <a:lstStyle/>
                    <a:p>
                      <a:r>
                        <a:rPr lang="en-US" dirty="0" smtClean="0"/>
                        <a:t>Camp-Test-Rate</a:t>
                      </a:r>
                      <a:endParaRPr lang="en-US" dirty="0"/>
                    </a:p>
                  </a:txBody>
                  <a:tcPr/>
                </a:tc>
                <a:tc>
                  <a:txBody>
                    <a:bodyPr/>
                    <a:lstStyle/>
                    <a:p>
                      <a:r>
                        <a:rPr lang="en-US" sz="1800" b="0" i="0" kern="1200" dirty="0" smtClean="0">
                          <a:solidFill>
                            <a:schemeClr val="dk1"/>
                          </a:solidFill>
                          <a:effectLst/>
                          <a:latin typeface="+mn-lt"/>
                          <a:ea typeface="+mn-ea"/>
                          <a:cs typeface="+mn-cs"/>
                        </a:rPr>
                        <a:t>What proportion of people in a camp were actually tested</a:t>
                      </a:r>
                      <a:r>
                        <a:rPr lang="en-US" sz="1800" b="0" i="0" kern="1200" baseline="0" dirty="0" smtClean="0">
                          <a:solidFill>
                            <a:schemeClr val="dk1"/>
                          </a:solidFill>
                          <a:effectLst/>
                          <a:latin typeface="+mn-lt"/>
                          <a:ea typeface="+mn-ea"/>
                          <a:cs typeface="+mn-cs"/>
                        </a:rPr>
                        <a:t> in past 12 months? </a:t>
                      </a:r>
                      <a:endParaRPr lang="en-US" dirty="0"/>
                    </a:p>
                  </a:txBody>
                  <a:tcPr/>
                </a:tc>
                <a:extLst>
                  <a:ext uri="{0D108BD9-81ED-4DB2-BD59-A6C34878D82A}">
                    <a16:rowId xmlns:a16="http://schemas.microsoft.com/office/drawing/2014/main" val="536416275"/>
                  </a:ext>
                </a:extLst>
              </a:tr>
              <a:tr h="370840">
                <a:tc>
                  <a:txBody>
                    <a:bodyPr/>
                    <a:lstStyle/>
                    <a:p>
                      <a:r>
                        <a:rPr lang="en-US" dirty="0" smtClean="0"/>
                        <a:t>Camp-Tested</a:t>
                      </a:r>
                      <a:endParaRPr lang="en-US" dirty="0"/>
                    </a:p>
                  </a:txBody>
                  <a:tcPr/>
                </a:tc>
                <a:tc>
                  <a:txBody>
                    <a:bodyPr/>
                    <a:lstStyle/>
                    <a:p>
                      <a:r>
                        <a:rPr lang="en-US" sz="1800" b="0" i="0" kern="1200" dirty="0" smtClean="0">
                          <a:solidFill>
                            <a:schemeClr val="dk1"/>
                          </a:solidFill>
                          <a:effectLst/>
                          <a:latin typeface="+mn-lt"/>
                          <a:ea typeface="+mn-ea"/>
                          <a:cs typeface="+mn-cs"/>
                        </a:rPr>
                        <a:t>On average, do people in a camp think their friends were tested for HIV?</a:t>
                      </a:r>
                      <a:endParaRPr lang="en-US" dirty="0"/>
                    </a:p>
                  </a:txBody>
                  <a:tcPr/>
                </a:tc>
                <a:extLst>
                  <a:ext uri="{0D108BD9-81ED-4DB2-BD59-A6C34878D82A}">
                    <a16:rowId xmlns:a16="http://schemas.microsoft.com/office/drawing/2014/main" val="1673378326"/>
                  </a:ext>
                </a:extLst>
              </a:tr>
              <a:tr h="370840">
                <a:tc>
                  <a:txBody>
                    <a:bodyPr/>
                    <a:lstStyle/>
                    <a:p>
                      <a:r>
                        <a:rPr lang="en-US" dirty="0" smtClean="0"/>
                        <a:t>Camp-Should</a:t>
                      </a:r>
                      <a:endParaRPr lang="en-US" dirty="0"/>
                    </a:p>
                  </a:txBody>
                  <a:tcPr/>
                </a:tc>
                <a:tc>
                  <a:txBody>
                    <a:bodyPr/>
                    <a:lstStyle/>
                    <a:p>
                      <a:r>
                        <a:rPr lang="en-US" sz="1800" kern="1200" dirty="0" smtClean="0">
                          <a:solidFill>
                            <a:schemeClr val="dk1"/>
                          </a:solidFill>
                          <a:effectLst/>
                          <a:latin typeface="+mn-lt"/>
                          <a:ea typeface="+mn-ea"/>
                          <a:cs typeface="+mn-cs"/>
                        </a:rPr>
                        <a:t>What proportion of people in a camp think their alters think they should be tested?</a:t>
                      </a:r>
                      <a:endParaRPr lang="en-US" dirty="0"/>
                    </a:p>
                  </a:txBody>
                  <a:tcPr/>
                </a:tc>
                <a:extLst>
                  <a:ext uri="{0D108BD9-81ED-4DB2-BD59-A6C34878D82A}">
                    <a16:rowId xmlns:a16="http://schemas.microsoft.com/office/drawing/2014/main" val="4140438982"/>
                  </a:ext>
                </a:extLst>
              </a:tr>
              <a:tr h="370840">
                <a:tc>
                  <a:txBody>
                    <a:bodyPr/>
                    <a:lstStyle/>
                    <a:p>
                      <a:r>
                        <a:rPr lang="en-US" dirty="0" smtClean="0"/>
                        <a:t>Camp-Advertised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What proportion of people in a camp said their alters encouraged</a:t>
                      </a:r>
                      <a:r>
                        <a:rPr lang="en-US" sz="1800" kern="1200" baseline="0" dirty="0" smtClean="0">
                          <a:solidFill>
                            <a:schemeClr val="dk1"/>
                          </a:solidFill>
                          <a:effectLst/>
                          <a:latin typeface="+mn-lt"/>
                          <a:ea typeface="+mn-ea"/>
                          <a:cs typeface="+mn-cs"/>
                        </a:rPr>
                        <a:t> them to get </a:t>
                      </a:r>
                      <a:r>
                        <a:rPr lang="en-US" sz="1800" kern="1200" dirty="0" smtClean="0">
                          <a:solidFill>
                            <a:schemeClr val="dk1"/>
                          </a:solidFill>
                          <a:effectLst/>
                          <a:latin typeface="+mn-lt"/>
                          <a:ea typeface="+mn-ea"/>
                          <a:cs typeface="+mn-cs"/>
                        </a:rPr>
                        <a:t>tested?</a:t>
                      </a:r>
                      <a:endParaRPr lang="en-US" dirty="0" smtClean="0"/>
                    </a:p>
                    <a:p>
                      <a:endParaRPr lang="en-US" dirty="0"/>
                    </a:p>
                  </a:txBody>
                  <a:tcPr/>
                </a:tc>
                <a:extLst>
                  <a:ext uri="{0D108BD9-81ED-4DB2-BD59-A6C34878D82A}">
                    <a16:rowId xmlns:a16="http://schemas.microsoft.com/office/drawing/2014/main" val="2417422710"/>
                  </a:ext>
                </a:extLst>
              </a:tr>
            </a:tbl>
          </a:graphicData>
        </a:graphic>
      </p:graphicFrame>
    </p:spTree>
    <p:extLst>
      <p:ext uri="{BB962C8B-B14F-4D97-AF65-F5344CB8AC3E}">
        <p14:creationId xmlns:p14="http://schemas.microsoft.com/office/powerpoint/2010/main" val="3096946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of what data look like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2280" y="1828800"/>
            <a:ext cx="5594577" cy="4351338"/>
          </a:xfrm>
        </p:spPr>
      </p:pic>
    </p:spTree>
    <p:extLst>
      <p:ext uri="{BB962C8B-B14F-4D97-AF65-F5344CB8AC3E}">
        <p14:creationId xmlns:p14="http://schemas.microsoft.com/office/powerpoint/2010/main" val="836325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Camp-level and alter-level capturing different latent concepts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150" y="2009019"/>
            <a:ext cx="6446838" cy="3990899"/>
          </a:xfrm>
        </p:spPr>
      </p:pic>
    </p:spTree>
    <p:extLst>
      <p:ext uri="{BB962C8B-B14F-4D97-AF65-F5344CB8AC3E}">
        <p14:creationId xmlns:p14="http://schemas.microsoft.com/office/powerpoint/2010/main" val="4273496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 y="-91440"/>
            <a:ext cx="7269480" cy="1325562"/>
          </a:xfrm>
        </p:spPr>
        <p:txBody>
          <a:bodyPr/>
          <a:lstStyle/>
          <a:p>
            <a:r>
              <a:rPr lang="en-US" dirty="0" smtClean="0"/>
              <a:t>Fitting both parts of the Siena model</a:t>
            </a:r>
            <a:endParaRPr lang="en-US" dirty="0"/>
          </a:p>
        </p:txBody>
      </p:sp>
      <p:sp>
        <p:nvSpPr>
          <p:cNvPr id="3" name="Content Placeholder 2"/>
          <p:cNvSpPr>
            <a:spLocks noGrp="1"/>
          </p:cNvSpPr>
          <p:nvPr>
            <p:ph idx="1"/>
          </p:nvPr>
        </p:nvSpPr>
        <p:spPr>
          <a:xfrm>
            <a:off x="484632" y="1545337"/>
            <a:ext cx="7626096" cy="4351337"/>
          </a:xfrm>
        </p:spPr>
        <p:txBody>
          <a:bodyPr>
            <a:noAutofit/>
          </a:bodyPr>
          <a:lstStyle/>
          <a:p>
            <a:pPr lvl="1"/>
            <a:r>
              <a:rPr lang="en-US" sz="2400" dirty="0" smtClean="0"/>
              <a:t>Fit the </a:t>
            </a:r>
            <a:r>
              <a:rPr lang="en-US" sz="2400" dirty="0"/>
              <a:t>selection side of the </a:t>
            </a:r>
            <a:r>
              <a:rPr lang="en-US" sz="2400" dirty="0" smtClean="0"/>
              <a:t>model </a:t>
            </a:r>
            <a:r>
              <a:rPr lang="en-US" sz="2400" dirty="0"/>
              <a:t>such that simulations of the network data produce friendship networks that closely match the observed network data in each following </a:t>
            </a:r>
            <a:r>
              <a:rPr lang="en-US" sz="2400" dirty="0" smtClean="0"/>
              <a:t>wave </a:t>
            </a:r>
          </a:p>
          <a:p>
            <a:pPr lvl="1"/>
            <a:endParaRPr lang="en-US" sz="2400" dirty="0" smtClean="0"/>
          </a:p>
          <a:p>
            <a:pPr lvl="1"/>
            <a:r>
              <a:rPr lang="en-US" sz="2400" dirty="0" smtClean="0"/>
              <a:t>Make </a:t>
            </a:r>
            <a:r>
              <a:rPr lang="en-US" sz="2400" dirty="0"/>
              <a:t>sure the model converges to a consistent set of parameter estimates, and estimate a series of goodness of fit </a:t>
            </a:r>
            <a:r>
              <a:rPr lang="en-US" sz="2400" dirty="0" smtClean="0"/>
              <a:t>statistics to make sure the model fits the data</a:t>
            </a:r>
          </a:p>
          <a:p>
            <a:pPr lvl="1"/>
            <a:endParaRPr lang="en-US" sz="2400" dirty="0" smtClean="0"/>
          </a:p>
          <a:p>
            <a:pPr lvl="1"/>
            <a:r>
              <a:rPr lang="en-US" sz="2400" dirty="0" smtClean="0"/>
              <a:t>Estimate the behavior side of the model, with </a:t>
            </a:r>
            <a:r>
              <a:rPr lang="en-US" sz="2400" dirty="0"/>
              <a:t>a series of increasingly complex </a:t>
            </a:r>
            <a:r>
              <a:rPr lang="en-US" sz="2400" dirty="0" smtClean="0"/>
              <a:t>models</a:t>
            </a:r>
            <a:endParaRPr lang="en-US" sz="2400" dirty="0"/>
          </a:p>
        </p:txBody>
      </p:sp>
    </p:spTree>
    <p:extLst>
      <p:ext uri="{BB962C8B-B14F-4D97-AF65-F5344CB8AC3E}">
        <p14:creationId xmlns:p14="http://schemas.microsoft.com/office/powerpoint/2010/main" val="1657615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0"/>
            <a:ext cx="7269480" cy="1325562"/>
          </a:xfrm>
        </p:spPr>
        <p:txBody>
          <a:bodyPr/>
          <a:lstStyle/>
          <a:p>
            <a:r>
              <a:rPr lang="en-US" dirty="0" smtClean="0"/>
              <a:t>Two Dependent variables in </a:t>
            </a:r>
            <a:r>
              <a:rPr lang="en-US" dirty="0" err="1" smtClean="0"/>
              <a:t>RSiena</a:t>
            </a:r>
            <a:r>
              <a:rPr lang="en-US" dirty="0" smtClean="0"/>
              <a:t> models</a:t>
            </a:r>
            <a:endParaRPr lang="en-US" dirty="0"/>
          </a:p>
        </p:txBody>
      </p:sp>
      <p:sp>
        <p:nvSpPr>
          <p:cNvPr id="3" name="Content Placeholder 2"/>
          <p:cNvSpPr>
            <a:spLocks noGrp="1"/>
          </p:cNvSpPr>
          <p:nvPr>
            <p:ph idx="1"/>
          </p:nvPr>
        </p:nvSpPr>
        <p:spPr>
          <a:xfrm>
            <a:off x="640080" y="1545336"/>
            <a:ext cx="7095744" cy="5093207"/>
          </a:xfrm>
        </p:spPr>
        <p:txBody>
          <a:bodyPr>
            <a:normAutofit fontScale="40000" lnSpcReduction="20000"/>
          </a:bodyPr>
          <a:lstStyle/>
          <a:p>
            <a:pPr marL="0" indent="0">
              <a:buNone/>
            </a:pPr>
            <a:r>
              <a:rPr lang="en-US" sz="7400" b="1" dirty="0" smtClean="0">
                <a:solidFill>
                  <a:srgbClr val="C00000"/>
                </a:solidFill>
              </a:rPr>
              <a:t>1. 	</a:t>
            </a:r>
            <a:r>
              <a:rPr lang="en-US" sz="7400" b="1" dirty="0" smtClean="0"/>
              <a:t>The friendship network</a:t>
            </a:r>
          </a:p>
          <a:p>
            <a:r>
              <a:rPr lang="en-US" sz="5500" dirty="0" smtClean="0"/>
              <a:t>The model </a:t>
            </a:r>
            <a:r>
              <a:rPr lang="en-US" sz="5500" dirty="0"/>
              <a:t>is </a:t>
            </a:r>
            <a:r>
              <a:rPr lang="en-US" sz="5500" dirty="0" smtClean="0"/>
              <a:t>trying to explain changes </a:t>
            </a:r>
            <a:r>
              <a:rPr lang="en-US" sz="5500" dirty="0"/>
              <a:t>in friendships across </a:t>
            </a:r>
            <a:r>
              <a:rPr lang="en-US" sz="5500" dirty="0" smtClean="0"/>
              <a:t>waves.</a:t>
            </a:r>
          </a:p>
          <a:p>
            <a:r>
              <a:rPr lang="en-US" sz="5500" dirty="0" smtClean="0"/>
              <a:t>Like a </a:t>
            </a:r>
            <a:r>
              <a:rPr lang="en-US" sz="5500" dirty="0"/>
              <a:t>logistic model of tie prediction, predicting the odds of whether a person will nominate another person as a friend (with values 0= no, 1=yes). </a:t>
            </a:r>
            <a:endParaRPr lang="en-US" sz="5500" dirty="0" smtClean="0"/>
          </a:p>
          <a:p>
            <a:endParaRPr lang="en-US" sz="5500" dirty="0"/>
          </a:p>
          <a:p>
            <a:pPr marL="0" indent="0">
              <a:buNone/>
            </a:pPr>
            <a:r>
              <a:rPr lang="en-US" sz="7400" b="1" dirty="0" smtClean="0">
                <a:solidFill>
                  <a:srgbClr val="C00000"/>
                </a:solidFill>
              </a:rPr>
              <a:t>2. </a:t>
            </a:r>
            <a:r>
              <a:rPr lang="en-US" sz="7400" b="1" dirty="0" smtClean="0"/>
              <a:t>	The </a:t>
            </a:r>
            <a:r>
              <a:rPr lang="en-US" sz="7400" b="1" dirty="0"/>
              <a:t>behavior </a:t>
            </a:r>
            <a:r>
              <a:rPr lang="en-US" sz="7400" b="1" dirty="0" smtClean="0"/>
              <a:t>data </a:t>
            </a:r>
          </a:p>
          <a:p>
            <a:r>
              <a:rPr lang="en-US" sz="5500" dirty="0" smtClean="0"/>
              <a:t>The model estimates what factors influence a change in a reported behavior (in this case HIV testing). </a:t>
            </a:r>
          </a:p>
          <a:p>
            <a:r>
              <a:rPr lang="en-US" sz="5500" dirty="0" smtClean="0"/>
              <a:t>Like a </a:t>
            </a:r>
            <a:r>
              <a:rPr lang="en-US" sz="5500" dirty="0"/>
              <a:t>fixed effects </a:t>
            </a:r>
            <a:r>
              <a:rPr lang="en-US" sz="5500" dirty="0" smtClean="0"/>
              <a:t>framework</a:t>
            </a:r>
            <a:endParaRPr lang="en-US" dirty="0"/>
          </a:p>
        </p:txBody>
      </p:sp>
    </p:spTree>
    <p:extLst>
      <p:ext uri="{BB962C8B-B14F-4D97-AF65-F5344CB8AC3E}">
        <p14:creationId xmlns:p14="http://schemas.microsoft.com/office/powerpoint/2010/main" val="2285669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0" y="0"/>
            <a:ext cx="7269480" cy="1325562"/>
          </a:xfrm>
        </p:spPr>
        <p:txBody>
          <a:bodyPr>
            <a:normAutofit/>
          </a:bodyPr>
          <a:lstStyle/>
          <a:p>
            <a:r>
              <a:rPr lang="en-US" sz="2800" dirty="0" err="1" smtClean="0"/>
              <a:t>Rsiena</a:t>
            </a:r>
            <a:r>
              <a:rPr lang="en-US" sz="2800" dirty="0" smtClean="0"/>
              <a:t> model with 40 camps that had </a:t>
            </a:r>
            <a:r>
              <a:rPr lang="en-US" sz="2800" dirty="0" err="1" smtClean="0"/>
              <a:t>Jaccard</a:t>
            </a:r>
            <a:r>
              <a:rPr lang="en-US" sz="2800" dirty="0" smtClean="0"/>
              <a:t> &gt;.15; dependent variable (DV) = HIV testing at Wave 3</a:t>
            </a:r>
            <a:endParaRPr lang="en-US"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150" y="1855522"/>
            <a:ext cx="6446838" cy="4636717"/>
          </a:xfrm>
        </p:spPr>
      </p:pic>
    </p:spTree>
    <p:extLst>
      <p:ext uri="{BB962C8B-B14F-4D97-AF65-F5344CB8AC3E}">
        <p14:creationId xmlns:p14="http://schemas.microsoft.com/office/powerpoint/2010/main" val="214289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12" y="1411224"/>
            <a:ext cx="8229600" cy="1066800"/>
          </a:xfrm>
        </p:spPr>
        <p:txBody>
          <a:bodyPr>
            <a:noAutofit/>
          </a:bodyPr>
          <a:lstStyle/>
          <a:p>
            <a:r>
              <a:rPr lang="en-US" sz="4400" dirty="0" smtClean="0"/>
              <a:t>Goodness of Fit of Model – How well do simulations reflect true trends in data? Run across camps individually</a:t>
            </a:r>
            <a:endParaRPr lang="en-US" sz="44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1560" y="2834640"/>
            <a:ext cx="6382512" cy="4233671"/>
          </a:xfrm>
        </p:spPr>
      </p:pic>
    </p:spTree>
    <p:extLst>
      <p:ext uri="{BB962C8B-B14F-4D97-AF65-F5344CB8AC3E}">
        <p14:creationId xmlns:p14="http://schemas.microsoft.com/office/powerpoint/2010/main" val="2261821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6384" y="548640"/>
            <a:ext cx="6839712" cy="5605273"/>
          </a:xfrm>
        </p:spPr>
      </p:pic>
    </p:spTree>
    <p:extLst>
      <p:ext uri="{BB962C8B-B14F-4D97-AF65-F5344CB8AC3E}">
        <p14:creationId xmlns:p14="http://schemas.microsoft.com/office/powerpoint/2010/main" val="745524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2104" y="365760"/>
            <a:ext cx="7086600" cy="5925311"/>
          </a:xfrm>
        </p:spPr>
      </p:pic>
    </p:spTree>
    <p:extLst>
      <p:ext uri="{BB962C8B-B14F-4D97-AF65-F5344CB8AC3E}">
        <p14:creationId xmlns:p14="http://schemas.microsoft.com/office/powerpoint/2010/main" val="3619540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level variables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150" y="1855523"/>
            <a:ext cx="6446838" cy="4297892"/>
          </a:xfrm>
        </p:spPr>
      </p:pic>
    </p:spTree>
    <p:extLst>
      <p:ext uri="{BB962C8B-B14F-4D97-AF65-F5344CB8AC3E}">
        <p14:creationId xmlns:p14="http://schemas.microsoft.com/office/powerpoint/2010/main" val="1547879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672" y="175565"/>
            <a:ext cx="8229600" cy="1066800"/>
          </a:xfrm>
        </p:spPr>
        <p:txBody>
          <a:bodyPr>
            <a:noAutofit/>
          </a:bodyPr>
          <a:lstStyle/>
          <a:p>
            <a:r>
              <a:rPr lang="en-US" sz="4400" dirty="0"/>
              <a:t>Social networks </a:t>
            </a:r>
            <a:r>
              <a:rPr lang="en-US" sz="4400" dirty="0" smtClean="0"/>
              <a:t>and men</a:t>
            </a:r>
            <a:endParaRPr lang="en-US" sz="4400" dirty="0"/>
          </a:p>
        </p:txBody>
      </p:sp>
      <p:sp>
        <p:nvSpPr>
          <p:cNvPr id="3" name="Content Placeholder 2"/>
          <p:cNvSpPr>
            <a:spLocks noGrp="1"/>
          </p:cNvSpPr>
          <p:nvPr>
            <p:ph idx="1"/>
          </p:nvPr>
        </p:nvSpPr>
        <p:spPr>
          <a:xfrm>
            <a:off x="381001" y="1600200"/>
            <a:ext cx="7614514" cy="4669536"/>
          </a:xfrm>
        </p:spPr>
        <p:txBody>
          <a:bodyPr>
            <a:normAutofit fontScale="25000" lnSpcReduction="20000"/>
          </a:bodyPr>
          <a:lstStyle/>
          <a:p>
            <a:r>
              <a:rPr lang="en-US" sz="11200" dirty="0" smtClean="0">
                <a:latin typeface="+mj-lt"/>
              </a:rPr>
              <a:t>The </a:t>
            </a:r>
            <a:r>
              <a:rPr lang="en-US" sz="11200" dirty="0">
                <a:latin typeface="+mj-lt"/>
              </a:rPr>
              <a:t>theory of social influence postulates that individuals adopt behaviors they </a:t>
            </a:r>
            <a:r>
              <a:rPr lang="en-US" sz="11200" u="sng" dirty="0">
                <a:latin typeface="+mj-lt"/>
              </a:rPr>
              <a:t>perceive as normative</a:t>
            </a:r>
            <a:r>
              <a:rPr lang="en-US" sz="11200" dirty="0">
                <a:latin typeface="+mj-lt"/>
              </a:rPr>
              <a:t> within their </a:t>
            </a:r>
            <a:r>
              <a:rPr lang="en-US" sz="11200" dirty="0" smtClean="0">
                <a:latin typeface="+mj-lt"/>
              </a:rPr>
              <a:t>social networks in </a:t>
            </a:r>
            <a:r>
              <a:rPr lang="en-US" sz="11200" dirty="0">
                <a:latin typeface="+mj-lt"/>
              </a:rPr>
              <a:t>order to reinforce their sense of identity and belonging to the </a:t>
            </a:r>
            <a:r>
              <a:rPr lang="en-US" sz="11200" dirty="0" smtClean="0">
                <a:latin typeface="+mj-lt"/>
              </a:rPr>
              <a:t>group</a:t>
            </a:r>
            <a:r>
              <a:rPr lang="en-US" sz="11200" baseline="30000" dirty="0" smtClean="0">
                <a:latin typeface="+mj-lt"/>
              </a:rPr>
              <a:t> </a:t>
            </a:r>
          </a:p>
          <a:p>
            <a:endParaRPr lang="en-US" sz="11200" baseline="30000" dirty="0">
              <a:latin typeface="+mj-lt"/>
            </a:endParaRPr>
          </a:p>
          <a:p>
            <a:r>
              <a:rPr lang="en-US" sz="11200" dirty="0" smtClean="0"/>
              <a:t>Studies show peer norms influence men’s sexual risk behaviors, including inconsistent </a:t>
            </a:r>
            <a:r>
              <a:rPr lang="en-US" sz="11200" dirty="0"/>
              <a:t>condom </a:t>
            </a:r>
            <a:r>
              <a:rPr lang="en-US" sz="11200" dirty="0" smtClean="0"/>
              <a:t>use, early </a:t>
            </a:r>
            <a:r>
              <a:rPr lang="en-US" sz="11200" dirty="0"/>
              <a:t>sexual </a:t>
            </a:r>
            <a:r>
              <a:rPr lang="en-US" sz="11200" dirty="0" smtClean="0"/>
              <a:t>debut, number </a:t>
            </a:r>
            <a:r>
              <a:rPr lang="en-US" sz="11200" dirty="0"/>
              <a:t>of sexual </a:t>
            </a:r>
            <a:r>
              <a:rPr lang="en-US" sz="11200" dirty="0" smtClean="0"/>
              <a:t>partners, and having concurrent sexual partners </a:t>
            </a:r>
            <a:r>
              <a:rPr lang="en-US" sz="11200" baseline="30000" dirty="0" smtClean="0"/>
              <a:t> </a:t>
            </a:r>
          </a:p>
          <a:p>
            <a:pPr marL="0" indent="0">
              <a:buNone/>
            </a:pPr>
            <a:r>
              <a:rPr lang="en-US" sz="6400" dirty="0" smtClean="0"/>
              <a:t>(</a:t>
            </a:r>
            <a:r>
              <a:rPr lang="en-US" sz="6400" dirty="0" err="1" smtClean="0"/>
              <a:t>Romer</a:t>
            </a:r>
            <a:r>
              <a:rPr lang="en-US" sz="6400" dirty="0" smtClean="0"/>
              <a:t> et al, 1994; Ali &amp; Dwyer, 2009; Barrington et al, 2009; Yamanis et al, 2015)</a:t>
            </a:r>
          </a:p>
          <a:p>
            <a:pPr lvl="0"/>
            <a:endParaRPr lang="en-US" sz="11200" dirty="0" smtClean="0"/>
          </a:p>
          <a:p>
            <a:pPr lvl="0"/>
            <a:endParaRPr lang="en-US" sz="11200" dirty="0"/>
          </a:p>
          <a:p>
            <a:endParaRPr lang="en-US" sz="3200" dirty="0"/>
          </a:p>
        </p:txBody>
      </p:sp>
    </p:spTree>
    <p:extLst>
      <p:ext uri="{BB962C8B-B14F-4D97-AF65-F5344CB8AC3E}">
        <p14:creationId xmlns:p14="http://schemas.microsoft.com/office/powerpoint/2010/main" val="3385215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 Side of Model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6150" y="1855523"/>
            <a:ext cx="6446838" cy="4297892"/>
          </a:xfrm>
        </p:spPr>
      </p:pic>
    </p:spTree>
    <p:extLst>
      <p:ext uri="{BB962C8B-B14F-4D97-AF65-F5344CB8AC3E}">
        <p14:creationId xmlns:p14="http://schemas.microsoft.com/office/powerpoint/2010/main" val="4204326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252" y="529961"/>
            <a:ext cx="7269480" cy="1325562"/>
          </a:xfrm>
        </p:spPr>
        <p:txBody>
          <a:bodyPr>
            <a:normAutofit fontScale="90000"/>
          </a:bodyPr>
          <a:lstStyle/>
          <a:p>
            <a:r>
              <a:rPr lang="en-US" dirty="0" smtClean="0"/>
              <a:t>Insignificant, but similar size estimates in combined model with both alter and camp level norms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1014" y="2285291"/>
            <a:ext cx="6446838" cy="4297892"/>
          </a:xfrm>
        </p:spPr>
      </p:pic>
    </p:spTree>
    <p:extLst>
      <p:ext uri="{BB962C8B-B14F-4D97-AF65-F5344CB8AC3E}">
        <p14:creationId xmlns:p14="http://schemas.microsoft.com/office/powerpoint/2010/main" val="36543168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62" y="-310896"/>
            <a:ext cx="7269480" cy="1325562"/>
          </a:xfrm>
        </p:spPr>
        <p:txBody>
          <a:bodyPr/>
          <a:lstStyle/>
          <a:p>
            <a:r>
              <a:rPr lang="en-US" dirty="0" smtClean="0"/>
              <a:t>Acknowledgements</a:t>
            </a:r>
            <a:endParaRPr lang="en-US" dirty="0"/>
          </a:p>
        </p:txBody>
      </p:sp>
      <p:sp>
        <p:nvSpPr>
          <p:cNvPr id="3" name="Content Placeholder 2"/>
          <p:cNvSpPr>
            <a:spLocks noGrp="1"/>
          </p:cNvSpPr>
          <p:nvPr>
            <p:ph idx="1"/>
          </p:nvPr>
        </p:nvSpPr>
        <p:spPr>
          <a:xfrm>
            <a:off x="838962" y="1088137"/>
            <a:ext cx="7054596" cy="5705855"/>
          </a:xfrm>
        </p:spPr>
        <p:txBody>
          <a:bodyPr>
            <a:normAutofit/>
          </a:bodyPr>
          <a:lstStyle/>
          <a:p>
            <a:r>
              <a:rPr lang="en-US" sz="2400" b="1" dirty="0" smtClean="0"/>
              <a:t>Duke Social Networks and Health Fellowship</a:t>
            </a:r>
          </a:p>
          <a:p>
            <a:r>
              <a:rPr lang="en-US" sz="2400" b="1" dirty="0" smtClean="0"/>
              <a:t>National </a:t>
            </a:r>
            <a:r>
              <a:rPr lang="en-US" sz="2400" b="1" dirty="0"/>
              <a:t>Institute of Mental Health</a:t>
            </a:r>
            <a:r>
              <a:rPr lang="en-US" sz="2400" dirty="0"/>
              <a:t>, </a:t>
            </a:r>
            <a:r>
              <a:rPr lang="en-US" sz="2400" dirty="0" smtClean="0"/>
              <a:t>R01MH098690 (2012-2018), “A </a:t>
            </a:r>
            <a:r>
              <a:rPr lang="en-US" sz="2400" dirty="0"/>
              <a:t>Multilevel Intervention to Reduce HIV Risk among Networks of Men in Tanzania” </a:t>
            </a:r>
            <a:r>
              <a:rPr lang="en-US" sz="2400" dirty="0" smtClean="0"/>
              <a:t>(Co-Investigator)</a:t>
            </a:r>
          </a:p>
          <a:p>
            <a:r>
              <a:rPr lang="en-US" sz="2400" dirty="0" smtClean="0"/>
              <a:t>Marta </a:t>
            </a:r>
            <a:r>
              <a:rPr lang="en-US" sz="2400" dirty="0" err="1" smtClean="0"/>
              <a:t>Mulawa</a:t>
            </a:r>
            <a:r>
              <a:rPr lang="en-US" sz="2400" dirty="0" smtClean="0"/>
              <a:t>, James Moody and Suzanne </a:t>
            </a:r>
            <a:r>
              <a:rPr lang="en-US" sz="2400" dirty="0" err="1" smtClean="0"/>
              <a:t>Maman</a:t>
            </a:r>
            <a:endParaRPr lang="en-US" sz="2400" dirty="0" smtClean="0"/>
          </a:p>
          <a:p>
            <a:endParaRPr lang="en-US" dirty="0"/>
          </a:p>
          <a:p>
            <a:endParaRPr lang="en-US" dirty="0" smtClean="0"/>
          </a:p>
          <a:p>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3630495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46404" y="758952"/>
            <a:ext cx="7063740" cy="4041648"/>
          </a:xfrm>
        </p:spPr>
        <p:txBody>
          <a:bodyPr>
            <a:normAutofit/>
          </a:bodyPr>
          <a:lstStyle/>
          <a:p>
            <a:r>
              <a:rPr lang="en-US" sz="6000" dirty="0" err="1" smtClean="0"/>
              <a:t>Ahsante</a:t>
            </a:r>
            <a:r>
              <a:rPr lang="en-US" sz="6000" dirty="0" smtClean="0"/>
              <a:t>!</a:t>
            </a:r>
            <a:r>
              <a:rPr lang="en-US" sz="6000" smtClean="0"/>
              <a:t/>
            </a:r>
            <a:br>
              <a:rPr lang="en-US" sz="6000" smtClean="0"/>
            </a:br>
            <a:endParaRPr lang="en-US" dirty="0"/>
          </a:p>
        </p:txBody>
      </p:sp>
      <p:sp>
        <p:nvSpPr>
          <p:cNvPr id="5" name="Subtitle 4"/>
          <p:cNvSpPr>
            <a:spLocks noGrp="1"/>
          </p:cNvSpPr>
          <p:nvPr>
            <p:ph type="subTitle" idx="1"/>
          </p:nvPr>
        </p:nvSpPr>
        <p:spPr/>
        <p:txBody>
          <a:bodyPr>
            <a:normAutofit/>
          </a:bodyPr>
          <a:lstStyle/>
          <a:p>
            <a:r>
              <a:rPr lang="en-US" cap="small" dirty="0" smtClean="0">
                <a:latin typeface="Calibri" panose="020F0502020204030204" pitchFamily="34" charset="0"/>
              </a:rPr>
              <a:t>Email: </a:t>
            </a:r>
            <a:r>
              <a:rPr lang="en-US" cap="small" dirty="0" smtClean="0">
                <a:latin typeface="Calibri" panose="020F0502020204030204" pitchFamily="34" charset="0"/>
                <a:hlinkClick r:id="rId2"/>
              </a:rPr>
              <a:t>yamanis@american.edu</a:t>
            </a:r>
            <a:endParaRPr lang="en-US" cap="small" dirty="0" smtClean="0">
              <a:latin typeface="Calibri" panose="020F0502020204030204" pitchFamily="34" charset="0"/>
            </a:endParaRPr>
          </a:p>
          <a:p>
            <a:endParaRPr lang="en-US" cap="small" dirty="0" smtClean="0">
              <a:latin typeface="Calibri" panose="020F0502020204030204" pitchFamily="34" charset="0"/>
            </a:endParaRPr>
          </a:p>
          <a:p>
            <a:endParaRPr lang="en-US" dirty="0"/>
          </a:p>
        </p:txBody>
      </p:sp>
    </p:spTree>
    <p:extLst>
      <p:ext uri="{BB962C8B-B14F-4D97-AF65-F5344CB8AC3E}">
        <p14:creationId xmlns:p14="http://schemas.microsoft.com/office/powerpoint/2010/main" val="14790065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RSiena</a:t>
            </a:r>
            <a:r>
              <a:rPr lang="en-US" dirty="0" smtClean="0"/>
              <a:t> models estimate network and behavior changes simultaneously</a:t>
            </a:r>
            <a:endParaRPr lang="en-US" dirty="0"/>
          </a:p>
        </p:txBody>
      </p:sp>
      <p:sp>
        <p:nvSpPr>
          <p:cNvPr id="3" name="Content Placeholder 2"/>
          <p:cNvSpPr>
            <a:spLocks noGrp="1"/>
          </p:cNvSpPr>
          <p:nvPr>
            <p:ph idx="1"/>
          </p:nvPr>
        </p:nvSpPr>
        <p:spPr>
          <a:xfrm>
            <a:off x="946404" y="2148841"/>
            <a:ext cx="6446520" cy="4351337"/>
          </a:xfrm>
        </p:spPr>
        <p:txBody>
          <a:bodyPr>
            <a:normAutofit fontScale="92500" lnSpcReduction="20000"/>
          </a:bodyPr>
          <a:lstStyle/>
          <a:p>
            <a:r>
              <a:rPr lang="en-US" dirty="0" smtClean="0"/>
              <a:t>In </a:t>
            </a:r>
            <a:r>
              <a:rPr lang="en-US" dirty="0"/>
              <a:t>economic modeling terms, it’s </a:t>
            </a:r>
            <a:r>
              <a:rPr lang="en-US" dirty="0" smtClean="0"/>
              <a:t>like trying </a:t>
            </a:r>
            <a:r>
              <a:rPr lang="en-US" dirty="0"/>
              <a:t>to estimate the data generation process. You give the model the networks and behaviors at each time point, and a list of factors that you </a:t>
            </a:r>
            <a:r>
              <a:rPr lang="en-US" dirty="0" smtClean="0"/>
              <a:t>think influence </a:t>
            </a:r>
            <a:r>
              <a:rPr lang="en-US" dirty="0"/>
              <a:t>changes in the networks and behaviors. </a:t>
            </a:r>
            <a:endParaRPr lang="en-US" dirty="0" smtClean="0"/>
          </a:p>
          <a:p>
            <a:r>
              <a:rPr lang="en-US" dirty="0" smtClean="0"/>
              <a:t>The </a:t>
            </a:r>
            <a:r>
              <a:rPr lang="en-US" dirty="0"/>
              <a:t>model then plugs </a:t>
            </a:r>
            <a:r>
              <a:rPr lang="en-US" dirty="0" smtClean="0"/>
              <a:t>numbers </a:t>
            </a:r>
            <a:r>
              <a:rPr lang="en-US" dirty="0"/>
              <a:t>into the model for each parameter you think influences changes in the network and behavior data simultaneously. </a:t>
            </a:r>
            <a:endParaRPr lang="en-US" dirty="0" smtClean="0"/>
          </a:p>
          <a:p>
            <a:r>
              <a:rPr lang="en-US" dirty="0" smtClean="0"/>
              <a:t>The </a:t>
            </a:r>
            <a:r>
              <a:rPr lang="en-US" dirty="0"/>
              <a:t>model updates these numbers through a stochastic process, based on which numbers seem to replicate the observed data best. </a:t>
            </a:r>
            <a:endParaRPr lang="en-US" dirty="0" smtClean="0"/>
          </a:p>
          <a:p>
            <a:r>
              <a:rPr lang="en-US" dirty="0" smtClean="0"/>
              <a:t>These </a:t>
            </a:r>
            <a:r>
              <a:rPr lang="en-US" dirty="0"/>
              <a:t>numbers represent </a:t>
            </a:r>
            <a:r>
              <a:rPr lang="en-US" b="1" dirty="0"/>
              <a:t>the log odds that an individual will select a person as a </a:t>
            </a:r>
            <a:r>
              <a:rPr lang="en-US" b="1" dirty="0" smtClean="0"/>
              <a:t>friend (network data), </a:t>
            </a:r>
            <a:r>
              <a:rPr lang="en-US" b="1" dirty="0"/>
              <a:t>or increase their rate of </a:t>
            </a:r>
            <a:r>
              <a:rPr lang="en-US" b="1" dirty="0" smtClean="0"/>
              <a:t>HIV testing (behavior data)</a:t>
            </a:r>
          </a:p>
        </p:txBody>
      </p:sp>
    </p:spTree>
    <p:extLst>
      <p:ext uri="{BB962C8B-B14F-4D97-AF65-F5344CB8AC3E}">
        <p14:creationId xmlns:p14="http://schemas.microsoft.com/office/powerpoint/2010/main" val="1550852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6198009"/>
              </p:ext>
            </p:extLst>
          </p:nvPr>
        </p:nvGraphicFramePr>
        <p:xfrm>
          <a:off x="946150" y="2569463"/>
          <a:ext cx="6446838" cy="2240280"/>
        </p:xfrm>
        <a:graphic>
          <a:graphicData uri="http://schemas.openxmlformats.org/drawingml/2006/table">
            <a:tbl>
              <a:tblPr>
                <a:tableStyleId>{5C22544A-7EE6-4342-B048-85BDC9FD1C3A}</a:tableStyleId>
              </a:tblPr>
              <a:tblGrid>
                <a:gridCol w="472207">
                  <a:extLst>
                    <a:ext uri="{9D8B030D-6E8A-4147-A177-3AD203B41FA5}">
                      <a16:colId xmlns:a16="http://schemas.microsoft.com/office/drawing/2014/main" val="3196585534"/>
                    </a:ext>
                  </a:extLst>
                </a:gridCol>
                <a:gridCol w="2125228">
                  <a:extLst>
                    <a:ext uri="{9D8B030D-6E8A-4147-A177-3AD203B41FA5}">
                      <a16:colId xmlns:a16="http://schemas.microsoft.com/office/drawing/2014/main" val="1603067779"/>
                    </a:ext>
                  </a:extLst>
                </a:gridCol>
                <a:gridCol w="1693596">
                  <a:extLst>
                    <a:ext uri="{9D8B030D-6E8A-4147-A177-3AD203B41FA5}">
                      <a16:colId xmlns:a16="http://schemas.microsoft.com/office/drawing/2014/main" val="931223328"/>
                    </a:ext>
                  </a:extLst>
                </a:gridCol>
                <a:gridCol w="423399">
                  <a:extLst>
                    <a:ext uri="{9D8B030D-6E8A-4147-A177-3AD203B41FA5}">
                      <a16:colId xmlns:a16="http://schemas.microsoft.com/office/drawing/2014/main" val="1546409272"/>
                    </a:ext>
                  </a:extLst>
                </a:gridCol>
                <a:gridCol w="679791">
                  <a:extLst>
                    <a:ext uri="{9D8B030D-6E8A-4147-A177-3AD203B41FA5}">
                      <a16:colId xmlns:a16="http://schemas.microsoft.com/office/drawing/2014/main" val="165154940"/>
                    </a:ext>
                  </a:extLst>
                </a:gridCol>
                <a:gridCol w="1052617">
                  <a:extLst>
                    <a:ext uri="{9D8B030D-6E8A-4147-A177-3AD203B41FA5}">
                      <a16:colId xmlns:a16="http://schemas.microsoft.com/office/drawing/2014/main" val="2893019766"/>
                    </a:ext>
                  </a:extLst>
                </a:gridCol>
              </a:tblGrid>
              <a:tr h="640080">
                <a:tc>
                  <a:txBody>
                    <a:bodyPr/>
                    <a:lstStyle/>
                    <a:p>
                      <a:pPr marL="0" marR="0">
                        <a:lnSpc>
                          <a:spcPct val="115000"/>
                        </a:lnSpc>
                        <a:spcBef>
                          <a:spcPts val="0"/>
                        </a:spcBef>
                        <a:spcAft>
                          <a:spcPts val="0"/>
                        </a:spcAft>
                      </a:pPr>
                      <a:r>
                        <a:rPr lang="en-US" sz="900">
                          <a:effectLst/>
                        </a:rPr>
                        <a:t>Q1245</a:t>
                      </a:r>
                      <a:endParaRPr lang="en-US" sz="90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nSpc>
                          <a:spcPct val="115000"/>
                        </a:lnSpc>
                        <a:spcBef>
                          <a:spcPts val="0"/>
                        </a:spcBef>
                        <a:spcAft>
                          <a:spcPts val="0"/>
                        </a:spcAft>
                        <a:tabLst>
                          <a:tab pos="-457200" algn="l"/>
                        </a:tabLst>
                      </a:pPr>
                      <a:r>
                        <a:rPr lang="en-US" sz="900">
                          <a:effectLst/>
                        </a:rPr>
                        <a:t>Do you think FRIEND 2 ever had an HIV test?</a:t>
                      </a:r>
                      <a:endParaRPr lang="en-US" sz="90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gn="r">
                        <a:lnSpc>
                          <a:spcPct val="115000"/>
                        </a:lnSpc>
                        <a:spcBef>
                          <a:spcPts val="0"/>
                        </a:spcBef>
                        <a:spcAft>
                          <a:spcPts val="0"/>
                        </a:spcAft>
                      </a:pPr>
                      <a:r>
                        <a:rPr lang="en-US" sz="900">
                          <a:effectLst/>
                        </a:rPr>
                        <a:t>NO</a:t>
                      </a:r>
                    </a:p>
                    <a:p>
                      <a:pPr marL="0" marR="0" algn="r">
                        <a:lnSpc>
                          <a:spcPct val="115000"/>
                        </a:lnSpc>
                        <a:spcBef>
                          <a:spcPts val="0"/>
                        </a:spcBef>
                        <a:spcAft>
                          <a:spcPts val="0"/>
                        </a:spcAft>
                      </a:pPr>
                      <a:r>
                        <a:rPr lang="en-US" sz="900">
                          <a:effectLst/>
                        </a:rPr>
                        <a:t>YES</a:t>
                      </a:r>
                      <a:endParaRPr lang="en-US" sz="90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nSpc>
                          <a:spcPct val="115000"/>
                        </a:lnSpc>
                        <a:spcBef>
                          <a:spcPts val="0"/>
                        </a:spcBef>
                        <a:spcAft>
                          <a:spcPts val="0"/>
                        </a:spcAft>
                        <a:tabLst>
                          <a:tab pos="-457200" algn="l"/>
                        </a:tabLst>
                      </a:pPr>
                      <a:r>
                        <a:rPr lang="en-US" sz="900">
                          <a:effectLst/>
                        </a:rPr>
                        <a:t>0</a:t>
                      </a:r>
                    </a:p>
                    <a:p>
                      <a:pPr marL="0" marR="0">
                        <a:lnSpc>
                          <a:spcPct val="115000"/>
                        </a:lnSpc>
                        <a:spcBef>
                          <a:spcPts val="0"/>
                        </a:spcBef>
                        <a:spcAft>
                          <a:spcPts val="0"/>
                        </a:spcAft>
                        <a:tabLst>
                          <a:tab pos="-457200" algn="l"/>
                        </a:tabLst>
                      </a:pPr>
                      <a:r>
                        <a:rPr lang="en-US" sz="900">
                          <a:effectLst/>
                        </a:rPr>
                        <a:t>1</a:t>
                      </a:r>
                      <a:endParaRPr lang="en-US" sz="90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gn="ctr">
                        <a:lnSpc>
                          <a:spcPct val="115000"/>
                        </a:lnSpc>
                        <a:spcBef>
                          <a:spcPts val="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gn="ctr">
                        <a:lnSpc>
                          <a:spcPct val="115000"/>
                        </a:lnSpc>
                        <a:spcBef>
                          <a:spcPts val="0"/>
                        </a:spcBef>
                        <a:spcAft>
                          <a:spcPts val="0"/>
                        </a:spcAft>
                      </a:pPr>
                      <a:r>
                        <a:rPr lang="en-US" sz="900">
                          <a:effectLst/>
                        </a:rPr>
                        <a:t>E_HIVTSTF2</a:t>
                      </a:r>
                      <a:endParaRPr lang="en-US" sz="900">
                        <a:effectLst/>
                        <a:latin typeface="Times New Roman" panose="02020603050405020304" pitchFamily="18" charset="0"/>
                        <a:ea typeface="Times New Roman" panose="02020603050405020304" pitchFamily="18" charset="0"/>
                      </a:endParaRPr>
                    </a:p>
                  </a:txBody>
                  <a:tcPr marL="67626" marR="67626" marT="0" marB="0"/>
                </a:tc>
                <a:extLst>
                  <a:ext uri="{0D108BD9-81ED-4DB2-BD59-A6C34878D82A}">
                    <a16:rowId xmlns:a16="http://schemas.microsoft.com/office/drawing/2014/main" val="2849555064"/>
                  </a:ext>
                </a:extLst>
              </a:tr>
              <a:tr h="640080">
                <a:tc>
                  <a:txBody>
                    <a:bodyPr/>
                    <a:lstStyle/>
                    <a:p>
                      <a:pPr marL="0" marR="0">
                        <a:lnSpc>
                          <a:spcPct val="115000"/>
                        </a:lnSpc>
                        <a:spcBef>
                          <a:spcPts val="0"/>
                        </a:spcBef>
                        <a:spcAft>
                          <a:spcPts val="0"/>
                        </a:spcAft>
                      </a:pPr>
                      <a:r>
                        <a:rPr lang="en-US" sz="900">
                          <a:effectLst/>
                        </a:rPr>
                        <a:t>Q1246</a:t>
                      </a:r>
                      <a:endParaRPr lang="en-US" sz="90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nSpc>
                          <a:spcPct val="115000"/>
                        </a:lnSpc>
                        <a:spcBef>
                          <a:spcPts val="0"/>
                        </a:spcBef>
                        <a:spcAft>
                          <a:spcPts val="0"/>
                        </a:spcAft>
                        <a:tabLst>
                          <a:tab pos="-457200" algn="l"/>
                        </a:tabLst>
                      </a:pPr>
                      <a:r>
                        <a:rPr lang="en-US" sz="900" dirty="0">
                          <a:effectLst/>
                        </a:rPr>
                        <a:t>Do you think FRIEND 2 thinks that he/she should have an HIV test?</a:t>
                      </a:r>
                      <a:endParaRPr lang="en-US" sz="900" dirty="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gn="r">
                        <a:lnSpc>
                          <a:spcPct val="115000"/>
                        </a:lnSpc>
                        <a:spcBef>
                          <a:spcPts val="0"/>
                        </a:spcBef>
                        <a:spcAft>
                          <a:spcPts val="0"/>
                        </a:spcAft>
                      </a:pPr>
                      <a:r>
                        <a:rPr lang="en-US" sz="900">
                          <a:effectLst/>
                        </a:rPr>
                        <a:t>NO</a:t>
                      </a:r>
                    </a:p>
                    <a:p>
                      <a:pPr marL="0" marR="0" algn="r">
                        <a:lnSpc>
                          <a:spcPct val="115000"/>
                        </a:lnSpc>
                        <a:spcBef>
                          <a:spcPts val="0"/>
                        </a:spcBef>
                        <a:spcAft>
                          <a:spcPts val="0"/>
                        </a:spcAft>
                      </a:pPr>
                      <a:r>
                        <a:rPr lang="en-US" sz="900">
                          <a:effectLst/>
                        </a:rPr>
                        <a:t>YES</a:t>
                      </a:r>
                      <a:endParaRPr lang="en-US" sz="90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nSpc>
                          <a:spcPct val="115000"/>
                        </a:lnSpc>
                        <a:spcBef>
                          <a:spcPts val="0"/>
                        </a:spcBef>
                        <a:spcAft>
                          <a:spcPts val="0"/>
                        </a:spcAft>
                        <a:tabLst>
                          <a:tab pos="-457200" algn="l"/>
                        </a:tabLst>
                      </a:pPr>
                      <a:r>
                        <a:rPr lang="en-US" sz="900">
                          <a:effectLst/>
                        </a:rPr>
                        <a:t>0</a:t>
                      </a:r>
                    </a:p>
                    <a:p>
                      <a:pPr marL="0" marR="0">
                        <a:lnSpc>
                          <a:spcPct val="115000"/>
                        </a:lnSpc>
                        <a:spcBef>
                          <a:spcPts val="0"/>
                        </a:spcBef>
                        <a:spcAft>
                          <a:spcPts val="0"/>
                        </a:spcAft>
                        <a:tabLst>
                          <a:tab pos="-457200" algn="l"/>
                        </a:tabLst>
                      </a:pPr>
                      <a:r>
                        <a:rPr lang="en-US" sz="900">
                          <a:effectLst/>
                        </a:rPr>
                        <a:t>1</a:t>
                      </a:r>
                      <a:endParaRPr lang="en-US" sz="90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gn="ctr">
                        <a:lnSpc>
                          <a:spcPct val="115000"/>
                        </a:lnSpc>
                        <a:spcBef>
                          <a:spcPts val="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gn="ctr">
                        <a:lnSpc>
                          <a:spcPct val="115000"/>
                        </a:lnSpc>
                        <a:spcBef>
                          <a:spcPts val="0"/>
                        </a:spcBef>
                        <a:spcAft>
                          <a:spcPts val="0"/>
                        </a:spcAft>
                      </a:pPr>
                      <a:r>
                        <a:rPr lang="en-US" sz="900">
                          <a:effectLst/>
                        </a:rPr>
                        <a:t>E_HIVINJF2</a:t>
                      </a:r>
                      <a:endParaRPr lang="en-US" sz="900">
                        <a:effectLst/>
                        <a:latin typeface="Times New Roman" panose="02020603050405020304" pitchFamily="18" charset="0"/>
                        <a:ea typeface="Times New Roman" panose="02020603050405020304" pitchFamily="18" charset="0"/>
                      </a:endParaRPr>
                    </a:p>
                  </a:txBody>
                  <a:tcPr marL="67626" marR="67626" marT="0" marB="0"/>
                </a:tc>
                <a:extLst>
                  <a:ext uri="{0D108BD9-81ED-4DB2-BD59-A6C34878D82A}">
                    <a16:rowId xmlns:a16="http://schemas.microsoft.com/office/drawing/2014/main" val="3720180387"/>
                  </a:ext>
                </a:extLst>
              </a:tr>
              <a:tr h="960120">
                <a:tc>
                  <a:txBody>
                    <a:bodyPr/>
                    <a:lstStyle/>
                    <a:p>
                      <a:pPr marL="0" marR="0">
                        <a:lnSpc>
                          <a:spcPct val="115000"/>
                        </a:lnSpc>
                        <a:spcBef>
                          <a:spcPts val="0"/>
                        </a:spcBef>
                        <a:spcAft>
                          <a:spcPts val="0"/>
                        </a:spcAft>
                      </a:pPr>
                      <a:r>
                        <a:rPr lang="en-US" sz="900">
                          <a:effectLst/>
                        </a:rPr>
                        <a:t>Q1247</a:t>
                      </a:r>
                      <a:endParaRPr lang="en-US" sz="90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nSpc>
                          <a:spcPct val="115000"/>
                        </a:lnSpc>
                        <a:spcBef>
                          <a:spcPts val="0"/>
                        </a:spcBef>
                        <a:spcAft>
                          <a:spcPts val="0"/>
                        </a:spcAft>
                        <a:tabLst>
                          <a:tab pos="-457200" algn="l"/>
                          <a:tab pos="638175" algn="l"/>
                        </a:tabLst>
                      </a:pPr>
                      <a:r>
                        <a:rPr lang="en-US" sz="900" dirty="0">
                          <a:effectLst/>
                        </a:rPr>
                        <a:t>Has FRIEND 2 encouraged you to get an HIV test?</a:t>
                      </a:r>
                      <a:endParaRPr lang="en-US" sz="900" dirty="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gn="r">
                        <a:lnSpc>
                          <a:spcPct val="115000"/>
                        </a:lnSpc>
                        <a:spcBef>
                          <a:spcPts val="0"/>
                        </a:spcBef>
                        <a:spcAft>
                          <a:spcPts val="0"/>
                        </a:spcAft>
                      </a:pPr>
                      <a:r>
                        <a:rPr lang="en-US" sz="900">
                          <a:effectLst/>
                        </a:rPr>
                        <a:t>NO</a:t>
                      </a:r>
                    </a:p>
                    <a:p>
                      <a:pPr marL="0" marR="0" algn="r">
                        <a:lnSpc>
                          <a:spcPct val="115000"/>
                        </a:lnSpc>
                        <a:spcBef>
                          <a:spcPts val="0"/>
                        </a:spcBef>
                        <a:spcAft>
                          <a:spcPts val="0"/>
                        </a:spcAft>
                      </a:pPr>
                      <a:r>
                        <a:rPr lang="en-US" sz="900">
                          <a:effectLst/>
                        </a:rPr>
                        <a:t>		YES</a:t>
                      </a:r>
                      <a:endParaRPr lang="en-US" sz="90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nSpc>
                          <a:spcPct val="115000"/>
                        </a:lnSpc>
                        <a:spcBef>
                          <a:spcPts val="0"/>
                        </a:spcBef>
                        <a:spcAft>
                          <a:spcPts val="0"/>
                        </a:spcAft>
                        <a:tabLst>
                          <a:tab pos="-457200" algn="l"/>
                        </a:tabLst>
                      </a:pPr>
                      <a:r>
                        <a:rPr lang="en-US" sz="900">
                          <a:effectLst/>
                        </a:rPr>
                        <a:t>0</a:t>
                      </a:r>
                    </a:p>
                    <a:p>
                      <a:pPr marL="0" marR="0">
                        <a:lnSpc>
                          <a:spcPct val="115000"/>
                        </a:lnSpc>
                        <a:spcBef>
                          <a:spcPts val="0"/>
                        </a:spcBef>
                        <a:spcAft>
                          <a:spcPts val="0"/>
                        </a:spcAft>
                        <a:tabLst>
                          <a:tab pos="-457200" algn="l"/>
                        </a:tabLst>
                      </a:pPr>
                      <a:r>
                        <a:rPr lang="en-US" sz="900">
                          <a:effectLst/>
                        </a:rPr>
                        <a:t>1</a:t>
                      </a:r>
                      <a:endParaRPr lang="en-US" sz="90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gn="ctr">
                        <a:lnSpc>
                          <a:spcPct val="115000"/>
                        </a:lnSpc>
                        <a:spcBef>
                          <a:spcPts val="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endParaRPr>
                    </a:p>
                  </a:txBody>
                  <a:tcPr marL="67626" marR="67626" marT="0" marB="0"/>
                </a:tc>
                <a:tc>
                  <a:txBody>
                    <a:bodyPr/>
                    <a:lstStyle/>
                    <a:p>
                      <a:pPr marL="0" marR="0" algn="ctr">
                        <a:lnSpc>
                          <a:spcPct val="115000"/>
                        </a:lnSpc>
                        <a:spcBef>
                          <a:spcPts val="0"/>
                        </a:spcBef>
                        <a:spcAft>
                          <a:spcPts val="0"/>
                        </a:spcAft>
                      </a:pPr>
                      <a:r>
                        <a:rPr lang="en-US" sz="900" dirty="0">
                          <a:effectLst/>
                        </a:rPr>
                        <a:t>E_HIVADVF2</a:t>
                      </a:r>
                      <a:endParaRPr lang="en-US" sz="900" dirty="0">
                        <a:effectLst/>
                        <a:latin typeface="Times New Roman" panose="02020603050405020304" pitchFamily="18" charset="0"/>
                        <a:ea typeface="Times New Roman" panose="02020603050405020304" pitchFamily="18" charset="0"/>
                      </a:endParaRPr>
                    </a:p>
                  </a:txBody>
                  <a:tcPr marL="67626" marR="67626" marT="0" marB="0"/>
                </a:tc>
                <a:extLst>
                  <a:ext uri="{0D108BD9-81ED-4DB2-BD59-A6C34878D82A}">
                    <a16:rowId xmlns:a16="http://schemas.microsoft.com/office/drawing/2014/main" val="2749945635"/>
                  </a:ext>
                </a:extLst>
              </a:tr>
            </a:tbl>
          </a:graphicData>
        </a:graphic>
      </p:graphicFrame>
    </p:spTree>
    <p:extLst>
      <p:ext uri="{BB962C8B-B14F-4D97-AF65-F5344CB8AC3E}">
        <p14:creationId xmlns:p14="http://schemas.microsoft.com/office/powerpoint/2010/main" val="583996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r>
              <a:rPr lang="en-US" sz="4400" dirty="0" smtClean="0"/>
              <a:t>Study Purpose</a:t>
            </a:r>
            <a:endParaRPr lang="en-US" sz="4400" dirty="0"/>
          </a:p>
        </p:txBody>
      </p:sp>
      <p:sp>
        <p:nvSpPr>
          <p:cNvPr id="3" name="Content Placeholder 2"/>
          <p:cNvSpPr>
            <a:spLocks noGrp="1"/>
          </p:cNvSpPr>
          <p:nvPr>
            <p:ph idx="1"/>
          </p:nvPr>
        </p:nvSpPr>
        <p:spPr>
          <a:xfrm>
            <a:off x="533400" y="2133600"/>
            <a:ext cx="7924800" cy="4325112"/>
          </a:xfrm>
        </p:spPr>
        <p:txBody>
          <a:bodyPr>
            <a:normAutofit/>
          </a:bodyPr>
          <a:lstStyle/>
          <a:p>
            <a:r>
              <a:rPr lang="en-US" sz="3200" dirty="0" smtClean="0"/>
              <a:t>To understand how social networks influenced changes in HIV testing behavior during an HIV prevention intervention trial with young </a:t>
            </a:r>
            <a:r>
              <a:rPr lang="en-US" sz="3200" dirty="0"/>
              <a:t>Tanzanian </a:t>
            </a:r>
            <a:r>
              <a:rPr lang="en-US" sz="3200" dirty="0" smtClean="0"/>
              <a:t>men</a:t>
            </a:r>
          </a:p>
          <a:p>
            <a:endParaRPr lang="en-US" sz="3200" dirty="0"/>
          </a:p>
          <a:p>
            <a:endParaRPr lang="en-US" dirty="0"/>
          </a:p>
          <a:p>
            <a:endParaRPr lang="en-US" dirty="0"/>
          </a:p>
        </p:txBody>
      </p:sp>
    </p:spTree>
    <p:extLst>
      <p:ext uri="{BB962C8B-B14F-4D97-AF65-F5344CB8AC3E}">
        <p14:creationId xmlns:p14="http://schemas.microsoft.com/office/powerpoint/2010/main" val="661590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813" y="0"/>
            <a:ext cx="8119530" cy="1499616"/>
          </a:xfrm>
        </p:spPr>
        <p:txBody>
          <a:bodyPr>
            <a:normAutofit/>
          </a:bodyPr>
          <a:lstStyle/>
          <a:p>
            <a:r>
              <a:rPr lang="en-US" dirty="0" smtClean="0"/>
              <a:t>Young men’s venue-based social networks called “camps”</a:t>
            </a:r>
            <a:endParaRPr lang="en-US" dirty="0"/>
          </a:p>
        </p:txBody>
      </p:sp>
      <p:sp>
        <p:nvSpPr>
          <p:cNvPr id="4" name="Content Placeholder 2"/>
          <p:cNvSpPr>
            <a:spLocks noGrp="1"/>
          </p:cNvSpPr>
          <p:nvPr>
            <p:ph sz="half" idx="1"/>
          </p:nvPr>
        </p:nvSpPr>
        <p:spPr>
          <a:xfrm>
            <a:off x="573238" y="2124106"/>
            <a:ext cx="4192340" cy="3982593"/>
          </a:xfrm>
        </p:spPr>
        <p:txBody>
          <a:bodyPr>
            <a:noAutofit/>
          </a:bodyPr>
          <a:lstStyle/>
          <a:p>
            <a:pPr>
              <a:spcBef>
                <a:spcPts val="0"/>
              </a:spcBef>
              <a:buFont typeface="Arial" panose="020B0604020202020204" pitchFamily="34" charset="0"/>
              <a:buChar char="•"/>
            </a:pPr>
            <a:r>
              <a:rPr lang="en-US" sz="1800" dirty="0" smtClean="0">
                <a:latin typeface="+mj-lt"/>
                <a:ea typeface="Calibri"/>
                <a:cs typeface="Times New Roman"/>
              </a:rPr>
              <a:t>Stable venues (average existence = 8 years) and membership</a:t>
            </a:r>
          </a:p>
          <a:p>
            <a:pPr>
              <a:spcBef>
                <a:spcPts val="0"/>
              </a:spcBef>
              <a:buFont typeface="Arial" panose="020B0604020202020204" pitchFamily="34" charset="0"/>
              <a:buChar char="•"/>
            </a:pPr>
            <a:endParaRPr lang="en-US" sz="1800" dirty="0" smtClean="0"/>
          </a:p>
          <a:p>
            <a:pPr>
              <a:spcBef>
                <a:spcPts val="0"/>
              </a:spcBef>
              <a:buFont typeface="Arial" panose="020B0604020202020204" pitchFamily="34" charset="0"/>
              <a:buChar char="•"/>
            </a:pPr>
            <a:r>
              <a:rPr lang="en-US" sz="1800" dirty="0" smtClean="0"/>
              <a:t>Elected leadership (Chair, Secretary and Treasurer) </a:t>
            </a:r>
          </a:p>
          <a:p>
            <a:pPr>
              <a:spcBef>
                <a:spcPts val="0"/>
              </a:spcBef>
              <a:buFont typeface="Arial" panose="020B0604020202020204" pitchFamily="34" charset="0"/>
              <a:buChar char="•"/>
            </a:pPr>
            <a:endParaRPr lang="en-US" sz="1800" b="1" dirty="0">
              <a:latin typeface="Times New Roman"/>
              <a:cs typeface="Times New Roman"/>
            </a:endParaRPr>
          </a:p>
          <a:p>
            <a:pPr>
              <a:spcBef>
                <a:spcPts val="0"/>
              </a:spcBef>
            </a:pPr>
            <a:r>
              <a:rPr lang="en-US" sz="1800" dirty="0" smtClean="0"/>
              <a:t>Average </a:t>
            </a:r>
            <a:r>
              <a:rPr lang="en-US" sz="1800" dirty="0"/>
              <a:t>of 32 members, 85% of whom are </a:t>
            </a:r>
            <a:r>
              <a:rPr lang="en-US" sz="1800" dirty="0" smtClean="0"/>
              <a:t>male </a:t>
            </a:r>
          </a:p>
          <a:p>
            <a:pPr>
              <a:spcBef>
                <a:spcPts val="0"/>
              </a:spcBef>
            </a:pPr>
            <a:endParaRPr lang="en-US" sz="1800" dirty="0">
              <a:ea typeface="Calibri"/>
              <a:cs typeface="Times New Roman"/>
            </a:endParaRPr>
          </a:p>
          <a:p>
            <a:pPr>
              <a:spcBef>
                <a:spcPts val="0"/>
              </a:spcBef>
            </a:pPr>
            <a:r>
              <a:rPr lang="en-US" sz="1800" dirty="0" smtClean="0">
                <a:ea typeface="Calibri"/>
                <a:cs typeface="Times New Roman"/>
              </a:rPr>
              <a:t>Risk and protective features for HIV</a:t>
            </a:r>
            <a:endParaRPr lang="en-US" sz="1800" dirty="0">
              <a:ea typeface="Calibri"/>
              <a:cs typeface="Times New Roman"/>
            </a:endParaRPr>
          </a:p>
          <a:p>
            <a:endParaRPr lang="en-US" dirty="0"/>
          </a:p>
        </p:txBody>
      </p:sp>
      <p:pic>
        <p:nvPicPr>
          <p:cNvPr id="8" name="Picture 5" descr="C:\Users\balvanz\Dropbox\Tanzania Microfinance &amp; Health\Pictures\Camps and Field Visits\IMG_0308.JPG"/>
          <p:cNvPicPr>
            <a:picLocks noGrp="1" noChangeAspect="1" noChangeArrowheads="1"/>
          </p:cNvPicPr>
          <p:nvPr>
            <p:ph sz="half" idx="2"/>
          </p:nvPr>
        </p:nvPicPr>
        <p:blipFill rotWithShape="1">
          <a:blip r:embed="rId3" cstate="print">
            <a:extLst>
              <a:ext uri="{28A0092B-C50C-407E-A947-70E740481C1C}">
                <a14:useLocalDpi xmlns:a14="http://schemas.microsoft.com/office/drawing/2010/main" val="0"/>
              </a:ext>
            </a:extLst>
          </a:blip>
          <a:stretch/>
        </p:blipFill>
        <p:spPr bwMode="auto">
          <a:xfrm>
            <a:off x="4964066" y="3943460"/>
            <a:ext cx="3254433" cy="24397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4066" y="1587617"/>
            <a:ext cx="3023790" cy="22678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459203" y="6471246"/>
            <a:ext cx="7759296" cy="338554"/>
          </a:xfrm>
          <a:prstGeom prst="rect">
            <a:avLst/>
          </a:prstGeom>
          <a:noFill/>
        </p:spPr>
        <p:txBody>
          <a:bodyPr wrap="square" rtlCol="0">
            <a:spAutoFit/>
          </a:bodyPr>
          <a:lstStyle/>
          <a:p>
            <a:pPr algn="r"/>
            <a:r>
              <a:rPr lang="en-US" sz="1600" dirty="0" smtClean="0">
                <a:latin typeface="+mj-lt"/>
              </a:rPr>
              <a:t>Yamanis, </a:t>
            </a:r>
            <a:r>
              <a:rPr lang="en-US" sz="1600" dirty="0" err="1" smtClean="0">
                <a:latin typeface="+mj-lt"/>
              </a:rPr>
              <a:t>Maman</a:t>
            </a:r>
            <a:r>
              <a:rPr lang="en-US" sz="1600" dirty="0" smtClean="0">
                <a:latin typeface="+mj-lt"/>
              </a:rPr>
              <a:t>, </a:t>
            </a:r>
            <a:r>
              <a:rPr lang="en-US" sz="1600" dirty="0" err="1" smtClean="0">
                <a:latin typeface="+mj-lt"/>
              </a:rPr>
              <a:t>Mbwambo</a:t>
            </a:r>
            <a:r>
              <a:rPr lang="en-US" sz="1600" dirty="0" smtClean="0">
                <a:latin typeface="+mj-lt"/>
              </a:rPr>
              <a:t>, Earp &amp; </a:t>
            </a:r>
            <a:r>
              <a:rPr lang="en-US" sz="1600" dirty="0" err="1" smtClean="0">
                <a:latin typeface="+mj-lt"/>
              </a:rPr>
              <a:t>Kajula</a:t>
            </a:r>
            <a:r>
              <a:rPr lang="en-US" sz="1600" dirty="0" smtClean="0">
                <a:latin typeface="+mj-lt"/>
              </a:rPr>
              <a:t> (2010). </a:t>
            </a:r>
            <a:r>
              <a:rPr lang="en-US" sz="1600" i="1" dirty="0" smtClean="0">
                <a:latin typeface="+mj-lt"/>
              </a:rPr>
              <a:t>Social Science &amp; Medicine</a:t>
            </a:r>
            <a:r>
              <a:rPr lang="en-US" sz="1600" dirty="0" smtClean="0">
                <a:latin typeface="+mj-lt"/>
              </a:rPr>
              <a:t>. </a:t>
            </a:r>
            <a:endParaRPr lang="en-US" sz="1600" dirty="0">
              <a:latin typeface="+mj-lt"/>
            </a:endParaRPr>
          </a:p>
        </p:txBody>
      </p:sp>
    </p:spTree>
    <p:extLst>
      <p:ext uri="{BB962C8B-B14F-4D97-AF65-F5344CB8AC3E}">
        <p14:creationId xmlns:p14="http://schemas.microsoft.com/office/powerpoint/2010/main" val="3121574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9220200" cy="6858000"/>
          </a:xfrm>
        </p:spPr>
      </p:pic>
    </p:spTree>
    <p:extLst>
      <p:ext uri="{BB962C8B-B14F-4D97-AF65-F5344CB8AC3E}">
        <p14:creationId xmlns:p14="http://schemas.microsoft.com/office/powerpoint/2010/main" val="2790567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51" y="0"/>
            <a:ext cx="7290054" cy="1499616"/>
          </a:xfrm>
        </p:spPr>
        <p:txBody>
          <a:bodyPr>
            <a:normAutofit fontScale="90000"/>
          </a:bodyPr>
          <a:lstStyle/>
          <a:p>
            <a:r>
              <a:rPr lang="en-US" dirty="0" smtClean="0"/>
              <a:t>Microfinance and health intervention funded by NIMH (2012-2018)</a:t>
            </a:r>
            <a:endParaRPr lang="en-US" dirty="0"/>
          </a:p>
        </p:txBody>
      </p:sp>
      <p:sp>
        <p:nvSpPr>
          <p:cNvPr id="3" name="Content Placeholder 2"/>
          <p:cNvSpPr>
            <a:spLocks noGrp="1"/>
          </p:cNvSpPr>
          <p:nvPr>
            <p:ph idx="1"/>
          </p:nvPr>
        </p:nvSpPr>
        <p:spPr>
          <a:xfrm>
            <a:off x="494307" y="1748632"/>
            <a:ext cx="5129253" cy="4647703"/>
          </a:xfrm>
        </p:spPr>
        <p:txBody>
          <a:bodyPr>
            <a:normAutofit lnSpcReduction="10000"/>
          </a:bodyPr>
          <a:lstStyle/>
          <a:p>
            <a:pPr>
              <a:buFont typeface="Arial" panose="020B0604020202020204" pitchFamily="34" charset="0"/>
              <a:buChar char="•"/>
            </a:pPr>
            <a:r>
              <a:rPr lang="en-US" sz="2400" b="1" dirty="0" smtClean="0"/>
              <a:t>Aim</a:t>
            </a:r>
            <a:r>
              <a:rPr lang="en-US" sz="2400" dirty="0" smtClean="0"/>
              <a:t>: To </a:t>
            </a:r>
            <a:r>
              <a:rPr lang="en-US" sz="2400" dirty="0"/>
              <a:t>determine whether men in camps randomized </a:t>
            </a:r>
            <a:r>
              <a:rPr lang="en-US" sz="2400" dirty="0" smtClean="0"/>
              <a:t>to </a:t>
            </a:r>
            <a:r>
              <a:rPr lang="en-US" sz="2400" dirty="0"/>
              <a:t>a </a:t>
            </a:r>
            <a:r>
              <a:rPr lang="en-US" sz="2400" dirty="0" smtClean="0"/>
              <a:t>microfinance and </a:t>
            </a:r>
            <a:r>
              <a:rPr lang="en-US" sz="2400" dirty="0"/>
              <a:t>health leadership intervention have </a:t>
            </a:r>
            <a:r>
              <a:rPr lang="en-US" sz="2400" dirty="0" smtClean="0"/>
              <a:t>lower </a:t>
            </a:r>
            <a:r>
              <a:rPr lang="en-US" sz="2400" dirty="0"/>
              <a:t>incidence of </a:t>
            </a:r>
            <a:r>
              <a:rPr lang="en-US" sz="2400" dirty="0" smtClean="0"/>
              <a:t>STIs and </a:t>
            </a:r>
            <a:r>
              <a:rPr lang="en-US" sz="2400" dirty="0"/>
              <a:t>report perpetrating less </a:t>
            </a:r>
            <a:r>
              <a:rPr lang="en-US" sz="2400" dirty="0" smtClean="0"/>
              <a:t>IPV compared </a:t>
            </a:r>
            <a:r>
              <a:rPr lang="en-US" sz="2400" dirty="0"/>
              <a:t>to men in </a:t>
            </a:r>
            <a:r>
              <a:rPr lang="en-US" sz="2400" dirty="0" smtClean="0"/>
              <a:t>control camps. </a:t>
            </a:r>
          </a:p>
          <a:p>
            <a:pPr>
              <a:buFont typeface="Arial" panose="020B0604020202020204" pitchFamily="34" charset="0"/>
              <a:buChar char="•"/>
            </a:pPr>
            <a:r>
              <a:rPr lang="en-US" sz="2400" b="1" dirty="0" smtClean="0"/>
              <a:t>Mediators: </a:t>
            </a:r>
            <a:r>
              <a:rPr lang="en-US" sz="2400" dirty="0" smtClean="0"/>
              <a:t> HIV testing, acceptability of IPV</a:t>
            </a:r>
            <a:endParaRPr lang="en-US" sz="2400" dirty="0"/>
          </a:p>
          <a:p>
            <a:pPr>
              <a:buFont typeface="Arial" panose="020B0604020202020204" pitchFamily="34" charset="0"/>
              <a:buChar char="•"/>
            </a:pPr>
            <a:r>
              <a:rPr lang="en-US" sz="2400" b="1" dirty="0" smtClean="0"/>
              <a:t>Research Design: </a:t>
            </a:r>
            <a:r>
              <a:rPr lang="en-US" sz="2400" dirty="0" smtClean="0"/>
              <a:t>Cluster RCT with 59 camps, 1249 men and 242 women </a:t>
            </a:r>
          </a:p>
        </p:txBody>
      </p:sp>
      <p:sp>
        <p:nvSpPr>
          <p:cNvPr id="4" name="TextBox 3"/>
          <p:cNvSpPr txBox="1"/>
          <p:nvPr/>
        </p:nvSpPr>
        <p:spPr>
          <a:xfrm>
            <a:off x="3730752" y="6027003"/>
            <a:ext cx="5081265" cy="738664"/>
          </a:xfrm>
          <a:prstGeom prst="rect">
            <a:avLst/>
          </a:prstGeom>
          <a:noFill/>
        </p:spPr>
        <p:txBody>
          <a:bodyPr wrap="square" rtlCol="0">
            <a:spAutoFit/>
          </a:bodyPr>
          <a:lstStyle/>
          <a:p>
            <a:r>
              <a:rPr lang="en-US" sz="1400" dirty="0" err="1" smtClean="0"/>
              <a:t>Kajula</a:t>
            </a:r>
            <a:r>
              <a:rPr lang="en-US" sz="1400" dirty="0"/>
              <a:t>, </a:t>
            </a:r>
            <a:r>
              <a:rPr lang="en-US" sz="1400" dirty="0" err="1" smtClean="0"/>
              <a:t>Balvanz</a:t>
            </a:r>
            <a:r>
              <a:rPr lang="en-US" sz="1400" dirty="0" smtClean="0"/>
              <a:t>, </a:t>
            </a:r>
            <a:r>
              <a:rPr lang="en-US" sz="1400" dirty="0" err="1" smtClean="0"/>
              <a:t>Kilonzo</a:t>
            </a:r>
            <a:r>
              <a:rPr lang="en-US" sz="1400" dirty="0" smtClean="0"/>
              <a:t>, </a:t>
            </a:r>
            <a:r>
              <a:rPr lang="en-US" sz="1400" dirty="0" err="1" smtClean="0"/>
              <a:t>Mwikoko</a:t>
            </a:r>
            <a:r>
              <a:rPr lang="en-US" sz="1400" dirty="0" smtClean="0"/>
              <a:t>, Yamanis, </a:t>
            </a:r>
            <a:r>
              <a:rPr lang="en-US" sz="1400" dirty="0" err="1" smtClean="0"/>
              <a:t>Mulawa</a:t>
            </a:r>
            <a:r>
              <a:rPr lang="en-US" sz="1400" dirty="0" smtClean="0"/>
              <a:t>, </a:t>
            </a:r>
            <a:r>
              <a:rPr lang="en-US" sz="1400" dirty="0" err="1" smtClean="0"/>
              <a:t>Kajuna</a:t>
            </a:r>
            <a:r>
              <a:rPr lang="en-US" sz="1400" dirty="0" smtClean="0"/>
              <a:t>, Hill, Conserve, </a:t>
            </a:r>
            <a:r>
              <a:rPr lang="en-US" sz="1400" dirty="0"/>
              <a:t>McNaughton </a:t>
            </a:r>
            <a:r>
              <a:rPr lang="en-US" sz="1400" dirty="0" smtClean="0"/>
              <a:t>Reyes, </a:t>
            </a:r>
            <a:r>
              <a:rPr lang="en-US" sz="1400" dirty="0" err="1"/>
              <a:t>Maman</a:t>
            </a:r>
            <a:r>
              <a:rPr lang="en-US" sz="1400" dirty="0"/>
              <a:t> </a:t>
            </a:r>
            <a:r>
              <a:rPr lang="en-US" sz="1400" dirty="0" smtClean="0"/>
              <a:t>(2016).   </a:t>
            </a:r>
            <a:r>
              <a:rPr lang="en-US" sz="1400" i="1" dirty="0" smtClean="0"/>
              <a:t>BMC </a:t>
            </a:r>
            <a:r>
              <a:rPr lang="en-US" sz="1400" i="1" dirty="0"/>
              <a:t>Public </a:t>
            </a:r>
            <a:r>
              <a:rPr lang="en-US" sz="1400" i="1" dirty="0" smtClean="0"/>
              <a:t>Health</a:t>
            </a:r>
            <a:endParaRPr lang="en-US" sz="1400" i="1" dirty="0"/>
          </a:p>
        </p:txBody>
      </p:sp>
      <p:pic>
        <p:nvPicPr>
          <p:cNvPr id="5" name="Picture 4"/>
          <p:cNvPicPr>
            <a:picLocks noChangeAspect="1"/>
          </p:cNvPicPr>
          <p:nvPr/>
        </p:nvPicPr>
        <p:blipFill>
          <a:blip r:embed="rId3"/>
          <a:stretch>
            <a:fillRect/>
          </a:stretch>
        </p:blipFill>
        <p:spPr>
          <a:xfrm>
            <a:off x="5458968" y="2436653"/>
            <a:ext cx="2944623" cy="2002709"/>
          </a:xfrm>
          <a:prstGeom prst="rect">
            <a:avLst/>
          </a:prstGeom>
        </p:spPr>
      </p:pic>
    </p:spTree>
    <p:extLst>
      <p:ext uri="{BB962C8B-B14F-4D97-AF65-F5344CB8AC3E}">
        <p14:creationId xmlns:p14="http://schemas.microsoft.com/office/powerpoint/2010/main" val="3875534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525" y="124971"/>
            <a:ext cx="7380533" cy="1499616"/>
          </a:xfrm>
        </p:spPr>
        <p:txBody>
          <a:bodyPr>
            <a:normAutofit/>
          </a:bodyPr>
          <a:lstStyle/>
          <a:p>
            <a:pPr algn="ctr"/>
            <a:r>
              <a:rPr lang="en-US" dirty="0" smtClean="0"/>
              <a:t>Identifying and selecting camps for trial</a:t>
            </a: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1405" y="2039661"/>
            <a:ext cx="5028687" cy="3617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24884" y="1808925"/>
            <a:ext cx="2920121" cy="3970318"/>
          </a:xfrm>
          <a:prstGeom prst="rect">
            <a:avLst/>
          </a:prstGeom>
          <a:noFill/>
        </p:spPr>
        <p:txBody>
          <a:bodyPr wrap="square" rtlCol="0">
            <a:spAutoFit/>
          </a:bodyPr>
          <a:lstStyle/>
          <a:p>
            <a:pPr marL="342900" indent="-342900">
              <a:buFont typeface="Arial" panose="020B0604020202020204" pitchFamily="34" charset="0"/>
              <a:buChar char="•"/>
            </a:pPr>
            <a:r>
              <a:rPr lang="en-US" dirty="0" smtClean="0"/>
              <a:t>205 eligible camps: existed for 1+ years, 20-80 members, safe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Clustered contiguous camps and selected clusters using probability proportionate to size procedure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Selected simple random sample of 60 camps within clusters</a:t>
            </a:r>
            <a:endParaRPr lang="en-US" dirty="0"/>
          </a:p>
        </p:txBody>
      </p:sp>
    </p:spTree>
    <p:extLst>
      <p:ext uri="{BB962C8B-B14F-4D97-AF65-F5344CB8AC3E}">
        <p14:creationId xmlns:p14="http://schemas.microsoft.com/office/powerpoint/2010/main" val="3448818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07264"/>
            <a:ext cx="8229600" cy="1066800"/>
          </a:xfrm>
        </p:spPr>
        <p:txBody>
          <a:bodyPr>
            <a:normAutofit fontScale="90000"/>
          </a:bodyPr>
          <a:lstStyle/>
          <a:p>
            <a:r>
              <a:rPr lang="en-US" sz="4200" dirty="0" smtClean="0"/>
              <a:t>All camp members received assessments at three waves</a:t>
            </a:r>
            <a:endParaRPr lang="en-US" sz="4200" dirty="0"/>
          </a:p>
        </p:txBody>
      </p:sp>
      <p:sp>
        <p:nvSpPr>
          <p:cNvPr id="3" name="Content Placeholder 2"/>
          <p:cNvSpPr>
            <a:spLocks noGrp="1"/>
          </p:cNvSpPr>
          <p:nvPr>
            <p:ph idx="1"/>
          </p:nvPr>
        </p:nvSpPr>
        <p:spPr>
          <a:xfrm>
            <a:off x="304800" y="1828800"/>
            <a:ext cx="8229600" cy="4690872"/>
          </a:xfrm>
        </p:spPr>
        <p:txBody>
          <a:bodyPr>
            <a:normAutofit fontScale="70000" lnSpcReduction="20000"/>
          </a:bodyPr>
          <a:lstStyle/>
          <a:p>
            <a:r>
              <a:rPr lang="en-US" sz="3200" dirty="0" smtClean="0"/>
              <a:t>Tablets </a:t>
            </a:r>
            <a:r>
              <a:rPr lang="en-US" sz="3200" dirty="0"/>
              <a:t>with </a:t>
            </a:r>
            <a:r>
              <a:rPr lang="en-US" sz="3200" dirty="0" smtClean="0"/>
              <a:t>CAPI (computer-assisted personal interview)</a:t>
            </a:r>
            <a:endParaRPr lang="en-US" sz="3200" dirty="0"/>
          </a:p>
          <a:p>
            <a:endParaRPr lang="en-US" sz="3200" dirty="0" smtClean="0"/>
          </a:p>
          <a:p>
            <a:r>
              <a:rPr lang="en-US" sz="3200" dirty="0" smtClean="0"/>
              <a:t>Behavioral </a:t>
            </a:r>
            <a:r>
              <a:rPr lang="en-US" sz="3200" dirty="0"/>
              <a:t>and social network assessments </a:t>
            </a:r>
            <a:endParaRPr lang="en-US" sz="3200" dirty="0" smtClean="0"/>
          </a:p>
          <a:p>
            <a:endParaRPr lang="en-US" sz="3200" dirty="0"/>
          </a:p>
          <a:p>
            <a:r>
              <a:rPr lang="en-US" sz="3200" dirty="0" smtClean="0"/>
              <a:t>Three waves: baseline</a:t>
            </a:r>
            <a:r>
              <a:rPr lang="en-US" sz="3200" dirty="0"/>
              <a:t>, </a:t>
            </a:r>
            <a:r>
              <a:rPr lang="en-US" sz="3200" dirty="0" smtClean="0"/>
              <a:t>midline (12 months) </a:t>
            </a:r>
            <a:r>
              <a:rPr lang="en-US" sz="3200" dirty="0"/>
              <a:t>&amp; </a:t>
            </a:r>
            <a:r>
              <a:rPr lang="en-US" sz="3200" dirty="0" err="1" smtClean="0"/>
              <a:t>endline</a:t>
            </a:r>
            <a:r>
              <a:rPr lang="en-US" sz="3200" dirty="0" smtClean="0"/>
              <a:t> (30 months) </a:t>
            </a:r>
          </a:p>
          <a:p>
            <a:endParaRPr lang="en-US" sz="3200" dirty="0"/>
          </a:p>
          <a:p>
            <a:r>
              <a:rPr lang="en-US" sz="3200" dirty="0" smtClean="0"/>
              <a:t>Biological </a:t>
            </a:r>
            <a:r>
              <a:rPr lang="en-US" sz="3200" dirty="0"/>
              <a:t>assessments at baseline and </a:t>
            </a:r>
            <a:r>
              <a:rPr lang="en-US" sz="3200" dirty="0" err="1"/>
              <a:t>endline</a:t>
            </a:r>
            <a:endParaRPr lang="en-US" sz="3200" dirty="0"/>
          </a:p>
          <a:p>
            <a:endParaRPr lang="en-US" sz="3200" dirty="0" smtClean="0"/>
          </a:p>
          <a:p>
            <a:r>
              <a:rPr lang="en-US" sz="3200" dirty="0" smtClean="0"/>
              <a:t>Dependent variables: “Have you ever tested for HIV?” and “</a:t>
            </a:r>
            <a:r>
              <a:rPr lang="en-US" sz="3200" i="1" dirty="0" smtClean="0"/>
              <a:t>Have </a:t>
            </a:r>
            <a:r>
              <a:rPr lang="en-US" sz="3200" i="1" dirty="0"/>
              <a:t>you </a:t>
            </a:r>
            <a:r>
              <a:rPr lang="en-US" sz="3200" i="1" dirty="0" smtClean="0"/>
              <a:t>tested for HIV in the past 12 months</a:t>
            </a:r>
            <a:r>
              <a:rPr lang="en-US" sz="3200" dirty="0" smtClean="0"/>
              <a:t>?”</a:t>
            </a:r>
            <a:endParaRPr lang="en-US" sz="3200" dirty="0"/>
          </a:p>
          <a:p>
            <a:endParaRPr lang="en-US" sz="3200" dirty="0" smtClean="0"/>
          </a:p>
        </p:txBody>
      </p:sp>
    </p:spTree>
    <p:extLst>
      <p:ext uri="{BB962C8B-B14F-4D97-AF65-F5344CB8AC3E}">
        <p14:creationId xmlns:p14="http://schemas.microsoft.com/office/powerpoint/2010/main" val="198294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8902</TotalTime>
  <Words>2340</Words>
  <Application>Microsoft Office PowerPoint</Application>
  <PresentationFormat>On-screen Show (4:3)</PresentationFormat>
  <Paragraphs>226</Paragraphs>
  <Slides>35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Century Schoolbook</vt:lpstr>
      <vt:lpstr>Helvetica</vt:lpstr>
      <vt:lpstr>Times New Roman</vt:lpstr>
      <vt:lpstr>Wingdings 2</vt:lpstr>
      <vt:lpstr>View</vt:lpstr>
      <vt:lpstr>Social Influence Effects on Men's HIV Testing  During a Randomized Controlled Intervention Trial in Tanzania</vt:lpstr>
      <vt:lpstr>HIV testing among men in SSA</vt:lpstr>
      <vt:lpstr>Social networks and men</vt:lpstr>
      <vt:lpstr>Study Purpose</vt:lpstr>
      <vt:lpstr>Young men’s venue-based social networks called “camps”</vt:lpstr>
      <vt:lpstr>PowerPoint Presentation</vt:lpstr>
      <vt:lpstr>Microfinance and health intervention funded by NIMH (2012-2018)</vt:lpstr>
      <vt:lpstr>Identifying and selecting camps for trial</vt:lpstr>
      <vt:lpstr>All camp members received assessments at three waves</vt:lpstr>
      <vt:lpstr>Social Network Data</vt:lpstr>
      <vt:lpstr>Closest friends network</vt:lpstr>
      <vt:lpstr>Descriptive statistics among baseline sample (n=1116)  52% of men had ever HIV tested at baseline.    </vt:lpstr>
      <vt:lpstr>Endline/Intervention Results </vt:lpstr>
      <vt:lpstr>Assessing Diffusion Effects on HIV testing</vt:lpstr>
      <vt:lpstr>Network Descriptive Stats</vt:lpstr>
      <vt:lpstr>A camp with high HIV testing assortativity at Wave 1</vt:lpstr>
      <vt:lpstr>Stochastic actor oriented model (SAOM) to estimate social influence on HIV testing from Wave 2 to Wave 3</vt:lpstr>
      <vt:lpstr>Alter-level Norms: Egos Reports of Close Friend Alters </vt:lpstr>
      <vt:lpstr>If ego correctly guessed if alter tested</vt:lpstr>
      <vt:lpstr>Camp-level norms: Averaged at camp level</vt:lpstr>
      <vt:lpstr>Picture of what data look like </vt:lpstr>
      <vt:lpstr>Camp-level and alter-level capturing different latent concepts</vt:lpstr>
      <vt:lpstr>Fitting both parts of the Siena model</vt:lpstr>
      <vt:lpstr>Two Dependent variables in RSiena models</vt:lpstr>
      <vt:lpstr>Rsiena model with 40 camps that had Jaccard &gt;.15; dependent variable (DV) = HIV testing at Wave 3</vt:lpstr>
      <vt:lpstr>Goodness of Fit of Model – How well do simulations reflect true trends in data? Run across camps individually</vt:lpstr>
      <vt:lpstr>PowerPoint Presentation</vt:lpstr>
      <vt:lpstr>PowerPoint Presentation</vt:lpstr>
      <vt:lpstr>Control level variables</vt:lpstr>
      <vt:lpstr>Influence Side of Model</vt:lpstr>
      <vt:lpstr>Insignificant, but similar size estimates in combined model with both alter and camp level norms</vt:lpstr>
      <vt:lpstr>Acknowledgements</vt:lpstr>
      <vt:lpstr>Ahsante! </vt:lpstr>
      <vt:lpstr>RSiena models estimate network and behavior changes simultaneously</vt:lpstr>
      <vt:lpstr>PowerPoint Presentation</vt:lpstr>
    </vt:vector>
  </TitlesOfParts>
  <Company>UNC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the intersection of HIV and GBV with men in Tanzania</dc:title>
  <dc:creator>Maman, Suzanne</dc:creator>
  <cp:lastModifiedBy>yamanis</cp:lastModifiedBy>
  <cp:revision>313</cp:revision>
  <dcterms:created xsi:type="dcterms:W3CDTF">2015-11-10T16:46:18Z</dcterms:created>
  <dcterms:modified xsi:type="dcterms:W3CDTF">2018-05-14T10:11:00Z</dcterms:modified>
</cp:coreProperties>
</file>