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8"/>
  </p:notesMasterIdLst>
  <p:sldIdLst>
    <p:sldId id="256" r:id="rId2"/>
    <p:sldId id="676" r:id="rId3"/>
    <p:sldId id="430" r:id="rId4"/>
    <p:sldId id="505" r:id="rId5"/>
    <p:sldId id="431" r:id="rId6"/>
    <p:sldId id="432" r:id="rId7"/>
    <p:sldId id="433" r:id="rId8"/>
    <p:sldId id="434" r:id="rId9"/>
    <p:sldId id="435" r:id="rId10"/>
    <p:sldId id="436" r:id="rId11"/>
    <p:sldId id="437" r:id="rId12"/>
    <p:sldId id="438" r:id="rId13"/>
    <p:sldId id="439" r:id="rId14"/>
    <p:sldId id="440" r:id="rId15"/>
    <p:sldId id="441" r:id="rId16"/>
    <p:sldId id="442" r:id="rId17"/>
    <p:sldId id="443" r:id="rId18"/>
    <p:sldId id="444" r:id="rId19"/>
    <p:sldId id="445" r:id="rId20"/>
    <p:sldId id="446" r:id="rId21"/>
    <p:sldId id="447" r:id="rId22"/>
    <p:sldId id="448"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1" r:id="rId36"/>
    <p:sldId id="462" r:id="rId37"/>
    <p:sldId id="463" r:id="rId38"/>
    <p:sldId id="464" r:id="rId39"/>
    <p:sldId id="465" r:id="rId40"/>
    <p:sldId id="466" r:id="rId41"/>
    <p:sldId id="467" r:id="rId42"/>
    <p:sldId id="468" r:id="rId43"/>
    <p:sldId id="507" r:id="rId44"/>
    <p:sldId id="469" r:id="rId45"/>
    <p:sldId id="472" r:id="rId46"/>
    <p:sldId id="473" r:id="rId47"/>
    <p:sldId id="474" r:id="rId48"/>
    <p:sldId id="477" r:id="rId49"/>
    <p:sldId id="478" r:id="rId50"/>
    <p:sldId id="479" r:id="rId51"/>
    <p:sldId id="482" r:id="rId52"/>
    <p:sldId id="511" r:id="rId53"/>
    <p:sldId id="484" r:id="rId54"/>
    <p:sldId id="485" r:id="rId55"/>
    <p:sldId id="490" r:id="rId56"/>
    <p:sldId id="524" r:id="rId57"/>
    <p:sldId id="525" r:id="rId58"/>
    <p:sldId id="533" r:id="rId59"/>
    <p:sldId id="534" r:id="rId60"/>
    <p:sldId id="535" r:id="rId61"/>
    <p:sldId id="536" r:id="rId62"/>
    <p:sldId id="537" r:id="rId63"/>
    <p:sldId id="538" r:id="rId64"/>
    <p:sldId id="539" r:id="rId65"/>
    <p:sldId id="540" r:id="rId66"/>
    <p:sldId id="541" r:id="rId67"/>
    <p:sldId id="542" r:id="rId68"/>
    <p:sldId id="543" r:id="rId69"/>
    <p:sldId id="544" r:id="rId70"/>
    <p:sldId id="545" r:id="rId71"/>
    <p:sldId id="546" r:id="rId72"/>
    <p:sldId id="547" r:id="rId73"/>
    <p:sldId id="680" r:id="rId74"/>
    <p:sldId id="550" r:id="rId75"/>
    <p:sldId id="552" r:id="rId76"/>
    <p:sldId id="553" r:id="rId77"/>
    <p:sldId id="554" r:id="rId78"/>
    <p:sldId id="555" r:id="rId79"/>
    <p:sldId id="556" r:id="rId80"/>
    <p:sldId id="557" r:id="rId81"/>
    <p:sldId id="561" r:id="rId82"/>
    <p:sldId id="565" r:id="rId83"/>
    <p:sldId id="679" r:id="rId84"/>
    <p:sldId id="677" r:id="rId85"/>
    <p:sldId id="577" r:id="rId86"/>
    <p:sldId id="578" r:id="rId87"/>
    <p:sldId id="579" r:id="rId88"/>
    <p:sldId id="580" r:id="rId89"/>
    <p:sldId id="582" r:id="rId90"/>
    <p:sldId id="583" r:id="rId91"/>
    <p:sldId id="585" r:id="rId92"/>
    <p:sldId id="586" r:id="rId93"/>
    <p:sldId id="681" r:id="rId94"/>
    <p:sldId id="588" r:id="rId95"/>
    <p:sldId id="589" r:id="rId96"/>
    <p:sldId id="590" r:id="rId97"/>
    <p:sldId id="591" r:id="rId98"/>
    <p:sldId id="592" r:id="rId99"/>
    <p:sldId id="593" r:id="rId100"/>
    <p:sldId id="594" r:id="rId101"/>
    <p:sldId id="609" r:id="rId102"/>
    <p:sldId id="682" r:id="rId103"/>
    <p:sldId id="612" r:id="rId104"/>
    <p:sldId id="613" r:id="rId105"/>
    <p:sldId id="614" r:id="rId106"/>
    <p:sldId id="615" r:id="rId107"/>
    <p:sldId id="616" r:id="rId108"/>
    <p:sldId id="618" r:id="rId109"/>
    <p:sldId id="620" r:id="rId110"/>
    <p:sldId id="622" r:id="rId111"/>
    <p:sldId id="623" r:id="rId112"/>
    <p:sldId id="683" r:id="rId113"/>
    <p:sldId id="624" r:id="rId114"/>
    <p:sldId id="625" r:id="rId115"/>
    <p:sldId id="626" r:id="rId116"/>
    <p:sldId id="627" r:id="rId117"/>
    <p:sldId id="628" r:id="rId118"/>
    <p:sldId id="629" r:id="rId119"/>
    <p:sldId id="630" r:id="rId120"/>
    <p:sldId id="686" r:id="rId121"/>
    <p:sldId id="687" r:id="rId122"/>
    <p:sldId id="632" r:id="rId123"/>
    <p:sldId id="633" r:id="rId124"/>
    <p:sldId id="678" r:id="rId125"/>
    <p:sldId id="647" r:id="rId126"/>
    <p:sldId id="651" r:id="rId127"/>
    <p:sldId id="652" r:id="rId128"/>
    <p:sldId id="653" r:id="rId129"/>
    <p:sldId id="654" r:id="rId130"/>
    <p:sldId id="655" r:id="rId131"/>
    <p:sldId id="656" r:id="rId132"/>
    <p:sldId id="657" r:id="rId133"/>
    <p:sldId id="658" r:id="rId134"/>
    <p:sldId id="659" r:id="rId135"/>
    <p:sldId id="661" r:id="rId136"/>
    <p:sldId id="663" r:id="rId1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4" autoAdjust="0"/>
    <p:restoredTop sz="95141" autoAdjust="0"/>
  </p:normalViewPr>
  <p:slideViewPr>
    <p:cSldViewPr>
      <p:cViewPr varScale="1">
        <p:scale>
          <a:sx n="85" d="100"/>
          <a:sy n="85" d="100"/>
        </p:scale>
        <p:origin x="-1824"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notesMaster" Target="notesMasters/notesMaster1.xml"/><Relationship Id="rId13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presProps" Target="presProps.xml"/><Relationship Id="rId141" Type="http://schemas.openxmlformats.org/officeDocument/2006/relationships/viewProps" Target="viewProps.xml"/><Relationship Id="rId142" Type="http://schemas.openxmlformats.org/officeDocument/2006/relationships/theme" Target="theme/theme1.xml"/><Relationship Id="rId1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emf"/><Relationship Id="rId2"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2A595-D14C-46AB-9C5D-F1E10AA9D7DD}" type="datetimeFigureOut">
              <a:rPr lang="en-US" smtClean="0"/>
              <a:t>5/11/18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4EF99-0585-43C8-8D0B-9028DA465B0F}" type="slidenum">
              <a:rPr lang="en-US" smtClean="0"/>
              <a:t>‹#›</a:t>
            </a:fld>
            <a:endParaRPr lang="en-US"/>
          </a:p>
        </p:txBody>
      </p:sp>
    </p:spTree>
    <p:extLst>
      <p:ext uri="{BB962C8B-B14F-4D97-AF65-F5344CB8AC3E}">
        <p14:creationId xmlns:p14="http://schemas.microsoft.com/office/powerpoint/2010/main" val="400968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may also be useful to look at the standard deviation of tie strength (or any other measure of dispersion). We might theorize that coping with the varied eventualities of life is optimized by having a portfolio of tie strengths. For example, it might be that strong ties are valuable for their reliability and their motivation to help, but not for the freshness of their perspective. As discussed throughout this book, we often have strong ties with people who are very similar to ourselves, and therefore are not good sources of alternative perspectives. In contrast, weak ties can be quite different from ourselves, providing new information that is beneficial in a variety of contexts (e.g. among entrepreneurs).</a:t>
            </a:r>
          </a:p>
          <a:p>
            <a:endParaRPr lang="en-US" dirty="0"/>
          </a:p>
        </p:txBody>
      </p:sp>
      <p:sp>
        <p:nvSpPr>
          <p:cNvPr id="4" name="Slide Number Placeholder 3"/>
          <p:cNvSpPr>
            <a:spLocks noGrp="1"/>
          </p:cNvSpPr>
          <p:nvPr>
            <p:ph type="sldNum" sz="quarter" idx="10"/>
          </p:nvPr>
        </p:nvSpPr>
        <p:spPr/>
        <p:txBody>
          <a:bodyPr/>
          <a:lstStyle/>
          <a:p>
            <a:fld id="{7DC62332-33AB-4B26-ABBC-7C6C3FD8E886}" type="slidenum">
              <a:rPr lang="en-US" smtClean="0"/>
              <a:t>10</a:t>
            </a:fld>
            <a:endParaRPr lang="en-US"/>
          </a:p>
        </p:txBody>
      </p:sp>
    </p:spTree>
    <p:extLst>
      <p:ext uri="{BB962C8B-B14F-4D97-AF65-F5344CB8AC3E}">
        <p14:creationId xmlns:p14="http://schemas.microsoft.com/office/powerpoint/2010/main" val="296918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may also be useful to look at the standard deviation of tie strength (or any other measure of dispersion). We might theorize that coping with the varied eventualities of life is optimized by having a portfolio of tie strengths. For example, it might be that strong ties are valuable for their reliability and their motivation to help, but not for the freshness of their perspective. As discussed throughout this book, we often have strong ties with people who are very similar to ourselves, and therefore are not good sources of alternative perspectives. In contrast, weak ties can be quite different from ourselves, providing new information that is beneficial in a variety of contexts (e.g. among entrepreneurs).</a:t>
            </a:r>
          </a:p>
          <a:p>
            <a:endParaRPr lang="en-US" dirty="0"/>
          </a:p>
        </p:txBody>
      </p:sp>
      <p:sp>
        <p:nvSpPr>
          <p:cNvPr id="4" name="Slide Number Placeholder 3"/>
          <p:cNvSpPr>
            <a:spLocks noGrp="1"/>
          </p:cNvSpPr>
          <p:nvPr>
            <p:ph type="sldNum" sz="quarter" idx="10"/>
          </p:nvPr>
        </p:nvSpPr>
        <p:spPr/>
        <p:txBody>
          <a:bodyPr/>
          <a:lstStyle/>
          <a:p>
            <a:fld id="{7DC62332-33AB-4B26-ABBC-7C6C3FD8E886}" type="slidenum">
              <a:rPr lang="en-US" smtClean="0"/>
              <a:t>11</a:t>
            </a:fld>
            <a:endParaRPr lang="en-US"/>
          </a:p>
        </p:txBody>
      </p:sp>
    </p:spTree>
    <p:extLst>
      <p:ext uri="{BB962C8B-B14F-4D97-AF65-F5344CB8AC3E}">
        <p14:creationId xmlns:p14="http://schemas.microsoft.com/office/powerpoint/2010/main" val="187665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constraint</a:t>
            </a:r>
            <a:r>
              <a:rPr lang="en-US" baseline="0" dirty="0" smtClean="0"/>
              <a:t> is great in a neighborhood where people all watch out for one another’s house and kids, etc., not so great when you are trying to get a job through access to new info about job leads</a:t>
            </a:r>
            <a:endParaRPr lang="en-US" dirty="0"/>
          </a:p>
        </p:txBody>
      </p:sp>
      <p:sp>
        <p:nvSpPr>
          <p:cNvPr id="4" name="Slide Number Placeholder 3"/>
          <p:cNvSpPr>
            <a:spLocks noGrp="1"/>
          </p:cNvSpPr>
          <p:nvPr>
            <p:ph type="sldNum" sz="quarter" idx="10"/>
          </p:nvPr>
        </p:nvSpPr>
        <p:spPr/>
        <p:txBody>
          <a:bodyPr/>
          <a:lstStyle/>
          <a:p>
            <a:fld id="{7DC62332-33AB-4B26-ABBC-7C6C3FD8E886}" type="slidenum">
              <a:rPr lang="en-US" smtClean="0"/>
              <a:t>34</a:t>
            </a:fld>
            <a:endParaRPr lang="en-US"/>
          </a:p>
        </p:txBody>
      </p:sp>
    </p:spTree>
    <p:extLst>
      <p:ext uri="{BB962C8B-B14F-4D97-AF65-F5344CB8AC3E}">
        <p14:creationId xmlns:p14="http://schemas.microsoft.com/office/powerpoint/2010/main" val="3111813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735ABED6-C8A2-427D-9D6C-4652D071FAD4}" type="datetimeFigureOut">
              <a:rPr lang="en-US" smtClean="0"/>
              <a:t>5/11/18</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CCFE3294-60D2-429A-9BC3-2900ADFAB4D0}"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BED6-C8A2-427D-9D6C-4652D071FAD4}" type="datetimeFigureOut">
              <a:rPr lang="en-US" smtClean="0"/>
              <a:t>5/11/18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3294-60D2-429A-9BC3-2900ADFAB4D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5ABED6-C8A2-427D-9D6C-4652D071FAD4}" type="datetimeFigureOut">
              <a:rPr lang="en-US" smtClean="0"/>
              <a:t>5/11/18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CCFE3294-60D2-429A-9BC3-2900ADFAB4D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5ABED6-C8A2-427D-9D6C-4652D071FAD4}" type="datetimeFigureOut">
              <a:rPr lang="en-US" smtClean="0"/>
              <a:t>5/11/18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3294-60D2-429A-9BC3-2900ADFAB4D0}"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35ABED6-C8A2-427D-9D6C-4652D071FAD4}" type="datetimeFigureOut">
              <a:rPr lang="en-US" smtClean="0"/>
              <a:t>5/11/18</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CCFE3294-60D2-429A-9BC3-2900ADFAB4D0}"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5ABED6-C8A2-427D-9D6C-4652D071FAD4}" type="datetimeFigureOut">
              <a:rPr lang="en-US" smtClean="0"/>
              <a:t>5/11/18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3294-60D2-429A-9BC3-2900ADFAB4D0}"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5ABED6-C8A2-427D-9D6C-4652D071FAD4}" type="datetimeFigureOut">
              <a:rPr lang="en-US" smtClean="0"/>
              <a:t>5/11/18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3294-60D2-429A-9BC3-2900ADFAB4D0}"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5ABED6-C8A2-427D-9D6C-4652D071FAD4}" type="datetimeFigureOut">
              <a:rPr lang="en-US" smtClean="0"/>
              <a:t>5/11/18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3294-60D2-429A-9BC3-2900ADFAB4D0}"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35ABED6-C8A2-427D-9D6C-4652D071FAD4}" type="datetimeFigureOut">
              <a:rPr lang="en-US" smtClean="0"/>
              <a:t>5/11/18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3294-60D2-429A-9BC3-2900ADFAB4D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ABED6-C8A2-427D-9D6C-4652D071FAD4}" type="datetimeFigureOut">
              <a:rPr lang="en-US" smtClean="0"/>
              <a:t>5/11/18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CCFE3294-60D2-429A-9BC3-2900ADFAB4D0}"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ABED6-C8A2-427D-9D6C-4652D071FAD4}" type="datetimeFigureOut">
              <a:rPr lang="en-US" smtClean="0"/>
              <a:t>5/11/18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3294-60D2-429A-9BC3-2900ADFAB4D0}"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735ABED6-C8A2-427D-9D6C-4652D071FAD4}" type="datetimeFigureOut">
              <a:rPr lang="en-US" smtClean="0"/>
              <a:t>5/11/18</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CCFE3294-60D2-429A-9BC3-2900ADFAB4D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package" Target="../embeddings/Microsoft_Word_Document5.docx"/><Relationship Id="rId5" Type="http://schemas.openxmlformats.org/officeDocument/2006/relationships/image" Target="../media/image40.emf"/><Relationship Id="rId6" Type="http://schemas.openxmlformats.org/officeDocument/2006/relationships/oleObject" Target="../embeddings/oleObject6.bin"/><Relationship Id="rId7" Type="http://schemas.openxmlformats.org/officeDocument/2006/relationships/package" Target="../embeddings/Microsoft_Word_Document6.docx"/><Relationship Id="rId8" Type="http://schemas.openxmlformats.org/officeDocument/2006/relationships/image" Target="../media/image41.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media/image55.png"/></Relationships>
</file>

<file path=ppt/slides/_rels/slide111.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e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emf"/></Relationships>
</file>

<file path=ppt/slides/_rels/slide117.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media/image45.e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e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e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nalytictech.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gi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29.png"/><Relationship Id="rId6" Type="http://schemas.openxmlformats.org/officeDocument/2006/relationships/oleObject" Target="../embeddings/oleObject2.bin"/><Relationship Id="rId7" Type="http://schemas.openxmlformats.org/officeDocument/2006/relationships/package" Target="../embeddings/Microsoft_Word_Document2.docx"/><Relationship Id="rId8" Type="http://schemas.openxmlformats.org/officeDocument/2006/relationships/image" Target="../media/image30.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NUL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package" Target="../embeddings/Microsoft_Word_Document3.docx"/><Relationship Id="rId5" Type="http://schemas.openxmlformats.org/officeDocument/2006/relationships/image" Target="../media/image32.png"/><Relationship Id="rId6" Type="http://schemas.openxmlformats.org/officeDocument/2006/relationships/oleObject" Target="../embeddings/oleObject4.bin"/><Relationship Id="rId7" Type="http://schemas.openxmlformats.org/officeDocument/2006/relationships/package" Target="../embeddings/Microsoft_Word_Document4.docx"/><Relationship Id="rId8" Type="http://schemas.openxmlformats.org/officeDocument/2006/relationships/image" Target="../media/image3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image" Target="NUL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3" Type="http://schemas.openxmlformats.org/officeDocument/2006/relationships/image" Target="NUL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96.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6400800" cy="2519040"/>
          </a:xfrm>
        </p:spPr>
        <p:txBody>
          <a:bodyPr/>
          <a:lstStyle/>
          <a:p>
            <a:pPr algn="ctr"/>
            <a:r>
              <a:rPr lang="en-US" sz="4400" dirty="0" smtClean="0"/>
              <a:t>Ego Network analysis</a:t>
            </a:r>
            <a:r>
              <a:rPr lang="en-US" dirty="0" smtClean="0"/>
              <a:t/>
            </a:r>
            <a:br>
              <a:rPr lang="en-US" dirty="0" smtClean="0"/>
            </a:br>
            <a:r>
              <a:rPr lang="en-US" dirty="0" smtClean="0"/>
              <a:t/>
            </a:r>
            <a:br>
              <a:rPr lang="en-US" dirty="0" smtClean="0"/>
            </a:br>
            <a:r>
              <a:rPr lang="en-US" sz="2400" dirty="0" smtClean="0"/>
              <a:t>Social </a:t>
            </a:r>
            <a:r>
              <a:rPr lang="en-US" sz="2400" dirty="0"/>
              <a:t>Networks and </a:t>
            </a:r>
            <a:r>
              <a:rPr lang="en-US" sz="2400" dirty="0" smtClean="0"/>
              <a:t>Health</a:t>
            </a:r>
            <a:br>
              <a:rPr lang="en-US" sz="2400" dirty="0" smtClean="0"/>
            </a:br>
            <a:r>
              <a:rPr lang="en-US" sz="2400" dirty="0" smtClean="0"/>
              <a:t>Duke University, 2018</a:t>
            </a:r>
            <a:endParaRPr lang="en-US" sz="2400" dirty="0"/>
          </a:p>
        </p:txBody>
      </p:sp>
      <p:sp>
        <p:nvSpPr>
          <p:cNvPr id="4" name="Subtitle 3"/>
          <p:cNvSpPr>
            <a:spLocks noGrp="1"/>
          </p:cNvSpPr>
          <p:nvPr>
            <p:ph type="subTitle" idx="1"/>
          </p:nvPr>
        </p:nvSpPr>
        <p:spPr>
          <a:xfrm>
            <a:off x="1371600" y="4424040"/>
            <a:ext cx="4267200" cy="1828800"/>
          </a:xfrm>
        </p:spPr>
        <p:txBody>
          <a:bodyPr>
            <a:normAutofit/>
          </a:bodyPr>
          <a:lstStyle/>
          <a:p>
            <a:pPr algn="ctr"/>
            <a:r>
              <a:rPr lang="en-US" sz="2400" dirty="0" smtClean="0"/>
              <a:t>Brea L. Perry</a:t>
            </a:r>
          </a:p>
          <a:p>
            <a:pPr algn="ctr"/>
            <a:r>
              <a:rPr lang="en-US" sz="2400" dirty="0" smtClean="0"/>
              <a:t>Professor of Sociology</a:t>
            </a:r>
          </a:p>
          <a:p>
            <a:pPr algn="ctr"/>
            <a:r>
              <a:rPr lang="en-US" sz="2400" dirty="0" smtClean="0"/>
              <a:t>Indiana University Network Science Institute</a:t>
            </a:r>
          </a:p>
        </p:txBody>
      </p:sp>
      <p:pic>
        <p:nvPicPr>
          <p:cNvPr id="16386" name="Picture 2" descr="Image result for indiana university network science institu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5105400"/>
            <a:ext cx="2059874" cy="1646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11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Ego-alter ties</a:t>
            </a:r>
            <a:endParaRPr lang="en-US" dirty="0"/>
          </a:p>
        </p:txBody>
      </p:sp>
      <p:sp>
        <p:nvSpPr>
          <p:cNvPr id="3" name="Content Placeholder 2"/>
          <p:cNvSpPr>
            <a:spLocks noGrp="1"/>
          </p:cNvSpPr>
          <p:nvPr>
            <p:ph idx="1"/>
          </p:nvPr>
        </p:nvSpPr>
        <p:spPr>
          <a:xfrm>
            <a:off x="457200" y="2057400"/>
            <a:ext cx="8229600" cy="4068763"/>
          </a:xfrm>
        </p:spPr>
        <p:txBody>
          <a:bodyPr>
            <a:normAutofit/>
          </a:bodyPr>
          <a:lstStyle/>
          <a:p>
            <a:pPr marL="0" indent="0">
              <a:spcAft>
                <a:spcPts val="1200"/>
              </a:spcAft>
              <a:buNone/>
            </a:pPr>
            <a:r>
              <a:rPr lang="en-US" sz="2400" b="1" dirty="0" smtClean="0"/>
              <a:t>Tie strength</a:t>
            </a:r>
          </a:p>
          <a:p>
            <a:pPr>
              <a:spcAft>
                <a:spcPts val="1200"/>
              </a:spcAft>
            </a:pPr>
            <a:r>
              <a:rPr lang="en-US" sz="2400" dirty="0" err="1" smtClean="0"/>
              <a:t>Avg</a:t>
            </a:r>
            <a:r>
              <a:rPr lang="en-US" sz="2400" dirty="0" smtClean="0"/>
              <a:t> strength of tie</a:t>
            </a:r>
          </a:p>
          <a:p>
            <a:pPr lvl="1">
              <a:spcAft>
                <a:spcPts val="1200"/>
              </a:spcAft>
            </a:pPr>
            <a:r>
              <a:rPr lang="en-US" sz="2000" dirty="0" smtClean="0"/>
              <a:t>E.g. if measuring neighborhood ties, operationalize community engagement</a:t>
            </a:r>
          </a:p>
          <a:p>
            <a:pPr>
              <a:spcAft>
                <a:spcPts val="1200"/>
              </a:spcAft>
            </a:pPr>
            <a:r>
              <a:rPr lang="en-US" sz="2400" dirty="0" smtClean="0"/>
              <a:t>Count of strong or weak ties</a:t>
            </a:r>
          </a:p>
          <a:p>
            <a:pPr>
              <a:spcAft>
                <a:spcPts val="1200"/>
              </a:spcAft>
            </a:pPr>
            <a:r>
              <a:rPr lang="en-US" sz="2400" dirty="0" smtClean="0"/>
              <a:t>Other measures of central tendency (e.g. max)</a:t>
            </a:r>
          </a:p>
          <a:p>
            <a:pPr>
              <a:spcAft>
                <a:spcPts val="1200"/>
              </a:spcAft>
            </a:pPr>
            <a:r>
              <a:rPr lang="en-US" sz="2400" dirty="0" smtClean="0"/>
              <a:t>Standard deviation </a:t>
            </a:r>
          </a:p>
        </p:txBody>
      </p:sp>
    </p:spTree>
    <p:extLst>
      <p:ext uri="{BB962C8B-B14F-4D97-AF65-F5344CB8AC3E}">
        <p14:creationId xmlns:p14="http://schemas.microsoft.com/office/powerpoint/2010/main" val="37743626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confounding:  A major threat to RE models</a:t>
            </a:r>
            <a:endParaRPr lang="en-US" dirty="0"/>
          </a:p>
        </p:txBody>
      </p:sp>
      <p:sp>
        <p:nvSpPr>
          <p:cNvPr id="3" name="Content Placeholder 2"/>
          <p:cNvSpPr>
            <a:spLocks noGrp="1"/>
          </p:cNvSpPr>
          <p:nvPr>
            <p:ph idx="1"/>
          </p:nvPr>
        </p:nvSpPr>
        <p:spPr>
          <a:xfrm>
            <a:off x="822959" y="2286000"/>
            <a:ext cx="7543801" cy="4038600"/>
          </a:xfrm>
        </p:spPr>
        <p:txBody>
          <a:bodyPr>
            <a:normAutofit/>
          </a:bodyPr>
          <a:lstStyle/>
          <a:p>
            <a:pPr marL="274320" indent="-274320">
              <a:buFont typeface="Arial" panose="020B0604020202020204" pitchFamily="34" charset="0"/>
              <a:buChar char="•"/>
            </a:pPr>
            <a:r>
              <a:rPr lang="en-US" sz="2400" dirty="0"/>
              <a:t>T</a:t>
            </a:r>
            <a:r>
              <a:rPr lang="en-US" sz="2400" dirty="0" smtClean="0"/>
              <a:t>he RE model assumes that Level-1 (alter) covariates are uncorrelated with the random intercept</a:t>
            </a:r>
          </a:p>
          <a:p>
            <a:pPr marL="274320" indent="-274320">
              <a:buFont typeface="Arial" panose="020B0604020202020204" pitchFamily="34" charset="0"/>
              <a:buChar char="•"/>
            </a:pPr>
            <a:r>
              <a:rPr lang="en-US" sz="2400" dirty="0" smtClean="0"/>
              <a:t>Problematic because every Level-1 variable varies both within and between clusters (ego networks)</a:t>
            </a:r>
          </a:p>
          <a:p>
            <a:pPr marL="274320" indent="-274320">
              <a:buFont typeface="Arial" panose="020B0604020202020204" pitchFamily="34" charset="0"/>
              <a:buChar char="•"/>
            </a:pPr>
            <a:r>
              <a:rPr lang="en-US" sz="2400" dirty="0" smtClean="0"/>
              <a:t>Put another way, all Level-1 alter variables contain information about alters and networks</a:t>
            </a:r>
          </a:p>
          <a:p>
            <a:pPr marL="274320" indent="-274320">
              <a:buFont typeface="Arial" panose="020B0604020202020204" pitchFamily="34" charset="0"/>
              <a:buChar char="•"/>
            </a:pPr>
            <a:r>
              <a:rPr lang="en-US" sz="2400" dirty="0" smtClean="0"/>
              <a:t>Can’t assume a variable has the same effect at both levels</a:t>
            </a:r>
          </a:p>
        </p:txBody>
      </p:sp>
    </p:spTree>
    <p:extLst>
      <p:ext uri="{BB962C8B-B14F-4D97-AF65-F5344CB8AC3E}">
        <p14:creationId xmlns:p14="http://schemas.microsoft.com/office/powerpoint/2010/main" val="39152967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ontextual effects</a:t>
            </a:r>
            <a:endParaRPr lang="en-US" dirty="0"/>
          </a:p>
        </p:txBody>
      </p:sp>
      <p:sp>
        <p:nvSpPr>
          <p:cNvPr id="3" name="Content Placeholder 2"/>
          <p:cNvSpPr>
            <a:spLocks noGrp="1"/>
          </p:cNvSpPr>
          <p:nvPr>
            <p:ph idx="1"/>
          </p:nvPr>
        </p:nvSpPr>
        <p:spPr>
          <a:xfrm>
            <a:off x="822959" y="2133600"/>
            <a:ext cx="7543801" cy="4023360"/>
          </a:xfrm>
        </p:spPr>
        <p:txBody>
          <a:bodyPr>
            <a:normAutofit/>
          </a:bodyPr>
          <a:lstStyle/>
          <a:p>
            <a:pPr>
              <a:spcBef>
                <a:spcPts val="600"/>
              </a:spcBef>
              <a:spcAft>
                <a:spcPts val="1200"/>
              </a:spcAft>
            </a:pPr>
            <a:r>
              <a:rPr lang="en-US" sz="2400" dirty="0" smtClean="0"/>
              <a:t>Add a contextual effect of alter/tie-level variables by including the aggregated network version of the variable</a:t>
            </a:r>
          </a:p>
          <a:p>
            <a:pPr lvl="1">
              <a:spcAft>
                <a:spcPts val="1200"/>
              </a:spcAft>
            </a:pPr>
            <a:r>
              <a:rPr lang="en-US" sz="2200" dirty="0" smtClean="0"/>
              <a:t>E.g., alter closeness and cluster-mean of closeness (</a:t>
            </a:r>
            <a:r>
              <a:rPr lang="en-US" sz="2200" dirty="0" err="1" smtClean="0"/>
              <a:t>avg</a:t>
            </a:r>
            <a:r>
              <a:rPr lang="en-US" sz="2200" dirty="0" smtClean="0"/>
              <a:t> closeness across network)</a:t>
            </a:r>
          </a:p>
          <a:p>
            <a:pPr lvl="1">
              <a:spcAft>
                <a:spcPts val="1200"/>
              </a:spcAft>
            </a:pPr>
            <a:r>
              <a:rPr lang="en-US" sz="2200" dirty="0" smtClean="0"/>
              <a:t>Called </a:t>
            </a:r>
            <a:r>
              <a:rPr lang="en-US" sz="2200" dirty="0"/>
              <a:t>“contextual effect” because it tests whether cluster (i.e., network) effects have any significant influence over and above the alter/tie-level effect</a:t>
            </a:r>
          </a:p>
          <a:p>
            <a:pPr lvl="1">
              <a:spcAft>
                <a:spcPts val="1200"/>
              </a:spcAft>
            </a:pPr>
            <a:endParaRPr lang="en-US" sz="2200" dirty="0" smtClean="0"/>
          </a:p>
        </p:txBody>
      </p:sp>
    </p:spTree>
    <p:extLst>
      <p:ext uri="{BB962C8B-B14F-4D97-AF65-F5344CB8AC3E}">
        <p14:creationId xmlns:p14="http://schemas.microsoft.com/office/powerpoint/2010/main" val="3949796644"/>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2666999"/>
            <a:ext cx="8407893" cy="3459479"/>
          </a:xfrm>
        </p:spPr>
        <p:txBody>
          <a:bodyPr>
            <a:normAutofit/>
          </a:bodyPr>
          <a:lstStyle/>
          <a:p>
            <a:pPr marL="45720" indent="0" algn="ctr">
              <a:buNone/>
            </a:pPr>
            <a:r>
              <a:rPr lang="en-US" sz="4400" b="1" dirty="0" smtClean="0"/>
              <a:t>Contextual effects</a:t>
            </a:r>
          </a:p>
          <a:p>
            <a:pPr marL="45720" indent="0" algn="ctr">
              <a:buNone/>
            </a:pPr>
            <a:r>
              <a:rPr lang="en-US" sz="4400" b="1" dirty="0" smtClean="0"/>
              <a:t>in R</a:t>
            </a:r>
            <a:endParaRPr lang="en-US" sz="4400" b="1" dirty="0"/>
          </a:p>
        </p:txBody>
      </p:sp>
      <p:sp>
        <p:nvSpPr>
          <p:cNvPr id="3" name="Title 2"/>
          <p:cNvSpPr>
            <a:spLocks noGrp="1"/>
          </p:cNvSpPr>
          <p:nvPr>
            <p:ph type="title"/>
          </p:nvPr>
        </p:nvSpPr>
        <p:spPr/>
        <p:txBody>
          <a:bodyPr/>
          <a:lstStyle/>
          <a:p>
            <a:r>
              <a:rPr lang="en-US" dirty="0" smtClean="0"/>
              <a:t>Parallel play</a:t>
            </a:r>
            <a:endParaRPr lang="en-US" dirty="0"/>
          </a:p>
        </p:txBody>
      </p:sp>
    </p:spTree>
    <p:extLst>
      <p:ext uri="{BB962C8B-B14F-4D97-AF65-F5344CB8AC3E}">
        <p14:creationId xmlns:p14="http://schemas.microsoft.com/office/powerpoint/2010/main" val="24801035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Contextual effects in </a:t>
            </a:r>
            <a:r>
              <a:rPr lang="en-US" dirty="0"/>
              <a:t>R</a:t>
            </a:r>
          </a:p>
        </p:txBody>
      </p:sp>
      <p:sp>
        <p:nvSpPr>
          <p:cNvPr id="3" name="Content Placeholder 2"/>
          <p:cNvSpPr>
            <a:spLocks noGrp="1"/>
          </p:cNvSpPr>
          <p:nvPr>
            <p:ph idx="1"/>
          </p:nvPr>
        </p:nvSpPr>
        <p:spPr>
          <a:xfrm>
            <a:off x="498474" y="1981199"/>
            <a:ext cx="7556313" cy="2385317"/>
          </a:xfrm>
        </p:spPr>
        <p:txBody>
          <a:bodyPr>
            <a:normAutofit/>
          </a:bodyPr>
          <a:lstStyle/>
          <a:p>
            <a:r>
              <a:rPr lang="en-US" dirty="0" smtClean="0"/>
              <a:t>Maybe being in a network full of women affects how much support each alter provides to ego, above and beyond </a:t>
            </a:r>
            <a:r>
              <a:rPr lang="en-US" dirty="0" err="1" smtClean="0"/>
              <a:t>alter’s</a:t>
            </a:r>
            <a:r>
              <a:rPr lang="en-US" dirty="0" smtClean="0"/>
              <a:t> own gender.</a:t>
            </a:r>
          </a:p>
          <a:p>
            <a:r>
              <a:rPr lang="en-US" dirty="0" smtClean="0"/>
              <a:t>First, create contextual (aggregated) network variables using</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ave</a:t>
            </a:r>
            <a:r>
              <a:rPr lang="en-US" dirty="0" smtClean="0">
                <a:latin typeface="Courier New" panose="02070309020205020404" pitchFamily="49" charset="0"/>
                <a:cs typeface="Courier New" panose="02070309020205020404" pitchFamily="49" charset="0"/>
              </a:rPr>
              <a:t> </a:t>
            </a:r>
            <a:r>
              <a:rPr lang="en-US" dirty="0" smtClean="0"/>
              <a:t>command</a:t>
            </a:r>
          </a:p>
        </p:txBody>
      </p:sp>
      <p:pic>
        <p:nvPicPr>
          <p:cNvPr id="5" name="Picture 4"/>
          <p:cNvPicPr>
            <a:picLocks noChangeAspect="1"/>
          </p:cNvPicPr>
          <p:nvPr/>
        </p:nvPicPr>
        <p:blipFill>
          <a:blip r:embed="rId2"/>
          <a:stretch>
            <a:fillRect/>
          </a:stretch>
        </p:blipFill>
        <p:spPr>
          <a:xfrm>
            <a:off x="228600" y="4267200"/>
            <a:ext cx="8642298" cy="1766188"/>
          </a:xfrm>
          <a:prstGeom prst="rect">
            <a:avLst/>
          </a:prstGeom>
        </p:spPr>
      </p:pic>
    </p:spTree>
    <p:extLst>
      <p:ext uri="{BB962C8B-B14F-4D97-AF65-F5344CB8AC3E}">
        <p14:creationId xmlns:p14="http://schemas.microsoft.com/office/powerpoint/2010/main" val="36297233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957" y="0"/>
            <a:ext cx="7556313" cy="1116106"/>
          </a:xfrm>
        </p:spPr>
        <p:txBody>
          <a:bodyPr/>
          <a:lstStyle/>
          <a:p>
            <a:r>
              <a:rPr lang="en-US" dirty="0" smtClean="0"/>
              <a:t>Contextual effects in </a:t>
            </a:r>
            <a:r>
              <a:rPr lang="en-US" dirty="0"/>
              <a:t>R</a:t>
            </a:r>
          </a:p>
        </p:txBody>
      </p:sp>
      <p:pic>
        <p:nvPicPr>
          <p:cNvPr id="4" name="Picture 3"/>
          <p:cNvPicPr>
            <a:picLocks noChangeAspect="1"/>
          </p:cNvPicPr>
          <p:nvPr/>
        </p:nvPicPr>
        <p:blipFill>
          <a:blip r:embed="rId2"/>
          <a:stretch>
            <a:fillRect/>
          </a:stretch>
        </p:blipFill>
        <p:spPr>
          <a:xfrm>
            <a:off x="533400" y="990600"/>
            <a:ext cx="8054829" cy="6159044"/>
          </a:xfrm>
          <a:prstGeom prst="rect">
            <a:avLst/>
          </a:prstGeom>
        </p:spPr>
      </p:pic>
    </p:spTree>
    <p:extLst>
      <p:ext uri="{BB962C8B-B14F-4D97-AF65-F5344CB8AC3E}">
        <p14:creationId xmlns:p14="http://schemas.microsoft.com/office/powerpoint/2010/main" val="19558164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135" y="2414427"/>
            <a:ext cx="7556313" cy="3711736"/>
          </a:xfrm>
        </p:spPr>
        <p:txBody>
          <a:bodyPr>
            <a:normAutofit/>
          </a:bodyPr>
          <a:lstStyle/>
          <a:p>
            <a:pPr marL="0" indent="0" algn="ctr">
              <a:buNone/>
            </a:pPr>
            <a:r>
              <a:rPr lang="en-US" sz="4400" dirty="0" smtClean="0"/>
              <a:t>THE RANDOM</a:t>
            </a:r>
          </a:p>
          <a:p>
            <a:pPr marL="0" indent="0" algn="ctr">
              <a:buNone/>
            </a:pPr>
            <a:r>
              <a:rPr lang="en-US" sz="4400" dirty="0" smtClean="0"/>
              <a:t> COEFFICIENT MODEL</a:t>
            </a:r>
            <a:endParaRPr lang="en-US" sz="4400" dirty="0"/>
          </a:p>
        </p:txBody>
      </p:sp>
    </p:spTree>
    <p:extLst>
      <p:ext uri="{BB962C8B-B14F-4D97-AF65-F5344CB8AC3E}">
        <p14:creationId xmlns:p14="http://schemas.microsoft.com/office/powerpoint/2010/main" val="13887946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3080"/>
            <a:ext cx="7772400" cy="1143000"/>
          </a:xfrm>
        </p:spPr>
        <p:txBody>
          <a:bodyPr/>
          <a:lstStyle/>
          <a:p>
            <a:r>
              <a:rPr lang="en-US" dirty="0" smtClean="0"/>
              <a:t>Random coefficient model</a:t>
            </a:r>
            <a:endParaRPr lang="en-US" dirty="0"/>
          </a:p>
        </p:txBody>
      </p:sp>
      <p:sp>
        <p:nvSpPr>
          <p:cNvPr id="3" name="Content Placeholder 2"/>
          <p:cNvSpPr>
            <a:spLocks noGrp="1"/>
          </p:cNvSpPr>
          <p:nvPr>
            <p:ph sz="quarter" idx="1"/>
          </p:nvPr>
        </p:nvSpPr>
        <p:spPr>
          <a:xfrm>
            <a:off x="914400" y="1828800"/>
            <a:ext cx="7772400" cy="4191000"/>
          </a:xfrm>
        </p:spPr>
        <p:txBody>
          <a:bodyPr>
            <a:normAutofit/>
          </a:bodyPr>
          <a:lstStyle/>
          <a:p>
            <a:pPr>
              <a:spcBef>
                <a:spcPts val="1200"/>
              </a:spcBef>
              <a:spcAft>
                <a:spcPts val="1200"/>
              </a:spcAft>
            </a:pPr>
            <a:r>
              <a:rPr lang="en-US" sz="2400" dirty="0" smtClean="0"/>
              <a:t>The random intercept model is based on the premise that each Level </a:t>
            </a:r>
            <a:r>
              <a:rPr lang="en-US" sz="2400" dirty="0"/>
              <a:t>2</a:t>
            </a:r>
            <a:r>
              <a:rPr lang="en-US" sz="2400" dirty="0" smtClean="0"/>
              <a:t> ego needs its own random intercept to account for dependency of Level 1 alters within networks</a:t>
            </a:r>
          </a:p>
          <a:p>
            <a:pPr>
              <a:spcBef>
                <a:spcPts val="1200"/>
              </a:spcBef>
              <a:spcAft>
                <a:spcPts val="1200"/>
              </a:spcAft>
            </a:pPr>
            <a:r>
              <a:rPr lang="en-US" sz="2400" dirty="0" smtClean="0"/>
              <a:t>The effects of any independent variable x (the slope) across Level </a:t>
            </a:r>
            <a:r>
              <a:rPr lang="en-US" sz="2400" dirty="0"/>
              <a:t>2</a:t>
            </a:r>
            <a:r>
              <a:rPr lang="en-US" sz="2400" dirty="0" smtClean="0"/>
              <a:t> clusters are assumed to be equal (constant)</a:t>
            </a:r>
          </a:p>
        </p:txBody>
      </p:sp>
    </p:spTree>
    <p:extLst>
      <p:ext uri="{BB962C8B-B14F-4D97-AF65-F5344CB8AC3E}">
        <p14:creationId xmlns:p14="http://schemas.microsoft.com/office/powerpoint/2010/main" val="1431193580"/>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and libido</a:t>
            </a:r>
            <a:endParaRPr lang="en-US" dirty="0"/>
          </a:p>
        </p:txBody>
      </p:sp>
      <p:cxnSp>
        <p:nvCxnSpPr>
          <p:cNvPr id="5" name="Straight Connector 4"/>
          <p:cNvCxnSpPr/>
          <p:nvPr/>
        </p:nvCxnSpPr>
        <p:spPr>
          <a:xfrm>
            <a:off x="2514600" y="2286000"/>
            <a:ext cx="0" cy="3810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514600" y="6096000"/>
            <a:ext cx="3886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672626" y="2831068"/>
            <a:ext cx="3478921" cy="1404278"/>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638514" y="5029200"/>
            <a:ext cx="3513033" cy="22860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24100" y="4844534"/>
            <a:ext cx="3144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51547" y="2831068"/>
            <a:ext cx="1905000" cy="369332"/>
          </a:xfrm>
          <a:prstGeom prst="rect">
            <a:avLst/>
          </a:prstGeom>
          <a:noFill/>
        </p:spPr>
        <p:txBody>
          <a:bodyPr wrap="square" rtlCol="0">
            <a:spAutoFit/>
          </a:bodyPr>
          <a:lstStyle/>
          <a:p>
            <a:r>
              <a:rPr lang="en-US" dirty="0" smtClean="0"/>
              <a:t>Jane’s regression line</a:t>
            </a:r>
            <a:endParaRPr lang="en-US" dirty="0"/>
          </a:p>
        </p:txBody>
      </p:sp>
      <p:sp>
        <p:nvSpPr>
          <p:cNvPr id="16" name="TextBox 15"/>
          <p:cNvSpPr txBox="1"/>
          <p:nvPr/>
        </p:nvSpPr>
        <p:spPr>
          <a:xfrm>
            <a:off x="6151547" y="4674659"/>
            <a:ext cx="1905000" cy="369332"/>
          </a:xfrm>
          <a:prstGeom prst="rect">
            <a:avLst/>
          </a:prstGeom>
          <a:noFill/>
        </p:spPr>
        <p:txBody>
          <a:bodyPr wrap="square" rtlCol="0">
            <a:spAutoFit/>
          </a:bodyPr>
          <a:lstStyle/>
          <a:p>
            <a:r>
              <a:rPr lang="en-US" dirty="0" smtClean="0"/>
              <a:t>Joe’s regression line</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1956631" y="4659868"/>
                <a:ext cx="381000" cy="369332"/>
              </a:xfrm>
              <a:prstGeom prst="rect">
                <a:avLst/>
              </a:prstGeom>
              <a:noFill/>
            </p:spPr>
            <p:txBody>
              <a:bodyPr wrap="square" rtlCol="0">
                <a:spAutoFit/>
              </a:bodyPr>
              <a:lstStyle/>
              <a:p>
                <a14:m>
                  <m:oMathPara xmlns:m="http://schemas.openxmlformats.org/officeDocument/2006/math" xmlns="">
                    <m:oMathParaPr>
                      <m:jc m:val="centerGroup"/>
                    </m:oMathParaPr>
                    <m:oMath xmlns:m="http://schemas.openxmlformats.org/officeDocument/2006/math">
                      <m:sSub>
                        <m:sSubPr>
                          <m:ctrlPr>
                            <a:rPr lang="en-US" i="1" dirty="0" smtClean="0">
                              <a:latin typeface="Cambria Math" panose="02040503050406030204" pitchFamily="18" charset="0"/>
                              <a:ea typeface="Cambria Math"/>
                            </a:rPr>
                          </m:ctrlPr>
                        </m:sSubPr>
                        <m:e>
                          <m:r>
                            <a:rPr lang="en-US" i="1" dirty="0" smtClean="0">
                              <a:latin typeface="Cambria Math"/>
                              <a:ea typeface="Cambria Math"/>
                            </a:rPr>
                            <m:t>𝛽</m:t>
                          </m:r>
                        </m:e>
                        <m:sub>
                          <m:r>
                            <a:rPr lang="en-US" b="0" i="1" dirty="0" smtClean="0">
                              <a:latin typeface="Cambria Math"/>
                              <a:ea typeface="Cambria Math"/>
                            </a:rPr>
                            <m:t>0</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956631" y="4659868"/>
                <a:ext cx="381000" cy="369332"/>
              </a:xfrm>
              <a:prstGeom prst="rect">
                <a:avLst/>
              </a:prstGeom>
              <a:blipFill rotWithShape="1">
                <a:blip r:embed="rId2"/>
                <a:stretch>
                  <a:fillRect l="-4839" b="-8197"/>
                </a:stretch>
              </a:blipFill>
            </p:spPr>
            <p:txBody>
              <a:bodyPr/>
              <a:lstStyle/>
              <a:p>
                <a:r>
                  <a:rPr lang="en-US">
                    <a:noFill/>
                  </a:rPr>
                  <a:t> </a:t>
                </a:r>
              </a:p>
            </p:txBody>
          </p:sp>
        </mc:Fallback>
      </mc:AlternateContent>
      <p:sp>
        <p:nvSpPr>
          <p:cNvPr id="18" name="Oval 17"/>
          <p:cNvSpPr/>
          <p:nvPr/>
        </p:nvSpPr>
        <p:spPr>
          <a:xfrm>
            <a:off x="5517664" y="2461213"/>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2672626" y="5334000"/>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566090" y="4893645"/>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3596284" y="4130111"/>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663368" y="4253724"/>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85800" y="3352800"/>
            <a:ext cx="1371600" cy="707886"/>
          </a:xfrm>
          <a:prstGeom prst="rect">
            <a:avLst/>
          </a:prstGeom>
          <a:noFill/>
        </p:spPr>
        <p:txBody>
          <a:bodyPr wrap="square" rtlCol="0">
            <a:spAutoFit/>
          </a:bodyPr>
          <a:lstStyle/>
          <a:p>
            <a:r>
              <a:rPr lang="en-US" sz="2000" dirty="0" smtClean="0"/>
              <a:t>y = # sexual contacts</a:t>
            </a:r>
            <a:endParaRPr lang="en-US" sz="2000" dirty="0"/>
          </a:p>
        </p:txBody>
      </p:sp>
      <p:sp>
        <p:nvSpPr>
          <p:cNvPr id="25" name="TextBox 24"/>
          <p:cNvSpPr txBox="1"/>
          <p:nvPr/>
        </p:nvSpPr>
        <p:spPr>
          <a:xfrm>
            <a:off x="2471538" y="6410313"/>
            <a:ext cx="4830368" cy="400110"/>
          </a:xfrm>
          <a:prstGeom prst="rect">
            <a:avLst/>
          </a:prstGeom>
          <a:noFill/>
        </p:spPr>
        <p:txBody>
          <a:bodyPr wrap="square" rtlCol="0">
            <a:spAutoFit/>
          </a:bodyPr>
          <a:lstStyle/>
          <a:p>
            <a:r>
              <a:rPr lang="en-US" sz="2000" dirty="0"/>
              <a:t>x</a:t>
            </a:r>
            <a:r>
              <a:rPr lang="en-US" sz="2000" dirty="0" smtClean="0"/>
              <a:t> = quality of communication</a:t>
            </a:r>
            <a:endParaRPr lang="en-US" sz="2000" dirty="0"/>
          </a:p>
        </p:txBody>
      </p:sp>
      <p:cxnSp>
        <p:nvCxnSpPr>
          <p:cNvPr id="27" name="Straight Connector 26"/>
          <p:cNvCxnSpPr/>
          <p:nvPr/>
        </p:nvCxnSpPr>
        <p:spPr>
          <a:xfrm>
            <a:off x="2686940" y="603885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657600" y="603885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62600" y="6026921"/>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618860" y="6026921"/>
            <a:ext cx="0" cy="1143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48300" y="6096000"/>
            <a:ext cx="228600" cy="307777"/>
          </a:xfrm>
          <a:prstGeom prst="rect">
            <a:avLst/>
          </a:prstGeom>
          <a:noFill/>
        </p:spPr>
        <p:txBody>
          <a:bodyPr wrap="square" rtlCol="0">
            <a:spAutoFit/>
          </a:bodyPr>
          <a:lstStyle/>
          <a:p>
            <a:r>
              <a:rPr lang="en-US" sz="1400" dirty="0"/>
              <a:t>3</a:t>
            </a:r>
          </a:p>
        </p:txBody>
      </p:sp>
      <p:sp>
        <p:nvSpPr>
          <p:cNvPr id="34" name="TextBox 33"/>
          <p:cNvSpPr txBox="1"/>
          <p:nvPr/>
        </p:nvSpPr>
        <p:spPr>
          <a:xfrm>
            <a:off x="4504560" y="6108641"/>
            <a:ext cx="228600" cy="307777"/>
          </a:xfrm>
          <a:prstGeom prst="rect">
            <a:avLst/>
          </a:prstGeom>
          <a:noFill/>
        </p:spPr>
        <p:txBody>
          <a:bodyPr wrap="square" rtlCol="0">
            <a:spAutoFit/>
          </a:bodyPr>
          <a:lstStyle/>
          <a:p>
            <a:r>
              <a:rPr lang="en-US" sz="1400" dirty="0"/>
              <a:t>2</a:t>
            </a:r>
          </a:p>
        </p:txBody>
      </p:sp>
      <p:sp>
        <p:nvSpPr>
          <p:cNvPr id="35" name="TextBox 34"/>
          <p:cNvSpPr txBox="1"/>
          <p:nvPr/>
        </p:nvSpPr>
        <p:spPr>
          <a:xfrm>
            <a:off x="3543300" y="6096000"/>
            <a:ext cx="228600" cy="307777"/>
          </a:xfrm>
          <a:prstGeom prst="rect">
            <a:avLst/>
          </a:prstGeom>
          <a:noFill/>
        </p:spPr>
        <p:txBody>
          <a:bodyPr wrap="square" rtlCol="0">
            <a:spAutoFit/>
          </a:bodyPr>
          <a:lstStyle/>
          <a:p>
            <a:r>
              <a:rPr lang="en-US" sz="1400" dirty="0"/>
              <a:t>1</a:t>
            </a:r>
          </a:p>
        </p:txBody>
      </p:sp>
      <p:sp>
        <p:nvSpPr>
          <p:cNvPr id="36" name="TextBox 35"/>
          <p:cNvSpPr txBox="1"/>
          <p:nvPr/>
        </p:nvSpPr>
        <p:spPr>
          <a:xfrm>
            <a:off x="2572640" y="6109886"/>
            <a:ext cx="228600" cy="307777"/>
          </a:xfrm>
          <a:prstGeom prst="rect">
            <a:avLst/>
          </a:prstGeom>
          <a:noFill/>
        </p:spPr>
        <p:txBody>
          <a:bodyPr wrap="square" rtlCol="0">
            <a:spAutoFit/>
          </a:bodyPr>
          <a:lstStyle/>
          <a:p>
            <a:r>
              <a:rPr lang="en-US" sz="1400" dirty="0" smtClean="0"/>
              <a:t>0</a:t>
            </a:r>
            <a:endParaRPr lang="en-US" sz="1400" dirty="0"/>
          </a:p>
        </p:txBody>
      </p:sp>
    </p:spTree>
    <p:extLst>
      <p:ext uri="{BB962C8B-B14F-4D97-AF65-F5344CB8AC3E}">
        <p14:creationId xmlns:p14="http://schemas.microsoft.com/office/powerpoint/2010/main" val="37476965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coefficient model</a:t>
            </a:r>
            <a:endParaRPr lang="en-US" dirty="0"/>
          </a:p>
        </p:txBody>
      </p:sp>
      <p:sp>
        <p:nvSpPr>
          <p:cNvPr id="3" name="Content Placeholder 2"/>
          <p:cNvSpPr>
            <a:spLocks noGrp="1"/>
          </p:cNvSpPr>
          <p:nvPr>
            <p:ph idx="1"/>
          </p:nvPr>
        </p:nvSpPr>
        <p:spPr>
          <a:xfrm>
            <a:off x="1010154" y="2201868"/>
            <a:ext cx="7556313" cy="781377"/>
          </a:xfrm>
        </p:spPr>
        <p:txBody>
          <a:bodyPr>
            <a:normAutofit/>
          </a:bodyPr>
          <a:lstStyle/>
          <a:p>
            <a:pPr marL="0" indent="0">
              <a:buNone/>
            </a:pPr>
            <a:r>
              <a:rPr lang="en-US" dirty="0" smtClean="0"/>
              <a:t>The random coefficient linear regression model:</a:t>
            </a:r>
            <a:endParaRPr lang="en-US" i="1" dirty="0" smtClean="0"/>
          </a:p>
        </p:txBody>
      </p:sp>
      <p:graphicFrame>
        <p:nvGraphicFramePr>
          <p:cNvPr id="4" name="Object 3"/>
          <p:cNvGraphicFramePr>
            <a:graphicFrameLocks noChangeAspect="1"/>
          </p:cNvGraphicFramePr>
          <p:nvPr>
            <p:extLst/>
          </p:nvPr>
        </p:nvGraphicFramePr>
        <p:xfrm>
          <a:off x="1143000" y="3048000"/>
          <a:ext cx="6354762" cy="479425"/>
        </p:xfrm>
        <a:graphic>
          <a:graphicData uri="http://schemas.openxmlformats.org/presentationml/2006/ole">
            <mc:AlternateContent xmlns:mc="http://schemas.openxmlformats.org/markup-compatibility/2006">
              <mc:Choice xmlns:v="urn:schemas-microsoft-com:vml" Requires="v">
                <p:oleObj spid="_x0000_s9273" name="Document" r:id="rId4" imgW="5471453" imgH="421096" progId="Word.Document.12">
                  <p:embed/>
                </p:oleObj>
              </mc:Choice>
              <mc:Fallback>
                <p:oleObj name="Document" r:id="rId4" imgW="5471453" imgH="421096" progId="Word.Document.12">
                  <p:embed/>
                  <p:pic>
                    <p:nvPicPr>
                      <p:cNvPr id="4" name="Object 3"/>
                      <p:cNvPicPr/>
                      <p:nvPr/>
                    </p:nvPicPr>
                    <p:blipFill>
                      <a:blip r:embed="rId5"/>
                      <a:stretch>
                        <a:fillRect/>
                      </a:stretch>
                    </p:blipFill>
                    <p:spPr>
                      <a:xfrm>
                        <a:off x="1143000" y="3048000"/>
                        <a:ext cx="6354762" cy="479425"/>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1674813" y="4038600"/>
          <a:ext cx="5314950" cy="2408238"/>
        </p:xfrm>
        <a:graphic>
          <a:graphicData uri="http://schemas.openxmlformats.org/presentationml/2006/ole">
            <mc:AlternateContent xmlns:mc="http://schemas.openxmlformats.org/markup-compatibility/2006">
              <mc:Choice xmlns:v="urn:schemas-microsoft-com:vml" Requires="v">
                <p:oleObj spid="_x0000_s9274" name="Document" r:id="rId7" imgW="5471453" imgH="2492387" progId="Word.Document.12">
                  <p:embed/>
                </p:oleObj>
              </mc:Choice>
              <mc:Fallback>
                <p:oleObj name="Document" r:id="rId7" imgW="5471453" imgH="2492387" progId="Word.Document.12">
                  <p:embed/>
                  <p:pic>
                    <p:nvPicPr>
                      <p:cNvPr id="6" name="Object 5"/>
                      <p:cNvPicPr>
                        <a:picLocks noChangeAspect="1" noChangeArrowheads="1"/>
                      </p:cNvPicPr>
                      <p:nvPr/>
                    </p:nvPicPr>
                    <p:blipFill>
                      <a:blip r:embed="rId8"/>
                      <a:srcRect/>
                      <a:stretch>
                        <a:fillRect/>
                      </a:stretch>
                    </p:blipFill>
                    <p:spPr bwMode="auto">
                      <a:xfrm>
                        <a:off x="1674813" y="4038600"/>
                        <a:ext cx="5314950" cy="24082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39295675"/>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and libido</a:t>
            </a:r>
            <a:endParaRPr lang="en-US" dirty="0"/>
          </a:p>
        </p:txBody>
      </p:sp>
      <p:cxnSp>
        <p:nvCxnSpPr>
          <p:cNvPr id="5" name="Straight Connector 4"/>
          <p:cNvCxnSpPr/>
          <p:nvPr/>
        </p:nvCxnSpPr>
        <p:spPr>
          <a:xfrm>
            <a:off x="1600200" y="1524000"/>
            <a:ext cx="0" cy="4572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590942" y="6096000"/>
            <a:ext cx="4800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814130" y="2831068"/>
            <a:ext cx="4337417" cy="1740932"/>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781869" y="5280069"/>
            <a:ext cx="4398947" cy="30479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267572" y="2749385"/>
            <a:ext cx="1905000" cy="369332"/>
          </a:xfrm>
          <a:prstGeom prst="rect">
            <a:avLst/>
          </a:prstGeom>
          <a:noFill/>
        </p:spPr>
        <p:txBody>
          <a:bodyPr wrap="square" rtlCol="0">
            <a:spAutoFit/>
          </a:bodyPr>
          <a:lstStyle/>
          <a:p>
            <a:r>
              <a:rPr lang="en-US" dirty="0" smtClean="0"/>
              <a:t>Jane’s regression line</a:t>
            </a:r>
            <a:endParaRPr lang="en-US" dirty="0"/>
          </a:p>
        </p:txBody>
      </p:sp>
      <p:sp>
        <p:nvSpPr>
          <p:cNvPr id="16" name="TextBox 15"/>
          <p:cNvSpPr txBox="1"/>
          <p:nvPr/>
        </p:nvSpPr>
        <p:spPr>
          <a:xfrm>
            <a:off x="6180816" y="4893645"/>
            <a:ext cx="1905000" cy="369332"/>
          </a:xfrm>
          <a:prstGeom prst="rect">
            <a:avLst/>
          </a:prstGeom>
          <a:noFill/>
        </p:spPr>
        <p:txBody>
          <a:bodyPr wrap="square" rtlCol="0">
            <a:spAutoFit/>
          </a:bodyPr>
          <a:lstStyle/>
          <a:p>
            <a:r>
              <a:rPr lang="en-US" dirty="0" smtClean="0"/>
              <a:t>Joe’s regression line</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1209942" y="4966631"/>
                <a:ext cx="381000" cy="369332"/>
              </a:xfrm>
              <a:prstGeom prst="rect">
                <a:avLst/>
              </a:prstGeom>
              <a:noFill/>
            </p:spPr>
            <p:txBody>
              <a:bodyPr wrap="square" rtlCol="0">
                <a:spAutoFit/>
              </a:bodyPr>
              <a:lstStyle/>
              <a:p>
                <a14:m>
                  <m:oMathPara xmlns:m="http://schemas.openxmlformats.org/officeDocument/2006/math" xmlns="">
                    <m:oMathParaPr>
                      <m:jc m:val="centerGroup"/>
                    </m:oMathParaPr>
                    <m:oMath xmlns:m="http://schemas.openxmlformats.org/officeDocument/2006/math">
                      <m:sSub>
                        <m:sSubPr>
                          <m:ctrlPr>
                            <a:rPr lang="en-US" i="1" dirty="0" smtClean="0">
                              <a:latin typeface="Cambria Math" panose="02040503050406030204" pitchFamily="18" charset="0"/>
                              <a:ea typeface="Cambria Math"/>
                            </a:rPr>
                          </m:ctrlPr>
                        </m:sSubPr>
                        <m:e>
                          <m:r>
                            <a:rPr lang="en-US" i="1" dirty="0" smtClean="0">
                              <a:latin typeface="Cambria Math"/>
                              <a:ea typeface="Cambria Math"/>
                            </a:rPr>
                            <m:t>𝛽</m:t>
                          </m:r>
                        </m:e>
                        <m:sub>
                          <m:r>
                            <a:rPr lang="en-US" b="0" i="1" dirty="0" smtClean="0">
                              <a:latin typeface="Cambria Math"/>
                              <a:ea typeface="Cambria Math"/>
                            </a:rPr>
                            <m:t>0</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209942" y="4966631"/>
                <a:ext cx="381000" cy="369332"/>
              </a:xfrm>
              <a:prstGeom prst="rect">
                <a:avLst/>
              </a:prstGeom>
              <a:blipFill rotWithShape="1">
                <a:blip r:embed="rId2"/>
                <a:stretch>
                  <a:fillRect l="-3175" b="-10000"/>
                </a:stretch>
              </a:blipFill>
            </p:spPr>
            <p:txBody>
              <a:bodyPr/>
              <a:lstStyle/>
              <a:p>
                <a:r>
                  <a:rPr lang="en-US">
                    <a:noFill/>
                  </a:rPr>
                  <a:t> </a:t>
                </a:r>
              </a:p>
            </p:txBody>
          </p:sp>
        </mc:Fallback>
      </mc:AlternateContent>
      <p:sp>
        <p:nvSpPr>
          <p:cNvPr id="18" name="Oval 17"/>
          <p:cNvSpPr/>
          <p:nvPr/>
        </p:nvSpPr>
        <p:spPr>
          <a:xfrm>
            <a:off x="5517664" y="2461213"/>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1814130" y="5708947"/>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938472" y="5141199"/>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520442" y="3291911"/>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1809998" y="4272103"/>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52400" y="3352800"/>
            <a:ext cx="1371600" cy="707886"/>
          </a:xfrm>
          <a:prstGeom prst="rect">
            <a:avLst/>
          </a:prstGeom>
          <a:noFill/>
        </p:spPr>
        <p:txBody>
          <a:bodyPr wrap="square" rtlCol="0">
            <a:spAutoFit/>
          </a:bodyPr>
          <a:lstStyle/>
          <a:p>
            <a:r>
              <a:rPr lang="en-US" sz="2000" dirty="0" smtClean="0"/>
              <a:t>y = # sexual contacts</a:t>
            </a:r>
            <a:endParaRPr lang="en-US" sz="2000" dirty="0"/>
          </a:p>
        </p:txBody>
      </p:sp>
      <p:sp>
        <p:nvSpPr>
          <p:cNvPr id="25" name="TextBox 24"/>
          <p:cNvSpPr txBox="1"/>
          <p:nvPr/>
        </p:nvSpPr>
        <p:spPr>
          <a:xfrm>
            <a:off x="2209799" y="6324600"/>
            <a:ext cx="4756079" cy="400110"/>
          </a:xfrm>
          <a:prstGeom prst="rect">
            <a:avLst/>
          </a:prstGeom>
          <a:noFill/>
        </p:spPr>
        <p:txBody>
          <a:bodyPr wrap="square" rtlCol="0">
            <a:spAutoFit/>
          </a:bodyPr>
          <a:lstStyle/>
          <a:p>
            <a:r>
              <a:rPr lang="en-US" sz="2000" dirty="0"/>
              <a:t>x</a:t>
            </a:r>
            <a:r>
              <a:rPr lang="en-US" sz="2000" dirty="0" smtClean="0"/>
              <a:t> = quality of communication</a:t>
            </a:r>
            <a:endParaRPr lang="en-US" sz="2000" dirty="0"/>
          </a:p>
        </p:txBody>
      </p:sp>
      <p:cxnSp>
        <p:nvCxnSpPr>
          <p:cNvPr id="27" name="Straight Connector 26"/>
          <p:cNvCxnSpPr/>
          <p:nvPr/>
        </p:nvCxnSpPr>
        <p:spPr>
          <a:xfrm>
            <a:off x="1752600" y="6026921"/>
            <a:ext cx="0" cy="126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98363" y="6051491"/>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19800" y="6032885"/>
            <a:ext cx="0" cy="1143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905500" y="6096000"/>
            <a:ext cx="228600" cy="307777"/>
          </a:xfrm>
          <a:prstGeom prst="rect">
            <a:avLst/>
          </a:prstGeom>
          <a:noFill/>
        </p:spPr>
        <p:txBody>
          <a:bodyPr wrap="square" rtlCol="0">
            <a:spAutoFit/>
          </a:bodyPr>
          <a:lstStyle/>
          <a:p>
            <a:r>
              <a:rPr lang="en-US" sz="1400" dirty="0"/>
              <a:t>2</a:t>
            </a:r>
          </a:p>
        </p:txBody>
      </p:sp>
      <p:sp>
        <p:nvSpPr>
          <p:cNvPr id="35" name="TextBox 34"/>
          <p:cNvSpPr txBox="1"/>
          <p:nvPr/>
        </p:nvSpPr>
        <p:spPr>
          <a:xfrm>
            <a:off x="3876942" y="6080864"/>
            <a:ext cx="228600" cy="307777"/>
          </a:xfrm>
          <a:prstGeom prst="rect">
            <a:avLst/>
          </a:prstGeom>
          <a:noFill/>
        </p:spPr>
        <p:txBody>
          <a:bodyPr wrap="square" rtlCol="0">
            <a:spAutoFit/>
          </a:bodyPr>
          <a:lstStyle/>
          <a:p>
            <a:r>
              <a:rPr lang="en-US" sz="1400" dirty="0"/>
              <a:t>1</a:t>
            </a:r>
          </a:p>
        </p:txBody>
      </p:sp>
      <p:sp>
        <p:nvSpPr>
          <p:cNvPr id="36" name="TextBox 35"/>
          <p:cNvSpPr txBox="1"/>
          <p:nvPr/>
        </p:nvSpPr>
        <p:spPr>
          <a:xfrm>
            <a:off x="1638300" y="6084070"/>
            <a:ext cx="228600" cy="307777"/>
          </a:xfrm>
          <a:prstGeom prst="rect">
            <a:avLst/>
          </a:prstGeom>
          <a:noFill/>
        </p:spPr>
        <p:txBody>
          <a:bodyPr wrap="square" rtlCol="0">
            <a:spAutoFit/>
          </a:bodyPr>
          <a:lstStyle/>
          <a:p>
            <a:r>
              <a:rPr lang="en-US" sz="1400" dirty="0" smtClean="0"/>
              <a:t>0</a:t>
            </a:r>
            <a:endParaRPr lang="en-US" sz="1400" dirty="0"/>
          </a:p>
        </p:txBody>
      </p:sp>
      <p:cxnSp>
        <p:nvCxnSpPr>
          <p:cNvPr id="28" name="Straight Connector 27"/>
          <p:cNvCxnSpPr/>
          <p:nvPr/>
        </p:nvCxnSpPr>
        <p:spPr>
          <a:xfrm flipV="1">
            <a:off x="1814130" y="4148326"/>
            <a:ext cx="4338912" cy="1031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811423" y="3560702"/>
            <a:ext cx="4337417" cy="10502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814130" y="4572000"/>
            <a:ext cx="2184233" cy="32845"/>
          </a:xfrm>
          <a:prstGeom prst="line">
            <a:avLst/>
          </a:prstGeom>
          <a:ln w="158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980132" y="3738620"/>
            <a:ext cx="0" cy="819412"/>
          </a:xfrm>
          <a:prstGeom prst="line">
            <a:avLst/>
          </a:prstGeom>
          <a:ln w="158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0" name="Right Brace 39"/>
          <p:cNvSpPr/>
          <p:nvPr/>
        </p:nvSpPr>
        <p:spPr>
          <a:xfrm>
            <a:off x="4029342" y="3711646"/>
            <a:ext cx="152400" cy="3106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ight Brace 41"/>
          <p:cNvSpPr/>
          <p:nvPr/>
        </p:nvSpPr>
        <p:spPr>
          <a:xfrm>
            <a:off x="4029342" y="4130111"/>
            <a:ext cx="152400" cy="4126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6" name="TextBox 55"/>
              <p:cNvSpPr txBox="1"/>
              <p:nvPr/>
            </p:nvSpPr>
            <p:spPr>
              <a:xfrm>
                <a:off x="4169918" y="4148326"/>
                <a:ext cx="381000" cy="369332"/>
              </a:xfrm>
              <a:prstGeom prst="rect">
                <a:avLst/>
              </a:prstGeom>
              <a:noFill/>
            </p:spPr>
            <p:txBody>
              <a:bodyPr wrap="square" rtlCol="0">
                <a:spAutoFit/>
              </a:bodyPr>
              <a:lstStyle/>
              <a:p>
                <a14:m>
                  <m:oMathPara xmlns:m="http://schemas.openxmlformats.org/officeDocument/2006/math" xmlns="">
                    <m:oMathParaPr>
                      <m:jc m:val="centerGroup"/>
                    </m:oMathParaPr>
                    <m:oMath xmlns:m="http://schemas.openxmlformats.org/officeDocument/2006/math">
                      <m:sSub>
                        <m:sSubPr>
                          <m:ctrlPr>
                            <a:rPr lang="en-US" i="1" dirty="0" smtClean="0">
                              <a:latin typeface="Cambria Math" panose="02040503050406030204" pitchFamily="18" charset="0"/>
                              <a:ea typeface="Cambria Math"/>
                            </a:rPr>
                          </m:ctrlPr>
                        </m:sSubPr>
                        <m:e>
                          <m:r>
                            <a:rPr lang="en-US" i="1" dirty="0" smtClean="0">
                              <a:latin typeface="Cambria Math"/>
                              <a:ea typeface="Cambria Math"/>
                            </a:rPr>
                            <m:t>𝛽</m:t>
                          </m:r>
                        </m:e>
                        <m:sub>
                          <m:r>
                            <a:rPr lang="en-US" b="0" i="1" dirty="0" smtClean="0">
                              <a:latin typeface="Cambria Math"/>
                              <a:ea typeface="Cambria Math"/>
                            </a:rPr>
                            <m:t>1</m:t>
                          </m:r>
                        </m:sub>
                      </m:sSub>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4169918" y="4148326"/>
                <a:ext cx="381000" cy="369332"/>
              </a:xfrm>
              <a:prstGeom prst="rect">
                <a:avLst/>
              </a:prstGeom>
              <a:blipFill rotWithShape="1">
                <a:blip r:embed="rId3"/>
                <a:stretch>
                  <a:fillRect l="-3175"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p:cNvSpPr/>
              <p:nvPr/>
            </p:nvSpPr>
            <p:spPr>
              <a:xfrm>
                <a:off x="4104118" y="3560702"/>
                <a:ext cx="826893" cy="388761"/>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𝜁</m:t>
                          </m:r>
                        </m:e>
                        <m:sub>
                          <m:r>
                            <a:rPr lang="en-US" b="0" i="1" smtClean="0">
                              <a:latin typeface="Cambria Math"/>
                            </a:rPr>
                            <m:t>1</m:t>
                          </m:r>
                          <m:r>
                            <a:rPr lang="en-US" b="0" i="1" smtClean="0">
                              <a:latin typeface="Cambria Math"/>
                            </a:rPr>
                            <m:t>𝐽𝑎𝑛𝑒</m:t>
                          </m:r>
                        </m:sub>
                      </m:sSub>
                    </m:oMath>
                  </m:oMathPara>
                </a14:m>
                <a:endParaRPr lang="en-US" dirty="0"/>
              </a:p>
            </p:txBody>
          </p:sp>
        </mc:Choice>
        <mc:Fallback xmlns="">
          <p:sp>
            <p:nvSpPr>
              <p:cNvPr id="57" name="Rectangle 56"/>
              <p:cNvSpPr>
                <a:spLocks noRot="1" noChangeAspect="1" noMove="1" noResize="1" noEditPoints="1" noAdjustHandles="1" noChangeArrowheads="1" noChangeShapeType="1" noTextEdit="1"/>
              </p:cNvSpPr>
              <p:nvPr/>
            </p:nvSpPr>
            <p:spPr>
              <a:xfrm>
                <a:off x="4104118" y="3560702"/>
                <a:ext cx="826893" cy="388761"/>
              </a:xfrm>
              <a:prstGeom prst="rect">
                <a:avLst/>
              </a:prstGeom>
              <a:blipFill rotWithShape="1">
                <a:blip r:embed="rId4"/>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1936692" y="4612976"/>
                <a:ext cx="832216" cy="388761"/>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𝜁</m:t>
                          </m:r>
                        </m:e>
                        <m:sub>
                          <m:r>
                            <a:rPr lang="en-US" b="0" i="1" smtClean="0">
                              <a:latin typeface="Cambria Math"/>
                            </a:rPr>
                            <m:t>0</m:t>
                          </m:r>
                          <m:r>
                            <a:rPr lang="en-US" b="0" i="1" smtClean="0">
                              <a:latin typeface="Cambria Math"/>
                            </a:rPr>
                            <m:t>𝐽𝑎𝑛𝑒</m:t>
                          </m:r>
                        </m:sub>
                      </m:sSub>
                    </m:oMath>
                  </m:oMathPara>
                </a14:m>
                <a:endParaRPr lang="en-US" dirty="0"/>
              </a:p>
            </p:txBody>
          </p:sp>
        </mc:Choice>
        <mc:Fallback xmlns="">
          <p:sp>
            <p:nvSpPr>
              <p:cNvPr id="58" name="Rectangle 57"/>
              <p:cNvSpPr>
                <a:spLocks noRot="1" noChangeAspect="1" noMove="1" noResize="1" noEditPoints="1" noAdjustHandles="1" noChangeArrowheads="1" noChangeShapeType="1" noTextEdit="1"/>
              </p:cNvSpPr>
              <p:nvPr/>
            </p:nvSpPr>
            <p:spPr>
              <a:xfrm>
                <a:off x="1936692" y="4612976"/>
                <a:ext cx="832216" cy="388761"/>
              </a:xfrm>
              <a:prstGeom prst="rect">
                <a:avLst/>
              </a:prstGeom>
              <a:blipFill rotWithShape="1">
                <a:blip r:embed="rId5"/>
                <a:stretch>
                  <a:fillRect b="-7937"/>
                </a:stretch>
              </a:blipFill>
            </p:spPr>
            <p:txBody>
              <a:bodyPr/>
              <a:lstStyle/>
              <a:p>
                <a:r>
                  <a:rPr lang="en-US">
                    <a:noFill/>
                  </a:rPr>
                  <a:t> </a:t>
                </a:r>
              </a:p>
            </p:txBody>
          </p:sp>
        </mc:Fallback>
      </mc:AlternateContent>
      <p:cxnSp>
        <p:nvCxnSpPr>
          <p:cNvPr id="61" name="Straight Connector 60"/>
          <p:cNvCxnSpPr/>
          <p:nvPr/>
        </p:nvCxnSpPr>
        <p:spPr>
          <a:xfrm flipV="1">
            <a:off x="1814130" y="4619094"/>
            <a:ext cx="0" cy="574530"/>
          </a:xfrm>
          <a:prstGeom prst="line">
            <a:avLst/>
          </a:prstGeom>
          <a:ln w="158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4" name="Right Brace 63"/>
          <p:cNvSpPr/>
          <p:nvPr/>
        </p:nvSpPr>
        <p:spPr>
          <a:xfrm>
            <a:off x="1866900" y="4624453"/>
            <a:ext cx="152400" cy="5082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5" name="Rectangle 64"/>
              <p:cNvSpPr/>
              <p:nvPr/>
            </p:nvSpPr>
            <p:spPr>
              <a:xfrm>
                <a:off x="4732063" y="2582991"/>
                <a:ext cx="838371" cy="388761"/>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𝜖</m:t>
                          </m:r>
                        </m:e>
                        <m:sub>
                          <m:r>
                            <a:rPr lang="en-US" b="0" i="1" smtClean="0">
                              <a:latin typeface="Cambria Math"/>
                            </a:rPr>
                            <m:t>1</m:t>
                          </m:r>
                          <m:r>
                            <a:rPr lang="en-US" i="1">
                              <a:latin typeface="Cambria Math"/>
                            </a:rPr>
                            <m:t>𝐽𝑎𝑛𝑒</m:t>
                          </m:r>
                        </m:sub>
                      </m:sSub>
                    </m:oMath>
                  </m:oMathPara>
                </a14:m>
                <a:endParaRPr lang="en-US" dirty="0"/>
              </a:p>
            </p:txBody>
          </p:sp>
        </mc:Choice>
        <mc:Fallback xmlns="">
          <p:sp>
            <p:nvSpPr>
              <p:cNvPr id="65" name="Rectangle 64"/>
              <p:cNvSpPr>
                <a:spLocks noRot="1" noChangeAspect="1" noMove="1" noResize="1" noEditPoints="1" noAdjustHandles="1" noChangeArrowheads="1" noChangeShapeType="1" noTextEdit="1"/>
              </p:cNvSpPr>
              <p:nvPr/>
            </p:nvSpPr>
            <p:spPr>
              <a:xfrm>
                <a:off x="4732063" y="2582991"/>
                <a:ext cx="838371" cy="388761"/>
              </a:xfrm>
              <a:prstGeom prst="rect">
                <a:avLst/>
              </a:prstGeom>
              <a:blipFill rotWithShape="1">
                <a:blip r:embed="rId6"/>
                <a:stretch>
                  <a:fillRect b="-6349"/>
                </a:stretch>
              </a:blipFill>
            </p:spPr>
            <p:txBody>
              <a:bodyPr/>
              <a:lstStyle/>
              <a:p>
                <a:r>
                  <a:rPr lang="en-US">
                    <a:noFill/>
                  </a:rPr>
                  <a:t> </a:t>
                </a:r>
              </a:p>
            </p:txBody>
          </p:sp>
        </mc:Fallback>
      </mc:AlternateContent>
      <p:cxnSp>
        <p:nvCxnSpPr>
          <p:cNvPr id="67" name="Straight Arrow Connector 66"/>
          <p:cNvCxnSpPr>
            <a:stCxn id="18" idx="4"/>
          </p:cNvCxnSpPr>
          <p:nvPr/>
        </p:nvCxnSpPr>
        <p:spPr>
          <a:xfrm>
            <a:off x="5570434" y="2582991"/>
            <a:ext cx="0" cy="465009"/>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7679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Ego-alter ties</a:t>
            </a:r>
            <a:endParaRPr lang="en-US" dirty="0"/>
          </a:p>
        </p:txBody>
      </p:sp>
      <p:sp>
        <p:nvSpPr>
          <p:cNvPr id="3" name="Content Placeholder 2"/>
          <p:cNvSpPr>
            <a:spLocks noGrp="1"/>
          </p:cNvSpPr>
          <p:nvPr>
            <p:ph idx="1"/>
          </p:nvPr>
        </p:nvSpPr>
        <p:spPr>
          <a:xfrm>
            <a:off x="457200" y="2057400"/>
            <a:ext cx="8229600" cy="4068763"/>
          </a:xfrm>
        </p:spPr>
        <p:txBody>
          <a:bodyPr>
            <a:normAutofit/>
          </a:bodyPr>
          <a:lstStyle/>
          <a:p>
            <a:pPr marL="0" indent="0">
              <a:spcAft>
                <a:spcPts val="1200"/>
              </a:spcAft>
              <a:buNone/>
            </a:pPr>
            <a:r>
              <a:rPr lang="en-US" sz="2400" b="1" dirty="0" smtClean="0"/>
              <a:t>Other relationship characteristics</a:t>
            </a:r>
          </a:p>
          <a:p>
            <a:pPr>
              <a:spcAft>
                <a:spcPts val="1200"/>
              </a:spcAft>
            </a:pPr>
            <a:r>
              <a:rPr lang="en-US" sz="2400" dirty="0" smtClean="0"/>
              <a:t>Can be calculated and used similarly to tie strength </a:t>
            </a:r>
          </a:p>
          <a:p>
            <a:pPr lvl="1">
              <a:spcAft>
                <a:spcPts val="1200"/>
              </a:spcAft>
            </a:pPr>
            <a:r>
              <a:rPr lang="en-US" sz="2000" dirty="0" smtClean="0"/>
              <a:t>E.g. frequency, central tendency, SD</a:t>
            </a:r>
          </a:p>
          <a:p>
            <a:pPr>
              <a:spcAft>
                <a:spcPts val="1200"/>
              </a:spcAft>
            </a:pPr>
            <a:r>
              <a:rPr lang="en-US" sz="2400" dirty="0" smtClean="0"/>
              <a:t>May be functions - stuff alter does for/to ego, or ego does for/to alter (e.g. support, regulation)</a:t>
            </a:r>
          </a:p>
          <a:p>
            <a:pPr>
              <a:spcAft>
                <a:spcPts val="1200"/>
              </a:spcAft>
            </a:pPr>
            <a:r>
              <a:rPr lang="en-US" sz="2400" dirty="0" smtClean="0"/>
              <a:t>May be presence of other shared activities (e.g. sex, drug use, political discussion)</a:t>
            </a:r>
          </a:p>
        </p:txBody>
      </p:sp>
    </p:spTree>
    <p:extLst>
      <p:ext uri="{BB962C8B-B14F-4D97-AF65-F5344CB8AC3E}">
        <p14:creationId xmlns:p14="http://schemas.microsoft.com/office/powerpoint/2010/main" val="2666930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lstStyle/>
          <a:p>
            <a:r>
              <a:rPr lang="en-US" dirty="0" smtClean="0"/>
              <a:t>Communication and libido</a:t>
            </a:r>
            <a:endParaRPr lang="en-US" dirty="0"/>
          </a:p>
        </p:txBody>
      </p:sp>
      <p:sp>
        <p:nvSpPr>
          <p:cNvPr id="6" name="Content Placeholder 5"/>
          <p:cNvSpPr>
            <a:spLocks noGrp="1"/>
          </p:cNvSpPr>
          <p:nvPr>
            <p:ph sz="quarter" idx="1"/>
          </p:nvPr>
        </p:nvSpPr>
        <p:spPr>
          <a:xfrm>
            <a:off x="87942" y="1701856"/>
            <a:ext cx="8902430" cy="470596"/>
          </a:xfrm>
        </p:spPr>
        <p:txBody>
          <a:bodyPr>
            <a:normAutofit/>
          </a:bodyPr>
          <a:lstStyle/>
          <a:p>
            <a:pPr marL="45720" indent="0">
              <a:buNone/>
            </a:pPr>
            <a:r>
              <a:rPr lang="en-US" dirty="0" smtClean="0"/>
              <a:t>Egos get their own random intercept and slope based on their alters</a:t>
            </a:r>
          </a:p>
        </p:txBody>
      </p:sp>
      <p:sp>
        <p:nvSpPr>
          <p:cNvPr id="15" name="TextBox 14"/>
          <p:cNvSpPr txBox="1"/>
          <p:nvPr/>
        </p:nvSpPr>
        <p:spPr>
          <a:xfrm>
            <a:off x="6018572" y="2050692"/>
            <a:ext cx="2971800" cy="1200329"/>
          </a:xfrm>
          <a:prstGeom prst="rect">
            <a:avLst/>
          </a:prstGeom>
          <a:noFill/>
        </p:spPr>
        <p:txBody>
          <a:bodyPr wrap="square" rtlCol="0">
            <a:spAutoFit/>
          </a:bodyPr>
          <a:lstStyle/>
          <a:p>
            <a:r>
              <a:rPr lang="en-US" dirty="0" smtClean="0"/>
              <a:t>Every ego gets their own regression line</a:t>
            </a:r>
          </a:p>
          <a:p>
            <a:pPr marL="285750" indent="-285750">
              <a:buFont typeface="Arial" pitchFamily="34" charset="0"/>
              <a:buChar char="•"/>
            </a:pPr>
            <a:r>
              <a:rPr lang="en-US" dirty="0" smtClean="0"/>
              <a:t>Intercept is “random” (varies)</a:t>
            </a:r>
          </a:p>
          <a:p>
            <a:pPr marL="285750" indent="-285750">
              <a:buFont typeface="Arial" pitchFamily="34" charset="0"/>
              <a:buChar char="•"/>
            </a:pPr>
            <a:r>
              <a:rPr lang="en-US" dirty="0" smtClean="0"/>
              <a:t>Slope is “random” (varies)</a:t>
            </a:r>
            <a:endParaRPr lang="en-US" dirty="0"/>
          </a:p>
        </p:txBody>
      </p:sp>
      <p:sp>
        <p:nvSpPr>
          <p:cNvPr id="24" name="TextBox 23"/>
          <p:cNvSpPr txBox="1"/>
          <p:nvPr/>
        </p:nvSpPr>
        <p:spPr>
          <a:xfrm>
            <a:off x="228600" y="3389119"/>
            <a:ext cx="1371600" cy="707886"/>
          </a:xfrm>
          <a:prstGeom prst="rect">
            <a:avLst/>
          </a:prstGeom>
          <a:noFill/>
        </p:spPr>
        <p:txBody>
          <a:bodyPr wrap="square" rtlCol="0">
            <a:spAutoFit/>
          </a:bodyPr>
          <a:lstStyle/>
          <a:p>
            <a:r>
              <a:rPr lang="en-US" sz="2000" dirty="0" smtClean="0"/>
              <a:t>y = # sexual contacts</a:t>
            </a:r>
            <a:endParaRPr lang="en-US" sz="2000" dirty="0"/>
          </a:p>
        </p:txBody>
      </p:sp>
      <p:grpSp>
        <p:nvGrpSpPr>
          <p:cNvPr id="3" name="Group 2"/>
          <p:cNvGrpSpPr/>
          <p:nvPr/>
        </p:nvGrpSpPr>
        <p:grpSpPr>
          <a:xfrm>
            <a:off x="1287934" y="2135830"/>
            <a:ext cx="4352160" cy="4438710"/>
            <a:chOff x="2133600" y="2286000"/>
            <a:chExt cx="4352160" cy="4438710"/>
          </a:xfrm>
        </p:grpSpPr>
        <p:cxnSp>
          <p:nvCxnSpPr>
            <p:cNvPr id="5" name="Straight Connector 4"/>
            <p:cNvCxnSpPr/>
            <p:nvPr/>
          </p:nvCxnSpPr>
          <p:spPr>
            <a:xfrm>
              <a:off x="2514600" y="2286000"/>
              <a:ext cx="0" cy="3810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514600" y="6096000"/>
              <a:ext cx="3886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667000" y="2870557"/>
              <a:ext cx="3524428" cy="1244243"/>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638514" y="4844534"/>
              <a:ext cx="3553626" cy="41326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649908" y="3886200"/>
              <a:ext cx="3505200" cy="914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2133600" y="4659868"/>
                  <a:ext cx="381000" cy="369332"/>
                </a:xfrm>
                <a:prstGeom prst="rect">
                  <a:avLst/>
                </a:prstGeom>
                <a:noFill/>
              </p:spPr>
              <p:txBody>
                <a:bodyPr wrap="square" rtlCol="0">
                  <a:spAutoFit/>
                </a:bodyPr>
                <a:lstStyle/>
                <a:p>
                  <a14:m>
                    <m:oMathPara xmlns:m="http://schemas.openxmlformats.org/officeDocument/2006/math" xmlns="">
                      <m:oMathParaPr>
                        <m:jc m:val="centerGroup"/>
                      </m:oMathParaPr>
                      <m:oMath xmlns:m="http://schemas.openxmlformats.org/officeDocument/2006/math">
                        <m:sSub>
                          <m:sSubPr>
                            <m:ctrlPr>
                              <a:rPr lang="en-US" i="1" dirty="0" smtClean="0">
                                <a:latin typeface="Cambria Math" panose="02040503050406030204" pitchFamily="18" charset="0"/>
                                <a:ea typeface="Cambria Math"/>
                              </a:rPr>
                            </m:ctrlPr>
                          </m:sSubPr>
                          <m:e>
                            <m:r>
                              <a:rPr lang="en-US" i="1" dirty="0" smtClean="0">
                                <a:latin typeface="Cambria Math"/>
                                <a:ea typeface="Cambria Math"/>
                              </a:rPr>
                              <m:t>𝛽</m:t>
                            </m:r>
                          </m:e>
                          <m:sub>
                            <m:r>
                              <a:rPr lang="en-US" b="0" i="1" dirty="0" smtClean="0">
                                <a:latin typeface="Cambria Math"/>
                                <a:ea typeface="Cambria Math"/>
                              </a:rPr>
                              <m:t>0</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2133600" y="4659868"/>
                  <a:ext cx="381000" cy="369332"/>
                </a:xfrm>
                <a:prstGeom prst="rect">
                  <a:avLst/>
                </a:prstGeom>
                <a:blipFill rotWithShape="1">
                  <a:blip r:embed="rId2"/>
                  <a:stretch>
                    <a:fillRect l="-3175" b="-10000"/>
                  </a:stretch>
                </a:blipFill>
              </p:spPr>
              <p:txBody>
                <a:bodyPr/>
                <a:lstStyle/>
                <a:p>
                  <a:r>
                    <a:rPr lang="en-US">
                      <a:noFill/>
                    </a:rPr>
                    <a:t> </a:t>
                  </a:r>
                </a:p>
              </p:txBody>
            </p:sp>
          </mc:Fallback>
        </mc:AlternateContent>
        <p:sp>
          <p:nvSpPr>
            <p:cNvPr id="25" name="TextBox 24"/>
            <p:cNvSpPr txBox="1"/>
            <p:nvPr/>
          </p:nvSpPr>
          <p:spPr>
            <a:xfrm>
              <a:off x="2751960" y="6324600"/>
              <a:ext cx="3733800" cy="400110"/>
            </a:xfrm>
            <a:prstGeom prst="rect">
              <a:avLst/>
            </a:prstGeom>
            <a:noFill/>
          </p:spPr>
          <p:txBody>
            <a:bodyPr wrap="square" rtlCol="0">
              <a:spAutoFit/>
            </a:bodyPr>
            <a:lstStyle/>
            <a:p>
              <a:r>
                <a:rPr lang="en-US" sz="2000" dirty="0"/>
                <a:t>x</a:t>
              </a:r>
              <a:r>
                <a:rPr lang="en-US" sz="2000" dirty="0" smtClean="0"/>
                <a:t> = quality of communication</a:t>
              </a:r>
              <a:endParaRPr lang="en-US" sz="2000" dirty="0"/>
            </a:p>
          </p:txBody>
        </p:sp>
        <p:cxnSp>
          <p:nvCxnSpPr>
            <p:cNvPr id="27" name="Straight Connector 26"/>
            <p:cNvCxnSpPr/>
            <p:nvPr/>
          </p:nvCxnSpPr>
          <p:spPr>
            <a:xfrm>
              <a:off x="2686940" y="603885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657600" y="603885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62600" y="6026921"/>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618860" y="6026921"/>
              <a:ext cx="0" cy="1143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48300" y="6096000"/>
              <a:ext cx="228600" cy="307777"/>
            </a:xfrm>
            <a:prstGeom prst="rect">
              <a:avLst/>
            </a:prstGeom>
            <a:noFill/>
          </p:spPr>
          <p:txBody>
            <a:bodyPr wrap="square" rtlCol="0">
              <a:spAutoFit/>
            </a:bodyPr>
            <a:lstStyle/>
            <a:p>
              <a:r>
                <a:rPr lang="en-US" sz="1400" dirty="0"/>
                <a:t>3</a:t>
              </a:r>
            </a:p>
          </p:txBody>
        </p:sp>
        <p:sp>
          <p:nvSpPr>
            <p:cNvPr id="34" name="TextBox 33"/>
            <p:cNvSpPr txBox="1"/>
            <p:nvPr/>
          </p:nvSpPr>
          <p:spPr>
            <a:xfrm>
              <a:off x="4504560" y="6108641"/>
              <a:ext cx="228600" cy="307777"/>
            </a:xfrm>
            <a:prstGeom prst="rect">
              <a:avLst/>
            </a:prstGeom>
            <a:noFill/>
          </p:spPr>
          <p:txBody>
            <a:bodyPr wrap="square" rtlCol="0">
              <a:spAutoFit/>
            </a:bodyPr>
            <a:lstStyle/>
            <a:p>
              <a:r>
                <a:rPr lang="en-US" sz="1400" dirty="0"/>
                <a:t>2</a:t>
              </a:r>
            </a:p>
          </p:txBody>
        </p:sp>
        <p:sp>
          <p:nvSpPr>
            <p:cNvPr id="35" name="TextBox 34"/>
            <p:cNvSpPr txBox="1"/>
            <p:nvPr/>
          </p:nvSpPr>
          <p:spPr>
            <a:xfrm>
              <a:off x="3543300" y="6096000"/>
              <a:ext cx="228600" cy="307777"/>
            </a:xfrm>
            <a:prstGeom prst="rect">
              <a:avLst/>
            </a:prstGeom>
            <a:noFill/>
          </p:spPr>
          <p:txBody>
            <a:bodyPr wrap="square" rtlCol="0">
              <a:spAutoFit/>
            </a:bodyPr>
            <a:lstStyle/>
            <a:p>
              <a:r>
                <a:rPr lang="en-US" sz="1400" dirty="0"/>
                <a:t>1</a:t>
              </a:r>
            </a:p>
          </p:txBody>
        </p:sp>
        <p:sp>
          <p:nvSpPr>
            <p:cNvPr id="36" name="TextBox 35"/>
            <p:cNvSpPr txBox="1"/>
            <p:nvPr/>
          </p:nvSpPr>
          <p:spPr>
            <a:xfrm>
              <a:off x="2572640" y="6109886"/>
              <a:ext cx="228600" cy="307777"/>
            </a:xfrm>
            <a:prstGeom prst="rect">
              <a:avLst/>
            </a:prstGeom>
            <a:noFill/>
          </p:spPr>
          <p:txBody>
            <a:bodyPr wrap="square" rtlCol="0">
              <a:spAutoFit/>
            </a:bodyPr>
            <a:lstStyle/>
            <a:p>
              <a:r>
                <a:rPr lang="en-US" sz="1400" dirty="0" smtClean="0"/>
                <a:t>0</a:t>
              </a:r>
              <a:endParaRPr lang="en-US" sz="1400" dirty="0"/>
            </a:p>
          </p:txBody>
        </p:sp>
        <p:cxnSp>
          <p:nvCxnSpPr>
            <p:cNvPr id="28" name="Straight Connector 27"/>
            <p:cNvCxnSpPr/>
            <p:nvPr/>
          </p:nvCxnSpPr>
          <p:spPr>
            <a:xfrm flipV="1">
              <a:off x="2686940" y="3429000"/>
              <a:ext cx="3483836" cy="577197"/>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686940" y="2565757"/>
              <a:ext cx="3504488" cy="1091843"/>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638514" y="3505200"/>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2638514" y="3549353"/>
              <a:ext cx="3513033" cy="968533"/>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665576" y="4060686"/>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686940" y="4975086"/>
              <a:ext cx="3464607" cy="20509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638514" y="3962400"/>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661303" y="4307198"/>
              <a:ext cx="3530837" cy="43215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649908" y="4873951"/>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649908" y="4343400"/>
              <a:ext cx="3520868" cy="133172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646347" y="4685588"/>
              <a:ext cx="3545793" cy="68259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667000" y="3706743"/>
              <a:ext cx="3525140" cy="121421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665576" y="3706743"/>
              <a:ext cx="3525852" cy="60045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658455" y="3706743"/>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686940" y="3262357"/>
              <a:ext cx="3483836" cy="700043"/>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667000" y="3429000"/>
              <a:ext cx="3484547" cy="13716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657743" y="3810000"/>
              <a:ext cx="3534397" cy="1295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649908" y="4191000"/>
              <a:ext cx="3541520" cy="989176"/>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686940" y="3111679"/>
              <a:ext cx="3505200" cy="31732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TextBox 3"/>
              <p:cNvSpPr txBox="1"/>
              <p:nvPr/>
            </p:nvSpPr>
            <p:spPr>
              <a:xfrm>
                <a:off x="5953214" y="3783548"/>
                <a:ext cx="2971800" cy="2862322"/>
              </a:xfrm>
              <a:prstGeom prst="rect">
                <a:avLst/>
              </a:prstGeom>
              <a:noFill/>
            </p:spPr>
            <p:txBody>
              <a:bodyPr wrap="square" rtlCol="0">
                <a:spAutoFit/>
              </a:bodyPr>
              <a:lstStyle/>
              <a:p>
                <a:r>
                  <a:rPr lang="en-US" dirty="0" smtClean="0"/>
                  <a:t>Overall intercept </a:t>
                </a:r>
                <a14:m>
                  <m:oMath xmlns:m="http://schemas.openxmlformats.org/officeDocument/2006/math" xmlns="">
                    <m:sSub>
                      <m:sSubPr>
                        <m:ctrlPr>
                          <a:rPr lang="en-US" i="1" smtClean="0">
                            <a:latin typeface="Cambria Math" panose="02040503050406030204" pitchFamily="18" charset="0"/>
                          </a:rPr>
                        </m:ctrlPr>
                      </m:sSubPr>
                      <m:e>
                        <m:r>
                          <a:rPr lang="en-US" i="1" smtClean="0">
                            <a:latin typeface="Cambria Math"/>
                            <a:ea typeface="Cambria Math"/>
                          </a:rPr>
                          <m:t>𝛽</m:t>
                        </m:r>
                      </m:e>
                      <m:sub>
                        <m:r>
                          <a:rPr lang="en-US" b="0" i="1" smtClean="0">
                            <a:latin typeface="Cambria Math"/>
                          </a:rPr>
                          <m:t>0</m:t>
                        </m:r>
                      </m:sub>
                    </m:sSub>
                  </m:oMath>
                </a14:m>
                <a:r>
                  <a:rPr lang="en-US" dirty="0" smtClean="0"/>
                  <a:t> and slope </a:t>
                </a:r>
                <a14:m>
                  <m:oMath xmlns:m="http://schemas.openxmlformats.org/officeDocument/2006/math" xmlns="">
                    <m:sSub>
                      <m:sSubPr>
                        <m:ctrlPr>
                          <a:rPr lang="en-US" i="1" smtClean="0">
                            <a:latin typeface="Cambria Math" panose="02040503050406030204" pitchFamily="18" charset="0"/>
                          </a:rPr>
                        </m:ctrlPr>
                      </m:sSubPr>
                      <m:e>
                        <m:r>
                          <a:rPr lang="en-US" i="1" smtClean="0">
                            <a:latin typeface="Cambria Math"/>
                            <a:ea typeface="Cambria Math"/>
                          </a:rPr>
                          <m:t>𝛽</m:t>
                        </m:r>
                      </m:e>
                      <m:sub>
                        <m:r>
                          <a:rPr lang="en-US" b="0" i="1" smtClean="0">
                            <a:latin typeface="Cambria Math"/>
                            <a:ea typeface="Cambria Math"/>
                          </a:rPr>
                          <m:t>1</m:t>
                        </m:r>
                      </m:sub>
                    </m:sSub>
                  </m:oMath>
                </a14:m>
                <a:r>
                  <a:rPr lang="en-US" dirty="0" smtClean="0"/>
                  <a:t> reported in </a:t>
                </a:r>
                <a:r>
                  <a:rPr lang="en-US" dirty="0" err="1" smtClean="0"/>
                  <a:t>Stata</a:t>
                </a:r>
                <a:r>
                  <a:rPr lang="en-US" dirty="0" smtClean="0"/>
                  <a:t> output are weighted averages of each ego’s intercept and slope</a:t>
                </a:r>
              </a:p>
              <a:p>
                <a:pPr marL="285750" indent="-285750">
                  <a:buFont typeface="Arial" pitchFamily="34" charset="0"/>
                  <a:buChar char="•"/>
                </a:pPr>
                <a:r>
                  <a:rPr lang="en-US" dirty="0" smtClean="0"/>
                  <a:t>Not the same as the intercept and slope you would get if you used alter observations to calculate</a:t>
                </a:r>
              </a:p>
            </p:txBody>
          </p:sp>
        </mc:Choice>
        <mc:Fallback xmlns="">
          <p:sp>
            <p:nvSpPr>
              <p:cNvPr id="4" name="TextBox 3"/>
              <p:cNvSpPr txBox="1">
                <a:spLocks noRot="1" noChangeAspect="1" noMove="1" noResize="1" noEditPoints="1" noAdjustHandles="1" noChangeArrowheads="1" noChangeShapeType="1" noTextEdit="1"/>
              </p:cNvSpPr>
              <p:nvPr/>
            </p:nvSpPr>
            <p:spPr>
              <a:xfrm>
                <a:off x="5953214" y="3783548"/>
                <a:ext cx="2971800" cy="2862322"/>
              </a:xfrm>
              <a:prstGeom prst="rect">
                <a:avLst/>
              </a:prstGeom>
              <a:blipFill>
                <a:blip r:embed="rId3"/>
                <a:stretch>
                  <a:fillRect l="-1848" t="-1279" b="-2559"/>
                </a:stretch>
              </a:blipFill>
            </p:spPr>
            <p:txBody>
              <a:bodyPr/>
              <a:lstStyle/>
              <a:p>
                <a:r>
                  <a:rPr lang="en-US">
                    <a:noFill/>
                  </a:rPr>
                  <a:t> </a:t>
                </a:r>
              </a:p>
            </p:txBody>
          </p:sp>
        </mc:Fallback>
      </mc:AlternateContent>
    </p:spTree>
    <p:extLst>
      <p:ext uri="{BB962C8B-B14F-4D97-AF65-F5344CB8AC3E}">
        <p14:creationId xmlns:p14="http://schemas.microsoft.com/office/powerpoint/2010/main" val="3007401052"/>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952" y="425665"/>
            <a:ext cx="7556313" cy="1116106"/>
          </a:xfrm>
        </p:spPr>
        <p:txBody>
          <a:bodyPr/>
          <a:lstStyle/>
          <a:p>
            <a:r>
              <a:rPr lang="en-US" dirty="0" smtClean="0"/>
              <a:t>Random coefficient model</a:t>
            </a:r>
            <a:endParaRPr lang="en-US" dirty="0"/>
          </a:p>
        </p:txBody>
      </p:sp>
      <p:sp>
        <p:nvSpPr>
          <p:cNvPr id="3" name="Content Placeholder 2"/>
          <p:cNvSpPr>
            <a:spLocks noGrp="1"/>
          </p:cNvSpPr>
          <p:nvPr>
            <p:ph idx="1"/>
          </p:nvPr>
        </p:nvSpPr>
        <p:spPr>
          <a:xfrm>
            <a:off x="152486" y="1572680"/>
            <a:ext cx="5935276" cy="795050"/>
          </a:xfrm>
          <a:ln>
            <a:solidFill>
              <a:schemeClr val="accent1">
                <a:shade val="95000"/>
                <a:satMod val="105000"/>
              </a:schemeClr>
            </a:solidFill>
          </a:ln>
        </p:spPr>
        <p:txBody>
          <a:bodyPr>
            <a:noAutofit/>
          </a:bodyPr>
          <a:lstStyle/>
          <a:p>
            <a:pPr marL="0" indent="0">
              <a:buNone/>
            </a:pPr>
            <a:r>
              <a:rPr lang="en-US" sz="2400" dirty="0" smtClean="0"/>
              <a:t>We are still just making piles of variance, not reducing overall variance</a:t>
            </a:r>
            <a:endParaRPr lang="en-US" sz="2400" dirty="0"/>
          </a:p>
        </p:txBody>
      </p:sp>
      <p:grpSp>
        <p:nvGrpSpPr>
          <p:cNvPr id="32" name="Group 31"/>
          <p:cNvGrpSpPr/>
          <p:nvPr/>
        </p:nvGrpSpPr>
        <p:grpSpPr>
          <a:xfrm>
            <a:off x="260024" y="2380123"/>
            <a:ext cx="8033210" cy="4437038"/>
            <a:chOff x="256103" y="2360363"/>
            <a:chExt cx="8033210" cy="4437038"/>
          </a:xfrm>
        </p:grpSpPr>
        <mc:AlternateContent xmlns:mc="http://schemas.openxmlformats.org/markup-compatibility/2006" xmlns:a14="http://schemas.microsoft.com/office/drawing/2010/main">
          <mc:Choice Requires="a14">
            <p:sp>
              <p:nvSpPr>
                <p:cNvPr id="4" name="Oval 3"/>
                <p:cNvSpPr/>
                <p:nvPr/>
              </p:nvSpPr>
              <p:spPr>
                <a:xfrm>
                  <a:off x="256103" y="3349128"/>
                  <a:ext cx="2244726" cy="218133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Residual Variance</a:t>
                  </a:r>
                </a:p>
                <a:p>
                  <a:pPr algn="ctr"/>
                  <a14:m>
                    <m:oMathPara xmlns:m="http://schemas.openxmlformats.org/officeDocument/2006/math" xmlns="">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a:rPr>
                              <m:t>𝜖</m:t>
                            </m:r>
                          </m:e>
                          <m:sub>
                            <m:r>
                              <a:rPr lang="en-US" sz="3200" b="0" i="1" smtClean="0">
                                <a:latin typeface="Cambria Math" panose="02040503050406030204" pitchFamily="18" charset="0"/>
                              </a:rPr>
                              <m:t>𝑖</m:t>
                            </m:r>
                          </m:sub>
                        </m:sSub>
                      </m:oMath>
                    </m:oMathPara>
                  </a14:m>
                  <a:endParaRPr lang="en-US" dirty="0"/>
                </a:p>
              </p:txBody>
            </p:sp>
          </mc:Choice>
          <mc:Fallback xmlns="">
            <p:sp>
              <p:nvSpPr>
                <p:cNvPr id="4" name="Oval 3"/>
                <p:cNvSpPr>
                  <a:spLocks noRot="1" noChangeAspect="1" noMove="1" noResize="1" noEditPoints="1" noAdjustHandles="1" noChangeArrowheads="1" noChangeShapeType="1" noTextEdit="1"/>
                </p:cNvSpPr>
                <p:nvPr/>
              </p:nvSpPr>
              <p:spPr>
                <a:xfrm>
                  <a:off x="256103" y="3349128"/>
                  <a:ext cx="2244726" cy="2181339"/>
                </a:xfrm>
                <a:prstGeom prst="ellipse">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p:cNvSpPr/>
                <p:nvPr/>
              </p:nvSpPr>
              <p:spPr>
                <a:xfrm>
                  <a:off x="3753480" y="2892845"/>
                  <a:ext cx="1607584" cy="15772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Residual Variance</a:t>
                  </a:r>
                </a:p>
                <a:p>
                  <a:pPr algn="ctr"/>
                  <a14:m>
                    <m:oMathPara xmlns:m="http://schemas.openxmlformats.org/officeDocument/2006/math" xmlns="">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a:rPr>
                              <m:t>𝜖</m:t>
                            </m:r>
                          </m:e>
                          <m:sub>
                            <m:r>
                              <a:rPr lang="en-US" sz="2800" b="0" i="1" smtClean="0">
                                <a:latin typeface="Cambria Math" panose="02040503050406030204" pitchFamily="18" charset="0"/>
                              </a:rPr>
                              <m:t>𝑖𝑗</m:t>
                            </m:r>
                          </m:sub>
                        </m:sSub>
                      </m:oMath>
                    </m:oMathPara>
                  </a14:m>
                  <a:endParaRPr lang="en-US" sz="1600" dirty="0"/>
                </a:p>
              </p:txBody>
            </p:sp>
          </mc:Choice>
          <mc:Fallback xmlns="">
            <p:sp>
              <p:nvSpPr>
                <p:cNvPr id="5" name="Oval 4"/>
                <p:cNvSpPr>
                  <a:spLocks noRot="1" noChangeAspect="1" noMove="1" noResize="1" noEditPoints="1" noAdjustHandles="1" noChangeArrowheads="1" noChangeShapeType="1" noTextEdit="1"/>
                </p:cNvSpPr>
                <p:nvPr/>
              </p:nvSpPr>
              <p:spPr>
                <a:xfrm>
                  <a:off x="3753480" y="2892845"/>
                  <a:ext cx="1607584" cy="1577249"/>
                </a:xfrm>
                <a:prstGeom prst="ellipse">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3740627" y="4818042"/>
                  <a:ext cx="1620437" cy="16011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Random Intercept</a:t>
                  </a:r>
                </a:p>
                <a:p>
                  <a:pPr algn="ctr"/>
                  <a14:m>
                    <m:oMathPara xmlns:m="http://schemas.openxmlformats.org/officeDocument/2006/math" xmlns="">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𝜁</m:t>
                            </m:r>
                          </m:e>
                          <m:sub>
                            <m:r>
                              <a:rPr lang="en-US" sz="2400" b="0" i="1" smtClean="0">
                                <a:latin typeface="Cambria Math" panose="02040503050406030204" pitchFamily="18" charset="0"/>
                              </a:rPr>
                              <m:t>𝑗</m:t>
                            </m:r>
                          </m:sub>
                        </m:sSub>
                      </m:oMath>
                    </m:oMathPara>
                  </a14:m>
                  <a:endParaRPr lang="en-US" dirty="0"/>
                </a:p>
              </p:txBody>
            </p:sp>
          </mc:Choice>
          <mc:Fallback xmlns="">
            <p:sp>
              <p:nvSpPr>
                <p:cNvPr id="6" name="Oval 5"/>
                <p:cNvSpPr>
                  <a:spLocks noRot="1" noChangeAspect="1" noMove="1" noResize="1" noEditPoints="1" noAdjustHandles="1" noChangeArrowheads="1" noChangeShapeType="1" noTextEdit="1"/>
                </p:cNvSpPr>
                <p:nvPr/>
              </p:nvSpPr>
              <p:spPr>
                <a:xfrm>
                  <a:off x="3740627" y="4818042"/>
                  <a:ext cx="1620437" cy="1601120"/>
                </a:xfrm>
                <a:prstGeom prst="ellipse">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7028762" y="2360363"/>
                  <a:ext cx="1170582" cy="1144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Residual Variance</a:t>
                  </a:r>
                </a:p>
                <a:p>
                  <a:pPr algn="ctr"/>
                  <a14:m>
                    <m:oMathPara xmlns:m="http://schemas.openxmlformats.org/officeDocument/2006/math" xmlns="">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𝜖</m:t>
                            </m:r>
                          </m:e>
                          <m:sub>
                            <m:r>
                              <a:rPr lang="en-US" sz="2000" b="0" i="1" smtClean="0">
                                <a:latin typeface="Cambria Math" panose="02040503050406030204" pitchFamily="18" charset="0"/>
                              </a:rPr>
                              <m:t>𝑖𝑗</m:t>
                            </m:r>
                          </m:sub>
                        </m:sSub>
                      </m:oMath>
                    </m:oMathPara>
                  </a14:m>
                  <a:endParaRPr lang="en-US" sz="1200" dirty="0"/>
                </a:p>
              </p:txBody>
            </p:sp>
          </mc:Choice>
          <mc:Fallback xmlns="">
            <p:sp>
              <p:nvSpPr>
                <p:cNvPr id="7" name="Oval 6"/>
                <p:cNvSpPr>
                  <a:spLocks noRot="1" noChangeAspect="1" noMove="1" noResize="1" noEditPoints="1" noAdjustHandles="1" noChangeArrowheads="1" noChangeShapeType="1" noTextEdit="1"/>
                </p:cNvSpPr>
                <p:nvPr/>
              </p:nvSpPr>
              <p:spPr>
                <a:xfrm>
                  <a:off x="7028762" y="2360363"/>
                  <a:ext cx="1170582" cy="1144838"/>
                </a:xfrm>
                <a:prstGeom prst="ellipse">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7039778" y="3968824"/>
                  <a:ext cx="1249535" cy="11824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Random Slope</a:t>
                  </a:r>
                </a:p>
                <a:p>
                  <a:pPr algn="ctr"/>
                  <a14:m>
                    <m:oMathPara xmlns:m="http://schemas.openxmlformats.org/officeDocument/2006/math" xmlns="">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a:rPr>
                              <m:t>𝜁</m:t>
                            </m:r>
                          </m:e>
                          <m:sub>
                            <m:r>
                              <a:rPr lang="en-US" sz="1600" b="0" i="1" smtClean="0">
                                <a:latin typeface="Cambria Math" panose="02040503050406030204" pitchFamily="18" charset="0"/>
                              </a:rPr>
                              <m:t>1</m:t>
                            </m:r>
                            <m:r>
                              <a:rPr lang="en-US" sz="1600" b="0" i="1" smtClean="0">
                                <a:latin typeface="Cambria Math" panose="02040503050406030204" pitchFamily="18" charset="0"/>
                              </a:rPr>
                              <m:t>𝑗</m:t>
                            </m:r>
                          </m:sub>
                        </m:sSub>
                      </m:oMath>
                    </m:oMathPara>
                  </a14:m>
                  <a:endParaRPr lang="en-US" sz="1200" dirty="0"/>
                </a:p>
              </p:txBody>
            </p:sp>
          </mc:Choice>
          <mc:Fallback xmlns="">
            <p:sp>
              <p:nvSpPr>
                <p:cNvPr id="8" name="Oval 7"/>
                <p:cNvSpPr>
                  <a:spLocks noRot="1" noChangeAspect="1" noMove="1" noResize="1" noEditPoints="1" noAdjustHandles="1" noChangeArrowheads="1" noChangeShapeType="1" noTextEdit="1"/>
                </p:cNvSpPr>
                <p:nvPr/>
              </p:nvSpPr>
              <p:spPr>
                <a:xfrm>
                  <a:off x="7039778" y="3968824"/>
                  <a:ext cx="1249535" cy="1182477"/>
                </a:xfrm>
                <a:prstGeom prst="ellipse">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7075662" y="5614924"/>
                  <a:ext cx="1210058" cy="11824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Random Intercept</a:t>
                  </a:r>
                </a:p>
                <a:p>
                  <a:pPr algn="ctr"/>
                  <a14:m>
                    <m:oMathPara xmlns:m="http://schemas.openxmlformats.org/officeDocument/2006/math" xmlns="">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a:rPr>
                              <m:t>𝜁</m:t>
                            </m:r>
                          </m:e>
                          <m:sub>
                            <m:r>
                              <a:rPr lang="en-US" sz="1600" b="0" i="1" smtClean="0">
                                <a:latin typeface="Cambria Math" panose="02040503050406030204" pitchFamily="18" charset="0"/>
                              </a:rPr>
                              <m:t>0</m:t>
                            </m:r>
                            <m:r>
                              <a:rPr lang="en-US" sz="1600" b="0" i="1" smtClean="0">
                                <a:latin typeface="Cambria Math" panose="02040503050406030204" pitchFamily="18" charset="0"/>
                              </a:rPr>
                              <m:t>𝑗</m:t>
                            </m:r>
                          </m:sub>
                        </m:sSub>
                      </m:oMath>
                    </m:oMathPara>
                  </a14:m>
                  <a:endParaRPr lang="en-US" sz="1200" dirty="0"/>
                </a:p>
              </p:txBody>
            </p:sp>
          </mc:Choice>
          <mc:Fallback xmlns="">
            <p:sp>
              <p:nvSpPr>
                <p:cNvPr id="10" name="Oval 9"/>
                <p:cNvSpPr>
                  <a:spLocks noRot="1" noChangeAspect="1" noMove="1" noResize="1" noEditPoints="1" noAdjustHandles="1" noChangeArrowheads="1" noChangeShapeType="1" noTextEdit="1"/>
                </p:cNvSpPr>
                <p:nvPr/>
              </p:nvSpPr>
              <p:spPr>
                <a:xfrm>
                  <a:off x="7075662" y="5614924"/>
                  <a:ext cx="1210058" cy="1182477"/>
                </a:xfrm>
                <a:prstGeom prst="ellipse">
                  <a:avLst/>
                </a:prstGeom>
                <a:blipFill rotWithShape="0">
                  <a:blip r:embed="rId7"/>
                  <a:stretch>
                    <a:fillRect/>
                  </a:stretch>
                </a:blipFill>
              </p:spPr>
              <p:txBody>
                <a:bodyPr/>
                <a:lstStyle/>
                <a:p>
                  <a:r>
                    <a:rPr lang="en-US">
                      <a:noFill/>
                    </a:rPr>
                    <a:t> </a:t>
                  </a:r>
                </a:p>
              </p:txBody>
            </p:sp>
          </mc:Fallback>
        </mc:AlternateContent>
        <p:cxnSp>
          <p:nvCxnSpPr>
            <p:cNvPr id="12" name="Straight Arrow Connector 11"/>
            <p:cNvCxnSpPr/>
            <p:nvPr/>
          </p:nvCxnSpPr>
          <p:spPr>
            <a:xfrm flipV="1">
              <a:off x="2500829" y="3789802"/>
              <a:ext cx="1252651" cy="476021"/>
            </a:xfrm>
            <a:prstGeom prst="straightConnector1">
              <a:avLst/>
            </a:prstGeom>
            <a:ln w="38100">
              <a:tailEnd type="triangle" w="lg"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481329" y="4764795"/>
              <a:ext cx="1272151" cy="613960"/>
            </a:xfrm>
            <a:prstGeom prst="straightConnector1">
              <a:avLst/>
            </a:prstGeom>
            <a:ln w="38100">
              <a:tailEnd type="triangle" w="lg" len="med"/>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361064" y="3812751"/>
              <a:ext cx="1714598" cy="492383"/>
            </a:xfrm>
            <a:prstGeom prst="straightConnector1">
              <a:avLst/>
            </a:prstGeom>
            <a:ln w="38100">
              <a:tailEnd type="triangle" w="lg"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5361064" y="3126956"/>
              <a:ext cx="1678714" cy="441133"/>
            </a:xfrm>
            <a:prstGeom prst="straightConnector1">
              <a:avLst/>
            </a:prstGeom>
            <a:ln w="38100">
              <a:tailEnd type="triangle" w="lg"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10" idx="2"/>
            </p:cNvCxnSpPr>
            <p:nvPr/>
          </p:nvCxnSpPr>
          <p:spPr>
            <a:xfrm>
              <a:off x="5361064" y="5699394"/>
              <a:ext cx="1714598" cy="506769"/>
            </a:xfrm>
            <a:prstGeom prst="straightConnector1">
              <a:avLst/>
            </a:prstGeom>
            <a:ln w="38100">
              <a:tailEnd type="triangle" w="lg" len="med"/>
            </a:ln>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1075570" y="2912605"/>
            <a:ext cx="613634" cy="369332"/>
          </a:xfrm>
          <a:prstGeom prst="rect">
            <a:avLst/>
          </a:prstGeom>
          <a:noFill/>
        </p:spPr>
        <p:txBody>
          <a:bodyPr wrap="square" rtlCol="0">
            <a:spAutoFit/>
          </a:bodyPr>
          <a:lstStyle/>
          <a:p>
            <a:r>
              <a:rPr lang="en-US" dirty="0" smtClean="0"/>
              <a:t>OLS</a:t>
            </a:r>
            <a:endParaRPr lang="en-US" dirty="0"/>
          </a:p>
        </p:txBody>
      </p:sp>
      <p:sp>
        <p:nvSpPr>
          <p:cNvPr id="31" name="TextBox 30"/>
          <p:cNvSpPr txBox="1"/>
          <p:nvPr/>
        </p:nvSpPr>
        <p:spPr>
          <a:xfrm>
            <a:off x="3117404" y="2473931"/>
            <a:ext cx="2857380" cy="369332"/>
          </a:xfrm>
          <a:prstGeom prst="rect">
            <a:avLst/>
          </a:prstGeom>
          <a:noFill/>
        </p:spPr>
        <p:txBody>
          <a:bodyPr wrap="square" rtlCol="0">
            <a:spAutoFit/>
          </a:bodyPr>
          <a:lstStyle/>
          <a:p>
            <a:r>
              <a:rPr lang="en-US" dirty="0" smtClean="0"/>
              <a:t>Random intercept MLM</a:t>
            </a:r>
            <a:endParaRPr lang="en-US" dirty="0"/>
          </a:p>
        </p:txBody>
      </p:sp>
      <p:sp>
        <p:nvSpPr>
          <p:cNvPr id="33" name="TextBox 32"/>
          <p:cNvSpPr txBox="1"/>
          <p:nvPr/>
        </p:nvSpPr>
        <p:spPr>
          <a:xfrm>
            <a:off x="6286620" y="1983117"/>
            <a:ext cx="2857380" cy="369332"/>
          </a:xfrm>
          <a:prstGeom prst="rect">
            <a:avLst/>
          </a:prstGeom>
          <a:noFill/>
        </p:spPr>
        <p:txBody>
          <a:bodyPr wrap="square" rtlCol="0">
            <a:spAutoFit/>
          </a:bodyPr>
          <a:lstStyle/>
          <a:p>
            <a:r>
              <a:rPr lang="en-US" dirty="0" smtClean="0"/>
              <a:t>Random coefficient MLM</a:t>
            </a:r>
            <a:endParaRPr lang="en-US" dirty="0"/>
          </a:p>
        </p:txBody>
      </p:sp>
    </p:spTree>
    <p:extLst>
      <p:ext uri="{BB962C8B-B14F-4D97-AF65-F5344CB8AC3E}">
        <p14:creationId xmlns:p14="http://schemas.microsoft.com/office/powerpoint/2010/main" val="13250937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2666999"/>
            <a:ext cx="8407893" cy="3459479"/>
          </a:xfrm>
        </p:spPr>
        <p:txBody>
          <a:bodyPr>
            <a:normAutofit/>
          </a:bodyPr>
          <a:lstStyle/>
          <a:p>
            <a:pPr marL="45720" indent="0" algn="ctr">
              <a:buNone/>
            </a:pPr>
            <a:r>
              <a:rPr lang="en-US" sz="4400" b="1" dirty="0" smtClean="0"/>
              <a:t>Random coefficient </a:t>
            </a:r>
          </a:p>
          <a:p>
            <a:pPr marL="45720" indent="0" algn="ctr">
              <a:buNone/>
            </a:pPr>
            <a:r>
              <a:rPr lang="en-US" sz="4400" b="1" dirty="0" smtClean="0"/>
              <a:t>Model in R</a:t>
            </a:r>
            <a:endParaRPr lang="en-US" sz="4400" b="1" dirty="0"/>
          </a:p>
        </p:txBody>
      </p:sp>
      <p:sp>
        <p:nvSpPr>
          <p:cNvPr id="3" name="Title 2"/>
          <p:cNvSpPr>
            <a:spLocks noGrp="1"/>
          </p:cNvSpPr>
          <p:nvPr>
            <p:ph type="title"/>
          </p:nvPr>
        </p:nvSpPr>
        <p:spPr/>
        <p:txBody>
          <a:bodyPr/>
          <a:lstStyle/>
          <a:p>
            <a:r>
              <a:rPr lang="en-US" dirty="0" smtClean="0"/>
              <a:t>Parallel play</a:t>
            </a:r>
            <a:endParaRPr lang="en-US" dirty="0"/>
          </a:p>
        </p:txBody>
      </p:sp>
    </p:spTree>
    <p:extLst>
      <p:ext uri="{BB962C8B-B14F-4D97-AF65-F5344CB8AC3E}">
        <p14:creationId xmlns:p14="http://schemas.microsoft.com/office/powerpoint/2010/main" val="2419089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556313" cy="1116106"/>
          </a:xfrm>
        </p:spPr>
        <p:txBody>
          <a:bodyPr/>
          <a:lstStyle/>
          <a:p>
            <a:r>
              <a:rPr lang="en-US" dirty="0" smtClean="0"/>
              <a:t>RC model in </a:t>
            </a:r>
            <a:r>
              <a:rPr lang="en-US" dirty="0"/>
              <a:t>R</a:t>
            </a:r>
          </a:p>
        </p:txBody>
      </p:sp>
      <p:sp>
        <p:nvSpPr>
          <p:cNvPr id="6" name="Content Placeholder 2"/>
          <p:cNvSpPr>
            <a:spLocks noGrp="1"/>
          </p:cNvSpPr>
          <p:nvPr>
            <p:ph sz="quarter" idx="1"/>
          </p:nvPr>
        </p:nvSpPr>
        <p:spPr>
          <a:xfrm>
            <a:off x="831943" y="2465798"/>
            <a:ext cx="7556314" cy="4011201"/>
          </a:xfrm>
        </p:spPr>
        <p:txBody>
          <a:bodyPr>
            <a:normAutofit/>
          </a:bodyPr>
          <a:lstStyle/>
          <a:p>
            <a:r>
              <a:rPr lang="en-US" sz="2800" dirty="0" smtClean="0"/>
              <a:t>Suppose I wanted to know if the effect of alter gender on support provision varies across egos…</a:t>
            </a:r>
          </a:p>
          <a:p>
            <a:pPr lvl="1"/>
            <a:r>
              <a:rPr lang="en-US" sz="2400" dirty="0" smtClean="0"/>
              <a:t>Why might this be true? </a:t>
            </a:r>
            <a:endParaRPr lang="en-US" sz="2400" dirty="0"/>
          </a:p>
        </p:txBody>
      </p:sp>
    </p:spTree>
    <p:extLst>
      <p:ext uri="{BB962C8B-B14F-4D97-AF65-F5344CB8AC3E}">
        <p14:creationId xmlns:p14="http://schemas.microsoft.com/office/powerpoint/2010/main" val="81884074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943" y="215887"/>
            <a:ext cx="7556313" cy="1116106"/>
          </a:xfrm>
        </p:spPr>
        <p:txBody>
          <a:bodyPr/>
          <a:lstStyle/>
          <a:p>
            <a:r>
              <a:rPr lang="en-US" dirty="0" smtClean="0"/>
              <a:t>RC model with predictors</a:t>
            </a:r>
            <a:endParaRPr lang="en-US" dirty="0"/>
          </a:p>
        </p:txBody>
      </p:sp>
      <p:sp>
        <p:nvSpPr>
          <p:cNvPr id="6" name="Content Placeholder 2"/>
          <p:cNvSpPr>
            <a:spLocks noGrp="1"/>
          </p:cNvSpPr>
          <p:nvPr>
            <p:ph sz="quarter" idx="1"/>
          </p:nvPr>
        </p:nvSpPr>
        <p:spPr>
          <a:xfrm>
            <a:off x="685800" y="1676400"/>
            <a:ext cx="8015416" cy="5082746"/>
          </a:xfrm>
        </p:spPr>
        <p:txBody>
          <a:bodyPr>
            <a:normAutofit/>
          </a:bodyPr>
          <a:lstStyle/>
          <a:p>
            <a:pPr marL="0" indent="0">
              <a:buNone/>
            </a:pPr>
            <a:r>
              <a:rPr lang="en-US" dirty="0" smtClean="0"/>
              <a:t>I perform a nested Likelihood Ratio test using stored estimates to determine whether the random slopes are significantly different from zero…</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If p-value is less than .05, I reject the null hypothesis that the random coefficients are equal to zero and use random coefficient model</a:t>
            </a:r>
            <a:endParaRPr lang="en-US" dirty="0"/>
          </a:p>
        </p:txBody>
      </p:sp>
      <p:pic>
        <p:nvPicPr>
          <p:cNvPr id="4" name="Picture 3"/>
          <p:cNvPicPr>
            <a:picLocks noChangeAspect="1"/>
          </p:cNvPicPr>
          <p:nvPr/>
        </p:nvPicPr>
        <p:blipFill>
          <a:blip r:embed="rId2"/>
          <a:stretch>
            <a:fillRect/>
          </a:stretch>
        </p:blipFill>
        <p:spPr>
          <a:xfrm>
            <a:off x="228600" y="2971800"/>
            <a:ext cx="8749993" cy="2399827"/>
          </a:xfrm>
          <a:prstGeom prst="rect">
            <a:avLst/>
          </a:prstGeom>
        </p:spPr>
      </p:pic>
      <p:sp>
        <p:nvSpPr>
          <p:cNvPr id="7" name="Oval 6"/>
          <p:cNvSpPr/>
          <p:nvPr/>
        </p:nvSpPr>
        <p:spPr>
          <a:xfrm>
            <a:off x="6681591" y="4953000"/>
            <a:ext cx="2297001" cy="568969"/>
          </a:xfrm>
          <a:prstGeom prst="ellipse">
            <a:avLst/>
          </a:prstGeom>
          <a:no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3871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93359" y="912226"/>
            <a:ext cx="7913285" cy="6326774"/>
          </a:xfrm>
          <a:prstGeom prst="rect">
            <a:avLst/>
          </a:prstGeom>
        </p:spPr>
      </p:pic>
      <p:sp>
        <p:nvSpPr>
          <p:cNvPr id="2" name="Title 1"/>
          <p:cNvSpPr>
            <a:spLocks noGrp="1"/>
          </p:cNvSpPr>
          <p:nvPr>
            <p:ph type="title"/>
          </p:nvPr>
        </p:nvSpPr>
        <p:spPr>
          <a:xfrm>
            <a:off x="457200" y="122084"/>
            <a:ext cx="2696363" cy="790142"/>
          </a:xfrm>
        </p:spPr>
        <p:txBody>
          <a:bodyPr/>
          <a:lstStyle/>
          <a:p>
            <a:r>
              <a:rPr lang="en-US" dirty="0" smtClean="0"/>
              <a:t>RC model</a:t>
            </a:r>
            <a:endParaRPr lang="en-US" dirty="0"/>
          </a:p>
        </p:txBody>
      </p:sp>
      <p:grpSp>
        <p:nvGrpSpPr>
          <p:cNvPr id="15" name="Group 14"/>
          <p:cNvGrpSpPr/>
          <p:nvPr/>
        </p:nvGrpSpPr>
        <p:grpSpPr>
          <a:xfrm>
            <a:off x="3429000" y="1761999"/>
            <a:ext cx="5427485" cy="2506205"/>
            <a:chOff x="-2302769" y="5136744"/>
            <a:chExt cx="5427485" cy="2506205"/>
          </a:xfrm>
        </p:grpSpPr>
        <p:sp>
          <p:nvSpPr>
            <p:cNvPr id="16" name="Rectangle 15"/>
            <p:cNvSpPr/>
            <p:nvPr/>
          </p:nvSpPr>
          <p:spPr>
            <a:xfrm>
              <a:off x="824278" y="7273617"/>
              <a:ext cx="2300438" cy="369332"/>
            </a:xfrm>
            <a:prstGeom prst="rect">
              <a:avLst/>
            </a:prstGeom>
          </p:spPr>
          <p:txBody>
            <a:bodyPr wrap="square">
              <a:spAutoFit/>
            </a:bodyPr>
            <a:lstStyle/>
            <a:p>
              <a:r>
                <a:rPr lang="en-US" dirty="0" smtClean="0"/>
                <a:t>SD of the residuals</a:t>
              </a:r>
              <a:endParaRPr lang="en-US" dirty="0"/>
            </a:p>
          </p:txBody>
        </p:sp>
        <p:sp>
          <p:nvSpPr>
            <p:cNvPr id="17" name="Rectangle 16"/>
            <p:cNvSpPr/>
            <p:nvPr/>
          </p:nvSpPr>
          <p:spPr>
            <a:xfrm>
              <a:off x="474437" y="5136744"/>
              <a:ext cx="2300438" cy="646331"/>
            </a:xfrm>
            <a:prstGeom prst="rect">
              <a:avLst/>
            </a:prstGeom>
          </p:spPr>
          <p:txBody>
            <a:bodyPr wrap="square">
              <a:spAutoFit/>
            </a:bodyPr>
            <a:lstStyle/>
            <a:p>
              <a:r>
                <a:rPr lang="en-US" dirty="0" smtClean="0"/>
                <a:t>SD of the random intercepts</a:t>
              </a:r>
              <a:endParaRPr lang="en-US" dirty="0"/>
            </a:p>
          </p:txBody>
        </p:sp>
        <p:cxnSp>
          <p:nvCxnSpPr>
            <p:cNvPr id="18" name="Straight Arrow Connector 17"/>
            <p:cNvCxnSpPr/>
            <p:nvPr/>
          </p:nvCxnSpPr>
          <p:spPr>
            <a:xfrm flipH="1">
              <a:off x="-2302769" y="6771347"/>
              <a:ext cx="2777205"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2302769" y="5459909"/>
              <a:ext cx="2777205" cy="12610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3" name="Straight Arrow Connector 22"/>
          <p:cNvCxnSpPr/>
          <p:nvPr/>
        </p:nvCxnSpPr>
        <p:spPr>
          <a:xfrm flipH="1" flipV="1">
            <a:off x="3429000" y="3898872"/>
            <a:ext cx="3127047" cy="1184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269558" y="3211936"/>
            <a:ext cx="2752887" cy="369332"/>
          </a:xfrm>
          <a:prstGeom prst="rect">
            <a:avLst/>
          </a:prstGeom>
        </p:spPr>
        <p:txBody>
          <a:bodyPr wrap="square">
            <a:spAutoFit/>
          </a:bodyPr>
          <a:lstStyle/>
          <a:p>
            <a:r>
              <a:rPr lang="en-US" dirty="0" smtClean="0"/>
              <a:t>SD of the random slopes</a:t>
            </a:r>
            <a:endParaRPr lang="en-US" dirty="0"/>
          </a:p>
        </p:txBody>
      </p:sp>
    </p:spTree>
    <p:extLst>
      <p:ext uri="{BB962C8B-B14F-4D97-AF65-F5344CB8AC3E}">
        <p14:creationId xmlns:p14="http://schemas.microsoft.com/office/powerpoint/2010/main" val="11047536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09600" y="937594"/>
            <a:ext cx="7595632" cy="6072806"/>
          </a:xfrm>
          <a:prstGeom prst="rect">
            <a:avLst/>
          </a:prstGeom>
        </p:spPr>
      </p:pic>
      <p:sp>
        <p:nvSpPr>
          <p:cNvPr id="2" name="Title 1"/>
          <p:cNvSpPr>
            <a:spLocks noGrp="1"/>
          </p:cNvSpPr>
          <p:nvPr>
            <p:ph type="title"/>
          </p:nvPr>
        </p:nvSpPr>
        <p:spPr>
          <a:xfrm>
            <a:off x="381000" y="76200"/>
            <a:ext cx="2696363" cy="866342"/>
          </a:xfrm>
        </p:spPr>
        <p:txBody>
          <a:bodyPr/>
          <a:lstStyle/>
          <a:p>
            <a:r>
              <a:rPr lang="en-US" dirty="0" smtClean="0"/>
              <a:t>RC model</a:t>
            </a:r>
            <a:endParaRPr lang="en-US" dirty="0"/>
          </a:p>
        </p:txBody>
      </p:sp>
      <p:cxnSp>
        <p:nvCxnSpPr>
          <p:cNvPr id="18" name="Straight Arrow Connector 17"/>
          <p:cNvCxnSpPr/>
          <p:nvPr/>
        </p:nvCxnSpPr>
        <p:spPr>
          <a:xfrm flipH="1">
            <a:off x="3962400" y="2050583"/>
            <a:ext cx="1434871" cy="14546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5397270" y="1588918"/>
            <a:ext cx="2752887" cy="923330"/>
          </a:xfrm>
          <a:prstGeom prst="rect">
            <a:avLst/>
          </a:prstGeom>
        </p:spPr>
        <p:txBody>
          <a:bodyPr wrap="square">
            <a:spAutoFit/>
          </a:bodyPr>
          <a:lstStyle/>
          <a:p>
            <a:r>
              <a:rPr lang="en-US" dirty="0" smtClean="0"/>
              <a:t>Correlation between random slopes and random intercepts</a:t>
            </a:r>
            <a:endParaRPr lang="en-US" dirty="0"/>
          </a:p>
        </p:txBody>
      </p:sp>
      <p:sp>
        <p:nvSpPr>
          <p:cNvPr id="13" name="Rectangle 12"/>
          <p:cNvSpPr/>
          <p:nvPr/>
        </p:nvSpPr>
        <p:spPr>
          <a:xfrm>
            <a:off x="6858000" y="2610683"/>
            <a:ext cx="2286000" cy="4247317"/>
          </a:xfrm>
          <a:prstGeom prst="rect">
            <a:avLst/>
          </a:prstGeom>
          <a:solidFill>
            <a:schemeClr val="bg1"/>
          </a:solidFill>
          <a:ln>
            <a:solidFill>
              <a:schemeClr val="accent1"/>
            </a:solidFill>
          </a:ln>
        </p:spPr>
        <p:txBody>
          <a:bodyPr wrap="square">
            <a:spAutoFit/>
          </a:bodyPr>
          <a:lstStyle/>
          <a:p>
            <a:r>
              <a:rPr lang="en-US" dirty="0"/>
              <a:t>Correlation of </a:t>
            </a:r>
            <a:r>
              <a:rPr lang="en-US" dirty="0" smtClean="0"/>
              <a:t>.</a:t>
            </a:r>
            <a:r>
              <a:rPr lang="en-US" dirty="0"/>
              <a:t>1</a:t>
            </a:r>
            <a:r>
              <a:rPr lang="en-US" dirty="0" smtClean="0"/>
              <a:t>3 </a:t>
            </a:r>
            <a:r>
              <a:rPr lang="en-US" dirty="0"/>
              <a:t>between </a:t>
            </a:r>
            <a:r>
              <a:rPr lang="en-US" dirty="0" smtClean="0"/>
              <a:t>random slopes </a:t>
            </a:r>
            <a:r>
              <a:rPr lang="en-US" dirty="0"/>
              <a:t>and intercepts </a:t>
            </a:r>
            <a:r>
              <a:rPr lang="en-US" dirty="0" smtClean="0"/>
              <a:t>suggests that </a:t>
            </a:r>
            <a:r>
              <a:rPr lang="en-US" dirty="0"/>
              <a:t>in ego networks that provide more support functions, on </a:t>
            </a:r>
            <a:r>
              <a:rPr lang="en-US" dirty="0" smtClean="0"/>
              <a:t>average </a:t>
            </a:r>
            <a:r>
              <a:rPr lang="en-US" dirty="0"/>
              <a:t>(</a:t>
            </a:r>
            <a:r>
              <a:rPr lang="en-US" dirty="0" smtClean="0"/>
              <a:t>intercept), </a:t>
            </a:r>
            <a:r>
              <a:rPr lang="en-US" dirty="0"/>
              <a:t>the effect of </a:t>
            </a:r>
            <a:r>
              <a:rPr lang="en-US" dirty="0" smtClean="0"/>
              <a:t>alter gender (slope) is larger </a:t>
            </a:r>
            <a:r>
              <a:rPr lang="en-US" dirty="0"/>
              <a:t>compared to networks that support less.  </a:t>
            </a:r>
          </a:p>
        </p:txBody>
      </p:sp>
    </p:spTree>
    <p:extLst>
      <p:ext uri="{BB962C8B-B14F-4D97-AF65-F5344CB8AC3E}">
        <p14:creationId xmlns:p14="http://schemas.microsoft.com/office/powerpoint/2010/main" val="6589391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4800" y="2732138"/>
            <a:ext cx="9423986" cy="3542566"/>
          </a:xfrm>
          <a:prstGeom prst="rect">
            <a:avLst/>
          </a:prstGeom>
        </p:spPr>
      </p:pic>
      <p:sp>
        <p:nvSpPr>
          <p:cNvPr id="2" name="Title 1"/>
          <p:cNvSpPr>
            <a:spLocks noGrp="1"/>
          </p:cNvSpPr>
          <p:nvPr>
            <p:ph type="title"/>
          </p:nvPr>
        </p:nvSpPr>
        <p:spPr>
          <a:xfrm>
            <a:off x="535352" y="207436"/>
            <a:ext cx="2771519" cy="1116106"/>
          </a:xfrm>
        </p:spPr>
        <p:txBody>
          <a:bodyPr/>
          <a:lstStyle/>
          <a:p>
            <a:r>
              <a:rPr lang="en-US" dirty="0" smtClean="0"/>
              <a:t>RC model</a:t>
            </a:r>
            <a:endParaRPr lang="en-US" dirty="0"/>
          </a:p>
        </p:txBody>
      </p:sp>
      <p:grpSp>
        <p:nvGrpSpPr>
          <p:cNvPr id="5" name="Group 4"/>
          <p:cNvGrpSpPr/>
          <p:nvPr/>
        </p:nvGrpSpPr>
        <p:grpSpPr>
          <a:xfrm>
            <a:off x="3579088" y="1808808"/>
            <a:ext cx="5491587" cy="3224837"/>
            <a:chOff x="-2954024" y="2802882"/>
            <a:chExt cx="5491587" cy="3224837"/>
          </a:xfrm>
        </p:grpSpPr>
        <p:grpSp>
          <p:nvGrpSpPr>
            <p:cNvPr id="6" name="Group 5"/>
            <p:cNvGrpSpPr/>
            <p:nvPr/>
          </p:nvGrpSpPr>
          <p:grpSpPr>
            <a:xfrm>
              <a:off x="-2954024" y="2802882"/>
              <a:ext cx="5338765" cy="3224837"/>
              <a:chOff x="-3049185" y="3132883"/>
              <a:chExt cx="5338765" cy="3224837"/>
            </a:xfrm>
          </p:grpSpPr>
          <mc:AlternateContent xmlns:mc="http://schemas.openxmlformats.org/markup-compatibility/2006" xmlns:a14="http://schemas.microsoft.com/office/drawing/2010/main">
            <mc:Choice Requires="a14">
              <p:sp>
                <p:nvSpPr>
                  <p:cNvPr id="9" name="Rectangle 8"/>
                  <p:cNvSpPr/>
                  <p:nvPr/>
                </p:nvSpPr>
                <p:spPr>
                  <a:xfrm>
                    <a:off x="19700" y="5711389"/>
                    <a:ext cx="2141185" cy="646331"/>
                  </a:xfrm>
                  <a:prstGeom prst="rect">
                    <a:avLst/>
                  </a:prstGeom>
                </p:spPr>
                <p:txBody>
                  <a:bodyPr wrap="square">
                    <a:spAutoFit/>
                  </a:bodyPr>
                  <a:lstStyle/>
                  <a:p>
                    <a14:m>
                      <m:oMath xmlns:m="http://schemas.openxmlformats.org/officeDocument/2006/math" xmlns="">
                        <m:r>
                          <a:rPr lang="en-US" i="1">
                            <a:latin typeface="Cambria Math"/>
                          </a:rPr>
                          <m:t>𝜃</m:t>
                        </m:r>
                        <m:r>
                          <a:rPr lang="en-US" i="1">
                            <a:latin typeface="Cambria Math"/>
                          </a:rPr>
                          <m:t> </m:t>
                        </m:r>
                      </m:oMath>
                    </a14:m>
                    <a:r>
                      <a:rPr lang="en-US" dirty="0"/>
                      <a:t>= </a:t>
                    </a:r>
                    <a:r>
                      <a:rPr lang="en-US" dirty="0" smtClean="0"/>
                      <a:t>variation </a:t>
                    </a:r>
                    <a:r>
                      <a:rPr lang="en-US" dirty="0"/>
                      <a:t>within egos</a:t>
                    </a:r>
                  </a:p>
                </p:txBody>
              </p:sp>
            </mc:Choice>
            <mc:Fallback xmlns="">
              <p:sp>
                <p:nvSpPr>
                  <p:cNvPr id="9" name="Rectangle 8"/>
                  <p:cNvSpPr>
                    <a:spLocks noRot="1" noChangeAspect="1" noMove="1" noResize="1" noEditPoints="1" noAdjustHandles="1" noChangeArrowheads="1" noChangeShapeType="1" noTextEdit="1"/>
                  </p:cNvSpPr>
                  <p:nvPr/>
                </p:nvSpPr>
                <p:spPr>
                  <a:xfrm>
                    <a:off x="19700" y="5711389"/>
                    <a:ext cx="2141185" cy="646331"/>
                  </a:xfrm>
                  <a:prstGeom prst="rect">
                    <a:avLst/>
                  </a:prstGeom>
                  <a:blipFill>
                    <a:blip r:embed="rId3"/>
                    <a:stretch>
                      <a:fillRect l="-2564" t="-5660" r="-1425"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030" y="3132883"/>
                    <a:ext cx="2295610" cy="923330"/>
                  </a:xfrm>
                  <a:prstGeom prst="rect">
                    <a:avLst/>
                  </a:prstGeom>
                </p:spPr>
                <p:txBody>
                  <a:bodyPr wrap="square">
                    <a:spAutoFit/>
                  </a:bodyPr>
                  <a:lstStyle/>
                  <a:p>
                    <a14:m>
                      <m:oMath xmlns:m="http://schemas.openxmlformats.org/officeDocument/2006/math" xmlns="">
                        <m:sSub>
                          <m:sSubPr>
                            <m:ctrlPr>
                              <a:rPr lang="en-US" i="1">
                                <a:latin typeface="Cambria Math" panose="02040503050406030204" pitchFamily="18" charset="0"/>
                              </a:rPr>
                            </m:ctrlPr>
                          </m:sSubPr>
                          <m:e>
                            <m:r>
                              <a:rPr lang="en-US" i="1">
                                <a:latin typeface="Cambria Math"/>
                              </a:rPr>
                              <m:t>𝜓</m:t>
                            </m:r>
                          </m:e>
                          <m:sub>
                            <m:r>
                              <a:rPr lang="en-US" b="0" i="1" smtClean="0">
                                <a:latin typeface="Cambria Math" panose="02040503050406030204" pitchFamily="18" charset="0"/>
                              </a:rPr>
                              <m:t>11</m:t>
                            </m:r>
                          </m:sub>
                        </m:sSub>
                      </m:oMath>
                    </a14:m>
                    <a:r>
                      <a:rPr lang="en-US" dirty="0"/>
                      <a:t> = </a:t>
                    </a:r>
                    <a:r>
                      <a:rPr lang="en-US" dirty="0" smtClean="0"/>
                      <a:t>Intercept variation </a:t>
                    </a:r>
                    <a:r>
                      <a:rPr lang="en-US" dirty="0"/>
                      <a:t>between egos </a:t>
                    </a:r>
                  </a:p>
                </p:txBody>
              </p:sp>
            </mc:Choice>
            <mc:Fallback xmlns="">
              <p:sp>
                <p:nvSpPr>
                  <p:cNvPr id="10" name="Rectangle 9"/>
                  <p:cNvSpPr>
                    <a:spLocks noRot="1" noChangeAspect="1" noMove="1" noResize="1" noEditPoints="1" noAdjustHandles="1" noChangeArrowheads="1" noChangeShapeType="1" noTextEdit="1"/>
                  </p:cNvSpPr>
                  <p:nvPr/>
                </p:nvSpPr>
                <p:spPr>
                  <a:xfrm>
                    <a:off x="-6030" y="3132883"/>
                    <a:ext cx="2295610" cy="923330"/>
                  </a:xfrm>
                  <a:prstGeom prst="rect">
                    <a:avLst/>
                  </a:prstGeom>
                  <a:blipFill>
                    <a:blip r:embed="rId4"/>
                    <a:stretch>
                      <a:fillRect l="-2122" t="-3974" b="-9934"/>
                    </a:stretch>
                  </a:blipFill>
                </p:spPr>
                <p:txBody>
                  <a:bodyPr/>
                  <a:lstStyle/>
                  <a:p>
                    <a:r>
                      <a:rPr lang="en-US">
                        <a:noFill/>
                      </a:rPr>
                      <a:t> </a:t>
                    </a:r>
                  </a:p>
                </p:txBody>
              </p:sp>
            </mc:Fallback>
          </mc:AlternateContent>
          <p:cxnSp>
            <p:nvCxnSpPr>
              <p:cNvPr id="11" name="Straight Arrow Connector 10"/>
              <p:cNvCxnSpPr/>
              <p:nvPr/>
            </p:nvCxnSpPr>
            <p:spPr>
              <a:xfrm flipH="1">
                <a:off x="-2970673" y="4806311"/>
                <a:ext cx="2830883" cy="6342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3049185" y="3729126"/>
                <a:ext cx="2909395" cy="13519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 name="Rectangle 6"/>
                <p:cNvSpPr/>
                <p:nvPr/>
              </p:nvSpPr>
              <p:spPr>
                <a:xfrm>
                  <a:off x="68825" y="4140330"/>
                  <a:ext cx="2468738" cy="646331"/>
                </a:xfrm>
                <a:prstGeom prst="rect">
                  <a:avLst/>
                </a:prstGeom>
              </p:spPr>
              <p:txBody>
                <a:bodyPr wrap="square">
                  <a:spAutoFit/>
                </a:bodyPr>
                <a:lstStyle/>
                <a:p>
                  <a14:m>
                    <m:oMath xmlns:m="http://schemas.openxmlformats.org/officeDocument/2006/math" xmlns="">
                      <m:sSub>
                        <m:sSubPr>
                          <m:ctrlPr>
                            <a:rPr lang="en-US" i="1" smtClean="0">
                              <a:latin typeface="Cambria Math" panose="02040503050406030204" pitchFamily="18" charset="0"/>
                            </a:rPr>
                          </m:ctrlPr>
                        </m:sSubPr>
                        <m:e>
                          <m:r>
                            <a:rPr lang="en-US" i="1">
                              <a:latin typeface="Cambria Math"/>
                            </a:rPr>
                            <m:t>𝜓</m:t>
                          </m:r>
                        </m:e>
                        <m:sub>
                          <m:r>
                            <a:rPr lang="en-US" b="0" i="1" smtClean="0">
                              <a:latin typeface="Cambria Math" panose="02040503050406030204" pitchFamily="18" charset="0"/>
                            </a:rPr>
                            <m:t>22</m:t>
                          </m:r>
                        </m:sub>
                      </m:sSub>
                      <m:r>
                        <a:rPr lang="en-US" i="1">
                          <a:latin typeface="Cambria Math"/>
                        </a:rPr>
                        <m:t> </m:t>
                      </m:r>
                    </m:oMath>
                  </a14:m>
                  <a:r>
                    <a:rPr lang="en-US" dirty="0" smtClean="0"/>
                    <a:t>= Slope variation between </a:t>
                  </a:r>
                  <a:r>
                    <a:rPr lang="en-US" dirty="0"/>
                    <a:t>egos </a:t>
                  </a:r>
                </a:p>
              </p:txBody>
            </p:sp>
          </mc:Choice>
          <mc:Fallback xmlns="">
            <p:sp>
              <p:nvSpPr>
                <p:cNvPr id="7" name="Rectangle 6"/>
                <p:cNvSpPr>
                  <a:spLocks noRot="1" noChangeAspect="1" noMove="1" noResize="1" noEditPoints="1" noAdjustHandles="1" noChangeArrowheads="1" noChangeShapeType="1" noTextEdit="1"/>
                </p:cNvSpPr>
                <p:nvPr/>
              </p:nvSpPr>
              <p:spPr>
                <a:xfrm>
                  <a:off x="68825" y="4140330"/>
                  <a:ext cx="2468738" cy="646331"/>
                </a:xfrm>
                <a:prstGeom prst="rect">
                  <a:avLst/>
                </a:prstGeom>
                <a:blipFill>
                  <a:blip r:embed="rId5"/>
                  <a:stretch>
                    <a:fillRect l="-2222" t="-4717" r="-988" b="-14151"/>
                  </a:stretch>
                </a:blipFill>
              </p:spPr>
              <p:txBody>
                <a:bodyPr/>
                <a:lstStyle/>
                <a:p>
                  <a:r>
                    <a:rPr lang="en-US">
                      <a:noFill/>
                    </a:rPr>
                    <a:t> </a:t>
                  </a:r>
                </a:p>
              </p:txBody>
            </p:sp>
          </mc:Fallback>
        </mc:AlternateContent>
      </p:grpSp>
      <p:cxnSp>
        <p:nvCxnSpPr>
          <p:cNvPr id="14" name="Straight Arrow Connector 13"/>
          <p:cNvCxnSpPr/>
          <p:nvPr/>
        </p:nvCxnSpPr>
        <p:spPr>
          <a:xfrm flipH="1" flipV="1">
            <a:off x="3657600" y="4503421"/>
            <a:ext cx="2944337" cy="2538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3579088" y="5792508"/>
            <a:ext cx="2558665" cy="369332"/>
          </a:xfrm>
          <a:prstGeom prst="rect">
            <a:avLst/>
          </a:prstGeom>
        </p:spPr>
        <p:txBody>
          <a:bodyPr wrap="square">
            <a:spAutoFit/>
          </a:bodyPr>
          <a:lstStyle/>
          <a:p>
            <a:r>
              <a:rPr lang="en-US" dirty="0" err="1" smtClean="0"/>
              <a:t>Intraclass</a:t>
            </a:r>
            <a:r>
              <a:rPr lang="en-US" dirty="0" smtClean="0"/>
              <a:t> correlation</a:t>
            </a:r>
            <a:endParaRPr lang="en-US" dirty="0"/>
          </a:p>
        </p:txBody>
      </p:sp>
      <p:cxnSp>
        <p:nvCxnSpPr>
          <p:cNvPr id="27" name="Straight Arrow Connector 26"/>
          <p:cNvCxnSpPr/>
          <p:nvPr/>
        </p:nvCxnSpPr>
        <p:spPr>
          <a:xfrm flipH="1" flipV="1">
            <a:off x="2590800" y="5912017"/>
            <a:ext cx="828806" cy="651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80258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135" y="2414427"/>
            <a:ext cx="7556313" cy="3711736"/>
          </a:xfrm>
        </p:spPr>
        <p:txBody>
          <a:bodyPr>
            <a:normAutofit/>
          </a:bodyPr>
          <a:lstStyle/>
          <a:p>
            <a:pPr marL="0" indent="0" algn="ctr">
              <a:buNone/>
            </a:pPr>
            <a:r>
              <a:rPr lang="en-US" sz="4400" dirty="0" smtClean="0"/>
              <a:t>CROSS-LEVEL</a:t>
            </a:r>
          </a:p>
          <a:p>
            <a:pPr marL="0" indent="0" algn="ctr">
              <a:buNone/>
            </a:pPr>
            <a:r>
              <a:rPr lang="en-US" sz="4400" dirty="0" smtClean="0"/>
              <a:t> INTERACTIONS</a:t>
            </a:r>
            <a:endParaRPr lang="en-US" sz="4400" dirty="0"/>
          </a:p>
        </p:txBody>
      </p:sp>
    </p:spTree>
    <p:extLst>
      <p:ext uri="{BB962C8B-B14F-4D97-AF65-F5344CB8AC3E}">
        <p14:creationId xmlns:p14="http://schemas.microsoft.com/office/powerpoint/2010/main" val="33944059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Cross-level interactions are cool!</a:t>
            </a:r>
            <a:endParaRPr lang="en-US" dirty="0"/>
          </a:p>
        </p:txBody>
      </p:sp>
      <p:sp>
        <p:nvSpPr>
          <p:cNvPr id="3" name="Content Placeholder 2"/>
          <p:cNvSpPr>
            <a:spLocks noGrp="1"/>
          </p:cNvSpPr>
          <p:nvPr>
            <p:ph idx="1"/>
          </p:nvPr>
        </p:nvSpPr>
        <p:spPr>
          <a:xfrm>
            <a:off x="498474" y="2250040"/>
            <a:ext cx="8112126" cy="4150760"/>
          </a:xfrm>
        </p:spPr>
        <p:txBody>
          <a:bodyPr>
            <a:normAutofit/>
          </a:bodyPr>
          <a:lstStyle/>
          <a:p>
            <a:pPr>
              <a:spcAft>
                <a:spcPts val="1200"/>
              </a:spcAft>
            </a:pPr>
            <a:r>
              <a:rPr lang="en-US" sz="2400" dirty="0" smtClean="0"/>
              <a:t>Level-1 (alter/tie) variables and Level-2 (network/ego) variables interact to produce an effect on some outcome</a:t>
            </a:r>
          </a:p>
          <a:p>
            <a:pPr>
              <a:spcAft>
                <a:spcPts val="1200"/>
              </a:spcAft>
            </a:pPr>
            <a:r>
              <a:rPr lang="en-US" sz="2400" dirty="0" smtClean="0"/>
              <a:t>Usually, how does the effect of some alter-level variable vary as a function of network context or some ego characteristic</a:t>
            </a:r>
          </a:p>
          <a:p>
            <a:pPr>
              <a:spcAft>
                <a:spcPts val="1200"/>
              </a:spcAft>
            </a:pPr>
            <a:r>
              <a:rPr lang="en-US" sz="2400" dirty="0"/>
              <a:t>Not that different from regular interactions, except that you want to make sure you’re using a random coefficient model. Why?</a:t>
            </a:r>
          </a:p>
          <a:p>
            <a:endParaRPr lang="en-US" sz="2400" dirty="0"/>
          </a:p>
        </p:txBody>
      </p:sp>
    </p:spTree>
    <p:extLst>
      <p:ext uri="{BB962C8B-B14F-4D97-AF65-F5344CB8AC3E}">
        <p14:creationId xmlns:p14="http://schemas.microsoft.com/office/powerpoint/2010/main" val="2466306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Alter attributes</a:t>
            </a:r>
            <a:endParaRPr lang="en-US" dirty="0"/>
          </a:p>
        </p:txBody>
      </p:sp>
      <p:sp>
        <p:nvSpPr>
          <p:cNvPr id="3" name="Content Placeholder 2"/>
          <p:cNvSpPr>
            <a:spLocks noGrp="1"/>
          </p:cNvSpPr>
          <p:nvPr>
            <p:ph idx="1"/>
          </p:nvPr>
        </p:nvSpPr>
        <p:spPr>
          <a:xfrm>
            <a:off x="609600" y="1905000"/>
            <a:ext cx="8077200" cy="4800600"/>
          </a:xfrm>
        </p:spPr>
        <p:txBody>
          <a:bodyPr>
            <a:normAutofit/>
          </a:bodyPr>
          <a:lstStyle/>
          <a:p>
            <a:pPr marL="0" indent="0">
              <a:spcAft>
                <a:spcPts val="600"/>
              </a:spcAft>
              <a:buNone/>
            </a:pPr>
            <a:r>
              <a:rPr lang="en-US" b="1" dirty="0" smtClean="0"/>
              <a:t>Composition</a:t>
            </a:r>
          </a:p>
          <a:p>
            <a:pPr>
              <a:spcAft>
                <a:spcPts val="600"/>
              </a:spcAft>
            </a:pPr>
            <a:r>
              <a:rPr lang="en-US" dirty="0"/>
              <a:t>R</a:t>
            </a:r>
            <a:r>
              <a:rPr lang="en-US" dirty="0" smtClean="0"/>
              <a:t>eflects content - </a:t>
            </a:r>
            <a:r>
              <a:rPr lang="en-US" dirty="0"/>
              <a:t>material and nonmaterial </a:t>
            </a:r>
            <a:r>
              <a:rPr lang="en-US" dirty="0" smtClean="0"/>
              <a:t>resources, </a:t>
            </a:r>
            <a:r>
              <a:rPr lang="en-US" dirty="0"/>
              <a:t>knowledge, behaviors, and cultural characteristics (i.e. ideas, attitudes, values) </a:t>
            </a:r>
            <a:endParaRPr lang="en-US" dirty="0" smtClean="0"/>
          </a:p>
          <a:p>
            <a:pPr>
              <a:spcAft>
                <a:spcPts val="600"/>
              </a:spcAft>
            </a:pPr>
            <a:r>
              <a:rPr lang="en-US" dirty="0" smtClean="0"/>
              <a:t>Social influence</a:t>
            </a:r>
          </a:p>
          <a:p>
            <a:pPr lvl="1">
              <a:spcAft>
                <a:spcPts val="600"/>
              </a:spcAft>
            </a:pPr>
            <a:r>
              <a:rPr lang="en-US" dirty="0" smtClean="0"/>
              <a:t>E.g. Obesity, smoking, drinking, and happiness are “contagious”</a:t>
            </a:r>
          </a:p>
          <a:p>
            <a:pPr>
              <a:spcAft>
                <a:spcPts val="600"/>
              </a:spcAft>
            </a:pPr>
            <a:r>
              <a:rPr lang="en-US" dirty="0" smtClean="0"/>
              <a:t>Access to social capital</a:t>
            </a:r>
          </a:p>
          <a:p>
            <a:pPr lvl="1">
              <a:spcAft>
                <a:spcPts val="600"/>
              </a:spcAft>
            </a:pPr>
            <a:r>
              <a:rPr lang="en-US" dirty="0" smtClean="0"/>
              <a:t>E.g. People are more likely to get a job at Google if they know someone in the tech industry</a:t>
            </a:r>
            <a:endParaRPr lang="en-US" dirty="0"/>
          </a:p>
          <a:p>
            <a:pPr>
              <a:spcAft>
                <a:spcPts val="600"/>
              </a:spcAft>
            </a:pPr>
            <a:r>
              <a:rPr lang="en-US" sz="1800" dirty="0"/>
              <a:t>B</a:t>
            </a:r>
            <a:r>
              <a:rPr lang="en-US" dirty="0" smtClean="0"/>
              <a:t>roader patterns of interaction in society</a:t>
            </a:r>
          </a:p>
          <a:p>
            <a:pPr lvl="1">
              <a:spcAft>
                <a:spcPts val="600"/>
              </a:spcAft>
            </a:pPr>
            <a:r>
              <a:rPr lang="en-US" dirty="0" smtClean="0"/>
              <a:t>E.g. People with more education have more educated networks</a:t>
            </a:r>
            <a:endParaRPr lang="en-US" dirty="0"/>
          </a:p>
        </p:txBody>
      </p:sp>
    </p:spTree>
    <p:extLst>
      <p:ext uri="{BB962C8B-B14F-4D97-AF65-F5344CB8AC3E}">
        <p14:creationId xmlns:p14="http://schemas.microsoft.com/office/powerpoint/2010/main" val="10103773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2666999"/>
            <a:ext cx="8407893" cy="3459479"/>
          </a:xfrm>
        </p:spPr>
        <p:txBody>
          <a:bodyPr>
            <a:normAutofit/>
          </a:bodyPr>
          <a:lstStyle/>
          <a:p>
            <a:pPr marL="45720" indent="0" algn="ctr">
              <a:buNone/>
            </a:pPr>
            <a:r>
              <a:rPr lang="en-US" sz="4400" b="1" dirty="0" smtClean="0"/>
              <a:t>Cross-level interactions</a:t>
            </a:r>
          </a:p>
          <a:p>
            <a:pPr marL="45720" indent="0" algn="ctr">
              <a:buNone/>
            </a:pPr>
            <a:r>
              <a:rPr lang="en-US" sz="4400" b="1" dirty="0" smtClean="0"/>
              <a:t>Model in R</a:t>
            </a:r>
            <a:endParaRPr lang="en-US" sz="4400" b="1" dirty="0"/>
          </a:p>
        </p:txBody>
      </p:sp>
      <p:sp>
        <p:nvSpPr>
          <p:cNvPr id="3" name="Title 2"/>
          <p:cNvSpPr>
            <a:spLocks noGrp="1"/>
          </p:cNvSpPr>
          <p:nvPr>
            <p:ph type="title"/>
          </p:nvPr>
        </p:nvSpPr>
        <p:spPr/>
        <p:txBody>
          <a:bodyPr/>
          <a:lstStyle/>
          <a:p>
            <a:r>
              <a:rPr lang="en-US" dirty="0" smtClean="0"/>
              <a:t>Parallel play</a:t>
            </a:r>
            <a:endParaRPr lang="en-US" dirty="0"/>
          </a:p>
        </p:txBody>
      </p:sp>
    </p:spTree>
    <p:extLst>
      <p:ext uri="{BB962C8B-B14F-4D97-AF65-F5344CB8AC3E}">
        <p14:creationId xmlns:p14="http://schemas.microsoft.com/office/powerpoint/2010/main" val="10921754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556313" cy="1116106"/>
          </a:xfrm>
        </p:spPr>
        <p:txBody>
          <a:bodyPr/>
          <a:lstStyle/>
          <a:p>
            <a:r>
              <a:rPr lang="en-US" dirty="0" smtClean="0"/>
              <a:t>Cross-level interactions in </a:t>
            </a:r>
            <a:r>
              <a:rPr lang="en-US" dirty="0"/>
              <a:t>R</a:t>
            </a:r>
          </a:p>
        </p:txBody>
      </p:sp>
      <p:sp>
        <p:nvSpPr>
          <p:cNvPr id="6" name="Content Placeholder 2"/>
          <p:cNvSpPr>
            <a:spLocks noGrp="1"/>
          </p:cNvSpPr>
          <p:nvPr>
            <p:ph sz="quarter" idx="1"/>
          </p:nvPr>
        </p:nvSpPr>
        <p:spPr>
          <a:xfrm>
            <a:off x="831943" y="2465798"/>
            <a:ext cx="7556314" cy="4011201"/>
          </a:xfrm>
        </p:spPr>
        <p:txBody>
          <a:bodyPr>
            <a:normAutofit/>
          </a:bodyPr>
          <a:lstStyle/>
          <a:p>
            <a:r>
              <a:rPr lang="en-US" sz="2800" dirty="0" smtClean="0"/>
              <a:t>Suppose I wanted to know if the effect of alter gender differs for male and female egos…</a:t>
            </a:r>
          </a:p>
          <a:p>
            <a:pPr lvl="1"/>
            <a:r>
              <a:rPr lang="en-US" sz="2400" dirty="0" smtClean="0"/>
              <a:t>Why might this be true? </a:t>
            </a:r>
            <a:endParaRPr lang="en-US" sz="2400" dirty="0"/>
          </a:p>
        </p:txBody>
      </p:sp>
    </p:spTree>
    <p:extLst>
      <p:ext uri="{BB962C8B-B14F-4D97-AF65-F5344CB8AC3E}">
        <p14:creationId xmlns:p14="http://schemas.microsoft.com/office/powerpoint/2010/main" val="40783911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0073" y="762000"/>
            <a:ext cx="7392036" cy="7566655"/>
          </a:xfrm>
          <a:prstGeom prst="rect">
            <a:avLst/>
          </a:prstGeom>
        </p:spPr>
      </p:pic>
      <p:sp>
        <p:nvSpPr>
          <p:cNvPr id="2" name="Title 1"/>
          <p:cNvSpPr>
            <a:spLocks noGrp="1"/>
          </p:cNvSpPr>
          <p:nvPr>
            <p:ph type="title"/>
          </p:nvPr>
        </p:nvSpPr>
        <p:spPr>
          <a:xfrm>
            <a:off x="457200" y="153503"/>
            <a:ext cx="7000273" cy="758575"/>
          </a:xfrm>
        </p:spPr>
        <p:txBody>
          <a:bodyPr/>
          <a:lstStyle/>
          <a:p>
            <a:r>
              <a:rPr lang="en-US" dirty="0" smtClean="0"/>
              <a:t>Cross-level interactions in </a:t>
            </a:r>
            <a:r>
              <a:rPr lang="en-US" dirty="0"/>
              <a:t>R</a:t>
            </a:r>
          </a:p>
        </p:txBody>
      </p:sp>
      <p:grpSp>
        <p:nvGrpSpPr>
          <p:cNvPr id="5" name="Group 4"/>
          <p:cNvGrpSpPr/>
          <p:nvPr/>
        </p:nvGrpSpPr>
        <p:grpSpPr>
          <a:xfrm>
            <a:off x="3124200" y="2253720"/>
            <a:ext cx="6041328" cy="3537480"/>
            <a:chOff x="-4116590" y="3075960"/>
            <a:chExt cx="6041328" cy="2778298"/>
          </a:xfrm>
        </p:grpSpPr>
        <p:grpSp>
          <p:nvGrpSpPr>
            <p:cNvPr id="6" name="Group 5"/>
            <p:cNvGrpSpPr/>
            <p:nvPr/>
          </p:nvGrpSpPr>
          <p:grpSpPr>
            <a:xfrm>
              <a:off x="-4116590" y="3368509"/>
              <a:ext cx="6041328" cy="2485749"/>
              <a:chOff x="-4211751" y="3698510"/>
              <a:chExt cx="6041328" cy="2485749"/>
            </a:xfrm>
          </p:grpSpPr>
          <p:sp>
            <p:nvSpPr>
              <p:cNvPr id="10" name="Rectangle 9"/>
              <p:cNvSpPr/>
              <p:nvPr/>
            </p:nvSpPr>
            <p:spPr>
              <a:xfrm>
                <a:off x="-4591" y="5091000"/>
                <a:ext cx="1834168" cy="846035"/>
              </a:xfrm>
              <a:prstGeom prst="rect">
                <a:avLst/>
              </a:prstGeom>
            </p:spPr>
            <p:txBody>
              <a:bodyPr wrap="square">
                <a:spAutoFit/>
              </a:bodyPr>
              <a:lstStyle/>
              <a:p>
                <a:r>
                  <a:rPr lang="en-US" sz="1600" dirty="0"/>
                  <a:t>C</a:t>
                </a:r>
                <a:r>
                  <a:rPr lang="en-US" sz="1600" dirty="0" smtClean="0"/>
                  <a:t>hange in effect of alter gender when ego gender=1</a:t>
                </a:r>
                <a:endParaRPr lang="en-US" sz="1600" dirty="0"/>
              </a:p>
            </p:txBody>
          </p:sp>
          <p:cxnSp>
            <p:nvCxnSpPr>
              <p:cNvPr id="11" name="Straight Arrow Connector 10"/>
              <p:cNvCxnSpPr/>
              <p:nvPr/>
            </p:nvCxnSpPr>
            <p:spPr>
              <a:xfrm flipH="1">
                <a:off x="-4211751" y="4771394"/>
                <a:ext cx="4072468" cy="14128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211751" y="3698510"/>
                <a:ext cx="4072468" cy="2304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7" name="Rectangle 6"/>
            <p:cNvSpPr/>
            <p:nvPr/>
          </p:nvSpPr>
          <p:spPr>
            <a:xfrm>
              <a:off x="100238" y="3075960"/>
              <a:ext cx="1779373" cy="652656"/>
            </a:xfrm>
            <a:prstGeom prst="rect">
              <a:avLst/>
            </a:prstGeom>
          </p:spPr>
          <p:txBody>
            <a:bodyPr wrap="square">
              <a:spAutoFit/>
            </a:bodyPr>
            <a:lstStyle/>
            <a:p>
              <a:r>
                <a:rPr lang="en-US" sz="1600" dirty="0" smtClean="0"/>
                <a:t>Effect of alter gender when ego gender= 0</a:t>
              </a:r>
              <a:endParaRPr lang="en-US" sz="1600" dirty="0"/>
            </a:p>
          </p:txBody>
        </p:sp>
      </p:grpSp>
      <p:grpSp>
        <p:nvGrpSpPr>
          <p:cNvPr id="21" name="Group 20"/>
          <p:cNvGrpSpPr/>
          <p:nvPr/>
        </p:nvGrpSpPr>
        <p:grpSpPr>
          <a:xfrm>
            <a:off x="3124200" y="3216762"/>
            <a:ext cx="6023598" cy="3635347"/>
            <a:chOff x="-3896763" y="1884298"/>
            <a:chExt cx="6023598" cy="2855162"/>
          </a:xfrm>
        </p:grpSpPr>
        <p:grpSp>
          <p:nvGrpSpPr>
            <p:cNvPr id="22" name="Group 21"/>
            <p:cNvGrpSpPr/>
            <p:nvPr/>
          </p:nvGrpSpPr>
          <p:grpSpPr>
            <a:xfrm>
              <a:off x="-3896763" y="3337750"/>
              <a:ext cx="6023598" cy="1401710"/>
              <a:chOff x="-3991924" y="3667751"/>
              <a:chExt cx="6023598" cy="1401710"/>
            </a:xfrm>
          </p:grpSpPr>
          <p:sp>
            <p:nvSpPr>
              <p:cNvPr id="24" name="Rectangle 23"/>
              <p:cNvSpPr/>
              <p:nvPr/>
            </p:nvSpPr>
            <p:spPr>
              <a:xfrm>
                <a:off x="197506" y="4030046"/>
                <a:ext cx="1834168" cy="1039415"/>
              </a:xfrm>
              <a:prstGeom prst="rect">
                <a:avLst/>
              </a:prstGeom>
            </p:spPr>
            <p:txBody>
              <a:bodyPr wrap="square">
                <a:spAutoFit/>
              </a:bodyPr>
              <a:lstStyle/>
              <a:p>
                <a:r>
                  <a:rPr lang="en-US" sz="1600" dirty="0"/>
                  <a:t>C</a:t>
                </a:r>
                <a:r>
                  <a:rPr lang="en-US" sz="1600" dirty="0" smtClean="0"/>
                  <a:t>hange in effect of network gender comp. when ego gender=1</a:t>
                </a:r>
                <a:endParaRPr lang="en-US" sz="1600" dirty="0"/>
              </a:p>
            </p:txBody>
          </p:sp>
          <p:cxnSp>
            <p:nvCxnSpPr>
              <p:cNvPr id="25" name="Straight Arrow Connector 24"/>
              <p:cNvCxnSpPr/>
              <p:nvPr/>
            </p:nvCxnSpPr>
            <p:spPr>
              <a:xfrm flipH="1">
                <a:off x="-3991924" y="4502211"/>
                <a:ext cx="4189430" cy="963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3991924" y="3667751"/>
                <a:ext cx="4189430" cy="774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3" name="Rectangle 22"/>
            <p:cNvSpPr/>
            <p:nvPr/>
          </p:nvSpPr>
          <p:spPr>
            <a:xfrm>
              <a:off x="320065" y="1884298"/>
              <a:ext cx="1779373" cy="846035"/>
            </a:xfrm>
            <a:prstGeom prst="rect">
              <a:avLst/>
            </a:prstGeom>
          </p:spPr>
          <p:txBody>
            <a:bodyPr wrap="square">
              <a:spAutoFit/>
            </a:bodyPr>
            <a:lstStyle/>
            <a:p>
              <a:r>
                <a:rPr lang="en-US" sz="1600" dirty="0" smtClean="0"/>
                <a:t>Effect of network gender comp. when ego gender= 0</a:t>
              </a:r>
              <a:endParaRPr lang="en-US" sz="1600" dirty="0"/>
            </a:p>
          </p:txBody>
        </p:sp>
      </p:grpSp>
    </p:spTree>
    <p:extLst>
      <p:ext uri="{BB962C8B-B14F-4D97-AF65-F5344CB8AC3E}">
        <p14:creationId xmlns:p14="http://schemas.microsoft.com/office/powerpoint/2010/main" val="238379045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Cross-level interactions in R</a:t>
            </a:r>
            <a:endParaRPr lang="en-US" dirty="0"/>
          </a:p>
        </p:txBody>
      </p:sp>
      <p:sp>
        <p:nvSpPr>
          <p:cNvPr id="3" name="Content Placeholder 2"/>
          <p:cNvSpPr>
            <a:spLocks noGrp="1"/>
          </p:cNvSpPr>
          <p:nvPr>
            <p:ph idx="1"/>
          </p:nvPr>
        </p:nvSpPr>
        <p:spPr>
          <a:xfrm>
            <a:off x="498473" y="1600200"/>
            <a:ext cx="7556313" cy="3809271"/>
          </a:xfrm>
        </p:spPr>
        <p:txBody>
          <a:bodyPr/>
          <a:lstStyle/>
          <a:p>
            <a:r>
              <a:rPr lang="en-US" dirty="0" smtClean="0"/>
              <a:t>When ego is a man, there is no significant effect of an alter being a woman (b=-0.02) on number of support functions. However, when ego is a woman, women alters are expected to provide 0.17 more support functions than men alters.</a:t>
            </a:r>
          </a:p>
          <a:p>
            <a:r>
              <a:rPr lang="en-US" dirty="0" smtClean="0"/>
              <a:t>Interaction at Level-2 is </a:t>
            </a:r>
          </a:p>
          <a:p>
            <a:pPr marL="45720" indent="0">
              <a:buNone/>
            </a:pPr>
            <a:r>
              <a:rPr lang="en-US" dirty="0"/>
              <a:t> </a:t>
            </a:r>
            <a:r>
              <a:rPr lang="en-US" dirty="0" smtClean="0"/>
              <a:t>  not significant</a:t>
            </a:r>
          </a:p>
          <a:p>
            <a:endParaRPr lang="en-US" dirty="0" smtClean="0"/>
          </a:p>
        </p:txBody>
      </p:sp>
      <p:pic>
        <p:nvPicPr>
          <p:cNvPr id="5" name="Picture 4"/>
          <p:cNvPicPr>
            <a:picLocks noChangeAspect="1"/>
          </p:cNvPicPr>
          <p:nvPr/>
        </p:nvPicPr>
        <p:blipFill>
          <a:blip r:embed="rId2"/>
          <a:stretch>
            <a:fillRect/>
          </a:stretch>
        </p:blipFill>
        <p:spPr>
          <a:xfrm>
            <a:off x="4419600" y="2971800"/>
            <a:ext cx="4506848" cy="3616036"/>
          </a:xfrm>
          <a:prstGeom prst="rect">
            <a:avLst/>
          </a:prstGeom>
        </p:spPr>
      </p:pic>
    </p:spTree>
    <p:extLst>
      <p:ext uri="{BB962C8B-B14F-4D97-AF65-F5344CB8AC3E}">
        <p14:creationId xmlns:p14="http://schemas.microsoft.com/office/powerpoint/2010/main" val="21893086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135" y="2414427"/>
            <a:ext cx="7556313" cy="3711736"/>
          </a:xfrm>
        </p:spPr>
        <p:txBody>
          <a:bodyPr>
            <a:normAutofit/>
          </a:bodyPr>
          <a:lstStyle/>
          <a:p>
            <a:pPr marL="0" indent="0" algn="ctr">
              <a:buNone/>
            </a:pPr>
            <a:r>
              <a:rPr lang="en-US" sz="4400" dirty="0" smtClean="0"/>
              <a:t>EGO NETWORK </a:t>
            </a:r>
          </a:p>
          <a:p>
            <a:pPr marL="0" indent="0" algn="ctr">
              <a:buNone/>
            </a:pPr>
            <a:r>
              <a:rPr lang="en-US" sz="4400" dirty="0" smtClean="0"/>
              <a:t>DYNAMICS</a:t>
            </a:r>
            <a:endParaRPr lang="en-US" sz="4400" dirty="0"/>
          </a:p>
        </p:txBody>
      </p:sp>
    </p:spTree>
    <p:extLst>
      <p:ext uri="{BB962C8B-B14F-4D97-AF65-F5344CB8AC3E}">
        <p14:creationId xmlns:p14="http://schemas.microsoft.com/office/powerpoint/2010/main" val="341692869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know about social network dynamics</a:t>
            </a:r>
            <a:endParaRPr lang="en-US" dirty="0"/>
          </a:p>
        </p:txBody>
      </p:sp>
      <p:sp>
        <p:nvSpPr>
          <p:cNvPr id="3" name="Content Placeholder 2"/>
          <p:cNvSpPr>
            <a:spLocks noGrp="1"/>
          </p:cNvSpPr>
          <p:nvPr>
            <p:ph idx="1"/>
          </p:nvPr>
        </p:nvSpPr>
        <p:spPr>
          <a:xfrm>
            <a:off x="498474" y="2263877"/>
            <a:ext cx="7556313" cy="3862286"/>
          </a:xfrm>
        </p:spPr>
        <p:txBody>
          <a:bodyPr>
            <a:normAutofit/>
          </a:bodyPr>
          <a:lstStyle/>
          <a:p>
            <a:pPr>
              <a:spcBef>
                <a:spcPts val="600"/>
              </a:spcBef>
              <a:spcAft>
                <a:spcPts val="1200"/>
              </a:spcAft>
            </a:pPr>
            <a:r>
              <a:rPr lang="en-US" sz="2400" dirty="0" smtClean="0"/>
              <a:t>Structural properties of networks tend to remain fairly stable over time</a:t>
            </a:r>
          </a:p>
          <a:p>
            <a:pPr>
              <a:spcBef>
                <a:spcPts val="600"/>
              </a:spcBef>
              <a:spcAft>
                <a:spcPts val="1200"/>
              </a:spcAft>
            </a:pPr>
            <a:r>
              <a:rPr lang="en-US" sz="2400" dirty="0" smtClean="0"/>
              <a:t>BUT lots of “turnover” or “churn” in the individuals that make up a network</a:t>
            </a:r>
          </a:p>
          <a:p>
            <a:pPr lvl="1">
              <a:spcAft>
                <a:spcPts val="1200"/>
              </a:spcAft>
            </a:pPr>
            <a:r>
              <a:rPr lang="en-US" sz="2000" dirty="0"/>
              <a:t>Toronto, Ontario residents: only 27% of ties persist over a decade (Wellman et al. 1997</a:t>
            </a:r>
            <a:r>
              <a:rPr lang="en-US" sz="2000" dirty="0" smtClean="0"/>
              <a:t>)</a:t>
            </a:r>
          </a:p>
          <a:p>
            <a:pPr lvl="1">
              <a:spcAft>
                <a:spcPts val="1200"/>
              </a:spcAft>
            </a:pPr>
            <a:r>
              <a:rPr lang="en-US" sz="2000" dirty="0" smtClean="0"/>
              <a:t>Loss of ties does not mean networks are getting smaller – may just be replacement</a:t>
            </a:r>
          </a:p>
        </p:txBody>
      </p:sp>
    </p:spTree>
    <p:extLst>
      <p:ext uri="{BB962C8B-B14F-4D97-AF65-F5344CB8AC3E}">
        <p14:creationId xmlns:p14="http://schemas.microsoft.com/office/powerpoint/2010/main" val="11888310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know about social network dynamics</a:t>
            </a:r>
            <a:endParaRPr lang="en-US" dirty="0"/>
          </a:p>
        </p:txBody>
      </p:sp>
      <p:sp>
        <p:nvSpPr>
          <p:cNvPr id="3" name="Content Placeholder 2"/>
          <p:cNvSpPr>
            <a:spLocks noGrp="1"/>
          </p:cNvSpPr>
          <p:nvPr>
            <p:ph idx="1"/>
          </p:nvPr>
        </p:nvSpPr>
        <p:spPr>
          <a:xfrm>
            <a:off x="498474" y="2263877"/>
            <a:ext cx="7556313" cy="3862286"/>
          </a:xfrm>
        </p:spPr>
        <p:txBody>
          <a:bodyPr>
            <a:normAutofit/>
          </a:bodyPr>
          <a:lstStyle/>
          <a:p>
            <a:pPr marL="0" indent="0">
              <a:spcBef>
                <a:spcPts val="600"/>
              </a:spcBef>
              <a:spcAft>
                <a:spcPts val="1200"/>
              </a:spcAft>
              <a:buNone/>
            </a:pPr>
            <a:r>
              <a:rPr lang="en-US" sz="2400" dirty="0"/>
              <a:t>N</a:t>
            </a:r>
            <a:r>
              <a:rPr lang="en-US" sz="2400" dirty="0" smtClean="0"/>
              <a:t>etworks </a:t>
            </a:r>
            <a:r>
              <a:rPr lang="en-US" sz="2400" dirty="0"/>
              <a:t>are comprised of two basic components:  </a:t>
            </a:r>
            <a:endParaRPr lang="en-US" sz="2400" dirty="0" smtClean="0"/>
          </a:p>
          <a:p>
            <a:pPr>
              <a:spcBef>
                <a:spcPts val="600"/>
              </a:spcBef>
              <a:spcAft>
                <a:spcPts val="1200"/>
              </a:spcAft>
            </a:pPr>
            <a:r>
              <a:rPr lang="en-US" sz="2400" dirty="0" smtClean="0"/>
              <a:t>a </a:t>
            </a:r>
            <a:r>
              <a:rPr lang="en-US" sz="2400" dirty="0"/>
              <a:t>smaller and more stable </a:t>
            </a:r>
            <a:r>
              <a:rPr lang="en-US" sz="2400" dirty="0" smtClean="0"/>
              <a:t>core</a:t>
            </a:r>
          </a:p>
          <a:p>
            <a:pPr lvl="1">
              <a:spcAft>
                <a:spcPts val="1200"/>
              </a:spcAft>
            </a:pPr>
            <a:r>
              <a:rPr lang="en-US" sz="2000" dirty="0" smtClean="0"/>
              <a:t>Densely-knit, mostly kin, highly supportive </a:t>
            </a:r>
            <a:endParaRPr lang="en-US" sz="2000" dirty="0"/>
          </a:p>
          <a:p>
            <a:pPr>
              <a:spcBef>
                <a:spcPts val="600"/>
              </a:spcBef>
              <a:spcAft>
                <a:spcPts val="1200"/>
              </a:spcAft>
            </a:pPr>
            <a:r>
              <a:rPr lang="en-US" sz="2400" dirty="0" smtClean="0"/>
              <a:t>a </a:t>
            </a:r>
            <a:r>
              <a:rPr lang="en-US" sz="2400" dirty="0"/>
              <a:t>larger set of temporary or sporadic ties (the periphery</a:t>
            </a:r>
            <a:r>
              <a:rPr lang="en-US" sz="2400" dirty="0" smtClean="0"/>
              <a:t>)</a:t>
            </a:r>
          </a:p>
          <a:p>
            <a:pPr lvl="1">
              <a:spcAft>
                <a:spcPts val="1200"/>
              </a:spcAft>
            </a:pPr>
            <a:r>
              <a:rPr lang="en-US" sz="2000" dirty="0" smtClean="0"/>
              <a:t>Most turnover occurs in periphery</a:t>
            </a:r>
          </a:p>
        </p:txBody>
      </p:sp>
    </p:spTree>
    <p:extLst>
      <p:ext uri="{BB962C8B-B14F-4D97-AF65-F5344CB8AC3E}">
        <p14:creationId xmlns:p14="http://schemas.microsoft.com/office/powerpoint/2010/main" val="109263995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know about social network dynamics</a:t>
            </a:r>
            <a:endParaRPr lang="en-US" dirty="0"/>
          </a:p>
        </p:txBody>
      </p:sp>
      <p:sp>
        <p:nvSpPr>
          <p:cNvPr id="3" name="Content Placeholder 2"/>
          <p:cNvSpPr>
            <a:spLocks noGrp="1"/>
          </p:cNvSpPr>
          <p:nvPr>
            <p:ph idx="1"/>
          </p:nvPr>
        </p:nvSpPr>
        <p:spPr>
          <a:xfrm>
            <a:off x="793473" y="2057400"/>
            <a:ext cx="7556313" cy="3862286"/>
          </a:xfrm>
        </p:spPr>
        <p:txBody>
          <a:bodyPr>
            <a:noAutofit/>
          </a:bodyPr>
          <a:lstStyle/>
          <a:p>
            <a:pPr marL="0" indent="0">
              <a:spcBef>
                <a:spcPts val="600"/>
              </a:spcBef>
              <a:spcAft>
                <a:spcPts val="600"/>
              </a:spcAft>
              <a:buNone/>
            </a:pPr>
            <a:r>
              <a:rPr lang="en-US" sz="2400" dirty="0" smtClean="0"/>
              <a:t>Periphery is a problem for cross-sectional network studies</a:t>
            </a:r>
          </a:p>
          <a:p>
            <a:pPr>
              <a:spcBef>
                <a:spcPts val="600"/>
              </a:spcBef>
              <a:spcAft>
                <a:spcPts val="600"/>
              </a:spcAft>
            </a:pPr>
            <a:r>
              <a:rPr lang="en-US" dirty="0" smtClean="0"/>
              <a:t>People engage in periods of brief and sporadic periods of meaningful contact (e.g. old friend visits, weak tie provides info)</a:t>
            </a:r>
          </a:p>
          <a:p>
            <a:pPr>
              <a:spcBef>
                <a:spcPts val="600"/>
              </a:spcBef>
              <a:spcAft>
                <a:spcPts val="600"/>
              </a:spcAft>
            </a:pPr>
            <a:r>
              <a:rPr lang="en-US" dirty="0"/>
              <a:t>T</a:t>
            </a:r>
            <a:r>
              <a:rPr lang="en-US" dirty="0" smtClean="0"/>
              <a:t>he </a:t>
            </a:r>
            <a:r>
              <a:rPr lang="en-US" dirty="0"/>
              <a:t>likelihood of </a:t>
            </a:r>
            <a:r>
              <a:rPr lang="en-US" dirty="0" smtClean="0"/>
              <a:t>these sometimes-inactive </a:t>
            </a:r>
            <a:r>
              <a:rPr lang="en-US" dirty="0"/>
              <a:t>relationships being present in a snapshot of a network is essentially </a:t>
            </a:r>
            <a:r>
              <a:rPr lang="en-US" dirty="0" smtClean="0"/>
              <a:t>random</a:t>
            </a:r>
          </a:p>
          <a:p>
            <a:pPr>
              <a:spcBef>
                <a:spcPts val="600"/>
              </a:spcBef>
              <a:spcAft>
                <a:spcPts val="600"/>
              </a:spcAft>
            </a:pPr>
            <a:r>
              <a:rPr lang="en-US" dirty="0"/>
              <a:t>W</a:t>
            </a:r>
            <a:r>
              <a:rPr lang="en-US" dirty="0" smtClean="0"/>
              <a:t>hen </a:t>
            </a:r>
            <a:r>
              <a:rPr lang="en-US" dirty="0"/>
              <a:t>peripheral ties are not captured, they are assumed to be absent rather than </a:t>
            </a:r>
            <a:r>
              <a:rPr lang="en-US" dirty="0" smtClean="0"/>
              <a:t>inactive</a:t>
            </a:r>
          </a:p>
          <a:p>
            <a:pPr>
              <a:spcBef>
                <a:spcPts val="600"/>
              </a:spcBef>
              <a:spcAft>
                <a:spcPts val="600"/>
              </a:spcAft>
            </a:pPr>
            <a:r>
              <a:rPr lang="en-US" dirty="0" smtClean="0"/>
              <a:t>Instability does not mean real change</a:t>
            </a:r>
          </a:p>
        </p:txBody>
      </p:sp>
    </p:spTree>
    <p:extLst>
      <p:ext uri="{BB962C8B-B14F-4D97-AF65-F5344CB8AC3E}">
        <p14:creationId xmlns:p14="http://schemas.microsoft.com/office/powerpoint/2010/main" val="363704854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measure network change</a:t>
            </a:r>
            <a:endParaRPr lang="en-US" dirty="0"/>
          </a:p>
        </p:txBody>
      </p:sp>
      <p:sp>
        <p:nvSpPr>
          <p:cNvPr id="3" name="Content Placeholder 2"/>
          <p:cNvSpPr>
            <a:spLocks noGrp="1"/>
          </p:cNvSpPr>
          <p:nvPr>
            <p:ph idx="1"/>
          </p:nvPr>
        </p:nvSpPr>
        <p:spPr>
          <a:xfrm>
            <a:off x="498474" y="2330245"/>
            <a:ext cx="7556313" cy="3795918"/>
          </a:xfrm>
        </p:spPr>
        <p:txBody>
          <a:bodyPr>
            <a:normAutofit/>
          </a:bodyPr>
          <a:lstStyle/>
          <a:p>
            <a:pPr marL="0" indent="0">
              <a:spcBef>
                <a:spcPts val="600"/>
              </a:spcBef>
              <a:spcAft>
                <a:spcPts val="1200"/>
              </a:spcAft>
              <a:buNone/>
            </a:pPr>
            <a:r>
              <a:rPr lang="en-US" sz="2400" dirty="0" smtClean="0"/>
              <a:t>Problem 1:  Real change or methodological artifact?</a:t>
            </a:r>
          </a:p>
          <a:p>
            <a:pPr lvl="1">
              <a:spcAft>
                <a:spcPts val="1200"/>
              </a:spcAft>
            </a:pPr>
            <a:r>
              <a:rPr lang="en-US" sz="2000" dirty="0" smtClean="0"/>
              <a:t>Respondents forget to name alters from previous waves 5-10% of the time</a:t>
            </a:r>
          </a:p>
          <a:p>
            <a:pPr lvl="1">
              <a:spcAft>
                <a:spcPts val="1200"/>
              </a:spcAft>
            </a:pPr>
            <a:r>
              <a:rPr lang="en-US" sz="2000" dirty="0" smtClean="0"/>
              <a:t>Respondents deliberately underreport alters in subsequent waves because they know each alter = more work</a:t>
            </a:r>
          </a:p>
          <a:p>
            <a:pPr lvl="1">
              <a:spcAft>
                <a:spcPts val="1200"/>
              </a:spcAft>
            </a:pPr>
            <a:r>
              <a:rPr lang="en-US" sz="2000" dirty="0" smtClean="0"/>
              <a:t>Respondents give different names or spellings in subsequent waves</a:t>
            </a:r>
            <a:endParaRPr lang="en-US" sz="2000" dirty="0"/>
          </a:p>
        </p:txBody>
      </p:sp>
    </p:spTree>
    <p:extLst>
      <p:ext uri="{BB962C8B-B14F-4D97-AF65-F5344CB8AC3E}">
        <p14:creationId xmlns:p14="http://schemas.microsoft.com/office/powerpoint/2010/main" val="526576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measure network change</a:t>
            </a:r>
            <a:endParaRPr lang="en-US" dirty="0"/>
          </a:p>
        </p:txBody>
      </p:sp>
      <p:sp>
        <p:nvSpPr>
          <p:cNvPr id="3" name="Content Placeholder 2"/>
          <p:cNvSpPr>
            <a:spLocks noGrp="1"/>
          </p:cNvSpPr>
          <p:nvPr>
            <p:ph idx="1"/>
          </p:nvPr>
        </p:nvSpPr>
        <p:spPr>
          <a:xfrm>
            <a:off x="498474" y="2209800"/>
            <a:ext cx="7959726" cy="3916363"/>
          </a:xfrm>
        </p:spPr>
        <p:txBody>
          <a:bodyPr>
            <a:normAutofit/>
          </a:bodyPr>
          <a:lstStyle/>
          <a:p>
            <a:pPr marL="0" indent="0">
              <a:spcBef>
                <a:spcPts val="600"/>
              </a:spcBef>
              <a:spcAft>
                <a:spcPts val="1200"/>
              </a:spcAft>
              <a:buNone/>
            </a:pPr>
            <a:r>
              <a:rPr lang="en-US" sz="2400" dirty="0" smtClean="0"/>
              <a:t>Problem 2:  Determining what alter-level changes underlie network-level change</a:t>
            </a:r>
          </a:p>
          <a:p>
            <a:pPr marL="0" indent="0">
              <a:buNone/>
            </a:pPr>
            <a:r>
              <a:rPr lang="en-US" dirty="0" smtClean="0"/>
              <a:t>Suppose the mean </a:t>
            </a:r>
            <a:r>
              <a:rPr lang="en-US" dirty="0" err="1" smtClean="0"/>
              <a:t>freq</a:t>
            </a:r>
            <a:r>
              <a:rPr lang="en-US" dirty="0" smtClean="0"/>
              <a:t> of contact with network members decreases from W1 to W2. This can be due to…</a:t>
            </a:r>
            <a:endParaRPr lang="en-US" dirty="0"/>
          </a:p>
          <a:p>
            <a:pPr marL="457200" indent="-457200">
              <a:buFont typeface="+mj-lt"/>
              <a:buAutoNum type="arabicParenR"/>
            </a:pPr>
            <a:r>
              <a:rPr lang="en-US" dirty="0" smtClean="0"/>
              <a:t>ego decreasing </a:t>
            </a:r>
            <a:r>
              <a:rPr lang="en-US" dirty="0"/>
              <a:t>contact with alters who were present </a:t>
            </a:r>
            <a:r>
              <a:rPr lang="en-US" dirty="0" smtClean="0"/>
              <a:t>at both </a:t>
            </a:r>
            <a:r>
              <a:rPr lang="en-US" dirty="0"/>
              <a:t>W1 and </a:t>
            </a:r>
            <a:r>
              <a:rPr lang="en-US" dirty="0" smtClean="0"/>
              <a:t>W2</a:t>
            </a:r>
          </a:p>
          <a:p>
            <a:pPr marL="457200" indent="-457200">
              <a:buFont typeface="+mj-lt"/>
              <a:buAutoNum type="arabicParenR"/>
            </a:pPr>
            <a:r>
              <a:rPr lang="en-US" dirty="0" smtClean="0"/>
              <a:t>the </a:t>
            </a:r>
            <a:r>
              <a:rPr lang="en-US" dirty="0"/>
              <a:t>loss of past alters with whom </a:t>
            </a:r>
            <a:r>
              <a:rPr lang="en-US" dirty="0" smtClean="0"/>
              <a:t>ego had </a:t>
            </a:r>
            <a:r>
              <a:rPr lang="en-US" dirty="0"/>
              <a:t>frequent </a:t>
            </a:r>
            <a:r>
              <a:rPr lang="en-US" dirty="0" smtClean="0"/>
              <a:t>contact</a:t>
            </a:r>
          </a:p>
          <a:p>
            <a:pPr marL="457200" indent="-457200">
              <a:buFont typeface="+mj-lt"/>
              <a:buAutoNum type="arabicParenR"/>
            </a:pPr>
            <a:r>
              <a:rPr lang="en-US" dirty="0" smtClean="0"/>
              <a:t>and/or the </a:t>
            </a:r>
            <a:r>
              <a:rPr lang="en-US" dirty="0"/>
              <a:t>addition of new </a:t>
            </a:r>
            <a:r>
              <a:rPr lang="en-US" dirty="0" smtClean="0"/>
              <a:t>alters with </a:t>
            </a:r>
            <a:r>
              <a:rPr lang="en-US" dirty="0"/>
              <a:t>whom </a:t>
            </a:r>
            <a:r>
              <a:rPr lang="en-US" dirty="0" smtClean="0"/>
              <a:t>ego </a:t>
            </a:r>
            <a:r>
              <a:rPr lang="en-US" dirty="0"/>
              <a:t>has infrequent </a:t>
            </a:r>
            <a:r>
              <a:rPr lang="en-US" dirty="0" smtClean="0"/>
              <a:t>contact</a:t>
            </a:r>
            <a:endParaRPr lang="en-US" dirty="0"/>
          </a:p>
          <a:p>
            <a:pPr lvl="1">
              <a:spcAft>
                <a:spcPts val="1200"/>
              </a:spcAft>
            </a:pPr>
            <a:endParaRPr lang="en-US" sz="2000" dirty="0"/>
          </a:p>
        </p:txBody>
      </p:sp>
    </p:spTree>
    <p:extLst>
      <p:ext uri="{BB962C8B-B14F-4D97-AF65-F5344CB8AC3E}">
        <p14:creationId xmlns:p14="http://schemas.microsoft.com/office/powerpoint/2010/main" val="190693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Alter attributes</a:t>
            </a:r>
            <a:endParaRPr lang="en-US" dirty="0"/>
          </a:p>
        </p:txBody>
      </p:sp>
      <p:sp>
        <p:nvSpPr>
          <p:cNvPr id="3" name="Content Placeholder 2"/>
          <p:cNvSpPr>
            <a:spLocks noGrp="1"/>
          </p:cNvSpPr>
          <p:nvPr>
            <p:ph idx="1"/>
          </p:nvPr>
        </p:nvSpPr>
        <p:spPr>
          <a:xfrm>
            <a:off x="609600" y="1905000"/>
            <a:ext cx="8077200" cy="4221163"/>
          </a:xfrm>
        </p:spPr>
        <p:txBody>
          <a:bodyPr>
            <a:normAutofit/>
          </a:bodyPr>
          <a:lstStyle/>
          <a:p>
            <a:pPr marL="0" indent="0">
              <a:spcAft>
                <a:spcPts val="1200"/>
              </a:spcAft>
              <a:buNone/>
            </a:pPr>
            <a:r>
              <a:rPr lang="en-US" sz="2800" b="1" dirty="0" smtClean="0"/>
              <a:t>Composition </a:t>
            </a:r>
            <a:r>
              <a:rPr lang="en-US" sz="2800" dirty="0"/>
              <a:t>(</a:t>
            </a:r>
            <a:r>
              <a:rPr lang="en-US" sz="2800" dirty="0" smtClean="0"/>
              <a:t>categorical)</a:t>
            </a:r>
          </a:p>
          <a:p>
            <a:pPr>
              <a:spcAft>
                <a:spcPts val="1200"/>
              </a:spcAft>
            </a:pPr>
            <a:r>
              <a:rPr lang="en-US" sz="2800" dirty="0" smtClean="0"/>
              <a:t>Proportion for strength or direction of influence</a:t>
            </a:r>
          </a:p>
          <a:p>
            <a:pPr lvl="1">
              <a:spcAft>
                <a:spcPts val="1200"/>
              </a:spcAft>
            </a:pPr>
            <a:r>
              <a:rPr lang="en-US" dirty="0" smtClean="0"/>
              <a:t>E.g. proportion network democrat/republican</a:t>
            </a:r>
          </a:p>
          <a:p>
            <a:pPr>
              <a:spcAft>
                <a:spcPts val="1200"/>
              </a:spcAft>
            </a:pPr>
            <a:r>
              <a:rPr lang="en-US" sz="2800" dirty="0" smtClean="0"/>
              <a:t>Count for access to specific resources</a:t>
            </a:r>
          </a:p>
          <a:p>
            <a:pPr lvl="1">
              <a:spcAft>
                <a:spcPts val="1200"/>
              </a:spcAft>
            </a:pPr>
            <a:r>
              <a:rPr lang="en-US" dirty="0" smtClean="0"/>
              <a:t>E.g</a:t>
            </a:r>
            <a:r>
              <a:rPr lang="en-US" dirty="0"/>
              <a:t>. number of people who can help you move – more is always better, regardless of </a:t>
            </a:r>
            <a:r>
              <a:rPr lang="en-US" dirty="0" smtClean="0"/>
              <a:t>proportion</a:t>
            </a:r>
            <a:endParaRPr lang="en-US" sz="2200" dirty="0" smtClean="0"/>
          </a:p>
        </p:txBody>
      </p:sp>
    </p:spTree>
    <p:extLst>
      <p:ext uri="{BB962C8B-B14F-4D97-AF65-F5344CB8AC3E}">
        <p14:creationId xmlns:p14="http://schemas.microsoft.com/office/powerpoint/2010/main" val="69544673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measure network change</a:t>
            </a:r>
            <a:endParaRPr lang="en-US" dirty="0"/>
          </a:p>
        </p:txBody>
      </p:sp>
      <p:sp>
        <p:nvSpPr>
          <p:cNvPr id="3" name="Content Placeholder 2"/>
          <p:cNvSpPr>
            <a:spLocks noGrp="1"/>
          </p:cNvSpPr>
          <p:nvPr>
            <p:ph idx="1"/>
          </p:nvPr>
        </p:nvSpPr>
        <p:spPr>
          <a:xfrm>
            <a:off x="498474" y="2438400"/>
            <a:ext cx="8112126" cy="3687763"/>
          </a:xfrm>
        </p:spPr>
        <p:txBody>
          <a:bodyPr>
            <a:normAutofit/>
          </a:bodyPr>
          <a:lstStyle/>
          <a:p>
            <a:pPr marL="0" indent="0">
              <a:spcBef>
                <a:spcPts val="600"/>
              </a:spcBef>
              <a:spcAft>
                <a:spcPts val="1200"/>
              </a:spcAft>
              <a:buNone/>
            </a:pPr>
            <a:r>
              <a:rPr lang="en-US" sz="2400" dirty="0" smtClean="0"/>
              <a:t>Solution:  Real change or methodological artifact?</a:t>
            </a:r>
          </a:p>
          <a:p>
            <a:pPr>
              <a:spcBef>
                <a:spcPts val="600"/>
              </a:spcBef>
              <a:spcAft>
                <a:spcPts val="1200"/>
              </a:spcAft>
            </a:pPr>
            <a:r>
              <a:rPr lang="en-US" sz="2000" dirty="0" smtClean="0"/>
              <a:t>In each follow-up wave of a study…</a:t>
            </a:r>
          </a:p>
          <a:p>
            <a:pPr marL="685800" lvl="1" indent="-457200">
              <a:spcAft>
                <a:spcPts val="1200"/>
              </a:spcAft>
              <a:buFont typeface="+mj-lt"/>
              <a:buAutoNum type="arabicParenR"/>
            </a:pPr>
            <a:r>
              <a:rPr lang="en-US" sz="2000" dirty="0" smtClean="0"/>
              <a:t>have egos name their current alters</a:t>
            </a:r>
          </a:p>
          <a:p>
            <a:pPr marL="685800" lvl="1" indent="-457200">
              <a:spcAft>
                <a:spcPts val="1200"/>
              </a:spcAft>
              <a:buFont typeface="+mj-lt"/>
              <a:buAutoNum type="arabicParenR"/>
            </a:pPr>
            <a:r>
              <a:rPr lang="en-US" sz="2000" dirty="0" smtClean="0"/>
              <a:t>show them their roster from the previous wave or waves</a:t>
            </a:r>
          </a:p>
          <a:p>
            <a:pPr marL="685800" lvl="1" indent="-457200">
              <a:spcAft>
                <a:spcPts val="1200"/>
              </a:spcAft>
              <a:buFont typeface="+mj-lt"/>
              <a:buAutoNum type="arabicParenR"/>
            </a:pPr>
            <a:r>
              <a:rPr lang="en-US" sz="2000" dirty="0" smtClean="0"/>
              <a:t>have them match alters across waves</a:t>
            </a:r>
          </a:p>
          <a:p>
            <a:pPr marL="685800" lvl="1" indent="-457200">
              <a:spcAft>
                <a:spcPts val="1200"/>
              </a:spcAft>
              <a:buFont typeface="+mj-lt"/>
              <a:buAutoNum type="arabicParenR"/>
            </a:pPr>
            <a:r>
              <a:rPr lang="en-US" sz="2000" dirty="0" smtClean="0"/>
              <a:t>ask them why they didn’t name any dropped alters, and add if they report forgetting</a:t>
            </a:r>
          </a:p>
        </p:txBody>
      </p:sp>
    </p:spTree>
    <p:extLst>
      <p:ext uri="{BB962C8B-B14F-4D97-AF65-F5344CB8AC3E}">
        <p14:creationId xmlns:p14="http://schemas.microsoft.com/office/powerpoint/2010/main" val="92962537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measure network change</a:t>
            </a:r>
            <a:endParaRPr lang="en-US" dirty="0"/>
          </a:p>
        </p:txBody>
      </p:sp>
      <p:pic>
        <p:nvPicPr>
          <p:cNvPr id="5" name="Picture 4"/>
          <p:cNvPicPr>
            <a:picLocks noChangeAspect="1"/>
          </p:cNvPicPr>
          <p:nvPr/>
        </p:nvPicPr>
        <p:blipFill>
          <a:blip r:embed="rId2"/>
          <a:stretch>
            <a:fillRect/>
          </a:stretch>
        </p:blipFill>
        <p:spPr>
          <a:xfrm>
            <a:off x="498474" y="2450006"/>
            <a:ext cx="8187659" cy="3150694"/>
          </a:xfrm>
          <a:prstGeom prst="rect">
            <a:avLst/>
          </a:prstGeom>
        </p:spPr>
      </p:pic>
    </p:spTree>
    <p:extLst>
      <p:ext uri="{BB962C8B-B14F-4D97-AF65-F5344CB8AC3E}">
        <p14:creationId xmlns:p14="http://schemas.microsoft.com/office/powerpoint/2010/main" val="36264275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network change</a:t>
            </a:r>
            <a:endParaRPr lang="en-US" dirty="0"/>
          </a:p>
        </p:txBody>
      </p:sp>
      <p:sp>
        <p:nvSpPr>
          <p:cNvPr id="3" name="Content Placeholder 2"/>
          <p:cNvSpPr>
            <a:spLocks noGrp="1"/>
          </p:cNvSpPr>
          <p:nvPr>
            <p:ph idx="1"/>
          </p:nvPr>
        </p:nvSpPr>
        <p:spPr>
          <a:xfrm>
            <a:off x="1143000" y="2438400"/>
            <a:ext cx="7645892" cy="3688078"/>
          </a:xfrm>
        </p:spPr>
        <p:txBody>
          <a:bodyPr/>
          <a:lstStyle/>
          <a:p>
            <a:pPr marL="0" indent="0">
              <a:buNone/>
            </a:pPr>
            <a:r>
              <a:rPr lang="en-US" sz="2400" dirty="0" smtClean="0"/>
              <a:t>Measures that capture network turnover</a:t>
            </a:r>
          </a:p>
          <a:p>
            <a:r>
              <a:rPr lang="en-US" sz="2400" dirty="0" smtClean="0"/>
              <a:t>N/Prop alters dropped</a:t>
            </a:r>
          </a:p>
          <a:p>
            <a:r>
              <a:rPr lang="en-US" sz="2400" dirty="0" smtClean="0"/>
              <a:t>N/Prop alters added</a:t>
            </a:r>
          </a:p>
          <a:p>
            <a:r>
              <a:rPr lang="en-US" sz="2400" dirty="0" smtClean="0"/>
              <a:t>N/Prop stable alters</a:t>
            </a:r>
            <a:endParaRPr lang="en-US" dirty="0"/>
          </a:p>
        </p:txBody>
      </p:sp>
    </p:spTree>
    <p:extLst>
      <p:ext uri="{BB962C8B-B14F-4D97-AF65-F5344CB8AC3E}">
        <p14:creationId xmlns:p14="http://schemas.microsoft.com/office/powerpoint/2010/main" val="14703424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network change</a:t>
            </a:r>
            <a:endParaRPr lang="en-US" dirty="0"/>
          </a:p>
        </p:txBody>
      </p:sp>
      <p:pic>
        <p:nvPicPr>
          <p:cNvPr id="4" name="Picture 3"/>
          <p:cNvPicPr>
            <a:picLocks noChangeAspect="1"/>
          </p:cNvPicPr>
          <p:nvPr/>
        </p:nvPicPr>
        <p:blipFill>
          <a:blip r:embed="rId2"/>
          <a:stretch>
            <a:fillRect/>
          </a:stretch>
        </p:blipFill>
        <p:spPr>
          <a:xfrm>
            <a:off x="2426146" y="2270954"/>
            <a:ext cx="6717854" cy="4528350"/>
          </a:xfrm>
          <a:prstGeom prst="rect">
            <a:avLst/>
          </a:prstGeom>
        </p:spPr>
      </p:pic>
      <p:sp>
        <p:nvSpPr>
          <p:cNvPr id="3" name="Content Placeholder 2"/>
          <p:cNvSpPr>
            <a:spLocks noGrp="1"/>
          </p:cNvSpPr>
          <p:nvPr>
            <p:ph idx="1"/>
          </p:nvPr>
        </p:nvSpPr>
        <p:spPr>
          <a:xfrm>
            <a:off x="239661" y="4191000"/>
            <a:ext cx="3237271" cy="1105234"/>
          </a:xfrm>
        </p:spPr>
        <p:txBody>
          <a:bodyPr>
            <a:normAutofit fontScale="77500" lnSpcReduction="20000"/>
          </a:bodyPr>
          <a:lstStyle/>
          <a:p>
            <a:pPr marL="0" indent="0" algn="ctr">
              <a:spcBef>
                <a:spcPts val="600"/>
              </a:spcBef>
              <a:spcAft>
                <a:spcPts val="600"/>
              </a:spcAft>
              <a:buNone/>
            </a:pPr>
            <a:r>
              <a:rPr lang="en-US" sz="2600" dirty="0" smtClean="0"/>
              <a:t>N dropped or added</a:t>
            </a:r>
          </a:p>
          <a:p>
            <a:pPr marL="0" indent="0" algn="ctr">
              <a:spcBef>
                <a:spcPts val="600"/>
              </a:spcBef>
              <a:spcAft>
                <a:spcPts val="600"/>
              </a:spcAft>
              <a:buNone/>
            </a:pPr>
            <a:r>
              <a:rPr lang="en-US" sz="2600" dirty="0" smtClean="0"/>
              <a:t>N unique alters pooled</a:t>
            </a:r>
          </a:p>
          <a:p>
            <a:pPr marL="0" indent="0" algn="ctr">
              <a:spcBef>
                <a:spcPts val="600"/>
              </a:spcBef>
              <a:spcAft>
                <a:spcPts val="600"/>
              </a:spcAft>
              <a:buNone/>
            </a:pPr>
            <a:endParaRPr lang="en-US" sz="2000" dirty="0"/>
          </a:p>
        </p:txBody>
      </p:sp>
      <p:cxnSp>
        <p:nvCxnSpPr>
          <p:cNvPr id="6" name="Straight Connector 5"/>
          <p:cNvCxnSpPr/>
          <p:nvPr/>
        </p:nvCxnSpPr>
        <p:spPr>
          <a:xfrm>
            <a:off x="376084" y="4535129"/>
            <a:ext cx="2964426"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p:cNvSpPr txBox="1">
            <a:spLocks/>
          </p:cNvSpPr>
          <p:nvPr/>
        </p:nvSpPr>
        <p:spPr>
          <a:xfrm>
            <a:off x="250722" y="1754370"/>
            <a:ext cx="7676537" cy="1088829"/>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lgn="ctr">
              <a:spcBef>
                <a:spcPts val="600"/>
              </a:spcBef>
              <a:spcAft>
                <a:spcPts val="600"/>
              </a:spcAft>
              <a:buFont typeface="Wingdings" pitchFamily="2" charset="2"/>
              <a:buNone/>
            </a:pPr>
            <a:r>
              <a:rPr lang="en-US" sz="2600" dirty="0" smtClean="0"/>
              <a:t>Network turnover, Perry &amp; </a:t>
            </a:r>
            <a:r>
              <a:rPr lang="en-US" sz="2600" dirty="0" err="1" smtClean="0"/>
              <a:t>Pescosolido</a:t>
            </a:r>
            <a:r>
              <a:rPr lang="en-US" sz="2600" dirty="0" smtClean="0"/>
              <a:t> (2012)</a:t>
            </a:r>
          </a:p>
          <a:p>
            <a:pPr marL="0" indent="0" algn="ctr">
              <a:spcBef>
                <a:spcPts val="600"/>
              </a:spcBef>
              <a:spcAft>
                <a:spcPts val="600"/>
              </a:spcAft>
              <a:buFont typeface="Wingdings" pitchFamily="2" charset="2"/>
              <a:buNone/>
            </a:pPr>
            <a:endParaRPr lang="en-US" dirty="0"/>
          </a:p>
        </p:txBody>
      </p:sp>
    </p:spTree>
    <p:extLst>
      <p:ext uri="{BB962C8B-B14F-4D97-AF65-F5344CB8AC3E}">
        <p14:creationId xmlns:p14="http://schemas.microsoft.com/office/powerpoint/2010/main" val="89798680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analyze network change</a:t>
            </a:r>
            <a:endParaRPr lang="en-US" dirty="0"/>
          </a:p>
        </p:txBody>
      </p:sp>
      <p:sp>
        <p:nvSpPr>
          <p:cNvPr id="3" name="Content Placeholder 2"/>
          <p:cNvSpPr>
            <a:spLocks noGrp="1"/>
          </p:cNvSpPr>
          <p:nvPr>
            <p:ph idx="1"/>
          </p:nvPr>
        </p:nvSpPr>
        <p:spPr>
          <a:xfrm>
            <a:off x="380999" y="2362199"/>
            <a:ext cx="8407893" cy="3764279"/>
          </a:xfrm>
        </p:spPr>
        <p:txBody>
          <a:bodyPr/>
          <a:lstStyle/>
          <a:p>
            <a:pPr marL="0" indent="0">
              <a:buNone/>
            </a:pPr>
            <a:r>
              <a:rPr lang="en-US" sz="2400" b="1" dirty="0" smtClean="0"/>
              <a:t>If goal is to describe change:</a:t>
            </a:r>
          </a:p>
          <a:p>
            <a:pPr marL="0" indent="0">
              <a:buNone/>
            </a:pPr>
            <a:endParaRPr lang="en-US" sz="2400" b="1" dirty="0" smtClean="0"/>
          </a:p>
          <a:p>
            <a:r>
              <a:rPr lang="en-US" sz="2400" dirty="0" smtClean="0"/>
              <a:t>Simple comparison of ego network characteristics over time </a:t>
            </a:r>
          </a:p>
          <a:p>
            <a:pPr lvl="1"/>
            <a:r>
              <a:rPr lang="en-US" sz="2000" dirty="0" smtClean="0"/>
              <a:t>E.g., </a:t>
            </a:r>
            <a:r>
              <a:rPr lang="en-US" sz="2000" dirty="0" err="1" smtClean="0"/>
              <a:t>Avg</a:t>
            </a:r>
            <a:r>
              <a:rPr lang="en-US" sz="2000" dirty="0" smtClean="0"/>
              <a:t> degree at W1 compared to </a:t>
            </a:r>
            <a:r>
              <a:rPr lang="en-US" sz="2000" dirty="0" err="1" smtClean="0"/>
              <a:t>avg</a:t>
            </a:r>
            <a:r>
              <a:rPr lang="en-US" sz="2000" dirty="0" smtClean="0"/>
              <a:t> at W2</a:t>
            </a:r>
          </a:p>
          <a:p>
            <a:r>
              <a:rPr lang="en-US" sz="2400" dirty="0" smtClean="0"/>
              <a:t>Measure of difference between two waves</a:t>
            </a:r>
          </a:p>
          <a:p>
            <a:pPr lvl="1"/>
            <a:r>
              <a:rPr lang="en-US" sz="2000" dirty="0" smtClean="0"/>
              <a:t>E.g., W2 degree – W1 degree</a:t>
            </a:r>
          </a:p>
          <a:p>
            <a:endParaRPr lang="en-US" dirty="0"/>
          </a:p>
        </p:txBody>
      </p:sp>
    </p:spTree>
    <p:extLst>
      <p:ext uri="{BB962C8B-B14F-4D97-AF65-F5344CB8AC3E}">
        <p14:creationId xmlns:p14="http://schemas.microsoft.com/office/powerpoint/2010/main" val="424136632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analyze network change</a:t>
            </a:r>
          </a:p>
        </p:txBody>
      </p:sp>
      <p:sp>
        <p:nvSpPr>
          <p:cNvPr id="3" name="Content Placeholder 2"/>
          <p:cNvSpPr>
            <a:spLocks noGrp="1"/>
          </p:cNvSpPr>
          <p:nvPr>
            <p:ph idx="1"/>
          </p:nvPr>
        </p:nvSpPr>
        <p:spPr>
          <a:xfrm>
            <a:off x="381000" y="2057400"/>
            <a:ext cx="8407893" cy="4407408"/>
          </a:xfrm>
        </p:spPr>
        <p:txBody>
          <a:bodyPr>
            <a:normAutofit/>
          </a:bodyPr>
          <a:lstStyle/>
          <a:p>
            <a:pPr marL="0" indent="0">
              <a:spcBef>
                <a:spcPts val="600"/>
              </a:spcBef>
              <a:spcAft>
                <a:spcPts val="600"/>
              </a:spcAft>
              <a:buNone/>
            </a:pPr>
            <a:r>
              <a:rPr lang="en-US" sz="2400" b="1" dirty="0" smtClean="0"/>
              <a:t>If goal is to describe change:</a:t>
            </a:r>
          </a:p>
          <a:p>
            <a:pPr marL="0" indent="0">
              <a:spcBef>
                <a:spcPts val="600"/>
              </a:spcBef>
              <a:spcAft>
                <a:spcPts val="600"/>
              </a:spcAft>
              <a:buNone/>
            </a:pPr>
            <a:endParaRPr lang="en-US" sz="2400" b="1" dirty="0" smtClean="0"/>
          </a:p>
          <a:p>
            <a:pPr>
              <a:spcBef>
                <a:spcPts val="600"/>
              </a:spcBef>
              <a:spcAft>
                <a:spcPts val="600"/>
              </a:spcAft>
            </a:pPr>
            <a:r>
              <a:rPr lang="en-US" sz="2400" dirty="0" smtClean="0"/>
              <a:t>Distinguish alters dropped, maintained, or added across W1 and W2</a:t>
            </a:r>
          </a:p>
          <a:p>
            <a:pPr lvl="1">
              <a:spcAft>
                <a:spcPts val="600"/>
              </a:spcAft>
            </a:pPr>
            <a:r>
              <a:rPr lang="en-US" sz="2000" dirty="0" smtClean="0"/>
              <a:t>Can present number or percent of each</a:t>
            </a:r>
          </a:p>
          <a:p>
            <a:pPr lvl="2">
              <a:spcAft>
                <a:spcPts val="600"/>
              </a:spcAft>
            </a:pPr>
            <a:r>
              <a:rPr lang="en-US" sz="2000" dirty="0" smtClean="0"/>
              <a:t>E.g., 35% of alters dropped, 35% maintained, 30% added</a:t>
            </a:r>
          </a:p>
          <a:p>
            <a:pPr lvl="1">
              <a:spcAft>
                <a:spcPts val="600"/>
              </a:spcAft>
            </a:pPr>
            <a:r>
              <a:rPr lang="en-US" sz="2000" dirty="0" smtClean="0"/>
              <a:t>Compare characteristics of each</a:t>
            </a:r>
          </a:p>
          <a:p>
            <a:pPr lvl="2">
              <a:spcAft>
                <a:spcPts val="600"/>
              </a:spcAft>
            </a:pPr>
            <a:r>
              <a:rPr lang="en-US" sz="2000" dirty="0" smtClean="0"/>
              <a:t>E.g., 75% of maintained alters are “very close” compared to 35% of dropped alters</a:t>
            </a:r>
            <a:endParaRPr lang="en-US" sz="2000" dirty="0"/>
          </a:p>
        </p:txBody>
      </p:sp>
    </p:spTree>
    <p:extLst>
      <p:ext uri="{BB962C8B-B14F-4D97-AF65-F5344CB8AC3E}">
        <p14:creationId xmlns:p14="http://schemas.microsoft.com/office/powerpoint/2010/main" val="7121457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analyze network change</a:t>
            </a:r>
          </a:p>
        </p:txBody>
      </p:sp>
      <p:sp>
        <p:nvSpPr>
          <p:cNvPr id="3" name="Content Placeholder 2"/>
          <p:cNvSpPr>
            <a:spLocks noGrp="1"/>
          </p:cNvSpPr>
          <p:nvPr>
            <p:ph idx="1"/>
          </p:nvPr>
        </p:nvSpPr>
        <p:spPr>
          <a:xfrm>
            <a:off x="498474" y="2352368"/>
            <a:ext cx="7556313" cy="3773795"/>
          </a:xfrm>
        </p:spPr>
        <p:txBody>
          <a:bodyPr>
            <a:normAutofit/>
          </a:bodyPr>
          <a:lstStyle/>
          <a:p>
            <a:pPr>
              <a:spcBef>
                <a:spcPts val="600"/>
              </a:spcBef>
              <a:spcAft>
                <a:spcPts val="600"/>
              </a:spcAft>
            </a:pPr>
            <a:r>
              <a:rPr lang="en-US" sz="2400" dirty="0" smtClean="0"/>
              <a:t>If goal is to predict network change or use network change to predict outcomes</a:t>
            </a:r>
          </a:p>
          <a:p>
            <a:pPr>
              <a:spcBef>
                <a:spcPts val="600"/>
              </a:spcBef>
              <a:spcAft>
                <a:spcPts val="600"/>
              </a:spcAft>
            </a:pPr>
            <a:endParaRPr lang="en-US" sz="2400" dirty="0" smtClean="0"/>
          </a:p>
          <a:p>
            <a:pPr lvl="1">
              <a:spcAft>
                <a:spcPts val="600"/>
              </a:spcAft>
            </a:pPr>
            <a:r>
              <a:rPr lang="en-US" sz="2000" dirty="0"/>
              <a:t>U</a:t>
            </a:r>
            <a:r>
              <a:rPr lang="en-US" sz="2000" dirty="0" smtClean="0"/>
              <a:t>se longitudinal multilevel models</a:t>
            </a:r>
          </a:p>
          <a:p>
            <a:pPr lvl="1">
              <a:spcAft>
                <a:spcPts val="600"/>
              </a:spcAft>
            </a:pPr>
            <a:r>
              <a:rPr lang="en-US" sz="2000" dirty="0" smtClean="0"/>
              <a:t>Same as earlier, but now have observations over time nested in egos (or </a:t>
            </a:r>
            <a:r>
              <a:rPr lang="en-US" sz="2000" dirty="0" err="1" smtClean="0"/>
              <a:t>obs</a:t>
            </a:r>
            <a:r>
              <a:rPr lang="en-US" sz="2000" dirty="0" smtClean="0"/>
              <a:t> nested in alters nested in egos)</a:t>
            </a:r>
          </a:p>
          <a:p>
            <a:pPr lvl="1">
              <a:spcAft>
                <a:spcPts val="600"/>
              </a:spcAft>
            </a:pPr>
            <a:r>
              <a:rPr lang="en-US" sz="2000" dirty="0"/>
              <a:t>Requires a special class of </a:t>
            </a:r>
            <a:r>
              <a:rPr lang="en-US" sz="2000" dirty="0" smtClean="0"/>
              <a:t>MLM </a:t>
            </a:r>
            <a:r>
              <a:rPr lang="en-US" sz="2000" dirty="0"/>
              <a:t>called growth models that explicitly </a:t>
            </a:r>
            <a:r>
              <a:rPr lang="en-US" sz="2000" dirty="0" smtClean="0"/>
              <a:t>estimate </a:t>
            </a:r>
            <a:r>
              <a:rPr lang="en-US" sz="2000" dirty="0"/>
              <a:t>the effects </a:t>
            </a:r>
            <a:r>
              <a:rPr lang="en-US" sz="2000" dirty="0" smtClean="0"/>
              <a:t>of time and time*predictors</a:t>
            </a:r>
            <a:endParaRPr lang="en-US" sz="2000" dirty="0"/>
          </a:p>
          <a:p>
            <a:pPr lvl="1">
              <a:spcAft>
                <a:spcPts val="600"/>
              </a:spcAft>
            </a:pPr>
            <a:endParaRPr lang="en-US" sz="2000" dirty="0" smtClean="0"/>
          </a:p>
        </p:txBody>
      </p:sp>
    </p:spTree>
    <p:extLst>
      <p:ext uri="{BB962C8B-B14F-4D97-AF65-F5344CB8AC3E}">
        <p14:creationId xmlns:p14="http://schemas.microsoft.com/office/powerpoint/2010/main" val="321150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Alter attributes</a:t>
            </a:r>
            <a:endParaRPr lang="en-US" dirty="0"/>
          </a:p>
        </p:txBody>
      </p:sp>
      <p:sp>
        <p:nvSpPr>
          <p:cNvPr id="3" name="Content Placeholder 2"/>
          <p:cNvSpPr>
            <a:spLocks noGrp="1"/>
          </p:cNvSpPr>
          <p:nvPr>
            <p:ph idx="1"/>
          </p:nvPr>
        </p:nvSpPr>
        <p:spPr>
          <a:xfrm>
            <a:off x="838200" y="1905000"/>
            <a:ext cx="7848600" cy="4221163"/>
          </a:xfrm>
        </p:spPr>
        <p:txBody>
          <a:bodyPr>
            <a:normAutofit/>
          </a:bodyPr>
          <a:lstStyle/>
          <a:p>
            <a:pPr marL="0" indent="0">
              <a:spcAft>
                <a:spcPts val="1200"/>
              </a:spcAft>
              <a:buNone/>
            </a:pPr>
            <a:r>
              <a:rPr lang="en-US" sz="2800" b="1" dirty="0" smtClean="0"/>
              <a:t>Composition </a:t>
            </a:r>
            <a:r>
              <a:rPr lang="en-US" sz="2800" dirty="0" smtClean="0"/>
              <a:t>(continuous)</a:t>
            </a:r>
          </a:p>
          <a:p>
            <a:pPr>
              <a:spcAft>
                <a:spcPts val="1200"/>
              </a:spcAft>
            </a:pPr>
            <a:r>
              <a:rPr lang="en-US" sz="2800" dirty="0" smtClean="0"/>
              <a:t>Central tendency for summarizing content</a:t>
            </a:r>
          </a:p>
          <a:p>
            <a:pPr lvl="1">
              <a:spcAft>
                <a:spcPts val="1200"/>
              </a:spcAft>
            </a:pPr>
            <a:r>
              <a:rPr lang="en-US" dirty="0" smtClean="0"/>
              <a:t>E.g. average or median income for social class</a:t>
            </a:r>
          </a:p>
          <a:p>
            <a:pPr>
              <a:spcAft>
                <a:spcPts val="1200"/>
              </a:spcAft>
            </a:pPr>
            <a:r>
              <a:rPr lang="en-US" sz="2800" dirty="0" smtClean="0"/>
              <a:t>Min/max for access</a:t>
            </a:r>
          </a:p>
          <a:p>
            <a:pPr lvl="1">
              <a:spcAft>
                <a:spcPts val="1200"/>
              </a:spcAft>
            </a:pPr>
            <a:r>
              <a:rPr lang="en-US" dirty="0" smtClean="0"/>
              <a:t>Max income for starting a business</a:t>
            </a:r>
          </a:p>
          <a:p>
            <a:pPr>
              <a:spcAft>
                <a:spcPts val="1200"/>
              </a:spcAft>
            </a:pPr>
            <a:r>
              <a:rPr lang="en-US" sz="2800" dirty="0" smtClean="0"/>
              <a:t>SD for diversity</a:t>
            </a:r>
          </a:p>
          <a:p>
            <a:pPr lvl="1">
              <a:spcAft>
                <a:spcPts val="1200"/>
              </a:spcAft>
            </a:pPr>
            <a:r>
              <a:rPr lang="en-US" dirty="0" smtClean="0"/>
              <a:t>SD of income for exposure to lots of different ideas</a:t>
            </a:r>
          </a:p>
        </p:txBody>
      </p:sp>
    </p:spTree>
    <p:extLst>
      <p:ext uri="{BB962C8B-B14F-4D97-AF65-F5344CB8AC3E}">
        <p14:creationId xmlns:p14="http://schemas.microsoft.com/office/powerpoint/2010/main" val="3566605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Alter attributes</a:t>
            </a:r>
          </a:p>
        </p:txBody>
      </p:sp>
      <p:sp>
        <p:nvSpPr>
          <p:cNvPr id="3" name="Content Placeholder 2"/>
          <p:cNvSpPr>
            <a:spLocks noGrp="1"/>
          </p:cNvSpPr>
          <p:nvPr>
            <p:ph idx="1"/>
          </p:nvPr>
        </p:nvSpPr>
        <p:spPr>
          <a:xfrm>
            <a:off x="457200" y="1905000"/>
            <a:ext cx="8229600" cy="4572000"/>
          </a:xfrm>
        </p:spPr>
        <p:txBody>
          <a:bodyPr>
            <a:normAutofit/>
          </a:bodyPr>
          <a:lstStyle/>
          <a:p>
            <a:pPr marL="0" indent="0">
              <a:spcAft>
                <a:spcPts val="1200"/>
              </a:spcAft>
              <a:buNone/>
            </a:pPr>
            <a:r>
              <a:rPr lang="en-US" sz="2400" b="1" dirty="0" smtClean="0"/>
              <a:t>Ego-alter similarity</a:t>
            </a:r>
          </a:p>
          <a:p>
            <a:pPr>
              <a:spcAft>
                <a:spcPts val="1200"/>
              </a:spcAft>
            </a:pPr>
            <a:r>
              <a:rPr lang="en-US" sz="2400" dirty="0" smtClean="0"/>
              <a:t>Three different mechanisms of similarity</a:t>
            </a:r>
          </a:p>
          <a:p>
            <a:pPr marL="0" indent="0">
              <a:spcAft>
                <a:spcPts val="1200"/>
              </a:spcAft>
              <a:buNone/>
            </a:pPr>
            <a:r>
              <a:rPr lang="en-US" sz="2400" dirty="0" smtClean="0"/>
              <a:t>	</a:t>
            </a:r>
            <a:r>
              <a:rPr lang="en-US" sz="2400" dirty="0" smtClean="0">
                <a:solidFill>
                  <a:schemeClr val="accent1"/>
                </a:solidFill>
              </a:rPr>
              <a:t>1) </a:t>
            </a:r>
            <a:r>
              <a:rPr lang="en-US" sz="2400" dirty="0" smtClean="0"/>
              <a:t>Preference - people tend to socialize and 	form bonds 	with others like them (</a:t>
            </a:r>
            <a:r>
              <a:rPr lang="en-US" sz="2400" dirty="0" err="1" smtClean="0"/>
              <a:t>homophily</a:t>
            </a:r>
            <a:r>
              <a:rPr lang="en-US" sz="2400" dirty="0" smtClean="0"/>
              <a:t>)</a:t>
            </a:r>
          </a:p>
          <a:p>
            <a:pPr lvl="2">
              <a:spcAft>
                <a:spcPts val="1200"/>
              </a:spcAft>
            </a:pPr>
            <a:r>
              <a:rPr lang="en-US" sz="2000" dirty="0" smtClean="0"/>
              <a:t>Ease of communication</a:t>
            </a:r>
          </a:p>
          <a:p>
            <a:pPr lvl="2">
              <a:spcAft>
                <a:spcPts val="1200"/>
              </a:spcAft>
            </a:pPr>
            <a:r>
              <a:rPr lang="en-US" sz="2000" dirty="0" smtClean="0"/>
              <a:t>Racism, sexism, etc.</a:t>
            </a:r>
          </a:p>
          <a:p>
            <a:pPr lvl="2">
              <a:spcAft>
                <a:spcPts val="1200"/>
              </a:spcAft>
            </a:pPr>
            <a:r>
              <a:rPr lang="en-US" sz="2000" dirty="0" smtClean="0"/>
              <a:t>Primitive survival instinct to fear outsiders </a:t>
            </a:r>
          </a:p>
          <a:p>
            <a:endParaRPr lang="en-US" dirty="0" smtClean="0"/>
          </a:p>
        </p:txBody>
      </p:sp>
    </p:spTree>
    <p:extLst>
      <p:ext uri="{BB962C8B-B14F-4D97-AF65-F5344CB8AC3E}">
        <p14:creationId xmlns:p14="http://schemas.microsoft.com/office/powerpoint/2010/main" val="2398133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Alter attributes</a:t>
            </a:r>
          </a:p>
        </p:txBody>
      </p:sp>
      <p:sp>
        <p:nvSpPr>
          <p:cNvPr id="3" name="Content Placeholder 2"/>
          <p:cNvSpPr>
            <a:spLocks noGrp="1"/>
          </p:cNvSpPr>
          <p:nvPr>
            <p:ph idx="1"/>
          </p:nvPr>
        </p:nvSpPr>
        <p:spPr>
          <a:xfrm>
            <a:off x="457200" y="1905000"/>
            <a:ext cx="8229600" cy="4572000"/>
          </a:xfrm>
        </p:spPr>
        <p:txBody>
          <a:bodyPr>
            <a:normAutofit/>
          </a:bodyPr>
          <a:lstStyle/>
          <a:p>
            <a:pPr marL="0" indent="0">
              <a:spcAft>
                <a:spcPts val="1200"/>
              </a:spcAft>
              <a:buNone/>
            </a:pPr>
            <a:r>
              <a:rPr lang="en-US" sz="2400" b="1" dirty="0" smtClean="0"/>
              <a:t>Ego-alter similarity</a:t>
            </a:r>
          </a:p>
          <a:p>
            <a:pPr>
              <a:spcAft>
                <a:spcPts val="1200"/>
              </a:spcAft>
            </a:pPr>
            <a:r>
              <a:rPr lang="en-US" sz="2400" dirty="0" smtClean="0"/>
              <a:t>Three different mechanisms of similarity</a:t>
            </a:r>
          </a:p>
          <a:p>
            <a:pPr marL="0" indent="0">
              <a:spcAft>
                <a:spcPts val="1200"/>
              </a:spcAft>
              <a:buNone/>
            </a:pPr>
            <a:r>
              <a:rPr lang="en-US" sz="2400" dirty="0" smtClean="0"/>
              <a:t>	</a:t>
            </a:r>
            <a:r>
              <a:rPr lang="en-US" sz="2400" dirty="0">
                <a:solidFill>
                  <a:schemeClr val="accent1"/>
                </a:solidFill>
              </a:rPr>
              <a:t>2</a:t>
            </a:r>
            <a:r>
              <a:rPr lang="en-US" sz="2400" dirty="0" smtClean="0">
                <a:solidFill>
                  <a:schemeClr val="accent1"/>
                </a:solidFill>
              </a:rPr>
              <a:t>) </a:t>
            </a:r>
            <a:r>
              <a:rPr lang="en-US" sz="2400" dirty="0" smtClean="0"/>
              <a:t>Availability - people tend to socialize and 	form bonds 	with people they come into contact 	with (shared foci of activity)</a:t>
            </a:r>
          </a:p>
          <a:p>
            <a:pPr lvl="2">
              <a:spcAft>
                <a:spcPts val="1200"/>
              </a:spcAft>
            </a:pPr>
            <a:r>
              <a:rPr lang="en-US" sz="2000" dirty="0" smtClean="0"/>
              <a:t>Racial and SES segregation in housing</a:t>
            </a:r>
          </a:p>
          <a:p>
            <a:pPr lvl="2">
              <a:spcAft>
                <a:spcPts val="1200"/>
              </a:spcAft>
            </a:pPr>
            <a:r>
              <a:rPr lang="en-US" sz="2000" dirty="0" smtClean="0"/>
              <a:t>Gender segregation in occupations and interests</a:t>
            </a:r>
          </a:p>
          <a:p>
            <a:endParaRPr lang="en-US" dirty="0" smtClean="0"/>
          </a:p>
        </p:txBody>
      </p:sp>
    </p:spTree>
    <p:extLst>
      <p:ext uri="{BB962C8B-B14F-4D97-AF65-F5344CB8AC3E}">
        <p14:creationId xmlns:p14="http://schemas.microsoft.com/office/powerpoint/2010/main" val="132175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Alter attributes</a:t>
            </a:r>
          </a:p>
        </p:txBody>
      </p:sp>
      <p:sp>
        <p:nvSpPr>
          <p:cNvPr id="3" name="Content Placeholder 2"/>
          <p:cNvSpPr>
            <a:spLocks noGrp="1"/>
          </p:cNvSpPr>
          <p:nvPr>
            <p:ph idx="1"/>
          </p:nvPr>
        </p:nvSpPr>
        <p:spPr>
          <a:xfrm>
            <a:off x="457200" y="1905000"/>
            <a:ext cx="8229600" cy="4572000"/>
          </a:xfrm>
        </p:spPr>
        <p:txBody>
          <a:bodyPr>
            <a:normAutofit/>
          </a:bodyPr>
          <a:lstStyle/>
          <a:p>
            <a:pPr marL="0" indent="0">
              <a:spcAft>
                <a:spcPts val="1200"/>
              </a:spcAft>
              <a:buNone/>
            </a:pPr>
            <a:r>
              <a:rPr lang="en-US" sz="2400" b="1" dirty="0" smtClean="0"/>
              <a:t>Ego-alter similarity</a:t>
            </a:r>
          </a:p>
          <a:p>
            <a:pPr>
              <a:spcAft>
                <a:spcPts val="1200"/>
              </a:spcAft>
            </a:pPr>
            <a:r>
              <a:rPr lang="en-US" sz="2400" dirty="0" smtClean="0"/>
              <a:t>Three different mechanisms of similarity</a:t>
            </a:r>
          </a:p>
          <a:p>
            <a:pPr marL="0" indent="0">
              <a:spcAft>
                <a:spcPts val="1200"/>
              </a:spcAft>
              <a:buNone/>
            </a:pPr>
            <a:r>
              <a:rPr lang="en-US" sz="2400" dirty="0" smtClean="0"/>
              <a:t>	</a:t>
            </a:r>
            <a:r>
              <a:rPr lang="en-US" sz="2400" dirty="0" smtClean="0">
                <a:solidFill>
                  <a:schemeClr val="accent1"/>
                </a:solidFill>
              </a:rPr>
              <a:t>3) </a:t>
            </a:r>
            <a:r>
              <a:rPr lang="en-US" sz="2400" dirty="0" smtClean="0"/>
              <a:t>Influence - people become more similar over 	time through repeated social interactions</a:t>
            </a:r>
          </a:p>
          <a:p>
            <a:pPr lvl="2">
              <a:spcAft>
                <a:spcPts val="1200"/>
              </a:spcAft>
            </a:pPr>
            <a:r>
              <a:rPr lang="en-US" sz="2000" dirty="0" smtClean="0"/>
              <a:t>Applies only to achieved statuses (e.g. attitudes, decisions, behaviors), not ascribed ones (e.g. race, gender)</a:t>
            </a:r>
          </a:p>
          <a:p>
            <a:endParaRPr lang="en-US" dirty="0" smtClean="0"/>
          </a:p>
        </p:txBody>
      </p:sp>
    </p:spTree>
    <p:extLst>
      <p:ext uri="{BB962C8B-B14F-4D97-AF65-F5344CB8AC3E}">
        <p14:creationId xmlns:p14="http://schemas.microsoft.com/office/powerpoint/2010/main" val="6369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Alter attributes</a:t>
            </a:r>
          </a:p>
        </p:txBody>
      </p:sp>
      <p:sp>
        <p:nvSpPr>
          <p:cNvPr id="3" name="Content Placeholder 2"/>
          <p:cNvSpPr>
            <a:spLocks noGrp="1"/>
          </p:cNvSpPr>
          <p:nvPr>
            <p:ph idx="1"/>
          </p:nvPr>
        </p:nvSpPr>
        <p:spPr>
          <a:xfrm>
            <a:off x="457200" y="1905000"/>
            <a:ext cx="8229600" cy="4572000"/>
          </a:xfrm>
        </p:spPr>
        <p:txBody>
          <a:bodyPr>
            <a:normAutofit lnSpcReduction="10000"/>
          </a:bodyPr>
          <a:lstStyle/>
          <a:p>
            <a:pPr marL="0" indent="0">
              <a:spcAft>
                <a:spcPts val="1200"/>
              </a:spcAft>
              <a:buNone/>
            </a:pPr>
            <a:r>
              <a:rPr lang="en-US" sz="2400" b="1" dirty="0" smtClean="0"/>
              <a:t>Ego-alter similarity</a:t>
            </a:r>
          </a:p>
          <a:p>
            <a:pPr>
              <a:spcAft>
                <a:spcPts val="1200"/>
              </a:spcAft>
            </a:pPr>
            <a:r>
              <a:rPr lang="en-US" sz="2400" dirty="0" smtClean="0"/>
              <a:t>Homophily insulates ego from outside influence and ideas and reinforces in-group behaviors and biases </a:t>
            </a:r>
          </a:p>
          <a:p>
            <a:pPr lvl="1">
              <a:spcAft>
                <a:spcPts val="1200"/>
              </a:spcAft>
            </a:pPr>
            <a:r>
              <a:rPr lang="en-US" sz="2000" dirty="0" smtClean="0"/>
              <a:t>E.g. political polarization</a:t>
            </a:r>
          </a:p>
          <a:p>
            <a:pPr>
              <a:spcAft>
                <a:spcPts val="1200"/>
              </a:spcAft>
            </a:pPr>
            <a:r>
              <a:rPr lang="en-US" sz="2400" dirty="0" smtClean="0"/>
              <a:t>Homophily  is identity-affirming, fostering a sense of comfort and belonging</a:t>
            </a:r>
          </a:p>
          <a:p>
            <a:pPr>
              <a:spcAft>
                <a:spcPts val="1200"/>
              </a:spcAft>
            </a:pPr>
            <a:r>
              <a:rPr lang="en-US" sz="2400" dirty="0" smtClean="0"/>
              <a:t>Can be used to impute ego characteristics (e.g. criminality, sexuality)</a:t>
            </a:r>
          </a:p>
          <a:p>
            <a:pPr>
              <a:spcAft>
                <a:spcPts val="1200"/>
              </a:spcAft>
            </a:pPr>
            <a:r>
              <a:rPr lang="en-US" sz="2400" dirty="0" smtClean="0"/>
              <a:t>Can measure social influence over time</a:t>
            </a:r>
          </a:p>
          <a:p>
            <a:endParaRPr lang="en-US" dirty="0" smtClean="0"/>
          </a:p>
        </p:txBody>
      </p:sp>
    </p:spTree>
    <p:extLst>
      <p:ext uri="{BB962C8B-B14F-4D97-AF65-F5344CB8AC3E}">
        <p14:creationId xmlns:p14="http://schemas.microsoft.com/office/powerpoint/2010/main" val="695960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Alter attributes</a:t>
            </a:r>
          </a:p>
        </p:txBody>
      </p:sp>
      <p:sp>
        <p:nvSpPr>
          <p:cNvPr id="3" name="Content Placeholder 2"/>
          <p:cNvSpPr>
            <a:spLocks noGrp="1"/>
          </p:cNvSpPr>
          <p:nvPr>
            <p:ph idx="1"/>
          </p:nvPr>
        </p:nvSpPr>
        <p:spPr>
          <a:xfrm>
            <a:off x="457200" y="1905000"/>
            <a:ext cx="8229600" cy="4800600"/>
          </a:xfrm>
        </p:spPr>
        <p:txBody>
          <a:bodyPr>
            <a:normAutofit fontScale="92500" lnSpcReduction="10000"/>
          </a:bodyPr>
          <a:lstStyle/>
          <a:p>
            <a:pPr marL="0" indent="0">
              <a:spcAft>
                <a:spcPts val="1200"/>
              </a:spcAft>
              <a:buNone/>
            </a:pPr>
            <a:r>
              <a:rPr lang="en-US" sz="2400" b="1" dirty="0"/>
              <a:t>Ego-alter </a:t>
            </a:r>
            <a:r>
              <a:rPr lang="en-US" sz="2400" b="1" dirty="0" smtClean="0"/>
              <a:t>similarity (</a:t>
            </a:r>
            <a:r>
              <a:rPr lang="en-US" sz="2400" dirty="0" smtClean="0"/>
              <a:t>categorical)</a:t>
            </a:r>
          </a:p>
          <a:p>
            <a:pPr>
              <a:spcAft>
                <a:spcPts val="1200"/>
              </a:spcAft>
            </a:pPr>
            <a:r>
              <a:rPr lang="en-US" sz="2400" dirty="0" smtClean="0"/>
              <a:t>Proportion same as ego</a:t>
            </a:r>
          </a:p>
          <a:p>
            <a:pPr lvl="1">
              <a:spcAft>
                <a:spcPts val="1200"/>
              </a:spcAft>
            </a:pPr>
            <a:r>
              <a:rPr lang="en-US" sz="2000" dirty="0" smtClean="0"/>
              <a:t>E.g. if you are female and 3 out 4 of alters are female, proportion </a:t>
            </a:r>
            <a:r>
              <a:rPr lang="en-US" sz="2000" dirty="0" err="1" smtClean="0"/>
              <a:t>homophilous</a:t>
            </a:r>
            <a:r>
              <a:rPr lang="en-US" sz="2000" dirty="0" smtClean="0"/>
              <a:t> is .75</a:t>
            </a:r>
          </a:p>
          <a:p>
            <a:pPr>
              <a:spcAft>
                <a:spcPts val="1200"/>
              </a:spcAft>
            </a:pPr>
            <a:r>
              <a:rPr lang="en-US" sz="2400" dirty="0" err="1" smtClean="0"/>
              <a:t>Krackhardt</a:t>
            </a:r>
            <a:r>
              <a:rPr lang="en-US" sz="2400" dirty="0" smtClean="0"/>
              <a:t> and Stern’s E-I</a:t>
            </a:r>
          </a:p>
          <a:p>
            <a:pPr lvl="1">
              <a:spcAft>
                <a:spcPts val="1200"/>
              </a:spcAft>
            </a:pPr>
            <a:r>
              <a:rPr lang="en-US" sz="2000" dirty="0" smtClean="0"/>
              <a:t>Ego’s propensity to have ties to alters with same characteristic</a:t>
            </a:r>
          </a:p>
          <a:p>
            <a:pPr lvl="1">
              <a:spcAft>
                <a:spcPts val="1200"/>
              </a:spcAft>
            </a:pPr>
            <a:r>
              <a:rPr lang="en-US" sz="2000" dirty="0" smtClean="0"/>
              <a:t>-1 to 1 where -1 = completely </a:t>
            </a:r>
            <a:r>
              <a:rPr lang="en-US" sz="2000" dirty="0" err="1" smtClean="0"/>
              <a:t>homophilous</a:t>
            </a:r>
            <a:r>
              <a:rPr lang="en-US" sz="2000" dirty="0" smtClean="0"/>
              <a:t> and 1 = completely </a:t>
            </a:r>
            <a:r>
              <a:rPr lang="en-US" sz="2000" dirty="0" err="1" smtClean="0"/>
              <a:t>heterophilous</a:t>
            </a:r>
            <a:endParaRPr lang="en-US" sz="2000" dirty="0" smtClean="0"/>
          </a:p>
          <a:p>
            <a:pPr marL="0" indent="0">
              <a:buNone/>
            </a:pPr>
            <a:endParaRPr lang="en-US" dirty="0" smtClean="0"/>
          </a:p>
          <a:p>
            <a:pPr marL="0" indent="0">
              <a:buNone/>
            </a:pPr>
            <a:r>
              <a:rPr lang="en-US" dirty="0" smtClean="0"/>
              <a:t>	</a:t>
            </a:r>
            <a:r>
              <a:rPr lang="en-US" dirty="0" err="1" smtClean="0"/>
              <a:t>N</a:t>
            </a:r>
            <a:r>
              <a:rPr lang="en-US" baseline="-25000" dirty="0" err="1" smtClean="0"/>
              <a:t>external</a:t>
            </a:r>
            <a:r>
              <a:rPr lang="en-US" dirty="0" err="1" smtClean="0"/>
              <a:t>-N</a:t>
            </a:r>
            <a:r>
              <a:rPr lang="en-US" baseline="-25000" dirty="0" err="1" smtClean="0"/>
              <a:t>internal</a:t>
            </a:r>
            <a:endParaRPr lang="en-US" baseline="-25000" dirty="0" smtClean="0"/>
          </a:p>
          <a:p>
            <a:pPr marL="0" indent="0">
              <a:buNone/>
            </a:pPr>
            <a:r>
              <a:rPr lang="en-US" dirty="0"/>
              <a:t>	</a:t>
            </a:r>
            <a:r>
              <a:rPr lang="en-US" dirty="0" smtClean="0"/>
              <a:t>   network size</a:t>
            </a:r>
          </a:p>
        </p:txBody>
      </p:sp>
      <p:cxnSp>
        <p:nvCxnSpPr>
          <p:cNvPr id="5" name="Straight Connector 4"/>
          <p:cNvCxnSpPr/>
          <p:nvPr/>
        </p:nvCxnSpPr>
        <p:spPr>
          <a:xfrm>
            <a:off x="1371600" y="6096000"/>
            <a:ext cx="1905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42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0600" y="2285999"/>
            <a:ext cx="7798292" cy="3840479"/>
          </a:xfrm>
        </p:spPr>
        <p:txBody>
          <a:bodyPr/>
          <a:lstStyle/>
          <a:p>
            <a:pPr marL="457200" indent="-457200">
              <a:spcBef>
                <a:spcPts val="1200"/>
              </a:spcBef>
              <a:buFont typeface="+mj-lt"/>
              <a:buAutoNum type="arabicPeriod"/>
            </a:pPr>
            <a:r>
              <a:rPr lang="en-US" sz="2400" dirty="0" smtClean="0"/>
              <a:t>Common measures and when to use them</a:t>
            </a:r>
          </a:p>
          <a:p>
            <a:pPr marL="457200" indent="-457200">
              <a:spcBef>
                <a:spcPts val="1200"/>
              </a:spcBef>
              <a:buFont typeface="+mj-lt"/>
              <a:buAutoNum type="arabicPeriod"/>
            </a:pPr>
            <a:r>
              <a:rPr lang="en-US" sz="2400" dirty="0" smtClean="0"/>
              <a:t>Data management for ego networks</a:t>
            </a:r>
          </a:p>
          <a:p>
            <a:pPr marL="457200" indent="-457200">
              <a:spcBef>
                <a:spcPts val="1200"/>
              </a:spcBef>
              <a:buFont typeface="+mj-lt"/>
              <a:buAutoNum type="arabicPeriod"/>
            </a:pPr>
            <a:r>
              <a:rPr lang="en-US" sz="2400" dirty="0" smtClean="0"/>
              <a:t>Regression with ego net variables</a:t>
            </a:r>
            <a:endParaRPr lang="en-US" sz="2400" dirty="0"/>
          </a:p>
          <a:p>
            <a:pPr marL="457200" indent="-457200">
              <a:spcBef>
                <a:spcPts val="1200"/>
              </a:spcBef>
              <a:buFont typeface="+mj-lt"/>
              <a:buAutoNum type="arabicPeriod"/>
            </a:pPr>
            <a:r>
              <a:rPr lang="en-US" sz="2400" dirty="0" smtClean="0"/>
              <a:t>Multilevel modeling</a:t>
            </a:r>
            <a:endParaRPr lang="en-US" sz="2400" dirty="0"/>
          </a:p>
          <a:p>
            <a:pPr marL="457200" indent="-457200">
              <a:spcBef>
                <a:spcPts val="1200"/>
              </a:spcBef>
              <a:buFont typeface="+mj-lt"/>
              <a:buAutoNum type="arabicPeriod"/>
            </a:pPr>
            <a:r>
              <a:rPr lang="en-US" sz="2400" dirty="0" smtClean="0"/>
              <a:t>Ego network dynamics</a:t>
            </a:r>
            <a:endParaRPr lang="en-US" sz="2400" dirty="0"/>
          </a:p>
          <a:p>
            <a:pPr marL="45720" indent="0">
              <a:buNone/>
            </a:pPr>
            <a:endParaRPr lang="en-US" dirty="0"/>
          </a:p>
        </p:txBody>
      </p:sp>
      <p:sp>
        <p:nvSpPr>
          <p:cNvPr id="3" name="Title 2"/>
          <p:cNvSpPr>
            <a:spLocks noGrp="1"/>
          </p:cNvSpPr>
          <p:nvPr>
            <p:ph type="title"/>
          </p:nvPr>
        </p:nvSpPr>
        <p:spPr/>
        <p:txBody>
          <a:bodyPr/>
          <a:lstStyle/>
          <a:p>
            <a:r>
              <a:rPr lang="en-US" dirty="0" smtClean="0"/>
              <a:t>roadmap</a:t>
            </a:r>
            <a:endParaRPr lang="en-US" dirty="0"/>
          </a:p>
        </p:txBody>
      </p:sp>
    </p:spTree>
    <p:extLst>
      <p:ext uri="{BB962C8B-B14F-4D97-AF65-F5344CB8AC3E}">
        <p14:creationId xmlns:p14="http://schemas.microsoft.com/office/powerpoint/2010/main" val="2112024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Alter attributes</a:t>
            </a:r>
          </a:p>
        </p:txBody>
      </p:sp>
      <p:sp>
        <p:nvSpPr>
          <p:cNvPr id="3" name="Content Placeholder 2"/>
          <p:cNvSpPr>
            <a:spLocks noGrp="1"/>
          </p:cNvSpPr>
          <p:nvPr>
            <p:ph idx="1"/>
          </p:nvPr>
        </p:nvSpPr>
        <p:spPr>
          <a:xfrm>
            <a:off x="457200" y="1905000"/>
            <a:ext cx="8229600" cy="4800600"/>
          </a:xfrm>
        </p:spPr>
        <p:txBody>
          <a:bodyPr>
            <a:normAutofit/>
          </a:bodyPr>
          <a:lstStyle/>
          <a:p>
            <a:pPr marL="0" indent="0">
              <a:spcAft>
                <a:spcPts val="1200"/>
              </a:spcAft>
              <a:buNone/>
            </a:pPr>
            <a:r>
              <a:rPr lang="en-US" sz="2400" b="1" dirty="0"/>
              <a:t>Ego-alter </a:t>
            </a:r>
            <a:r>
              <a:rPr lang="en-US" sz="2400" b="1" dirty="0" smtClean="0"/>
              <a:t>similarity (</a:t>
            </a:r>
            <a:r>
              <a:rPr lang="en-US" sz="2400" dirty="0" smtClean="0"/>
              <a:t>categorical)</a:t>
            </a:r>
          </a:p>
          <a:p>
            <a:pPr>
              <a:spcAft>
                <a:spcPts val="1200"/>
              </a:spcAft>
            </a:pPr>
            <a:r>
              <a:rPr lang="en-US" sz="2400" dirty="0" smtClean="0"/>
              <a:t>BUT </a:t>
            </a:r>
            <a:r>
              <a:rPr lang="en-US" sz="2400" dirty="0" err="1" smtClean="0"/>
              <a:t>homophily</a:t>
            </a:r>
            <a:r>
              <a:rPr lang="en-US" sz="2400" dirty="0" smtClean="0"/>
              <a:t> is dependent on the availability of different alters</a:t>
            </a:r>
          </a:p>
          <a:p>
            <a:pPr>
              <a:spcAft>
                <a:spcPts val="1200"/>
              </a:spcAft>
            </a:pPr>
            <a:r>
              <a:rPr lang="en-US" sz="2400" dirty="0" smtClean="0"/>
              <a:t>Treat distribution in community at large as expected value in a null model of no </a:t>
            </a:r>
            <a:r>
              <a:rPr lang="en-US" sz="2400" dirty="0" err="1" smtClean="0"/>
              <a:t>homophily</a:t>
            </a:r>
            <a:endParaRPr lang="en-US" sz="2400" dirty="0" smtClean="0"/>
          </a:p>
          <a:p>
            <a:pPr lvl="1">
              <a:spcAft>
                <a:spcPts val="1200"/>
              </a:spcAft>
            </a:pPr>
            <a:r>
              <a:rPr lang="en-US" sz="2000" dirty="0" smtClean="0"/>
              <a:t>E.g. Suppose neighborhood is 75% white, what is expected number of white ties given the lower availability of minorities in the community</a:t>
            </a:r>
          </a:p>
          <a:p>
            <a:pPr marL="0" indent="0">
              <a:buNone/>
            </a:pPr>
            <a:r>
              <a:rPr lang="en-US" dirty="0" smtClean="0"/>
              <a:t>	</a:t>
            </a:r>
          </a:p>
        </p:txBody>
      </p:sp>
    </p:spTree>
    <p:extLst>
      <p:ext uri="{BB962C8B-B14F-4D97-AF65-F5344CB8AC3E}">
        <p14:creationId xmlns:p14="http://schemas.microsoft.com/office/powerpoint/2010/main" val="271678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Alter attributes</a:t>
            </a:r>
          </a:p>
        </p:txBody>
      </p:sp>
      <p:sp>
        <p:nvSpPr>
          <p:cNvPr id="3" name="Content Placeholder 2"/>
          <p:cNvSpPr>
            <a:spLocks noGrp="1"/>
          </p:cNvSpPr>
          <p:nvPr>
            <p:ph idx="1"/>
          </p:nvPr>
        </p:nvSpPr>
        <p:spPr>
          <a:xfrm>
            <a:off x="457200" y="1905000"/>
            <a:ext cx="8229600" cy="4800600"/>
          </a:xfrm>
        </p:spPr>
        <p:txBody>
          <a:bodyPr>
            <a:normAutofit/>
          </a:bodyPr>
          <a:lstStyle/>
          <a:p>
            <a:pPr marL="0" indent="0">
              <a:spcAft>
                <a:spcPts val="1200"/>
              </a:spcAft>
              <a:buNone/>
            </a:pPr>
            <a:r>
              <a:rPr lang="en-US" b="1" dirty="0"/>
              <a:t>Ego-alter </a:t>
            </a:r>
            <a:r>
              <a:rPr lang="en-US" b="1" dirty="0" smtClean="0"/>
              <a:t>similarity (</a:t>
            </a:r>
            <a:r>
              <a:rPr lang="en-US" dirty="0" smtClean="0"/>
              <a:t>categorical)</a:t>
            </a:r>
          </a:p>
          <a:p>
            <a:pPr>
              <a:spcAft>
                <a:spcPts val="1200"/>
              </a:spcAft>
            </a:pPr>
            <a:r>
              <a:rPr lang="en-US" dirty="0"/>
              <a:t>P</a:t>
            </a:r>
            <a:r>
              <a:rPr lang="en-US" dirty="0" smtClean="0"/>
              <a:t>hi (normalized chi-square)</a:t>
            </a:r>
          </a:p>
          <a:p>
            <a:pPr marL="0" indent="0">
              <a:spcAft>
                <a:spcPts val="1200"/>
              </a:spcAft>
              <a:buNone/>
            </a:pPr>
            <a:r>
              <a:rPr lang="en-US" dirty="0" smtClean="0">
                <a:solidFill>
                  <a:schemeClr val="accent1"/>
                </a:solidFill>
              </a:rPr>
              <a:t>1) </a:t>
            </a:r>
            <a:r>
              <a:rPr lang="en-US" dirty="0" smtClean="0"/>
              <a:t>Calculate expected value </a:t>
            </a:r>
          </a:p>
          <a:p>
            <a:pPr lvl="1">
              <a:spcAft>
                <a:spcPts val="1200"/>
              </a:spcAft>
            </a:pPr>
            <a:r>
              <a:rPr lang="en-US" dirty="0"/>
              <a:t>I</a:t>
            </a:r>
            <a:r>
              <a:rPr lang="en-US" dirty="0" smtClean="0"/>
              <a:t>f degree is 12, and neigh is 75% white, expect 0.75*12 = 9 white alters, 3 minority</a:t>
            </a:r>
          </a:p>
          <a:p>
            <a:pPr marL="0" indent="0">
              <a:spcAft>
                <a:spcPts val="1200"/>
              </a:spcAft>
              <a:buNone/>
            </a:pPr>
            <a:r>
              <a:rPr lang="en-US" dirty="0" smtClean="0">
                <a:solidFill>
                  <a:schemeClr val="accent1"/>
                </a:solidFill>
              </a:rPr>
              <a:t>2) </a:t>
            </a:r>
            <a:r>
              <a:rPr lang="en-US" dirty="0" smtClean="0"/>
              <a:t>Calculate chi-square</a:t>
            </a:r>
          </a:p>
          <a:p>
            <a:pPr lvl="1">
              <a:spcAft>
                <a:spcPts val="1200"/>
              </a:spcAft>
            </a:pPr>
            <a:r>
              <a:rPr lang="en-US" dirty="0"/>
              <a:t>(10-9)</a:t>
            </a:r>
            <a:r>
              <a:rPr lang="en-US" baseline="30000" dirty="0"/>
              <a:t>2</a:t>
            </a:r>
            <a:r>
              <a:rPr lang="en-US" dirty="0"/>
              <a:t>/9= </a:t>
            </a:r>
            <a:r>
              <a:rPr lang="en-US" dirty="0" smtClean="0"/>
              <a:t>0.11 </a:t>
            </a:r>
            <a:r>
              <a:rPr lang="en-US" dirty="0"/>
              <a:t>+</a:t>
            </a:r>
            <a:r>
              <a:rPr lang="en-US" dirty="0" smtClean="0"/>
              <a:t> </a:t>
            </a:r>
            <a:r>
              <a:rPr lang="en-US" dirty="0"/>
              <a:t>(2-3)</a:t>
            </a:r>
            <a:r>
              <a:rPr lang="en-US" baseline="30000" dirty="0"/>
              <a:t>2</a:t>
            </a:r>
            <a:r>
              <a:rPr lang="en-US" dirty="0"/>
              <a:t>/3= </a:t>
            </a:r>
            <a:r>
              <a:rPr lang="en-US" dirty="0" smtClean="0"/>
              <a:t>0.33 </a:t>
            </a:r>
            <a:r>
              <a:rPr lang="en-US" dirty="0"/>
              <a:t>for a sum of </a:t>
            </a:r>
            <a:r>
              <a:rPr lang="en-US" dirty="0" smtClean="0"/>
              <a:t>0.44 </a:t>
            </a:r>
          </a:p>
          <a:p>
            <a:pPr marL="0" indent="0">
              <a:spcAft>
                <a:spcPts val="1200"/>
              </a:spcAft>
              <a:buNone/>
            </a:pPr>
            <a:r>
              <a:rPr lang="en-US" dirty="0" smtClean="0">
                <a:solidFill>
                  <a:schemeClr val="accent1"/>
                </a:solidFill>
              </a:rPr>
              <a:t>3) </a:t>
            </a:r>
            <a:r>
              <a:rPr lang="en-US" dirty="0" smtClean="0"/>
              <a:t>Normalize so value (phi) ranges from 0-1</a:t>
            </a:r>
          </a:p>
          <a:p>
            <a:pPr lvl="1">
              <a:spcAft>
                <a:spcPts val="1200"/>
              </a:spcAft>
            </a:pPr>
            <a:r>
              <a:rPr lang="en-US" dirty="0" err="1" smtClean="0"/>
              <a:t>Sqrt</a:t>
            </a:r>
            <a:r>
              <a:rPr lang="en-US" dirty="0" smtClean="0"/>
              <a:t> 0.44/12 = 0.19	</a:t>
            </a:r>
          </a:p>
        </p:txBody>
      </p:sp>
      <mc:AlternateContent xmlns:mc="http://schemas.openxmlformats.org/markup-compatibility/2006" xmlns:a14="http://schemas.microsoft.com/office/drawing/2010/main">
        <mc:Choice Requires="a14">
          <p:sp>
            <p:nvSpPr>
              <p:cNvPr id="4" name="Rectangle 3"/>
              <p:cNvSpPr/>
              <p:nvPr/>
            </p:nvSpPr>
            <p:spPr>
              <a:xfrm>
                <a:off x="6781800" y="4298451"/>
                <a:ext cx="2225801" cy="78765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r>
                            <a:rPr lang="en-US" i="0">
                              <a:latin typeface="Cambria Math" panose="02040503050406030204" pitchFamily="18" charset="0"/>
                            </a:rPr>
                            <m:t>2</m:t>
                          </m:r>
                        </m:sup>
                      </m:sSup>
                      <m:r>
                        <a:rPr lang="en-US" i="0">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𝑘</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𝑘</m:t>
                                          </m:r>
                                        </m:sub>
                                      </m:sSub>
                                    </m:e>
                                  </m:d>
                                </m:e>
                                <m:sup>
                                  <m:r>
                                    <a:rPr lang="en-US" i="0">
                                      <a:latin typeface="Cambria Math" panose="02040503050406030204" pitchFamily="18" charset="0"/>
                                    </a:rPr>
                                    <m:t>2</m:t>
                                  </m:r>
                                </m:sup>
                              </m:sSup>
                            </m:num>
                            <m:den>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𝑘</m:t>
                                  </m:r>
                                </m:sub>
                              </m:sSub>
                            </m:den>
                          </m:f>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6781800" y="4298451"/>
                <a:ext cx="2225801" cy="787652"/>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867400" y="5440502"/>
                <a:ext cx="1133837" cy="910699"/>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i="1">
                          <a:latin typeface="Cambria Math" panose="02040503050406030204" pitchFamily="18" charset="0"/>
                        </a:rPr>
                        <m:t>𝜙</m:t>
                      </m:r>
                      <m:r>
                        <a:rPr lang="en-US" i="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𝜒</m:t>
                                  </m:r>
                                </m:e>
                                <m:sup>
                                  <m:r>
                                    <a:rPr lang="en-US" i="0">
                                      <a:latin typeface="Cambria Math" panose="02040503050406030204" pitchFamily="18" charset="0"/>
                                    </a:rPr>
                                    <m:t>2</m:t>
                                  </m:r>
                                </m:sup>
                              </m:sSup>
                            </m:num>
                            <m:den>
                              <m:r>
                                <a:rPr lang="en-US" i="1">
                                  <a:latin typeface="Cambria Math" panose="02040503050406030204" pitchFamily="18" charset="0"/>
                                </a:rPr>
                                <m:t>𝑁</m:t>
                              </m:r>
                            </m:den>
                          </m:f>
                        </m:e>
                      </m:rad>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867400" y="5440502"/>
                <a:ext cx="1133837" cy="910699"/>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5588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Alter attributes</a:t>
            </a:r>
          </a:p>
        </p:txBody>
      </p:sp>
      <p:sp>
        <p:nvSpPr>
          <p:cNvPr id="3" name="Content Placeholder 2"/>
          <p:cNvSpPr>
            <a:spLocks noGrp="1"/>
          </p:cNvSpPr>
          <p:nvPr>
            <p:ph idx="1"/>
          </p:nvPr>
        </p:nvSpPr>
        <p:spPr>
          <a:xfrm>
            <a:off x="457200" y="1905000"/>
            <a:ext cx="8229600" cy="4221163"/>
          </a:xfrm>
        </p:spPr>
        <p:txBody>
          <a:bodyPr>
            <a:noAutofit/>
          </a:bodyPr>
          <a:lstStyle/>
          <a:p>
            <a:pPr marL="0" indent="0">
              <a:spcAft>
                <a:spcPts val="1200"/>
              </a:spcAft>
              <a:buNone/>
            </a:pPr>
            <a:r>
              <a:rPr lang="en-US" sz="2400" b="1" dirty="0"/>
              <a:t>Ego-alter similarity (</a:t>
            </a:r>
            <a:r>
              <a:rPr lang="en-US" sz="2400" dirty="0" smtClean="0"/>
              <a:t>continuous)</a:t>
            </a:r>
            <a:endParaRPr lang="en-US" sz="2400" dirty="0"/>
          </a:p>
          <a:p>
            <a:pPr>
              <a:spcAft>
                <a:spcPts val="1200"/>
              </a:spcAft>
            </a:pPr>
            <a:r>
              <a:rPr lang="en-US" sz="2400" dirty="0" smtClean="0"/>
              <a:t>Average Euclidean Distance</a:t>
            </a:r>
          </a:p>
          <a:p>
            <a:pPr lvl="1">
              <a:spcAft>
                <a:spcPts val="1200"/>
              </a:spcAft>
            </a:pPr>
            <a:r>
              <a:rPr lang="en-US" sz="2000" dirty="0" smtClean="0"/>
              <a:t>Is mean squared differences between ego and alters</a:t>
            </a:r>
          </a:p>
          <a:p>
            <a:pPr lvl="1">
              <a:spcAft>
                <a:spcPts val="1200"/>
              </a:spcAft>
            </a:pPr>
            <a:r>
              <a:rPr lang="en-US" sz="2000" dirty="0" smtClean="0"/>
              <a:t>Just like SD, but measures deviation around ego instead of deviation around the mean</a:t>
            </a:r>
          </a:p>
          <a:p>
            <a:pPr lvl="1">
              <a:spcAft>
                <a:spcPts val="1200"/>
              </a:spcAft>
            </a:pPr>
            <a:r>
              <a:rPr lang="en-US" sz="2000" dirty="0" smtClean="0"/>
              <a:t>Higher = ego is more dissimilar (more “distant”) from alters</a:t>
            </a:r>
          </a:p>
        </p:txBody>
      </p:sp>
    </p:spTree>
    <p:extLst>
      <p:ext uri="{BB962C8B-B14F-4D97-AF65-F5344CB8AC3E}">
        <p14:creationId xmlns:p14="http://schemas.microsoft.com/office/powerpoint/2010/main" val="429172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Alter attributes</a:t>
            </a:r>
          </a:p>
        </p:txBody>
      </p:sp>
      <p:sp>
        <p:nvSpPr>
          <p:cNvPr id="3" name="Content Placeholder 2"/>
          <p:cNvSpPr>
            <a:spLocks noGrp="1"/>
          </p:cNvSpPr>
          <p:nvPr>
            <p:ph idx="1"/>
          </p:nvPr>
        </p:nvSpPr>
        <p:spPr>
          <a:xfrm>
            <a:off x="457200" y="1905000"/>
            <a:ext cx="8229600" cy="4800600"/>
          </a:xfrm>
        </p:spPr>
        <p:txBody>
          <a:bodyPr>
            <a:noAutofit/>
          </a:bodyPr>
          <a:lstStyle/>
          <a:p>
            <a:pPr marL="0" indent="0">
              <a:spcAft>
                <a:spcPts val="1200"/>
              </a:spcAft>
              <a:buNone/>
            </a:pPr>
            <a:r>
              <a:rPr lang="en-US" b="1" dirty="0"/>
              <a:t>Ego-alter similarity (</a:t>
            </a:r>
            <a:r>
              <a:rPr lang="en-US" dirty="0" smtClean="0"/>
              <a:t>continuous)</a:t>
            </a:r>
            <a:endParaRPr lang="en-US" dirty="0"/>
          </a:p>
          <a:p>
            <a:pPr>
              <a:spcAft>
                <a:spcPts val="1200"/>
              </a:spcAft>
            </a:pPr>
            <a:r>
              <a:rPr lang="en-US" dirty="0" smtClean="0"/>
              <a:t>Average Euclidean Distance on age</a:t>
            </a:r>
          </a:p>
          <a:p>
            <a:pPr lvl="1">
              <a:spcAft>
                <a:spcPts val="1200"/>
              </a:spcAft>
            </a:pPr>
            <a:r>
              <a:rPr lang="en-US" dirty="0" smtClean="0"/>
              <a:t>Where </a:t>
            </a:r>
            <a:r>
              <a:rPr lang="en-US" i="1" dirty="0"/>
              <a:t>k</a:t>
            </a:r>
            <a:r>
              <a:rPr lang="en-US" dirty="0"/>
              <a:t> indexes alters, </a:t>
            </a:r>
            <a:r>
              <a:rPr lang="en-US" i="1" dirty="0" err="1"/>
              <a:t>a</a:t>
            </a:r>
            <a:r>
              <a:rPr lang="en-US" i="1" baseline="-25000" dirty="0" err="1"/>
              <a:t>k</a:t>
            </a:r>
            <a:r>
              <a:rPr lang="en-US" dirty="0"/>
              <a:t> is the age of alter </a:t>
            </a:r>
            <a:r>
              <a:rPr lang="en-US" i="1" dirty="0"/>
              <a:t>k</a:t>
            </a:r>
            <a:r>
              <a:rPr lang="en-US" dirty="0"/>
              <a:t>, and </a:t>
            </a:r>
            <a:r>
              <a:rPr lang="en-US" i="1" dirty="0"/>
              <a:t>e</a:t>
            </a:r>
            <a:r>
              <a:rPr lang="en-US" dirty="0"/>
              <a:t> is age of </a:t>
            </a:r>
            <a:r>
              <a:rPr lang="en-US" dirty="0" smtClean="0"/>
              <a:t>ego</a:t>
            </a:r>
          </a:p>
          <a:p>
            <a:pPr lvl="1">
              <a:spcAft>
                <a:spcPts val="1200"/>
              </a:spcAft>
            </a:pPr>
            <a:endParaRPr lang="en-US" dirty="0"/>
          </a:p>
          <a:p>
            <a:pPr lvl="1">
              <a:spcAft>
                <a:spcPts val="1200"/>
              </a:spcAft>
            </a:pPr>
            <a:endParaRPr lang="en-US" dirty="0" smtClean="0"/>
          </a:p>
          <a:p>
            <a:pPr lvl="1">
              <a:spcAft>
                <a:spcPts val="1200"/>
              </a:spcAft>
            </a:pPr>
            <a:r>
              <a:rPr lang="en-US" dirty="0"/>
              <a:t>30-year old ego has three alters aged 25, 32, and </a:t>
            </a:r>
            <a:r>
              <a:rPr lang="en-US" dirty="0" smtClean="0"/>
              <a:t>40</a:t>
            </a:r>
          </a:p>
          <a:p>
            <a:pPr lvl="1">
              <a:spcAft>
                <a:spcPts val="1200"/>
              </a:spcAft>
            </a:pPr>
            <a:endParaRPr lang="en-US" dirty="0"/>
          </a:p>
          <a:p>
            <a:pPr lvl="1">
              <a:spcAft>
                <a:spcPts val="1200"/>
              </a:spcAft>
            </a:pPr>
            <a:endParaRPr lang="en-US" dirty="0" smtClean="0"/>
          </a:p>
          <a:p>
            <a:pPr lvl="1">
              <a:spcAft>
                <a:spcPts val="1200"/>
              </a:spcAft>
            </a:pPr>
            <a:r>
              <a:rPr lang="en-US" dirty="0" smtClean="0"/>
              <a:t>Only compare egos to other egos since scale depends of variable</a:t>
            </a:r>
          </a:p>
        </p:txBody>
      </p:sp>
      <mc:AlternateContent xmlns:mc="http://schemas.openxmlformats.org/markup-compatibility/2006" xmlns:a14="http://schemas.microsoft.com/office/drawing/2010/main">
        <mc:Choice Requires="a14">
          <p:sp>
            <p:nvSpPr>
              <p:cNvPr id="4" name="Rectangle 3"/>
              <p:cNvSpPr/>
              <p:nvPr/>
            </p:nvSpPr>
            <p:spPr>
              <a:xfrm>
                <a:off x="3352800" y="3505200"/>
                <a:ext cx="1628844" cy="910699"/>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r>
                                            <a:rPr lang="en-US" i="0">
                                              <a:latin typeface="Cambria Math" panose="02040503050406030204" pitchFamily="18" charset="0"/>
                                            </a:rPr>
                                            <m:t>−</m:t>
                                          </m:r>
                                          <m:r>
                                            <a:rPr lang="en-US" i="1">
                                              <a:latin typeface="Cambria Math" panose="02040503050406030204" pitchFamily="18" charset="0"/>
                                            </a:rPr>
                                            <m:t>𝑒</m:t>
                                          </m:r>
                                        </m:e>
                                      </m:d>
                                    </m:e>
                                    <m:sup>
                                      <m:r>
                                        <a:rPr lang="en-US" i="0">
                                          <a:latin typeface="Cambria Math" panose="02040503050406030204" pitchFamily="18" charset="0"/>
                                        </a:rPr>
                                        <m:t>2</m:t>
                                      </m:r>
                                    </m:sup>
                                  </m:sSup>
                                </m:e>
                              </m:nary>
                            </m:num>
                            <m:den>
                              <m:r>
                                <a:rPr lang="en-US" i="1">
                                  <a:latin typeface="Cambria Math" panose="02040503050406030204" pitchFamily="18" charset="0"/>
                                </a:rPr>
                                <m:t>𝑛</m:t>
                              </m:r>
                            </m:den>
                          </m:f>
                        </m:e>
                      </m:ra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352800" y="3505200"/>
                <a:ext cx="1628844" cy="910699"/>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81000" y="4910658"/>
                <a:ext cx="8244155" cy="918008"/>
              </a:xfrm>
              <a:prstGeom prst="rect">
                <a:avLst/>
              </a:prstGeom>
            </p:spPr>
            <p:txBody>
              <a:bodyPr wrap="square">
                <a:spAutoFit/>
              </a:bodyPr>
              <a:lstStyle/>
              <a:p>
                <a14:m>
                  <m:oMathPara xmlns:m="http://schemas.openxmlformats.org/officeDocument/2006/math" xmlns="">
                    <m:oMathParaPr>
                      <m:jc m:val="centerGroup"/>
                    </m:oMathParaPr>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25</m:t>
                                      </m:r>
                                      <m:r>
                                        <a:rPr lang="en-US" i="0">
                                          <a:latin typeface="Cambria Math" panose="02040503050406030204" pitchFamily="18" charset="0"/>
                                        </a:rPr>
                                        <m:t>−30</m:t>
                                      </m:r>
                                    </m:e>
                                  </m:d>
                                </m:e>
                                <m:sup>
                                  <m:r>
                                    <a:rPr lang="en-US" i="0">
                                      <a:latin typeface="Cambria Math" panose="02040503050406030204" pitchFamily="18" charset="0"/>
                                    </a:rPr>
                                    <m:t>2</m:t>
                                  </m:r>
                                </m:sup>
                              </m:sSup>
                              <m:r>
                                <a:rPr lang="en-US" i="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0">
                                          <a:latin typeface="Cambria Math" panose="02040503050406030204" pitchFamily="18" charset="0"/>
                                        </a:rPr>
                                        <m:t>32−30</m:t>
                                      </m:r>
                                    </m:e>
                                  </m:d>
                                </m:e>
                                <m:sup>
                                  <m:r>
                                    <a:rPr lang="en-US" i="0">
                                      <a:latin typeface="Cambria Math" panose="02040503050406030204" pitchFamily="18" charset="0"/>
                                    </a:rPr>
                                    <m:t>2</m:t>
                                  </m:r>
                                </m:sup>
                              </m:sSup>
                              <m:r>
                                <a:rPr lang="en-US" i="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0">
                                          <a:latin typeface="Cambria Math" panose="02040503050406030204" pitchFamily="18" charset="0"/>
                                        </a:rPr>
                                        <m:t>40−30</m:t>
                                      </m:r>
                                    </m:e>
                                  </m:d>
                                </m:e>
                                <m:sup>
                                  <m:r>
                                    <a:rPr lang="en-US" i="0">
                                      <a:latin typeface="Cambria Math" panose="02040503050406030204" pitchFamily="18" charset="0"/>
                                    </a:rPr>
                                    <m:t>2</m:t>
                                  </m:r>
                                </m:sup>
                              </m:sSup>
                            </m:num>
                            <m:den>
                              <m:r>
                                <a:rPr lang="en-US" i="0">
                                  <a:latin typeface="Cambria Math" panose="02040503050406030204" pitchFamily="18" charset="0"/>
                                </a:rPr>
                                <m:t>3</m:t>
                              </m:r>
                            </m:den>
                          </m:f>
                        </m:e>
                      </m:rad>
                      <m:r>
                        <a:rPr lang="en-US" i="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0">
                                  <a:latin typeface="Cambria Math" panose="02040503050406030204" pitchFamily="18" charset="0"/>
                                </a:rPr>
                                <m:t>25+4+100</m:t>
                              </m:r>
                            </m:num>
                            <m:den>
                              <m:r>
                                <a:rPr lang="en-US" i="0">
                                  <a:latin typeface="Cambria Math" panose="02040503050406030204" pitchFamily="18" charset="0"/>
                                </a:rPr>
                                <m:t>3</m:t>
                              </m:r>
                            </m:den>
                          </m:f>
                        </m:e>
                      </m:rad>
                      <m:r>
                        <a:rPr lang="en-US" i="0">
                          <a:latin typeface="Cambria Math" panose="02040503050406030204" pitchFamily="18" charset="0"/>
                        </a:rPr>
                        <m:t>=</m:t>
                      </m:r>
                      <m:rad>
                        <m:radPr>
                          <m:degHide m:val="on"/>
                          <m:ctrlPr>
                            <a:rPr lang="en-US" i="1">
                              <a:latin typeface="Cambria Math" panose="02040503050406030204" pitchFamily="18" charset="0"/>
                            </a:rPr>
                          </m:ctrlPr>
                        </m:radPr>
                        <m:deg/>
                        <m:e>
                          <m:r>
                            <a:rPr lang="en-US" i="0">
                              <a:latin typeface="Cambria Math" panose="02040503050406030204" pitchFamily="18" charset="0"/>
                            </a:rPr>
                            <m:t>43</m:t>
                          </m:r>
                        </m:e>
                      </m:rad>
                      <m:r>
                        <a:rPr lang="en-US" i="0">
                          <a:latin typeface="Cambria Math" panose="02040503050406030204" pitchFamily="18" charset="0"/>
                        </a:rPr>
                        <m:t>=6.56</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81000" y="4910658"/>
                <a:ext cx="8244155" cy="918008"/>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83018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Alter attributes</a:t>
            </a:r>
            <a:endParaRPr lang="en-US" dirty="0"/>
          </a:p>
        </p:txBody>
      </p:sp>
      <p:sp>
        <p:nvSpPr>
          <p:cNvPr id="3" name="Content Placeholder 2"/>
          <p:cNvSpPr>
            <a:spLocks noGrp="1"/>
          </p:cNvSpPr>
          <p:nvPr>
            <p:ph idx="1"/>
          </p:nvPr>
        </p:nvSpPr>
        <p:spPr>
          <a:xfrm>
            <a:off x="457200" y="1905000"/>
            <a:ext cx="8229600" cy="4800600"/>
          </a:xfrm>
        </p:spPr>
        <p:txBody>
          <a:bodyPr>
            <a:normAutofit/>
          </a:bodyPr>
          <a:lstStyle/>
          <a:p>
            <a:pPr marL="0" indent="0">
              <a:spcAft>
                <a:spcPts val="1200"/>
              </a:spcAft>
              <a:buNone/>
            </a:pPr>
            <a:r>
              <a:rPr lang="en-US" b="1" dirty="0" smtClean="0"/>
              <a:t>Heterogeneity or “range”</a:t>
            </a:r>
          </a:p>
          <a:p>
            <a:pPr>
              <a:spcAft>
                <a:spcPts val="1200"/>
              </a:spcAft>
            </a:pPr>
            <a:r>
              <a:rPr lang="en-US" dirty="0" smtClean="0"/>
              <a:t>Similarity of alters to each other rather than to ego</a:t>
            </a:r>
          </a:p>
          <a:p>
            <a:pPr>
              <a:spcAft>
                <a:spcPts val="1200"/>
              </a:spcAft>
            </a:pPr>
            <a:r>
              <a:rPr lang="en-US" dirty="0" smtClean="0"/>
              <a:t>Heterogeneous network provides  access </a:t>
            </a:r>
            <a:r>
              <a:rPr lang="en-US" dirty="0"/>
              <a:t>to a larger set of non-redundant social </a:t>
            </a:r>
            <a:r>
              <a:rPr lang="en-US" dirty="0" smtClean="0"/>
              <a:t>resources</a:t>
            </a:r>
          </a:p>
          <a:p>
            <a:pPr lvl="1">
              <a:spcAft>
                <a:spcPts val="1200"/>
              </a:spcAft>
            </a:pPr>
            <a:r>
              <a:rPr lang="en-US" dirty="0" smtClean="0"/>
              <a:t>Advantageous </a:t>
            </a:r>
            <a:r>
              <a:rPr lang="en-US" dirty="0"/>
              <a:t>for instrumental actions like gathering </a:t>
            </a:r>
            <a:r>
              <a:rPr lang="en-US" dirty="0" smtClean="0"/>
              <a:t>information</a:t>
            </a:r>
          </a:p>
          <a:p>
            <a:pPr>
              <a:spcAft>
                <a:spcPts val="1200"/>
              </a:spcAft>
            </a:pPr>
            <a:r>
              <a:rPr lang="en-US" dirty="0"/>
              <a:t>May indicate participation in diverse social </a:t>
            </a:r>
            <a:r>
              <a:rPr lang="en-US" dirty="0" smtClean="0"/>
              <a:t>spheres that cross </a:t>
            </a:r>
            <a:r>
              <a:rPr lang="en-US" dirty="0"/>
              <a:t>social, institutional, or organizational boundaries</a:t>
            </a:r>
            <a:endParaRPr lang="en-US" dirty="0" smtClean="0"/>
          </a:p>
          <a:p>
            <a:pPr lvl="1">
              <a:spcAft>
                <a:spcPts val="1200"/>
              </a:spcAft>
            </a:pPr>
            <a:r>
              <a:rPr lang="en-US" dirty="0" smtClean="0"/>
              <a:t>Racial/ethnic heterogeneity is important for outcomes like cultural awareness, reduced in-group bias, cultivation of multiple ethnic identities, and continued interracial contact</a:t>
            </a:r>
          </a:p>
        </p:txBody>
      </p:sp>
    </p:spTree>
    <p:extLst>
      <p:ext uri="{BB962C8B-B14F-4D97-AF65-F5344CB8AC3E}">
        <p14:creationId xmlns:p14="http://schemas.microsoft.com/office/powerpoint/2010/main" val="3601323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Alter attributes</a:t>
            </a:r>
            <a:endParaRPr lang="en-US" dirty="0"/>
          </a:p>
        </p:txBody>
      </p:sp>
      <p:sp>
        <p:nvSpPr>
          <p:cNvPr id="3" name="Content Placeholder 2"/>
          <p:cNvSpPr>
            <a:spLocks noGrp="1"/>
          </p:cNvSpPr>
          <p:nvPr>
            <p:ph idx="1"/>
          </p:nvPr>
        </p:nvSpPr>
        <p:spPr>
          <a:xfrm>
            <a:off x="457200" y="1905000"/>
            <a:ext cx="8229600" cy="4572000"/>
          </a:xfrm>
        </p:spPr>
        <p:txBody>
          <a:bodyPr>
            <a:normAutofit/>
          </a:bodyPr>
          <a:lstStyle/>
          <a:p>
            <a:pPr marL="0" indent="0">
              <a:spcAft>
                <a:spcPts val="1200"/>
              </a:spcAft>
              <a:buNone/>
            </a:pPr>
            <a:r>
              <a:rPr lang="en-US" sz="2400" b="1" dirty="0"/>
              <a:t>Heterogeneity </a:t>
            </a:r>
            <a:r>
              <a:rPr lang="en-US" sz="2400" b="1" dirty="0" smtClean="0"/>
              <a:t>(categorical)</a:t>
            </a:r>
            <a:endParaRPr lang="en-US" sz="2400" b="1" dirty="0"/>
          </a:p>
          <a:p>
            <a:pPr>
              <a:spcAft>
                <a:spcPts val="1200"/>
              </a:spcAft>
            </a:pPr>
            <a:r>
              <a:rPr lang="en-US" sz="2400" dirty="0" err="1" smtClean="0"/>
              <a:t>Blau’s</a:t>
            </a:r>
            <a:r>
              <a:rPr lang="en-US" sz="2400" dirty="0" smtClean="0"/>
              <a:t> Index (</a:t>
            </a:r>
            <a:r>
              <a:rPr lang="en-US" sz="2400" dirty="0" err="1"/>
              <a:t>Herfindahl’s</a:t>
            </a:r>
            <a:r>
              <a:rPr lang="en-US" sz="2400" dirty="0"/>
              <a:t> </a:t>
            </a:r>
            <a:r>
              <a:rPr lang="en-US" sz="2400" dirty="0" smtClean="0"/>
              <a:t>or </a:t>
            </a:r>
            <a:r>
              <a:rPr lang="en-US" sz="2400" dirty="0"/>
              <a:t>Hirschman’s </a:t>
            </a:r>
            <a:r>
              <a:rPr lang="en-US" sz="2400" dirty="0" smtClean="0"/>
              <a:t>index)</a:t>
            </a:r>
          </a:p>
          <a:p>
            <a:pPr lvl="1">
              <a:spcAft>
                <a:spcPts val="1200"/>
              </a:spcAft>
            </a:pPr>
            <a:r>
              <a:rPr lang="en-US" sz="2000" dirty="0"/>
              <a:t>P</a:t>
            </a:r>
            <a:r>
              <a:rPr lang="en-US" sz="2000" dirty="0" smtClean="0"/>
              <a:t>robability </a:t>
            </a:r>
            <a:r>
              <a:rPr lang="en-US" sz="2000" dirty="0"/>
              <a:t>that two randomly selected individuals from a group belong to different categories </a:t>
            </a:r>
            <a:endParaRPr lang="en-US" sz="2000" dirty="0" smtClean="0"/>
          </a:p>
          <a:p>
            <a:pPr lvl="1">
              <a:spcAft>
                <a:spcPts val="1200"/>
              </a:spcAft>
            </a:pPr>
            <a:r>
              <a:rPr lang="en-US" sz="2000" dirty="0" smtClean="0"/>
              <a:t>Ranges from 0-1 with higher scores indicating more heterogeneity</a:t>
            </a:r>
          </a:p>
          <a:p>
            <a:endParaRPr lang="en-US" dirty="0"/>
          </a:p>
        </p:txBody>
      </p:sp>
    </p:spTree>
    <p:extLst>
      <p:ext uri="{BB962C8B-B14F-4D97-AF65-F5344CB8AC3E}">
        <p14:creationId xmlns:p14="http://schemas.microsoft.com/office/powerpoint/2010/main" val="1250153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Alter attributes</a:t>
            </a:r>
            <a:endParaRPr lang="en-US" dirty="0"/>
          </a:p>
        </p:txBody>
      </p:sp>
      <p:sp>
        <p:nvSpPr>
          <p:cNvPr id="3" name="Content Placeholder 2"/>
          <p:cNvSpPr>
            <a:spLocks noGrp="1"/>
          </p:cNvSpPr>
          <p:nvPr>
            <p:ph idx="1"/>
          </p:nvPr>
        </p:nvSpPr>
        <p:spPr>
          <a:xfrm>
            <a:off x="457200" y="1905000"/>
            <a:ext cx="8229600" cy="4572000"/>
          </a:xfrm>
        </p:spPr>
        <p:txBody>
          <a:bodyPr>
            <a:normAutofit/>
          </a:bodyPr>
          <a:lstStyle/>
          <a:p>
            <a:pPr marL="0" indent="0">
              <a:spcAft>
                <a:spcPts val="1200"/>
              </a:spcAft>
              <a:buNone/>
            </a:pPr>
            <a:r>
              <a:rPr lang="en-US" sz="2400" b="1" dirty="0"/>
              <a:t>Heterogeneity </a:t>
            </a:r>
            <a:r>
              <a:rPr lang="en-US" sz="2400" b="1" dirty="0" smtClean="0"/>
              <a:t>(categorical)</a:t>
            </a:r>
            <a:endParaRPr lang="en-US" sz="2400" b="1" dirty="0"/>
          </a:p>
          <a:p>
            <a:pPr>
              <a:spcAft>
                <a:spcPts val="600"/>
              </a:spcAft>
            </a:pPr>
            <a:r>
              <a:rPr lang="en-US" sz="2400" dirty="0" err="1" smtClean="0"/>
              <a:t>Blau’s</a:t>
            </a:r>
            <a:r>
              <a:rPr lang="en-US" sz="2400" dirty="0" smtClean="0"/>
              <a:t> Index</a:t>
            </a:r>
            <a:endParaRPr lang="en-US" dirty="0" smtClean="0"/>
          </a:p>
          <a:p>
            <a:pPr lvl="1">
              <a:spcAft>
                <a:spcPts val="600"/>
              </a:spcAft>
            </a:pPr>
            <a:endParaRPr lang="en-US" sz="2000" dirty="0"/>
          </a:p>
          <a:p>
            <a:pPr lvl="1">
              <a:spcAft>
                <a:spcPts val="600"/>
              </a:spcAft>
            </a:pPr>
            <a:r>
              <a:rPr lang="en-US" sz="2000" dirty="0" smtClean="0"/>
              <a:t>Where </a:t>
            </a:r>
            <a:r>
              <a:rPr lang="en-US" sz="2000" i="1" dirty="0" err="1"/>
              <a:t>p</a:t>
            </a:r>
            <a:r>
              <a:rPr lang="en-US" sz="2000" i="1" baseline="-25000" dirty="0" err="1"/>
              <a:t>k</a:t>
            </a:r>
            <a:r>
              <a:rPr lang="en-US" sz="2000" dirty="0"/>
              <a:t> is the proportion of ego’s </a:t>
            </a:r>
            <a:r>
              <a:rPr lang="en-US" sz="2000" dirty="0" smtClean="0"/>
              <a:t>alters </a:t>
            </a:r>
            <a:r>
              <a:rPr lang="en-US" sz="2000" dirty="0"/>
              <a:t>in category </a:t>
            </a:r>
            <a:r>
              <a:rPr lang="en-US" sz="2000" i="1" dirty="0"/>
              <a:t>k</a:t>
            </a:r>
            <a:endParaRPr lang="en-US" sz="2000" dirty="0" smtClean="0"/>
          </a:p>
          <a:p>
            <a:pPr lvl="1">
              <a:spcAft>
                <a:spcPts val="600"/>
              </a:spcAft>
            </a:pPr>
            <a:r>
              <a:rPr lang="en-US" sz="2000" dirty="0" smtClean="0"/>
              <a:t>As number of categories increases, potential </a:t>
            </a:r>
            <a:r>
              <a:rPr lang="en-US" sz="2000" dirty="0" err="1" smtClean="0"/>
              <a:t>Blau’s</a:t>
            </a:r>
            <a:r>
              <a:rPr lang="en-US" sz="2000" dirty="0" smtClean="0"/>
              <a:t> Index increases. Max is:</a:t>
            </a:r>
          </a:p>
        </p:txBody>
      </p:sp>
      <mc:AlternateContent xmlns:mc="http://schemas.openxmlformats.org/markup-compatibility/2006" xmlns:a14="http://schemas.microsoft.com/office/drawing/2010/main">
        <mc:Choice Requires="a14">
          <p:sp>
            <p:nvSpPr>
              <p:cNvPr id="4" name="Rectangle 3"/>
              <p:cNvSpPr/>
              <p:nvPr/>
            </p:nvSpPr>
            <p:spPr>
              <a:xfrm>
                <a:off x="3581400" y="2667000"/>
                <a:ext cx="5926455" cy="549446"/>
              </a:xfrm>
              <a:prstGeom prst="rect">
                <a:avLst/>
              </a:prstGeom>
            </p:spPr>
            <p:txBody>
              <a:bodyPr wrap="square">
                <a:spAutoFit/>
              </a:bodyPr>
              <a:lstStyle/>
              <a:p>
                <a14:m>
                  <m:oMath xmlns:m="http://schemas.openxmlformats.org/officeDocument/2006/math" xmlns="">
                    <m:r>
                      <a:rPr lang="en-US" sz="2000" i="1">
                        <a:latin typeface="Cambria Math" panose="02040503050406030204" pitchFamily="18" charset="0"/>
                        <a:ea typeface="Calibri" panose="020F0502020204030204" pitchFamily="34" charset="0"/>
                        <a:cs typeface="Arial" panose="020B0604020202020204" pitchFamily="34" charset="0"/>
                      </a:rPr>
                      <m:t>𝐻</m:t>
                    </m:r>
                    <m:r>
                      <a:rPr lang="en-US" sz="2000" i="1">
                        <a:latin typeface="Cambria Math" panose="02040503050406030204" pitchFamily="18" charset="0"/>
                        <a:ea typeface="Calibri" panose="020F0502020204030204" pitchFamily="34" charset="0"/>
                        <a:cs typeface="Arial" panose="020B0604020202020204" pitchFamily="34" charset="0"/>
                      </a:rPr>
                      <m:t>=1− </m:t>
                    </m:r>
                    <m:nary>
                      <m:naryPr>
                        <m:chr m:val="∑"/>
                        <m:limLoc m:val="undOvr"/>
                        <m:supHide m:val="on"/>
                        <m:ctrlPr>
                          <a:rPr lang="en-US" sz="3600" i="1">
                            <a:effectLst/>
                            <a:latin typeface="Cambria Math" panose="02040503050406030204" pitchFamily="18" charset="0"/>
                            <a:cs typeface="Arial" panose="020B0604020202020204" pitchFamily="34" charset="0"/>
                          </a:rPr>
                        </m:ctrlPr>
                      </m:naryPr>
                      <m:sub>
                        <m:r>
                          <a:rPr lang="en-US" sz="2000" i="1">
                            <a:effectLst/>
                            <a:latin typeface="Cambria Math" panose="02040503050406030204" pitchFamily="18" charset="0"/>
                            <a:ea typeface="Calibri" panose="020F0502020204030204" pitchFamily="34" charset="0"/>
                            <a:cs typeface="Arial" panose="020B0604020202020204" pitchFamily="34" charset="0"/>
                          </a:rPr>
                          <m:t>𝑘</m:t>
                        </m:r>
                      </m:sub>
                      <m:sup/>
                      <m:e>
                        <m:sSubSup>
                          <m:sSubSupPr>
                            <m:ctrlPr>
                              <a:rPr lang="en-US" sz="3600" i="1">
                                <a:effectLst/>
                                <a:latin typeface="Cambria Math" panose="02040503050406030204" pitchFamily="18" charset="0"/>
                                <a:cs typeface="Arial" panose="020B0604020202020204" pitchFamily="34" charset="0"/>
                              </a:rPr>
                            </m:ctrlPr>
                          </m:sSubSupPr>
                          <m:e>
                            <m:r>
                              <a:rPr lang="en-US" sz="2000" i="1">
                                <a:effectLst/>
                                <a:latin typeface="Cambria Math" panose="02040503050406030204" pitchFamily="18" charset="0"/>
                                <a:ea typeface="Calibri" panose="020F0502020204030204" pitchFamily="34" charset="0"/>
                                <a:cs typeface="Arial" panose="020B0604020202020204" pitchFamily="34" charset="0"/>
                              </a:rPr>
                              <m:t>𝑝</m:t>
                            </m:r>
                          </m:e>
                          <m:sub>
                            <m:r>
                              <a:rPr lang="en-US" sz="2000" i="1">
                                <a:effectLst/>
                                <a:latin typeface="Cambria Math" panose="02040503050406030204" pitchFamily="18" charset="0"/>
                                <a:ea typeface="Calibri" panose="020F0502020204030204" pitchFamily="34" charset="0"/>
                                <a:cs typeface="Arial" panose="020B0604020202020204" pitchFamily="34" charset="0"/>
                              </a:rPr>
                              <m:t>𝑘</m:t>
                            </m:r>
                          </m:sub>
                          <m:sup>
                            <m:r>
                              <a:rPr lang="en-US" sz="2000" i="1">
                                <a:effectLst/>
                                <a:latin typeface="Cambria Math" panose="02040503050406030204" pitchFamily="18" charset="0"/>
                                <a:ea typeface="Calibri" panose="020F0502020204030204" pitchFamily="34" charset="0"/>
                                <a:cs typeface="Arial" panose="020B0604020202020204" pitchFamily="34" charset="0"/>
                              </a:rPr>
                              <m:t>2</m:t>
                            </m:r>
                          </m:sup>
                        </m:sSubSup>
                      </m:e>
                    </m:nary>
                  </m:oMath>
                </a14:m>
                <a:r>
                  <a:rPr lang="en-US" sz="2000" dirty="0">
                    <a:effectLst/>
                    <a:latin typeface="Arial" panose="020B0604020202020204" pitchFamily="34" charset="0"/>
                    <a:ea typeface="Times New Roman" panose="02020603050405020304" pitchFamily="18" charset="0"/>
                  </a:rPr>
                  <a:t>	</a:t>
                </a:r>
                <a:r>
                  <a:rPr lang="en-US" sz="1100" dirty="0">
                    <a:effectLst/>
                    <a:latin typeface="Arial" panose="020B0604020202020204" pitchFamily="34" charset="0"/>
                    <a:ea typeface="Times New Roman" panose="02020603050405020304" pitchFamily="18" charset="0"/>
                  </a:rPr>
                  <a:t>	</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581400" y="2667000"/>
                <a:ext cx="5926455" cy="54944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552290" y="5029200"/>
                <a:ext cx="1044517" cy="714683"/>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d>
                        <m:dPr>
                          <m:ctrlPr>
                            <a:rPr lang="en-US" i="1">
                              <a:latin typeface="Cambria Math" panose="02040503050406030204" pitchFamily="18" charset="0"/>
                            </a:rPr>
                          </m:ctrlPr>
                        </m:dPr>
                        <m:e>
                          <m:r>
                            <a:rPr lang="en-US">
                              <a:latin typeface="Cambria Math" panose="02040503050406030204" pitchFamily="18" charset="0"/>
                            </a:rPr>
                            <m:t>1</m:t>
                          </m:r>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1">
                                  <a:latin typeface="Cambria Math" panose="02040503050406030204" pitchFamily="18" charset="0"/>
                                </a:rPr>
                                <m:t>𝑘</m:t>
                              </m:r>
                            </m:den>
                          </m:f>
                        </m:e>
                      </m:d>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552290" y="5029200"/>
                <a:ext cx="1044517" cy="71468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48828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Heterogeneity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05000"/>
                <a:ext cx="8229600" cy="4572000"/>
              </a:xfrm>
            </p:spPr>
            <p:txBody>
              <a:bodyPr>
                <a:normAutofit/>
              </a:bodyPr>
              <a:lstStyle/>
              <a:p>
                <a:pPr marL="0" indent="0">
                  <a:spcAft>
                    <a:spcPts val="1200"/>
                  </a:spcAft>
                  <a:buNone/>
                </a:pPr>
                <a:r>
                  <a:rPr lang="en-US" sz="2400" b="1" dirty="0" smtClean="0"/>
                  <a:t>Heterogeneity (categorical)</a:t>
                </a:r>
              </a:p>
              <a:p>
                <a:r>
                  <a:rPr lang="en-US" sz="2400" dirty="0" err="1" smtClean="0"/>
                  <a:t>Agresti’s</a:t>
                </a:r>
                <a:r>
                  <a:rPr lang="en-US" sz="2400" dirty="0" smtClean="0"/>
                  <a:t> Index of Qualitative Variation (IQV)</a:t>
                </a:r>
              </a:p>
              <a:p>
                <a:pPr lvl="1"/>
                <a:r>
                  <a:rPr lang="en-US" sz="2000" dirty="0" smtClean="0"/>
                  <a:t>Just a normalized version of </a:t>
                </a:r>
                <a:r>
                  <a:rPr lang="en-US" sz="2000" dirty="0" err="1" smtClean="0"/>
                  <a:t>Blau’s</a:t>
                </a:r>
                <a:r>
                  <a:rPr lang="en-US" sz="2000" dirty="0" smtClean="0"/>
                  <a:t> index</a:t>
                </a:r>
              </a:p>
              <a:p>
                <a:pPr lvl="1"/>
                <a:endParaRPr lang="en-US" sz="2000" dirty="0"/>
              </a:p>
              <a:p>
                <a:pPr marL="365760" lvl="1" indent="0">
                  <a:buNone/>
                </a:pPr>
                <a14:m>
                  <m:oMathPara xmlns:m="http://schemas.openxmlformats.org/officeDocument/2006/math" xmlns="">
                    <m:oMathParaPr>
                      <m:jc m:val="centerGroup"/>
                    </m:oMathParaPr>
                    <m:oMath xmlns:m="http://schemas.openxmlformats.org/officeDocument/2006/math">
                      <m:r>
                        <a:rPr lang="en-US" sz="2800" b="0" i="1" smtClean="0">
                          <a:solidFill>
                            <a:schemeClr val="tx1"/>
                          </a:solidFill>
                          <a:latin typeface="Cambria Math" panose="02040503050406030204" pitchFamily="18" charset="0"/>
                        </a:rPr>
                        <m:t>𝐼𝑄𝑉</m:t>
                      </m:r>
                      <m:r>
                        <a:rPr lang="en-US" sz="2800" b="0" i="1" smtClean="0">
                          <a:solidFill>
                            <a:schemeClr val="tx1"/>
                          </a:solidFill>
                          <a:latin typeface="Cambria Math" panose="02040503050406030204" pitchFamily="18" charset="0"/>
                        </a:rPr>
                        <m:t>=</m:t>
                      </m:r>
                      <m:d>
                        <m:dPr>
                          <m:ctrlPr>
                            <a:rPr lang="en-US" sz="2800" b="0" i="1" smtClean="0">
                              <a:solidFill>
                                <a:schemeClr val="tx1"/>
                              </a:solidFill>
                              <a:latin typeface="Cambria Math" panose="02040503050406030204" pitchFamily="18" charset="0"/>
                            </a:rPr>
                          </m:ctrlPr>
                        </m:dPr>
                        <m:e>
                          <m:r>
                            <a:rPr lang="en-US" sz="2400">
                              <a:solidFill>
                                <a:schemeClr val="tx1"/>
                              </a:solidFill>
                              <a:latin typeface="Cambria Math" panose="02040503050406030204" pitchFamily="18" charset="0"/>
                            </a:rPr>
                            <m:t>1− </m:t>
                          </m:r>
                          <m:nary>
                            <m:naryPr>
                              <m:chr m:val="∑"/>
                              <m:limLoc m:val="undOvr"/>
                              <m:supHide m:val="on"/>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𝑘</m:t>
                              </m:r>
                            </m:sub>
                            <m:sup/>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𝑝</m:t>
                                  </m:r>
                                </m:e>
                                <m:sub>
                                  <m:r>
                                    <a:rPr lang="en-US" sz="2400" i="1">
                                      <a:solidFill>
                                        <a:schemeClr val="tx1"/>
                                      </a:solidFill>
                                      <a:latin typeface="Cambria Math" panose="02040503050406030204" pitchFamily="18" charset="0"/>
                                    </a:rPr>
                                    <m:t>𝑘</m:t>
                                  </m:r>
                                </m:sub>
                                <m:sup>
                                  <m:r>
                                    <a:rPr lang="en-US" sz="2400">
                                      <a:solidFill>
                                        <a:schemeClr val="tx1"/>
                                      </a:solidFill>
                                      <a:latin typeface="Cambria Math" panose="02040503050406030204" pitchFamily="18" charset="0"/>
                                    </a:rPr>
                                    <m:t>2</m:t>
                                  </m:r>
                                </m:sup>
                              </m:sSubSup>
                            </m:e>
                          </m:nary>
                        </m:e>
                      </m:d>
                      <m:r>
                        <a:rPr lang="en-US" sz="2800" b="0" i="1" smtClean="0">
                          <a:solidFill>
                            <a:schemeClr val="tx1"/>
                          </a:solidFill>
                          <a:latin typeface="Cambria Math" panose="02040503050406030204" pitchFamily="18" charset="0"/>
                        </a:rPr>
                        <m:t>/</m:t>
                      </m:r>
                      <m:d>
                        <m:dPr>
                          <m:ctrlPr>
                            <a:rPr lang="en-US" sz="2800" b="0" i="1" smtClean="0">
                              <a:solidFill>
                                <a:schemeClr val="tx1"/>
                              </a:solidFill>
                              <a:latin typeface="Cambria Math" panose="02040503050406030204" pitchFamily="18" charset="0"/>
                            </a:rPr>
                          </m:ctrlPr>
                        </m:dPr>
                        <m:e>
                          <m:r>
                            <a:rPr lang="en-US" sz="2000">
                              <a:solidFill>
                                <a:schemeClr val="tx1"/>
                              </a:solidFill>
                              <a:latin typeface="Cambria Math" panose="02040503050406030204" pitchFamily="18" charset="0"/>
                            </a:rPr>
                            <m:t>1−</m:t>
                          </m:r>
                          <m:f>
                            <m:fPr>
                              <m:ctrlPr>
                                <a:rPr lang="en-US" sz="2000" i="1">
                                  <a:solidFill>
                                    <a:schemeClr val="tx1"/>
                                  </a:solidFill>
                                  <a:latin typeface="Cambria Math" panose="02040503050406030204" pitchFamily="18" charset="0"/>
                                </a:rPr>
                              </m:ctrlPr>
                            </m:fPr>
                            <m:num>
                              <m:r>
                                <a:rPr lang="en-US" sz="2000">
                                  <a:solidFill>
                                    <a:schemeClr val="tx1"/>
                                  </a:solidFill>
                                  <a:latin typeface="Cambria Math" panose="02040503050406030204" pitchFamily="18" charset="0"/>
                                </a:rPr>
                                <m:t>1</m:t>
                              </m:r>
                            </m:num>
                            <m:den>
                              <m:r>
                                <a:rPr lang="en-US" sz="2000" i="1">
                                  <a:solidFill>
                                    <a:schemeClr val="tx1"/>
                                  </a:solidFill>
                                  <a:latin typeface="Cambria Math" panose="02040503050406030204" pitchFamily="18" charset="0"/>
                                </a:rPr>
                                <m:t>𝑘</m:t>
                              </m:r>
                            </m:den>
                          </m:f>
                        </m:e>
                      </m:d>
                    </m:oMath>
                  </m:oMathPara>
                </a14:m>
                <a:endParaRPr lang="en-US" sz="2000" dirty="0" smtClean="0"/>
              </a:p>
              <a:p>
                <a:pPr lvl="1"/>
                <a:endParaRPr lang="en-US" sz="2000" dirty="0" smtClean="0"/>
              </a:p>
              <a:p>
                <a:pPr lvl="1"/>
                <a:r>
                  <a:rPr lang="en-US" sz="2000" dirty="0" smtClean="0"/>
                  <a:t>Ranges </a:t>
                </a:r>
                <a:r>
                  <a:rPr lang="en-US" sz="2000" dirty="0"/>
                  <a:t>from 0-1 with higher scores indicating more </a:t>
                </a:r>
                <a:r>
                  <a:rPr lang="en-US" sz="2000" dirty="0" smtClean="0"/>
                  <a:t>heterogeneity (0=all same category; 1=equal dispersion across all categories)</a:t>
                </a:r>
                <a:endParaRPr lang="en-US" sz="20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05000"/>
                <a:ext cx="8229600" cy="4572000"/>
              </a:xfrm>
              <a:blipFill rotWithShape="0">
                <a:blip r:embed="rId2"/>
                <a:stretch>
                  <a:fillRect l="-1111" t="-933"/>
                </a:stretch>
              </a:blipFill>
            </p:spPr>
            <p:txBody>
              <a:bodyPr/>
              <a:lstStyle/>
              <a:p>
                <a:r>
                  <a:rPr lang="en-US">
                    <a:noFill/>
                  </a:rPr>
                  <a:t> </a:t>
                </a:r>
              </a:p>
            </p:txBody>
          </p:sp>
        </mc:Fallback>
      </mc:AlternateContent>
    </p:spTree>
    <p:extLst>
      <p:ext uri="{BB962C8B-B14F-4D97-AF65-F5344CB8AC3E}">
        <p14:creationId xmlns:p14="http://schemas.microsoft.com/office/powerpoint/2010/main" val="1388352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Heterogeneity</a:t>
            </a:r>
            <a:endParaRPr lang="en-US" dirty="0"/>
          </a:p>
        </p:txBody>
      </p:sp>
      <p:sp>
        <p:nvSpPr>
          <p:cNvPr id="3" name="Content Placeholder 2"/>
          <p:cNvSpPr>
            <a:spLocks noGrp="1"/>
          </p:cNvSpPr>
          <p:nvPr>
            <p:ph idx="1"/>
          </p:nvPr>
        </p:nvSpPr>
        <p:spPr>
          <a:xfrm>
            <a:off x="457200" y="1905000"/>
            <a:ext cx="8229600" cy="4572000"/>
          </a:xfrm>
        </p:spPr>
        <p:txBody>
          <a:bodyPr>
            <a:normAutofit/>
          </a:bodyPr>
          <a:lstStyle/>
          <a:p>
            <a:pPr marL="0" indent="0">
              <a:spcAft>
                <a:spcPts val="1200"/>
              </a:spcAft>
              <a:buNone/>
            </a:pPr>
            <a:r>
              <a:rPr lang="en-US" sz="2400" b="1" dirty="0"/>
              <a:t>Heterogeneity (categorical)</a:t>
            </a:r>
          </a:p>
          <a:p>
            <a:pPr>
              <a:spcAft>
                <a:spcPts val="1200"/>
              </a:spcAft>
            </a:pPr>
            <a:r>
              <a:rPr lang="en-US" sz="2400" dirty="0" smtClean="0"/>
              <a:t>Is normalized version always better?</a:t>
            </a:r>
          </a:p>
          <a:p>
            <a:pPr>
              <a:spcAft>
                <a:spcPts val="1200"/>
              </a:spcAft>
            </a:pPr>
            <a:r>
              <a:rPr lang="en-US" sz="2400" dirty="0" smtClean="0"/>
              <a:t>Not if using heterogeneity to measure diversity (e.g. of ideas) </a:t>
            </a:r>
          </a:p>
          <a:p>
            <a:pPr lvl="1">
              <a:spcAft>
                <a:spcPts val="1200"/>
              </a:spcAft>
            </a:pPr>
            <a:r>
              <a:rPr lang="en-US" sz="2000" dirty="0" smtClean="0"/>
              <a:t>E.g. someone with five kinds of alters probably experiences more diversity than someone with two kinds, even if alters are uniformly distributed across categories</a:t>
            </a:r>
          </a:p>
          <a:p>
            <a:endParaRPr lang="en-US" dirty="0"/>
          </a:p>
        </p:txBody>
      </p:sp>
    </p:spTree>
    <p:extLst>
      <p:ext uri="{BB962C8B-B14F-4D97-AF65-F5344CB8AC3E}">
        <p14:creationId xmlns:p14="http://schemas.microsoft.com/office/powerpoint/2010/main" val="2792162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Heterogeneity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05000"/>
                <a:ext cx="7086600" cy="4572000"/>
              </a:xfrm>
            </p:spPr>
            <p:txBody>
              <a:bodyPr>
                <a:normAutofit/>
              </a:bodyPr>
              <a:lstStyle/>
              <a:p>
                <a:pPr marL="0" indent="0">
                  <a:spcAft>
                    <a:spcPts val="1200"/>
                  </a:spcAft>
                  <a:buNone/>
                </a:pPr>
                <a:r>
                  <a:rPr lang="en-US" sz="2400" b="1" dirty="0"/>
                  <a:t>Heterogeneity (categorical)</a:t>
                </a:r>
              </a:p>
              <a:p>
                <a:pPr>
                  <a:spcAft>
                    <a:spcPts val="1200"/>
                  </a:spcAft>
                </a:pPr>
                <a:r>
                  <a:rPr lang="en-US" sz="2400" dirty="0" err="1" smtClean="0"/>
                  <a:t>Blau’s</a:t>
                </a:r>
                <a:r>
                  <a:rPr lang="en-US" sz="2400" dirty="0" smtClean="0"/>
                  <a:t> index and IQV</a:t>
                </a:r>
              </a:p>
              <a:p>
                <a:r>
                  <a:rPr lang="en-US" sz="2400" dirty="0"/>
                  <a:t> </a:t>
                </a:r>
                <a:r>
                  <a:rPr lang="en-US" sz="2400" dirty="0" err="1" smtClean="0"/>
                  <a:t>Blau’s</a:t>
                </a:r>
                <a:r>
                  <a:rPr lang="en-US" sz="2400" dirty="0" smtClean="0"/>
                  <a:t> = 1 </a:t>
                </a:r>
                <a:r>
                  <a:rPr lang="en-US" sz="2400" dirty="0"/>
                  <a:t>– (0.57</a:t>
                </a:r>
                <a:r>
                  <a:rPr lang="en-US" sz="2400" baseline="30000" dirty="0"/>
                  <a:t>2</a:t>
                </a:r>
                <a:r>
                  <a:rPr lang="en-US" sz="2400" dirty="0"/>
                  <a:t>+0.29</a:t>
                </a:r>
                <a:r>
                  <a:rPr lang="en-US" sz="2400" baseline="30000" dirty="0"/>
                  <a:t>2</a:t>
                </a:r>
                <a:r>
                  <a:rPr lang="en-US" sz="2400" dirty="0"/>
                  <a:t>+0.14</a:t>
                </a:r>
                <a:r>
                  <a:rPr lang="en-US" sz="2400" baseline="30000" dirty="0"/>
                  <a:t>2</a:t>
                </a:r>
                <a:r>
                  <a:rPr lang="en-US" sz="2400" dirty="0" smtClean="0"/>
                  <a:t>) = 0.57</a:t>
                </a:r>
              </a:p>
              <a:p>
                <a:pPr lvl="1"/>
                <a:r>
                  <a:rPr lang="en-US" dirty="0" smtClean="0"/>
                  <a:t>Close </a:t>
                </a:r>
                <a:r>
                  <a:rPr lang="en-US" dirty="0"/>
                  <a:t>to the </a:t>
                </a:r>
                <a:r>
                  <a:rPr lang="en-US" dirty="0" smtClean="0"/>
                  <a:t>max </a:t>
                </a:r>
                <a:r>
                  <a:rPr lang="en-US" dirty="0"/>
                  <a:t>for an attribute with three </a:t>
                </a:r>
                <a:endParaRPr lang="en-US" dirty="0" smtClean="0"/>
              </a:p>
              <a:p>
                <a:pPr marL="457200" lvl="1" indent="0">
                  <a:buNone/>
                </a:pPr>
                <a:r>
                  <a:rPr lang="en-US" dirty="0"/>
                  <a:t>	</a:t>
                </a:r>
                <a:r>
                  <a:rPr lang="en-US" dirty="0" smtClean="0"/>
                  <a:t>categories </a:t>
                </a:r>
                <a14:m>
                  <m:oMath xmlns:m="http://schemas.openxmlformats.org/officeDocument/2006/math" xmlns="">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𝑘</m:t>
                        </m:r>
                      </m:den>
                    </m:f>
                    <m:r>
                      <a:rPr lang="en-US" i="1">
                        <a:latin typeface="Cambria Math" panose="02040503050406030204" pitchFamily="18" charset="0"/>
                      </a:rPr>
                      <m:t>)</m:t>
                    </m:r>
                  </m:oMath>
                </a14:m>
                <a:r>
                  <a:rPr lang="en-US" dirty="0" smtClean="0"/>
                  <a:t> = 0.67</a:t>
                </a:r>
              </a:p>
              <a:p>
                <a:r>
                  <a:rPr lang="en-US" sz="2400" dirty="0" smtClean="0"/>
                  <a:t>IQV = 0.57/0.67 = 0.85</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05000"/>
                <a:ext cx="7086600" cy="4572000"/>
              </a:xfrm>
              <a:blipFill rotWithShape="0">
                <a:blip r:embed="rId2"/>
                <a:stretch>
                  <a:fillRect l="-1290" t="-933"/>
                </a:stretch>
              </a:blipFill>
            </p:spPr>
            <p:txBody>
              <a:bodyPr/>
              <a:lstStyle/>
              <a:p>
                <a:r>
                  <a:rPr lang="en-US">
                    <a:noFill/>
                  </a:rPr>
                  <a:t> </a:t>
                </a:r>
              </a:p>
            </p:txBody>
          </p:sp>
        </mc:Fallback>
      </mc:AlternateContent>
      <p:pic>
        <p:nvPicPr>
          <p:cNvPr id="4" name="Picture 3" descr="C:\Users\amccrani\AppData\Local\Temp\enhtmlclip\Screen Shot 2016-01-31 at 5.32.52 PM.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333" y="3886200"/>
            <a:ext cx="3200400" cy="2878455"/>
          </a:xfrm>
          <a:prstGeom prst="rect">
            <a:avLst/>
          </a:prstGeom>
          <a:noFill/>
          <a:ln>
            <a:noFill/>
          </a:ln>
        </p:spPr>
      </p:pic>
    </p:spTree>
    <p:extLst>
      <p:ext uri="{BB962C8B-B14F-4D97-AF65-F5344CB8AC3E}">
        <p14:creationId xmlns:p14="http://schemas.microsoft.com/office/powerpoint/2010/main" val="7857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761630" y="2590800"/>
            <a:ext cx="7620000" cy="3459163"/>
          </a:xfrm>
        </p:spPr>
        <p:txBody>
          <a:bodyPr>
            <a:normAutofit/>
          </a:bodyPr>
          <a:lstStyle/>
          <a:p>
            <a:pPr marL="45720" indent="0" algn="ctr">
              <a:buNone/>
            </a:pPr>
            <a:r>
              <a:rPr lang="en-US" sz="4000" dirty="0" smtClean="0"/>
              <a:t>COMMON MEASURES IN EGOCENTRIC NETWORK ANALYSIS</a:t>
            </a:r>
            <a:endParaRPr lang="en-US" sz="4000" dirty="0"/>
          </a:p>
        </p:txBody>
      </p:sp>
    </p:spTree>
    <p:extLst>
      <p:ext uri="{BB962C8B-B14F-4D97-AF65-F5344CB8AC3E}">
        <p14:creationId xmlns:p14="http://schemas.microsoft.com/office/powerpoint/2010/main" val="1488980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Heterogeneity</a:t>
            </a:r>
            <a:endParaRPr lang="en-US" dirty="0"/>
          </a:p>
        </p:txBody>
      </p:sp>
      <p:sp>
        <p:nvSpPr>
          <p:cNvPr id="3" name="Content Placeholder 2"/>
          <p:cNvSpPr>
            <a:spLocks noGrp="1"/>
          </p:cNvSpPr>
          <p:nvPr>
            <p:ph idx="1"/>
          </p:nvPr>
        </p:nvSpPr>
        <p:spPr>
          <a:xfrm>
            <a:off x="457200" y="2362200"/>
            <a:ext cx="8229600" cy="3763963"/>
          </a:xfrm>
        </p:spPr>
        <p:txBody>
          <a:bodyPr>
            <a:normAutofit/>
          </a:bodyPr>
          <a:lstStyle/>
          <a:p>
            <a:pPr marL="0" indent="0">
              <a:spcAft>
                <a:spcPts val="1200"/>
              </a:spcAft>
              <a:buNone/>
            </a:pPr>
            <a:r>
              <a:rPr lang="en-US" sz="2800" b="1" dirty="0"/>
              <a:t>Heterogeneity </a:t>
            </a:r>
            <a:r>
              <a:rPr lang="en-US" sz="2800" b="1"/>
              <a:t>(</a:t>
            </a:r>
            <a:r>
              <a:rPr lang="en-US" sz="2800" b="1" smtClean="0"/>
              <a:t>continuous)</a:t>
            </a:r>
            <a:endParaRPr lang="en-US" sz="2800" b="1" dirty="0"/>
          </a:p>
          <a:p>
            <a:pPr>
              <a:spcAft>
                <a:spcPts val="1200"/>
              </a:spcAft>
            </a:pPr>
            <a:r>
              <a:rPr lang="en-US" sz="2800" dirty="0" smtClean="0"/>
              <a:t>Standard deviation across the distribution of alters</a:t>
            </a:r>
          </a:p>
          <a:p>
            <a:pPr lvl="1">
              <a:spcAft>
                <a:spcPts val="1200"/>
              </a:spcAft>
            </a:pPr>
            <a:r>
              <a:rPr lang="en-US" dirty="0" smtClean="0"/>
              <a:t>E.g. SD of years of education for “population” of alters</a:t>
            </a:r>
          </a:p>
        </p:txBody>
      </p:sp>
    </p:spTree>
    <p:extLst>
      <p:ext uri="{BB962C8B-B14F-4D97-AF65-F5344CB8AC3E}">
        <p14:creationId xmlns:p14="http://schemas.microsoft.com/office/powerpoint/2010/main" val="1374043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Alter-alter ties</a:t>
            </a:r>
            <a:endParaRPr lang="en-US" dirty="0"/>
          </a:p>
        </p:txBody>
      </p:sp>
      <p:sp>
        <p:nvSpPr>
          <p:cNvPr id="3" name="Content Placeholder 2"/>
          <p:cNvSpPr>
            <a:spLocks noGrp="1"/>
          </p:cNvSpPr>
          <p:nvPr>
            <p:ph idx="1"/>
          </p:nvPr>
        </p:nvSpPr>
        <p:spPr>
          <a:xfrm>
            <a:off x="457200" y="1981200"/>
            <a:ext cx="8229600" cy="4648200"/>
          </a:xfrm>
        </p:spPr>
        <p:txBody>
          <a:bodyPr>
            <a:normAutofit lnSpcReduction="10000"/>
          </a:bodyPr>
          <a:lstStyle/>
          <a:p>
            <a:pPr>
              <a:spcAft>
                <a:spcPts val="1200"/>
              </a:spcAft>
            </a:pPr>
            <a:r>
              <a:rPr lang="en-US" sz="2400" dirty="0" smtClean="0"/>
              <a:t>Ties may be binary or valued (if valued, can dichotomize)</a:t>
            </a:r>
          </a:p>
          <a:p>
            <a:pPr>
              <a:spcAft>
                <a:spcPts val="1200"/>
              </a:spcAft>
            </a:pPr>
            <a:r>
              <a:rPr lang="en-US" sz="2400" dirty="0"/>
              <a:t>Info about ties (or lack of ties) between alters is essential for computing all good measures of network </a:t>
            </a:r>
            <a:r>
              <a:rPr lang="en-US" sz="2400" dirty="0" smtClean="0"/>
              <a:t>structure</a:t>
            </a:r>
          </a:p>
          <a:p>
            <a:pPr>
              <a:spcAft>
                <a:spcPts val="1200"/>
              </a:spcAft>
            </a:pPr>
            <a:r>
              <a:rPr lang="en-US" sz="2400" dirty="0" smtClean="0"/>
              <a:t>Usually, we are interested in operationalizing outcomes or characteristics of </a:t>
            </a:r>
            <a:r>
              <a:rPr lang="en-US" sz="2400" b="1" dirty="0" smtClean="0"/>
              <a:t>structural holes</a:t>
            </a:r>
          </a:p>
          <a:p>
            <a:pPr lvl="1">
              <a:spcAft>
                <a:spcPts val="1200"/>
              </a:spcAft>
            </a:pPr>
            <a:r>
              <a:rPr lang="en-US" sz="2000" dirty="0" smtClean="0"/>
              <a:t>Have been linked to </a:t>
            </a:r>
            <a:r>
              <a:rPr lang="en-US" sz="2000" dirty="0"/>
              <a:t>innovation (Ahuja 2000), good ideas (Burt 2004), knowledge transfer (</a:t>
            </a:r>
            <a:r>
              <a:rPr lang="en-US" sz="2000" dirty="0" err="1"/>
              <a:t>Abbasi</a:t>
            </a:r>
            <a:r>
              <a:rPr lang="en-US" sz="2000" dirty="0"/>
              <a:t> et al. 2012), individual performance (Cross and Cummings 2004), and health (Cornwell 2009</a:t>
            </a:r>
            <a:r>
              <a:rPr lang="en-US" sz="2000" dirty="0" smtClean="0"/>
              <a:t>)</a:t>
            </a:r>
            <a:endParaRPr lang="en-US" sz="2000" dirty="0"/>
          </a:p>
          <a:p>
            <a:pPr>
              <a:spcAft>
                <a:spcPts val="1200"/>
              </a:spcAft>
            </a:pPr>
            <a:endParaRPr lang="en-US" dirty="0" smtClean="0"/>
          </a:p>
        </p:txBody>
      </p:sp>
    </p:spTree>
    <p:extLst>
      <p:ext uri="{BB962C8B-B14F-4D97-AF65-F5344CB8AC3E}">
        <p14:creationId xmlns:p14="http://schemas.microsoft.com/office/powerpoint/2010/main" val="3777448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Alter-alter ties</a:t>
            </a:r>
          </a:p>
        </p:txBody>
      </p:sp>
      <p:sp>
        <p:nvSpPr>
          <p:cNvPr id="3" name="Content Placeholder 2"/>
          <p:cNvSpPr>
            <a:spLocks noGrp="1"/>
          </p:cNvSpPr>
          <p:nvPr>
            <p:ph idx="1"/>
          </p:nvPr>
        </p:nvSpPr>
        <p:spPr>
          <a:xfrm>
            <a:off x="457200" y="1600200"/>
            <a:ext cx="8229600" cy="4648200"/>
          </a:xfrm>
        </p:spPr>
        <p:txBody>
          <a:bodyPr>
            <a:normAutofit/>
          </a:bodyPr>
          <a:lstStyle/>
          <a:p>
            <a:pPr marL="0" indent="0">
              <a:spcAft>
                <a:spcPts val="600"/>
              </a:spcAft>
              <a:buNone/>
            </a:pPr>
            <a:r>
              <a:rPr lang="en-US" sz="2400" b="1" dirty="0" smtClean="0"/>
              <a:t>Burt’s structural holes</a:t>
            </a:r>
            <a:endParaRPr lang="en-US" sz="2400" b="1" dirty="0"/>
          </a:p>
          <a:p>
            <a:pPr>
              <a:spcAft>
                <a:spcPts val="600"/>
              </a:spcAft>
            </a:pPr>
            <a:r>
              <a:rPr lang="en-US" sz="2400" dirty="0"/>
              <a:t>T</a:t>
            </a:r>
            <a:r>
              <a:rPr lang="en-US" sz="2400" dirty="0" smtClean="0"/>
              <a:t>he absence of a tie between two alters</a:t>
            </a:r>
          </a:p>
          <a:p>
            <a:pPr>
              <a:spcAft>
                <a:spcPts val="600"/>
              </a:spcAft>
            </a:pPr>
            <a:r>
              <a:rPr lang="en-US" sz="2400" dirty="0" smtClean="0"/>
              <a:t>Operationalizes two types of social capital:</a:t>
            </a:r>
          </a:p>
          <a:p>
            <a:pPr lvl="1">
              <a:spcAft>
                <a:spcPts val="600"/>
              </a:spcAft>
            </a:pPr>
            <a:r>
              <a:rPr lang="en-US" sz="2000" b="1" dirty="0" smtClean="0"/>
              <a:t>Information</a:t>
            </a:r>
            <a:r>
              <a:rPr lang="en-US" sz="2000" dirty="0" smtClean="0"/>
              <a:t> – The more everyone knows everyone else, the more likely it is that information is redundant (and can extend to other resources)</a:t>
            </a:r>
          </a:p>
          <a:p>
            <a:pPr lvl="1">
              <a:spcAft>
                <a:spcPts val="600"/>
              </a:spcAft>
            </a:pPr>
            <a:r>
              <a:rPr lang="en-US" sz="2000" b="1" dirty="0" smtClean="0"/>
              <a:t>Power</a:t>
            </a:r>
            <a:r>
              <a:rPr lang="en-US" sz="2000" dirty="0" smtClean="0"/>
              <a:t> – an ego </a:t>
            </a:r>
            <a:r>
              <a:rPr lang="en-US" sz="2000" dirty="0"/>
              <a:t>who bridges two networks is able to control the flow of information and resources between </a:t>
            </a:r>
            <a:r>
              <a:rPr lang="en-US" sz="2000" dirty="0" smtClean="0"/>
              <a:t>them, and is less constrained by those alters</a:t>
            </a:r>
          </a:p>
          <a:p>
            <a:pPr lvl="2">
              <a:spcAft>
                <a:spcPts val="600"/>
              </a:spcAft>
            </a:pPr>
            <a:r>
              <a:rPr lang="en-US" sz="2000" dirty="0" smtClean="0"/>
              <a:t>E.g. if my network ties don’t know each other, I can lie to them, present myself differently, play them off of one another</a:t>
            </a:r>
            <a:endParaRPr lang="en-US" sz="2000" dirty="0"/>
          </a:p>
        </p:txBody>
      </p:sp>
    </p:spTree>
    <p:extLst>
      <p:ext uri="{BB962C8B-B14F-4D97-AF65-F5344CB8AC3E}">
        <p14:creationId xmlns:p14="http://schemas.microsoft.com/office/powerpoint/2010/main" val="2229421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Alter-alter ties</a:t>
            </a:r>
          </a:p>
        </p:txBody>
      </p:sp>
      <p:sp>
        <p:nvSpPr>
          <p:cNvPr id="3" name="Content Placeholder 2"/>
          <p:cNvSpPr>
            <a:spLocks noGrp="1"/>
          </p:cNvSpPr>
          <p:nvPr>
            <p:ph idx="1"/>
          </p:nvPr>
        </p:nvSpPr>
        <p:spPr>
          <a:xfrm>
            <a:off x="457200" y="1600200"/>
            <a:ext cx="8229600" cy="2438400"/>
          </a:xfrm>
        </p:spPr>
        <p:txBody>
          <a:bodyPr>
            <a:normAutofit/>
          </a:bodyPr>
          <a:lstStyle/>
          <a:p>
            <a:pPr marL="0" indent="0">
              <a:buNone/>
            </a:pPr>
            <a:r>
              <a:rPr lang="en-US" sz="2600" b="1" dirty="0" smtClean="0"/>
              <a:t>Burt’s structural holes</a:t>
            </a:r>
            <a:endParaRPr lang="en-US" sz="2600" b="1" dirty="0"/>
          </a:p>
          <a:p>
            <a:r>
              <a:rPr lang="en-US" dirty="0" smtClean="0"/>
              <a:t>In network 1, actor A is not in a strong bargaining position because both B and C have alternative exchange partners</a:t>
            </a:r>
            <a:endParaRPr lang="en-US" dirty="0"/>
          </a:p>
          <a:p>
            <a:r>
              <a:rPr lang="en-US" dirty="0" smtClean="0"/>
              <a:t>In network 2, </a:t>
            </a:r>
            <a:r>
              <a:rPr lang="en-US" dirty="0"/>
              <a:t>actor A has an advantaged position as a direct result of the "structural hole" between </a:t>
            </a:r>
            <a:r>
              <a:rPr lang="en-US" dirty="0" smtClean="0"/>
              <a:t>B </a:t>
            </a:r>
            <a:r>
              <a:rPr lang="en-US" dirty="0"/>
              <a:t>and </a:t>
            </a:r>
            <a:r>
              <a:rPr lang="en-US" dirty="0" smtClean="0"/>
              <a:t>C</a:t>
            </a:r>
          </a:p>
          <a:p>
            <a:pPr lvl="1"/>
            <a:r>
              <a:rPr lang="en-US" dirty="0" smtClean="0"/>
              <a:t>A </a:t>
            </a:r>
            <a:r>
              <a:rPr lang="en-US" dirty="0"/>
              <a:t>has two alternative exchange partners; </a:t>
            </a:r>
            <a:r>
              <a:rPr lang="en-US" dirty="0" smtClean="0"/>
              <a:t>B </a:t>
            </a:r>
            <a:r>
              <a:rPr lang="en-US" dirty="0"/>
              <a:t>and C have only one </a:t>
            </a:r>
            <a:r>
              <a:rPr lang="en-US" dirty="0" smtClean="0"/>
              <a:t>choice</a:t>
            </a:r>
            <a:endParaRPr lang="en-US" dirty="0"/>
          </a:p>
        </p:txBody>
      </p:sp>
      <p:sp>
        <p:nvSpPr>
          <p:cNvPr id="4" name="Rectangle 3"/>
          <p:cNvSpPr/>
          <p:nvPr/>
        </p:nvSpPr>
        <p:spPr>
          <a:xfrm>
            <a:off x="338137" y="6248400"/>
            <a:ext cx="4419600" cy="338554"/>
          </a:xfrm>
          <a:prstGeom prst="rect">
            <a:avLst/>
          </a:prstGeom>
        </p:spPr>
        <p:txBody>
          <a:bodyPr wrap="square">
            <a:spAutoFit/>
          </a:bodyPr>
          <a:lstStyle/>
          <a:p>
            <a:r>
              <a:rPr lang="en-US" sz="1600" dirty="0"/>
              <a:t>Three actor network with no structural holes</a:t>
            </a:r>
          </a:p>
        </p:txBody>
      </p:sp>
      <p:sp>
        <p:nvSpPr>
          <p:cNvPr id="9" name="Rectangle 8"/>
          <p:cNvSpPr/>
          <p:nvPr/>
        </p:nvSpPr>
        <p:spPr>
          <a:xfrm>
            <a:off x="4648200" y="6248400"/>
            <a:ext cx="4419600" cy="338554"/>
          </a:xfrm>
          <a:prstGeom prst="rect">
            <a:avLst/>
          </a:prstGeom>
        </p:spPr>
        <p:txBody>
          <a:bodyPr wrap="square">
            <a:spAutoFit/>
          </a:bodyPr>
          <a:lstStyle/>
          <a:p>
            <a:r>
              <a:rPr lang="en-US" sz="1600" dirty="0"/>
              <a:t>Three actor network with </a:t>
            </a:r>
            <a:r>
              <a:rPr lang="en-US" sz="1600" dirty="0" smtClean="0"/>
              <a:t>one </a:t>
            </a:r>
            <a:r>
              <a:rPr lang="en-US" sz="1600" dirty="0"/>
              <a:t>structural </a:t>
            </a:r>
            <a:r>
              <a:rPr lang="en-US" sz="1600" dirty="0" smtClean="0"/>
              <a:t>hole</a:t>
            </a:r>
            <a:endParaRPr lang="en-US" sz="1600" dirty="0"/>
          </a:p>
        </p:txBody>
      </p:sp>
      <p:sp>
        <p:nvSpPr>
          <p:cNvPr id="5" name="TextBox 4"/>
          <p:cNvSpPr txBox="1"/>
          <p:nvPr/>
        </p:nvSpPr>
        <p:spPr>
          <a:xfrm>
            <a:off x="958909" y="4116943"/>
            <a:ext cx="381000"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4989320" y="4116943"/>
            <a:ext cx="381000" cy="369332"/>
          </a:xfrm>
          <a:prstGeom prst="rect">
            <a:avLst/>
          </a:prstGeom>
          <a:noFill/>
        </p:spPr>
        <p:txBody>
          <a:bodyPr wrap="square" rtlCol="0">
            <a:spAutoFit/>
          </a:bodyPr>
          <a:lstStyle/>
          <a:p>
            <a:r>
              <a:rPr lang="en-US" dirty="0"/>
              <a:t>2</a:t>
            </a:r>
          </a:p>
        </p:txBody>
      </p:sp>
      <p:grpSp>
        <p:nvGrpSpPr>
          <p:cNvPr id="21" name="Group 20"/>
          <p:cNvGrpSpPr/>
          <p:nvPr/>
        </p:nvGrpSpPr>
        <p:grpSpPr>
          <a:xfrm>
            <a:off x="1524000" y="4648200"/>
            <a:ext cx="1676400" cy="1295400"/>
            <a:chOff x="1524000" y="4648200"/>
            <a:chExt cx="1676400" cy="1295400"/>
          </a:xfrm>
        </p:grpSpPr>
        <p:sp>
          <p:nvSpPr>
            <p:cNvPr id="6" name="Oval 5"/>
            <p:cNvSpPr/>
            <p:nvPr/>
          </p:nvSpPr>
          <p:spPr>
            <a:xfrm>
              <a:off x="1524000" y="4648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Oval 12"/>
            <p:cNvSpPr/>
            <p:nvPr/>
          </p:nvSpPr>
          <p:spPr>
            <a:xfrm>
              <a:off x="2895600" y="4648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B</a:t>
              </a:r>
            </a:p>
          </p:txBody>
        </p:sp>
        <p:sp>
          <p:nvSpPr>
            <p:cNvPr id="14" name="Oval 13"/>
            <p:cNvSpPr/>
            <p:nvPr/>
          </p:nvSpPr>
          <p:spPr>
            <a:xfrm>
              <a:off x="2233167" y="563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C</a:t>
              </a:r>
            </a:p>
          </p:txBody>
        </p:sp>
        <p:cxnSp>
          <p:nvCxnSpPr>
            <p:cNvPr id="10" name="Straight Connector 9"/>
            <p:cNvCxnSpPr>
              <a:stCxn id="6" idx="6"/>
              <a:endCxn id="13" idx="2"/>
            </p:cNvCxnSpPr>
            <p:nvPr/>
          </p:nvCxnSpPr>
          <p:spPr>
            <a:xfrm>
              <a:off x="1828800" y="4800600"/>
              <a:ext cx="106680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4" idx="7"/>
              <a:endCxn id="13" idx="3"/>
            </p:cNvCxnSpPr>
            <p:nvPr/>
          </p:nvCxnSpPr>
          <p:spPr>
            <a:xfrm flipV="1">
              <a:off x="2493330" y="4908363"/>
              <a:ext cx="446907" cy="775074"/>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5"/>
              <a:endCxn id="14" idx="1"/>
            </p:cNvCxnSpPr>
            <p:nvPr/>
          </p:nvCxnSpPr>
          <p:spPr>
            <a:xfrm>
              <a:off x="1784163" y="4908363"/>
              <a:ext cx="493641" cy="775074"/>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662167" y="4648200"/>
            <a:ext cx="1676400" cy="1295400"/>
            <a:chOff x="1524000" y="4648200"/>
            <a:chExt cx="1676400" cy="1295400"/>
          </a:xfrm>
        </p:grpSpPr>
        <p:sp>
          <p:nvSpPr>
            <p:cNvPr id="26" name="Oval 25"/>
            <p:cNvSpPr/>
            <p:nvPr/>
          </p:nvSpPr>
          <p:spPr>
            <a:xfrm>
              <a:off x="1524000" y="4648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7" name="Oval 26"/>
            <p:cNvSpPr/>
            <p:nvPr/>
          </p:nvSpPr>
          <p:spPr>
            <a:xfrm>
              <a:off x="2895600" y="4648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B</a:t>
              </a:r>
            </a:p>
          </p:txBody>
        </p:sp>
        <p:sp>
          <p:nvSpPr>
            <p:cNvPr id="28" name="Oval 27"/>
            <p:cNvSpPr/>
            <p:nvPr/>
          </p:nvSpPr>
          <p:spPr>
            <a:xfrm>
              <a:off x="2233167" y="563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C</a:t>
              </a:r>
            </a:p>
          </p:txBody>
        </p:sp>
        <p:cxnSp>
          <p:nvCxnSpPr>
            <p:cNvPr id="29" name="Straight Connector 28"/>
            <p:cNvCxnSpPr>
              <a:stCxn id="26" idx="6"/>
              <a:endCxn id="27" idx="2"/>
            </p:cNvCxnSpPr>
            <p:nvPr/>
          </p:nvCxnSpPr>
          <p:spPr>
            <a:xfrm>
              <a:off x="1828800" y="4800600"/>
              <a:ext cx="106680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6" idx="5"/>
              <a:endCxn id="28" idx="1"/>
            </p:cNvCxnSpPr>
            <p:nvPr/>
          </p:nvCxnSpPr>
          <p:spPr>
            <a:xfrm>
              <a:off x="1784163" y="4908363"/>
              <a:ext cx="493641" cy="775074"/>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2747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Alter-alter ties</a:t>
            </a:r>
          </a:p>
        </p:txBody>
      </p:sp>
      <p:sp>
        <p:nvSpPr>
          <p:cNvPr id="3" name="Content Placeholder 2"/>
          <p:cNvSpPr>
            <a:spLocks noGrp="1"/>
          </p:cNvSpPr>
          <p:nvPr>
            <p:ph idx="1"/>
          </p:nvPr>
        </p:nvSpPr>
        <p:spPr>
          <a:xfrm>
            <a:off x="428946" y="1905000"/>
            <a:ext cx="8229600" cy="4419600"/>
          </a:xfrm>
        </p:spPr>
        <p:txBody>
          <a:bodyPr>
            <a:normAutofit/>
          </a:bodyPr>
          <a:lstStyle/>
          <a:p>
            <a:pPr marL="0" indent="0">
              <a:spcAft>
                <a:spcPts val="600"/>
              </a:spcAft>
              <a:buNone/>
            </a:pPr>
            <a:r>
              <a:rPr lang="en-US" b="1" dirty="0" smtClean="0"/>
              <a:t>Coleman’s closure</a:t>
            </a:r>
          </a:p>
          <a:p>
            <a:pPr>
              <a:spcAft>
                <a:spcPts val="600"/>
              </a:spcAft>
            </a:pPr>
            <a:r>
              <a:rPr lang="en-US" dirty="0" smtClean="0"/>
              <a:t>Converse </a:t>
            </a:r>
            <a:r>
              <a:rPr lang="en-US" dirty="0"/>
              <a:t>of structural holes is triadic closure, or </a:t>
            </a:r>
            <a:r>
              <a:rPr lang="en-US" dirty="0" smtClean="0"/>
              <a:t>transitivity</a:t>
            </a:r>
          </a:p>
          <a:p>
            <a:pPr>
              <a:spcAft>
                <a:spcPts val="600"/>
              </a:spcAft>
            </a:pPr>
            <a:r>
              <a:rPr lang="en-US" dirty="0"/>
              <a:t>Coleman (1988) </a:t>
            </a:r>
            <a:r>
              <a:rPr lang="en-US" dirty="0" smtClean="0"/>
              <a:t>associated </a:t>
            </a:r>
            <a:r>
              <a:rPr lang="en-US" i="1" dirty="0"/>
              <a:t>closure</a:t>
            </a:r>
            <a:r>
              <a:rPr lang="en-US" dirty="0"/>
              <a:t> </a:t>
            </a:r>
            <a:r>
              <a:rPr lang="en-US" dirty="0" smtClean="0"/>
              <a:t>(rather than structural holes) with </a:t>
            </a:r>
            <a:r>
              <a:rPr lang="en-US" dirty="0"/>
              <a:t>social </a:t>
            </a:r>
            <a:r>
              <a:rPr lang="en-US" dirty="0" smtClean="0"/>
              <a:t>capital</a:t>
            </a:r>
          </a:p>
          <a:p>
            <a:pPr>
              <a:spcAft>
                <a:spcPts val="600"/>
              </a:spcAft>
            </a:pPr>
            <a:r>
              <a:rPr lang="en-US" dirty="0" smtClean="0"/>
              <a:t>Closure </a:t>
            </a:r>
            <a:r>
              <a:rPr lang="en-US" dirty="0" smtClean="0">
                <a:sym typeface="Wingdings" panose="05000000000000000000" pitchFamily="2" charset="2"/>
              </a:rPr>
              <a:t> </a:t>
            </a:r>
            <a:r>
              <a:rPr lang="en-US" dirty="0" smtClean="0"/>
              <a:t>shared </a:t>
            </a:r>
            <a:r>
              <a:rPr lang="en-US" dirty="0"/>
              <a:t>social norms that effectively guide the actions of an </a:t>
            </a:r>
            <a:r>
              <a:rPr lang="en-US" dirty="0" smtClean="0"/>
              <a:t>individual, interpersonal trust, obligation to group members, cohesion, cooperation</a:t>
            </a:r>
          </a:p>
          <a:p>
            <a:pPr>
              <a:spcAft>
                <a:spcPts val="600"/>
              </a:spcAft>
            </a:pPr>
            <a:r>
              <a:rPr lang="en-US" dirty="0" smtClean="0"/>
              <a:t>Really, same mechanism (constraint) which may be beneficial or not depending on context</a:t>
            </a:r>
          </a:p>
          <a:p>
            <a:pPr lvl="1">
              <a:spcAft>
                <a:spcPts val="600"/>
              </a:spcAft>
            </a:pPr>
            <a:r>
              <a:rPr lang="en-US" dirty="0" smtClean="0"/>
              <a:t>Hence two kinds of social capital – bridging and bonding</a:t>
            </a:r>
            <a:endParaRPr lang="en-US" dirty="0"/>
          </a:p>
          <a:p>
            <a:pPr>
              <a:spcAft>
                <a:spcPts val="600"/>
              </a:spcAft>
            </a:pPr>
            <a:endParaRPr lang="en-US" dirty="0" smtClean="0"/>
          </a:p>
        </p:txBody>
      </p:sp>
      <p:pic>
        <p:nvPicPr>
          <p:cNvPr id="4" name="Picture 2" descr="https://upload.wikimedia.org/wikipedia/commons/8/8f/Transi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770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171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Alter-alter ties</a:t>
            </a:r>
            <a:endParaRPr lang="en-US" dirty="0"/>
          </a:p>
        </p:txBody>
      </p:sp>
      <p:sp>
        <p:nvSpPr>
          <p:cNvPr id="3" name="Content Placeholder 2"/>
          <p:cNvSpPr>
            <a:spLocks noGrp="1"/>
          </p:cNvSpPr>
          <p:nvPr>
            <p:ph idx="1"/>
          </p:nvPr>
        </p:nvSpPr>
        <p:spPr/>
        <p:txBody>
          <a:bodyPr>
            <a:normAutofit/>
          </a:bodyPr>
          <a:lstStyle/>
          <a:p>
            <a:pPr marL="0" indent="0">
              <a:spcAft>
                <a:spcPts val="600"/>
              </a:spcAft>
              <a:buNone/>
            </a:pPr>
            <a:r>
              <a:rPr lang="en-US" b="1" dirty="0" smtClean="0"/>
              <a:t>Density</a:t>
            </a:r>
          </a:p>
          <a:p>
            <a:pPr>
              <a:spcAft>
                <a:spcPts val="600"/>
              </a:spcAft>
            </a:pPr>
            <a:r>
              <a:rPr lang="en-US" dirty="0" smtClean="0"/>
              <a:t>How many of ego’s alters are connected, controlling for network size?</a:t>
            </a:r>
          </a:p>
          <a:p>
            <a:pPr>
              <a:spcAft>
                <a:spcPts val="600"/>
              </a:spcAft>
            </a:pPr>
            <a:r>
              <a:rPr lang="en-US" dirty="0" smtClean="0"/>
              <a:t>Strength of social safety net</a:t>
            </a:r>
          </a:p>
          <a:p>
            <a:pPr>
              <a:spcAft>
                <a:spcPts val="600"/>
              </a:spcAft>
            </a:pPr>
            <a:r>
              <a:rPr lang="en-US" dirty="0" smtClean="0"/>
              <a:t>Strength of normative pressure to conform</a:t>
            </a:r>
          </a:p>
          <a:p>
            <a:pPr lvl="1">
              <a:spcAft>
                <a:spcPts val="600"/>
              </a:spcAft>
            </a:pPr>
            <a:r>
              <a:rPr lang="en-US" dirty="0" smtClean="0"/>
              <a:t>Very powerful in combo with composition (direction of push), e.g. use of contraception in Kenya (Kohler et al. 2001)</a:t>
            </a:r>
          </a:p>
          <a:p>
            <a:pPr>
              <a:spcAft>
                <a:spcPts val="600"/>
              </a:spcAft>
            </a:pPr>
            <a:r>
              <a:rPr lang="en-US" dirty="0" smtClean="0"/>
              <a:t>More redundancy of info and resources (lack of structural holes)</a:t>
            </a:r>
          </a:p>
          <a:p>
            <a:pPr lvl="1">
              <a:spcAft>
                <a:spcPts val="600"/>
              </a:spcAft>
            </a:pPr>
            <a:r>
              <a:rPr lang="en-US" dirty="0" smtClean="0"/>
              <a:t>E.g. low density </a:t>
            </a:r>
            <a:r>
              <a:rPr lang="en-US" dirty="0" smtClean="0">
                <a:sym typeface="Wingdings" panose="05000000000000000000" pitchFamily="2" charset="2"/>
              </a:rPr>
              <a:t> </a:t>
            </a:r>
            <a:r>
              <a:rPr lang="en-US" dirty="0" smtClean="0"/>
              <a:t>adaptation and resilience after divorce (Wilcox 1981)</a:t>
            </a:r>
          </a:p>
        </p:txBody>
      </p:sp>
    </p:spTree>
    <p:extLst>
      <p:ext uri="{BB962C8B-B14F-4D97-AF65-F5344CB8AC3E}">
        <p14:creationId xmlns:p14="http://schemas.microsoft.com/office/powerpoint/2010/main" val="2065571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Alter-alter ties</a:t>
            </a:r>
            <a:endParaRPr lang="en-US" dirty="0"/>
          </a:p>
        </p:txBody>
      </p:sp>
      <p:sp>
        <p:nvSpPr>
          <p:cNvPr id="3" name="Content Placeholder 2"/>
          <p:cNvSpPr>
            <a:spLocks noGrp="1"/>
          </p:cNvSpPr>
          <p:nvPr>
            <p:ph idx="1"/>
          </p:nvPr>
        </p:nvSpPr>
        <p:spPr>
          <a:xfrm>
            <a:off x="457200" y="2092848"/>
            <a:ext cx="5486400" cy="4525963"/>
          </a:xfrm>
        </p:spPr>
        <p:txBody>
          <a:bodyPr>
            <a:normAutofit/>
          </a:bodyPr>
          <a:lstStyle/>
          <a:p>
            <a:pPr marL="0" indent="0">
              <a:spcAft>
                <a:spcPts val="600"/>
              </a:spcAft>
              <a:buNone/>
            </a:pPr>
            <a:r>
              <a:rPr lang="en-US" b="1" dirty="0" smtClean="0"/>
              <a:t>Density</a:t>
            </a:r>
          </a:p>
          <a:p>
            <a:pPr>
              <a:spcAft>
                <a:spcPts val="600"/>
              </a:spcAft>
            </a:pPr>
            <a:r>
              <a:rPr lang="en-US" dirty="0" smtClean="0"/>
              <a:t>Actual ties/potential ties</a:t>
            </a:r>
          </a:p>
          <a:p>
            <a:pPr lvl="1">
              <a:spcAft>
                <a:spcPts val="600"/>
              </a:spcAft>
            </a:pPr>
            <a:r>
              <a:rPr lang="en-US" dirty="0" smtClean="0"/>
              <a:t>Undirected ties</a:t>
            </a:r>
          </a:p>
          <a:p>
            <a:pPr lvl="1">
              <a:spcAft>
                <a:spcPts val="600"/>
              </a:spcAft>
            </a:pPr>
            <a:endParaRPr lang="en-US" dirty="0"/>
          </a:p>
          <a:p>
            <a:pPr lvl="1">
              <a:spcAft>
                <a:spcPts val="600"/>
              </a:spcAft>
            </a:pPr>
            <a:endParaRPr lang="en-US" dirty="0" smtClean="0"/>
          </a:p>
          <a:p>
            <a:pPr lvl="1">
              <a:spcAft>
                <a:spcPts val="600"/>
              </a:spcAft>
            </a:pPr>
            <a:r>
              <a:rPr lang="en-US" dirty="0" smtClean="0"/>
              <a:t>Directed ties</a:t>
            </a:r>
          </a:p>
        </p:txBody>
      </p:sp>
      <mc:AlternateContent xmlns:mc="http://schemas.openxmlformats.org/markup-compatibility/2006" xmlns:a14="http://schemas.microsoft.com/office/drawing/2010/main">
        <mc:Choice Requires="a14">
          <p:sp>
            <p:nvSpPr>
              <p:cNvPr id="4" name="Rectangle 3"/>
              <p:cNvSpPr/>
              <p:nvPr/>
            </p:nvSpPr>
            <p:spPr>
              <a:xfrm>
                <a:off x="3200400" y="3518814"/>
                <a:ext cx="1237518" cy="66191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2</m:t>
                          </m:r>
                          <m:r>
                            <a:rPr lang="en-US" i="1">
                              <a:latin typeface="Cambria Math" panose="02040503050406030204" pitchFamily="18" charset="0"/>
                            </a:rPr>
                            <m:t>𝑇</m:t>
                          </m:r>
                        </m:num>
                        <m:den>
                          <m:d>
                            <m:dPr>
                              <m:begChr m:val=""/>
                              <m:ctrlPr>
                                <a:rPr lang="en-US" i="1">
                                  <a:latin typeface="Cambria Math" panose="02040503050406030204" pitchFamily="18" charset="0"/>
                                </a:rPr>
                              </m:ctrlPr>
                            </m:dPr>
                            <m:e>
                              <m:r>
                                <a:rPr lang="en-US" i="1">
                                  <a:latin typeface="Cambria Math" panose="02040503050406030204" pitchFamily="18" charset="0"/>
                                </a:rPr>
                                <m:t>𝑁</m:t>
                              </m:r>
                              <m:r>
                                <a:rPr lang="en-US" i="0">
                                  <a:latin typeface="Cambria Math" panose="02040503050406030204" pitchFamily="18" charset="0"/>
                                </a:rPr>
                                <m:t>(</m:t>
                              </m:r>
                              <m:r>
                                <a:rPr lang="en-US" i="1">
                                  <a:latin typeface="Cambria Math" panose="02040503050406030204" pitchFamily="18" charset="0"/>
                                </a:rPr>
                                <m:t>𝑁</m:t>
                              </m:r>
                              <m:r>
                                <a:rPr lang="en-US" i="0">
                                  <a:latin typeface="Cambria Math" panose="02040503050406030204" pitchFamily="18" charset="0"/>
                                </a:rPr>
                                <m:t>−1</m:t>
                              </m:r>
                            </m:e>
                          </m:d>
                        </m:den>
                      </m:f>
                      <m:r>
                        <a:rPr lang="en-US" i="0">
                          <a:latin typeface="Cambria Math" panose="02040503050406030204" pitchFamily="18" charset="0"/>
                        </a:rPr>
                        <m:t> </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200400" y="3518814"/>
                <a:ext cx="1237518" cy="661912"/>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124200" y="4495800"/>
                <a:ext cx="1075959" cy="942374"/>
              </a:xfrm>
              <a:prstGeom prst="rect">
                <a:avLst/>
              </a:prstGeom>
            </p:spPr>
            <p:txBody>
              <a:bodyPr wrap="square">
                <a:spAutoFit/>
              </a:bodyPr>
              <a:lstStyle/>
              <a:p>
                <a14:m>
                  <m:oMathPara xmlns:m="http://schemas.openxmlformats.org/officeDocument/2006/math" xmlns="">
                    <m:oMathParaPr>
                      <m:jc m:val="centerGroup"/>
                    </m:oMathParaPr>
                    <m:oMath xmlns:m="http://schemas.openxmlformats.org/officeDocument/2006/math">
                      <m:f>
                        <m:fPr>
                          <m:ctrlPr>
                            <a:rPr lang="en-US" sz="3200" i="1">
                              <a:latin typeface="Cambria Math" panose="02040503050406030204" pitchFamily="18" charset="0"/>
                              <a:cs typeface="Arial" panose="020B0604020202020204" pitchFamily="34" charset="0"/>
                            </a:rPr>
                          </m:ctrlPr>
                        </m:fPr>
                        <m:num>
                          <m:r>
                            <a:rPr lang="en-US" i="1">
                              <a:effectLst/>
                              <a:latin typeface="Cambria Math" panose="02040503050406030204" pitchFamily="18" charset="0"/>
                              <a:ea typeface="Calibri" panose="020F0502020204030204" pitchFamily="34" charset="0"/>
                              <a:cs typeface="Arial" panose="020B0604020202020204" pitchFamily="34" charset="0"/>
                            </a:rPr>
                            <m:t>𝑇</m:t>
                          </m:r>
                        </m:num>
                        <m:den>
                          <m:r>
                            <a:rPr lang="en-US" i="1">
                              <a:effectLst/>
                              <a:latin typeface="Cambria Math" panose="02040503050406030204" pitchFamily="18" charset="0"/>
                              <a:ea typeface="Calibri" panose="020F0502020204030204" pitchFamily="34" charset="0"/>
                              <a:cs typeface="Arial" panose="020B0604020202020204" pitchFamily="34" charset="0"/>
                            </a:rPr>
                            <m:t>𝑁</m:t>
                          </m:r>
                          <m:r>
                            <a:rPr lang="en-US" i="1">
                              <a:effectLst/>
                              <a:latin typeface="Cambria Math" panose="02040503050406030204" pitchFamily="18" charset="0"/>
                              <a:ea typeface="Calibri" panose="020F0502020204030204" pitchFamily="34" charset="0"/>
                              <a:cs typeface="Arial" panose="020B0604020202020204" pitchFamily="34" charset="0"/>
                            </a:rPr>
                            <m:t>(</m:t>
                          </m:r>
                          <m:r>
                            <a:rPr lang="en-US" i="1">
                              <a:effectLst/>
                              <a:latin typeface="Cambria Math" panose="02040503050406030204" pitchFamily="18" charset="0"/>
                              <a:ea typeface="Calibri" panose="020F0502020204030204" pitchFamily="34" charset="0"/>
                              <a:cs typeface="Arial" panose="020B0604020202020204" pitchFamily="34" charset="0"/>
                            </a:rPr>
                            <m:t>𝑁</m:t>
                          </m:r>
                          <m:r>
                            <a:rPr lang="en-US" i="1">
                              <a:effectLst/>
                              <a:latin typeface="Cambria Math" panose="02040503050406030204" pitchFamily="18" charset="0"/>
                              <a:ea typeface="Calibri" panose="020F0502020204030204" pitchFamily="34" charset="0"/>
                              <a:cs typeface="Arial" panose="020B0604020202020204" pitchFamily="34" charset="0"/>
                            </a:rPr>
                            <m:t>−1)</m:t>
                          </m:r>
                        </m:den>
                      </m:f>
                      <m:r>
                        <a:rPr lang="en-US" i="1">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124200" y="4495800"/>
                <a:ext cx="1075959" cy="942374"/>
              </a:xfrm>
              <a:prstGeom prst="rect">
                <a:avLst/>
              </a:prstGeom>
              <a:blipFill rotWithShape="0">
                <a:blip r:embed="rId3"/>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3600" y="2775548"/>
            <a:ext cx="2759075" cy="2391966"/>
          </a:xfrm>
          <a:prstGeom prst="rect">
            <a:avLst/>
          </a:prstGeom>
        </p:spPr>
      </p:pic>
      <p:sp>
        <p:nvSpPr>
          <p:cNvPr id="9" name="Rectangle 8"/>
          <p:cNvSpPr/>
          <p:nvPr/>
        </p:nvSpPr>
        <p:spPr>
          <a:xfrm>
            <a:off x="5622604" y="5400502"/>
            <a:ext cx="3352800" cy="1200329"/>
          </a:xfrm>
          <a:prstGeom prst="rect">
            <a:avLst/>
          </a:prstGeom>
        </p:spPr>
        <p:txBody>
          <a:bodyPr wrap="square">
            <a:spAutoFit/>
          </a:bodyPr>
          <a:lstStyle/>
          <a:p>
            <a:r>
              <a:rPr lang="en-US" dirty="0" smtClean="0">
                <a:solidFill>
                  <a:schemeClr val="tx2"/>
                </a:solidFill>
                <a:latin typeface="Arial" panose="020B0604020202020204" pitchFamily="34" charset="0"/>
                <a:ea typeface="Times New Roman" panose="02020603050405020304" pitchFamily="18" charset="0"/>
              </a:rPr>
              <a:t>Sparsely-knit</a:t>
            </a:r>
            <a:r>
              <a:rPr lang="en-US" dirty="0">
                <a:solidFill>
                  <a:schemeClr val="tx2"/>
                </a:solidFill>
                <a:latin typeface="Arial" panose="020B0604020202020204" pitchFamily="34" charset="0"/>
                <a:ea typeface="Times New Roman" panose="02020603050405020304" pitchFamily="18" charset="0"/>
              </a:rPr>
              <a:t>, with </a:t>
            </a:r>
            <a:r>
              <a:rPr lang="en-US" dirty="0" smtClean="0">
                <a:solidFill>
                  <a:schemeClr val="tx2"/>
                </a:solidFill>
                <a:latin typeface="Arial" panose="020B0604020202020204" pitchFamily="34" charset="0"/>
                <a:ea typeface="Times New Roman" panose="02020603050405020304" pitchFamily="18" charset="0"/>
              </a:rPr>
              <a:t>3 </a:t>
            </a:r>
            <a:r>
              <a:rPr lang="en-US" dirty="0">
                <a:solidFill>
                  <a:schemeClr val="tx2"/>
                </a:solidFill>
                <a:latin typeface="Arial" panose="020B0604020202020204" pitchFamily="34" charset="0"/>
                <a:ea typeface="Times New Roman" panose="02020603050405020304" pitchFamily="18" charset="0"/>
              </a:rPr>
              <a:t>of 42 possible </a:t>
            </a:r>
            <a:r>
              <a:rPr lang="en-US" dirty="0" smtClean="0">
                <a:solidFill>
                  <a:schemeClr val="tx2"/>
                </a:solidFill>
                <a:latin typeface="Arial" panose="020B0604020202020204" pitchFamily="34" charset="0"/>
                <a:ea typeface="Times New Roman" panose="02020603050405020304" pitchFamily="18" charset="0"/>
              </a:rPr>
              <a:t>ties present</a:t>
            </a:r>
          </a:p>
          <a:p>
            <a:endParaRPr lang="en-US" dirty="0">
              <a:solidFill>
                <a:schemeClr val="tx2"/>
              </a:solidFill>
              <a:latin typeface="Arial" panose="020B0604020202020204" pitchFamily="34" charset="0"/>
              <a:ea typeface="Times New Roman" panose="02020603050405020304" pitchFamily="18" charset="0"/>
            </a:endParaRPr>
          </a:p>
          <a:p>
            <a:r>
              <a:rPr lang="en-US" dirty="0">
                <a:solidFill>
                  <a:schemeClr val="tx2"/>
                </a:solidFill>
                <a:latin typeface="Arial" panose="020B0604020202020204" pitchFamily="34" charset="0"/>
                <a:ea typeface="Times New Roman" panose="02020603050405020304" pitchFamily="18" charset="0"/>
              </a:rPr>
              <a:t>D</a:t>
            </a:r>
            <a:r>
              <a:rPr lang="en-US" dirty="0" smtClean="0">
                <a:solidFill>
                  <a:schemeClr val="tx2"/>
                </a:solidFill>
                <a:latin typeface="Arial" panose="020B0604020202020204" pitchFamily="34" charset="0"/>
                <a:ea typeface="Times New Roman" panose="02020603050405020304" pitchFamily="18" charset="0"/>
              </a:rPr>
              <a:t>ensity = </a:t>
            </a:r>
            <a:r>
              <a:rPr lang="en-US" dirty="0">
                <a:solidFill>
                  <a:schemeClr val="tx2"/>
                </a:solidFill>
                <a:latin typeface="Arial" panose="020B0604020202020204" pitchFamily="34" charset="0"/>
                <a:ea typeface="Times New Roman" panose="02020603050405020304" pitchFamily="18" charset="0"/>
              </a:rPr>
              <a:t>(2*3)/(7*(7-1</a:t>
            </a:r>
            <a:r>
              <a:rPr lang="en-US" dirty="0" smtClean="0">
                <a:solidFill>
                  <a:schemeClr val="tx2"/>
                </a:solidFill>
                <a:latin typeface="Arial" panose="020B0604020202020204" pitchFamily="34" charset="0"/>
                <a:ea typeface="Times New Roman" panose="02020603050405020304" pitchFamily="18" charset="0"/>
              </a:rPr>
              <a:t>)) = 0.14</a:t>
            </a:r>
            <a:endParaRPr lang="en-US" dirty="0">
              <a:solidFill>
                <a:schemeClr val="tx2"/>
              </a:solidFill>
            </a:endParaRPr>
          </a:p>
        </p:txBody>
      </p:sp>
    </p:spTree>
    <p:extLst>
      <p:ext uri="{BB962C8B-B14F-4D97-AF65-F5344CB8AC3E}">
        <p14:creationId xmlns:p14="http://schemas.microsoft.com/office/powerpoint/2010/main" val="1125761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Alter-alter ties</a:t>
            </a:r>
          </a:p>
        </p:txBody>
      </p:sp>
      <p:sp>
        <p:nvSpPr>
          <p:cNvPr id="3" name="Content Placeholder 2"/>
          <p:cNvSpPr>
            <a:spLocks noGrp="1"/>
          </p:cNvSpPr>
          <p:nvPr>
            <p:ph idx="1"/>
          </p:nvPr>
        </p:nvSpPr>
        <p:spPr>
          <a:xfrm>
            <a:off x="457200" y="1600200"/>
            <a:ext cx="8229600" cy="4190999"/>
          </a:xfrm>
        </p:spPr>
        <p:txBody>
          <a:bodyPr>
            <a:normAutofit/>
          </a:bodyPr>
          <a:lstStyle/>
          <a:p>
            <a:pPr marL="0" indent="0">
              <a:spcAft>
                <a:spcPts val="1200"/>
              </a:spcAft>
              <a:buNone/>
            </a:pPr>
            <a:r>
              <a:rPr lang="en-US" sz="2400" b="1" dirty="0" smtClean="0"/>
              <a:t>Effective size</a:t>
            </a:r>
          </a:p>
          <a:p>
            <a:pPr>
              <a:spcAft>
                <a:spcPts val="1200"/>
              </a:spcAft>
            </a:pPr>
            <a:r>
              <a:rPr lang="en-US" sz="2400" dirty="0" smtClean="0"/>
              <a:t>If ego has ties to alters who are also tied to each other, there is lots of redundancy </a:t>
            </a:r>
            <a:endParaRPr lang="en-US" sz="2400" dirty="0"/>
          </a:p>
          <a:p>
            <a:pPr lvl="1">
              <a:spcAft>
                <a:spcPts val="1200"/>
              </a:spcAft>
            </a:pPr>
            <a:r>
              <a:rPr lang="en-US" sz="2000" dirty="0" smtClean="0"/>
              <a:t>Redundancy = ties where alters can be reached through multiple direct and indirect pathways</a:t>
            </a:r>
          </a:p>
          <a:p>
            <a:pPr lvl="1">
              <a:spcAft>
                <a:spcPts val="1200"/>
              </a:spcAft>
            </a:pPr>
            <a:r>
              <a:rPr lang="en-US" sz="2000" dirty="0" smtClean="0"/>
              <a:t>Effective size measures how many different “pots” of information ego can access</a:t>
            </a:r>
          </a:p>
          <a:p>
            <a:pPr>
              <a:spcAft>
                <a:spcPts val="1200"/>
              </a:spcAft>
            </a:pPr>
            <a:r>
              <a:rPr lang="en-US" sz="2400" dirty="0"/>
              <a:t>E</a:t>
            </a:r>
            <a:r>
              <a:rPr lang="en-US" sz="2400" dirty="0" smtClean="0"/>
              <a:t>ffective </a:t>
            </a:r>
            <a:r>
              <a:rPr lang="en-US" sz="2400" dirty="0"/>
              <a:t>size </a:t>
            </a:r>
            <a:r>
              <a:rPr lang="en-US" sz="2400" dirty="0" smtClean="0"/>
              <a:t>conveys something </a:t>
            </a:r>
            <a:r>
              <a:rPr lang="en-US" sz="2400" dirty="0"/>
              <a:t>about ego's total </a:t>
            </a:r>
            <a:r>
              <a:rPr lang="en-US" sz="2400" dirty="0" smtClean="0"/>
              <a:t>impact</a:t>
            </a:r>
          </a:p>
        </p:txBody>
      </p:sp>
    </p:spTree>
    <p:extLst>
      <p:ext uri="{BB962C8B-B14F-4D97-AF65-F5344CB8AC3E}">
        <p14:creationId xmlns:p14="http://schemas.microsoft.com/office/powerpoint/2010/main" val="3864461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Alter-alter ties</a:t>
            </a:r>
          </a:p>
        </p:txBody>
      </p:sp>
      <p:sp>
        <p:nvSpPr>
          <p:cNvPr id="3" name="Content Placeholder 2"/>
          <p:cNvSpPr>
            <a:spLocks noGrp="1"/>
          </p:cNvSpPr>
          <p:nvPr>
            <p:ph idx="1"/>
          </p:nvPr>
        </p:nvSpPr>
        <p:spPr>
          <a:xfrm>
            <a:off x="457200" y="1858987"/>
            <a:ext cx="8229600" cy="2408214"/>
          </a:xfrm>
        </p:spPr>
        <p:txBody>
          <a:bodyPr>
            <a:normAutofit/>
          </a:bodyPr>
          <a:lstStyle/>
          <a:p>
            <a:pPr marL="0" indent="0">
              <a:buNone/>
            </a:pPr>
            <a:r>
              <a:rPr lang="en-US" b="1" dirty="0" smtClean="0"/>
              <a:t>Effective size</a:t>
            </a:r>
            <a:endParaRPr lang="en-US" dirty="0" smtClean="0"/>
          </a:p>
          <a:p>
            <a:r>
              <a:rPr lang="en-US" dirty="0" smtClean="0"/>
              <a:t>Ego’s number </a:t>
            </a:r>
            <a:r>
              <a:rPr lang="en-US" dirty="0"/>
              <a:t>of alters </a:t>
            </a:r>
            <a:r>
              <a:rPr lang="en-US" dirty="0" smtClean="0"/>
              <a:t>minus </a:t>
            </a:r>
            <a:r>
              <a:rPr lang="en-US" dirty="0"/>
              <a:t>the average number of ties that each alter has to other </a:t>
            </a:r>
            <a:r>
              <a:rPr lang="en-US" dirty="0" smtClean="0"/>
              <a:t>alters</a:t>
            </a:r>
          </a:p>
          <a:p>
            <a:r>
              <a:rPr lang="en-US" dirty="0"/>
              <a:t>Effective size is a positive function of network size, and a negative function of the number of ties among alters</a:t>
            </a:r>
            <a:endParaRPr lang="en-US" dirty="0" smtClean="0"/>
          </a:p>
        </p:txBody>
      </p:sp>
      <p:sp>
        <p:nvSpPr>
          <p:cNvPr id="11" name="TextBox 10"/>
          <p:cNvSpPr txBox="1"/>
          <p:nvPr/>
        </p:nvSpPr>
        <p:spPr>
          <a:xfrm>
            <a:off x="838200" y="6324600"/>
            <a:ext cx="1981200" cy="369332"/>
          </a:xfrm>
          <a:prstGeom prst="rect">
            <a:avLst/>
          </a:prstGeom>
          <a:noFill/>
        </p:spPr>
        <p:txBody>
          <a:bodyPr wrap="square" rtlCol="0">
            <a:spAutoFit/>
          </a:bodyPr>
          <a:lstStyle/>
          <a:p>
            <a:r>
              <a:rPr lang="en-US" dirty="0" smtClean="0"/>
              <a:t>Effective size = 3</a:t>
            </a:r>
            <a:endParaRPr lang="en-US" dirty="0"/>
          </a:p>
        </p:txBody>
      </p:sp>
      <p:sp>
        <p:nvSpPr>
          <p:cNvPr id="12" name="TextBox 11"/>
          <p:cNvSpPr txBox="1"/>
          <p:nvPr/>
        </p:nvSpPr>
        <p:spPr>
          <a:xfrm>
            <a:off x="3962400" y="6339062"/>
            <a:ext cx="5105400" cy="369332"/>
          </a:xfrm>
          <a:prstGeom prst="rect">
            <a:avLst/>
          </a:prstGeom>
          <a:noFill/>
        </p:spPr>
        <p:txBody>
          <a:bodyPr wrap="square" rtlCol="0">
            <a:spAutoFit/>
          </a:bodyPr>
          <a:lstStyle/>
          <a:p>
            <a:r>
              <a:rPr lang="en-US" dirty="0" smtClean="0"/>
              <a:t>Effective size = actual size – redundancy = 3-2 = 1</a:t>
            </a:r>
            <a:endParaRPr lang="en-US" dirty="0"/>
          </a:p>
        </p:txBody>
      </p:sp>
      <p:grpSp>
        <p:nvGrpSpPr>
          <p:cNvPr id="23" name="Group 22"/>
          <p:cNvGrpSpPr/>
          <p:nvPr/>
        </p:nvGrpSpPr>
        <p:grpSpPr>
          <a:xfrm>
            <a:off x="838200" y="4642959"/>
            <a:ext cx="1828800" cy="1370915"/>
            <a:chOff x="838200" y="4642959"/>
            <a:chExt cx="1828800" cy="1370915"/>
          </a:xfrm>
        </p:grpSpPr>
        <p:grpSp>
          <p:nvGrpSpPr>
            <p:cNvPr id="4" name="Group 3"/>
            <p:cNvGrpSpPr/>
            <p:nvPr/>
          </p:nvGrpSpPr>
          <p:grpSpPr>
            <a:xfrm>
              <a:off x="1592004" y="4673837"/>
              <a:ext cx="1074996" cy="1340037"/>
              <a:chOff x="2125404" y="4648200"/>
              <a:chExt cx="1074996" cy="1340037"/>
            </a:xfrm>
          </p:grpSpPr>
          <p:sp>
            <p:nvSpPr>
              <p:cNvPr id="5" name="Oval 4"/>
              <p:cNvSpPr/>
              <p:nvPr/>
            </p:nvSpPr>
            <p:spPr>
              <a:xfrm>
                <a:off x="2125404" y="500347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Oval 5"/>
              <p:cNvSpPr/>
              <p:nvPr/>
            </p:nvSpPr>
            <p:spPr>
              <a:xfrm>
                <a:off x="2895600" y="4648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B</a:t>
                </a:r>
              </a:p>
            </p:txBody>
          </p:sp>
          <p:sp>
            <p:nvSpPr>
              <p:cNvPr id="7" name="Oval 6"/>
              <p:cNvSpPr/>
              <p:nvPr/>
            </p:nvSpPr>
            <p:spPr>
              <a:xfrm>
                <a:off x="2125404" y="56834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C</a:t>
                </a:r>
              </a:p>
            </p:txBody>
          </p:sp>
          <p:cxnSp>
            <p:nvCxnSpPr>
              <p:cNvPr id="8" name="Straight Connector 7"/>
              <p:cNvCxnSpPr>
                <a:stCxn id="5" idx="7"/>
                <a:endCxn id="6" idx="2"/>
              </p:cNvCxnSpPr>
              <p:nvPr/>
            </p:nvCxnSpPr>
            <p:spPr>
              <a:xfrm flipV="1">
                <a:off x="2385567" y="4800600"/>
                <a:ext cx="510033" cy="247512"/>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4"/>
                <a:endCxn id="7" idx="0"/>
              </p:cNvCxnSpPr>
              <p:nvPr/>
            </p:nvCxnSpPr>
            <p:spPr>
              <a:xfrm>
                <a:off x="2277804" y="5308275"/>
                <a:ext cx="0" cy="375162"/>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a:off x="838200" y="4642959"/>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D</a:t>
              </a:r>
            </a:p>
          </p:txBody>
        </p:sp>
        <p:cxnSp>
          <p:nvCxnSpPr>
            <p:cNvPr id="20" name="Straight Connector 19"/>
            <p:cNvCxnSpPr>
              <a:stCxn id="5" idx="1"/>
              <a:endCxn id="13" idx="6"/>
            </p:cNvCxnSpPr>
            <p:nvPr/>
          </p:nvCxnSpPr>
          <p:spPr>
            <a:xfrm flipH="1" flipV="1">
              <a:off x="1143000" y="4795359"/>
              <a:ext cx="493641" cy="27839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600700" y="4663867"/>
            <a:ext cx="1828800" cy="1370915"/>
            <a:chOff x="838200" y="4642959"/>
            <a:chExt cx="1828800" cy="1370915"/>
          </a:xfrm>
        </p:grpSpPr>
        <p:grpSp>
          <p:nvGrpSpPr>
            <p:cNvPr id="25" name="Group 24"/>
            <p:cNvGrpSpPr/>
            <p:nvPr/>
          </p:nvGrpSpPr>
          <p:grpSpPr>
            <a:xfrm>
              <a:off x="1592004" y="4673837"/>
              <a:ext cx="1074996" cy="1340037"/>
              <a:chOff x="2125404" y="4648200"/>
              <a:chExt cx="1074996" cy="1340037"/>
            </a:xfrm>
          </p:grpSpPr>
          <p:sp>
            <p:nvSpPr>
              <p:cNvPr id="28" name="Oval 27"/>
              <p:cNvSpPr/>
              <p:nvPr/>
            </p:nvSpPr>
            <p:spPr>
              <a:xfrm>
                <a:off x="2133600" y="49817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9" name="Oval 28"/>
              <p:cNvSpPr/>
              <p:nvPr/>
            </p:nvSpPr>
            <p:spPr>
              <a:xfrm>
                <a:off x="2895600" y="4648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B</a:t>
                </a:r>
              </a:p>
            </p:txBody>
          </p:sp>
          <p:sp>
            <p:nvSpPr>
              <p:cNvPr id="30" name="Oval 29"/>
              <p:cNvSpPr/>
              <p:nvPr/>
            </p:nvSpPr>
            <p:spPr>
              <a:xfrm>
                <a:off x="2125404" y="56834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C</a:t>
                </a:r>
              </a:p>
            </p:txBody>
          </p:sp>
          <p:cxnSp>
            <p:nvCxnSpPr>
              <p:cNvPr id="31" name="Straight Connector 30"/>
              <p:cNvCxnSpPr>
                <a:stCxn id="28" idx="7"/>
                <a:endCxn id="29" idx="2"/>
              </p:cNvCxnSpPr>
              <p:nvPr/>
            </p:nvCxnSpPr>
            <p:spPr>
              <a:xfrm flipV="1">
                <a:off x="2393763" y="4800600"/>
                <a:ext cx="501837" cy="22575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8" idx="4"/>
                <a:endCxn id="30" idx="0"/>
              </p:cNvCxnSpPr>
              <p:nvPr/>
            </p:nvCxnSpPr>
            <p:spPr>
              <a:xfrm flipH="1">
                <a:off x="2277804" y="5286514"/>
                <a:ext cx="8196" cy="39692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a:off x="838200" y="4642959"/>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D</a:t>
              </a:r>
            </a:p>
          </p:txBody>
        </p:sp>
        <p:cxnSp>
          <p:nvCxnSpPr>
            <p:cNvPr id="27" name="Straight Connector 26"/>
            <p:cNvCxnSpPr>
              <a:stCxn id="28" idx="1"/>
              <a:endCxn id="26" idx="6"/>
            </p:cNvCxnSpPr>
            <p:nvPr/>
          </p:nvCxnSpPr>
          <p:spPr>
            <a:xfrm flipH="1" flipV="1">
              <a:off x="1143000" y="4795359"/>
              <a:ext cx="501837" cy="256629"/>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a:stCxn id="29" idx="3"/>
            <a:endCxn id="30" idx="7"/>
          </p:cNvCxnSpPr>
          <p:nvPr/>
        </p:nvCxnSpPr>
        <p:spPr>
          <a:xfrm flipH="1">
            <a:off x="6614667" y="4954908"/>
            <a:ext cx="554670" cy="81971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9" idx="1"/>
            <a:endCxn id="26" idx="7"/>
          </p:cNvCxnSpPr>
          <p:nvPr/>
        </p:nvCxnSpPr>
        <p:spPr>
          <a:xfrm flipH="1" flipV="1">
            <a:off x="5860863" y="4708504"/>
            <a:ext cx="1308474" cy="30878"/>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0" idx="1"/>
            <a:endCxn id="26" idx="5"/>
          </p:cNvCxnSpPr>
          <p:nvPr/>
        </p:nvCxnSpPr>
        <p:spPr>
          <a:xfrm flipH="1" flipV="1">
            <a:off x="5860863" y="4924030"/>
            <a:ext cx="538278" cy="850589"/>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335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Alter-alter 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6830" y="1701526"/>
                <a:ext cx="8229600" cy="2667000"/>
              </a:xfrm>
            </p:spPr>
            <p:txBody>
              <a:bodyPr>
                <a:normAutofit/>
              </a:bodyPr>
              <a:lstStyle/>
              <a:p>
                <a:pPr marL="0" indent="0">
                  <a:buNone/>
                </a:pPr>
                <a:r>
                  <a:rPr lang="en-US" b="1" dirty="0" smtClean="0"/>
                  <a:t>Effective size</a:t>
                </a:r>
              </a:p>
              <a:p>
                <a:endParaRPr lang="en-US" dirty="0" smtClean="0"/>
              </a:p>
              <a:p>
                <a:endParaRPr lang="en-US" dirty="0"/>
              </a:p>
              <a:p>
                <a:r>
                  <a:rPr lang="en-US" sz="2000" dirty="0" smtClean="0"/>
                  <a:t>Where </a:t>
                </a:r>
                <a:r>
                  <a:rPr lang="en-US" sz="2000" dirty="0"/>
                  <a:t>N is network size, </a:t>
                </a:r>
                <a:r>
                  <a:rPr lang="en-US" sz="2000" i="1" dirty="0" err="1"/>
                  <a:t>d</a:t>
                </a:r>
                <a:r>
                  <a:rPr lang="en-US" sz="2000" i="1" baseline="-25000" dirty="0" err="1"/>
                  <a:t>j</a:t>
                </a:r>
                <a:r>
                  <a:rPr lang="en-US" sz="2000" dirty="0"/>
                  <a:t> is the number of ties that alter </a:t>
                </a:r>
                <a:r>
                  <a:rPr lang="en-US" sz="2000" i="1" dirty="0"/>
                  <a:t>j</a:t>
                </a:r>
                <a:r>
                  <a:rPr lang="en-US" sz="2000" dirty="0"/>
                  <a:t> has within the ego network and </a:t>
                </a:r>
                <a14:m>
                  <m:oMath xmlns:m="http://schemas.openxmlformats.org/officeDocument/2006/math" xmlns="">
                    <m:acc>
                      <m:accPr>
                        <m:chr m:val="̅"/>
                        <m:ctrlPr>
                          <a:rPr lang="en-US" sz="2000" i="1">
                            <a:latin typeface="Cambria Math" panose="02040503050406030204" pitchFamily="18" charset="0"/>
                          </a:rPr>
                        </m:ctrlPr>
                      </m:accPr>
                      <m:e>
                        <m:r>
                          <a:rPr lang="en-US" sz="2000" i="1">
                            <a:latin typeface="Cambria Math" panose="02040503050406030204" pitchFamily="18" charset="0"/>
                          </a:rPr>
                          <m:t>𝑑</m:t>
                        </m:r>
                      </m:e>
                    </m:acc>
                  </m:oMath>
                </a14:m>
                <a:r>
                  <a:rPr lang="en-US" sz="2000" dirty="0"/>
                  <a:t> is the average of </a:t>
                </a:r>
                <a:r>
                  <a:rPr lang="en-US" sz="2000" i="1" dirty="0" err="1"/>
                  <a:t>d</a:t>
                </a:r>
                <a:r>
                  <a:rPr lang="en-US" sz="2000" i="1" baseline="-25000" dirty="0" err="1"/>
                  <a:t>j</a:t>
                </a:r>
                <a:r>
                  <a:rPr lang="en-US" sz="2000" i="1" baseline="-25000" dirty="0"/>
                  <a:t> </a:t>
                </a:r>
                <a:r>
                  <a:rPr lang="en-US" sz="2000" dirty="0"/>
                  <a:t>across all </a:t>
                </a:r>
                <a:r>
                  <a:rPr lang="en-US" sz="2000" dirty="0" smtClean="0"/>
                  <a:t>alters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6830" y="1701526"/>
                <a:ext cx="8229600" cy="2667000"/>
              </a:xfrm>
              <a:blipFill rotWithShape="0">
                <a:blip r:embed="rId2"/>
                <a:stretch>
                  <a:fillRect l="-815" t="-11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657600" y="1958877"/>
                <a:ext cx="2076209" cy="643253"/>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Arial" panose="020B0604020202020204" pitchFamily="34" charset="0"/>
                        </a:rPr>
                        <m:t>𝑁</m:t>
                      </m:r>
                      <m:r>
                        <a:rPr lang="en-US" i="1">
                          <a:effectLst/>
                          <a:latin typeface="Cambria Math" panose="02040503050406030204" pitchFamily="18" charset="0"/>
                          <a:ea typeface="Calibri" panose="020F0502020204030204" pitchFamily="34" charset="0"/>
                          <a:cs typeface="Arial" panose="020B0604020202020204" pitchFamily="34" charset="0"/>
                        </a:rPr>
                        <m:t>−</m:t>
                      </m:r>
                      <m:f>
                        <m:fPr>
                          <m:ctrlPr>
                            <a:rPr lang="en-US" i="1">
                              <a:effectLst/>
                              <a:latin typeface="Cambria Math" panose="02040503050406030204" pitchFamily="18" charset="0"/>
                              <a:cs typeface="Arial" panose="020B0604020202020204" pitchFamily="34" charset="0"/>
                            </a:rPr>
                          </m:ctrlPr>
                        </m:fPr>
                        <m:num>
                          <m:nary>
                            <m:naryPr>
                              <m:chr m:val="∑"/>
                              <m:limLoc m:val="undOvr"/>
                              <m:supHide m:val="on"/>
                              <m:ctrlPr>
                                <a:rPr lang="en-US" i="1">
                                  <a:effectLst/>
                                  <a:latin typeface="Cambria Math" panose="02040503050406030204" pitchFamily="18" charset="0"/>
                                  <a:cs typeface="Arial" panose="020B0604020202020204" pitchFamily="34" charset="0"/>
                                </a:rPr>
                              </m:ctrlPr>
                            </m:naryPr>
                            <m:sub>
                              <m:r>
                                <a:rPr lang="en-US" i="1">
                                  <a:effectLst/>
                                  <a:latin typeface="Cambria Math" panose="02040503050406030204" pitchFamily="18" charset="0"/>
                                  <a:ea typeface="Calibri" panose="020F0502020204030204" pitchFamily="34" charset="0"/>
                                  <a:cs typeface="Arial" panose="020B0604020202020204" pitchFamily="34" charset="0"/>
                                </a:rPr>
                                <m:t>𝑗</m:t>
                              </m:r>
                            </m:sub>
                            <m:sup/>
                            <m:e>
                              <m:sSub>
                                <m:sSubPr>
                                  <m:ctrlPr>
                                    <a:rPr lang="en-US" i="1">
                                      <a:effectLst/>
                                      <a:latin typeface="Cambria Math" panose="02040503050406030204" pitchFamily="18" charset="0"/>
                                      <a:cs typeface="Arial" panose="020B0604020202020204" pitchFamily="34" charset="0"/>
                                    </a:rPr>
                                  </m:ctrlPr>
                                </m:sSubPr>
                                <m:e>
                                  <m:r>
                                    <a:rPr lang="en-US" i="1">
                                      <a:effectLst/>
                                      <a:latin typeface="Cambria Math" panose="02040503050406030204" pitchFamily="18" charset="0"/>
                                      <a:ea typeface="Calibri" panose="020F0502020204030204" pitchFamily="34" charset="0"/>
                                      <a:cs typeface="Arial" panose="020B0604020202020204" pitchFamily="34" charset="0"/>
                                    </a:rPr>
                                    <m:t>𝑑</m:t>
                                  </m:r>
                                </m:e>
                                <m:sub>
                                  <m:r>
                                    <a:rPr lang="en-US" i="1">
                                      <a:effectLst/>
                                      <a:latin typeface="Cambria Math" panose="02040503050406030204" pitchFamily="18" charset="0"/>
                                      <a:ea typeface="Calibri" panose="020F0502020204030204" pitchFamily="34" charset="0"/>
                                      <a:cs typeface="Arial" panose="020B0604020202020204" pitchFamily="34" charset="0"/>
                                    </a:rPr>
                                    <m:t>𝑗</m:t>
                                  </m:r>
                                </m:sub>
                              </m:sSub>
                            </m:e>
                          </m:nary>
                        </m:num>
                        <m:den>
                          <m:r>
                            <a:rPr lang="en-US" i="1">
                              <a:effectLst/>
                              <a:latin typeface="Cambria Math" panose="02040503050406030204" pitchFamily="18" charset="0"/>
                              <a:ea typeface="Calibri" panose="020F0502020204030204" pitchFamily="34" charset="0"/>
                              <a:cs typeface="Arial" panose="020B0604020202020204" pitchFamily="34" charset="0"/>
                            </a:rPr>
                            <m:t>𝑁</m:t>
                          </m:r>
                        </m:den>
                      </m:f>
                      <m:r>
                        <a:rPr lang="en-US" i="1">
                          <a:effectLst/>
                          <a:latin typeface="Cambria Math" panose="02040503050406030204" pitchFamily="18" charset="0"/>
                          <a:ea typeface="Calibri" panose="020F0502020204030204" pitchFamily="34" charset="0"/>
                          <a:cs typeface="Arial" panose="020B0604020202020204" pitchFamily="34" charset="0"/>
                        </a:rPr>
                        <m:t>=</m:t>
                      </m:r>
                      <m:r>
                        <a:rPr lang="en-US" i="1">
                          <a:effectLst/>
                          <a:latin typeface="Cambria Math" panose="02040503050406030204" pitchFamily="18" charset="0"/>
                          <a:ea typeface="Calibri" panose="020F0502020204030204" pitchFamily="34" charset="0"/>
                          <a:cs typeface="Arial" panose="020B0604020202020204" pitchFamily="34" charset="0"/>
                        </a:rPr>
                        <m:t>𝑁</m:t>
                      </m:r>
                      <m:r>
                        <a:rPr lang="en-US" i="1">
                          <a:effectLst/>
                          <a:latin typeface="Cambria Math" panose="02040503050406030204" pitchFamily="18" charset="0"/>
                          <a:ea typeface="Calibri" panose="020F0502020204030204" pitchFamily="34" charset="0"/>
                          <a:cs typeface="Arial" panose="020B0604020202020204" pitchFamily="34" charset="0"/>
                        </a:rPr>
                        <m:t>−</m:t>
                      </m:r>
                      <m:acc>
                        <m:accPr>
                          <m:chr m:val="̅"/>
                          <m:ctrlPr>
                            <a:rPr lang="en-US" i="1">
                              <a:effectLst/>
                              <a:latin typeface="Cambria Math" panose="02040503050406030204" pitchFamily="18" charset="0"/>
                              <a:cs typeface="Arial" panose="020B0604020202020204" pitchFamily="34" charset="0"/>
                            </a:rPr>
                          </m:ctrlPr>
                        </m:accPr>
                        <m:e>
                          <m:r>
                            <a:rPr lang="en-US" i="1">
                              <a:effectLst/>
                              <a:latin typeface="Cambria Math" panose="02040503050406030204" pitchFamily="18" charset="0"/>
                              <a:ea typeface="Calibri" panose="020F0502020204030204" pitchFamily="34" charset="0"/>
                              <a:cs typeface="Arial" panose="020B0604020202020204" pitchFamily="34" charset="0"/>
                            </a:rPr>
                            <m:t>𝑑</m:t>
                          </m:r>
                        </m:e>
                      </m:acc>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657600" y="1958877"/>
                <a:ext cx="2076209" cy="643253"/>
              </a:xfrm>
              <a:prstGeom prst="rect">
                <a:avLst/>
              </a:prstGeom>
              <a:blipFill rotWithShape="0">
                <a:blip r:embed="rId3"/>
                <a:stretch>
                  <a:fillRect/>
                </a:stretch>
              </a:blipFill>
            </p:spPr>
            <p:txBody>
              <a:bodyPr/>
              <a:lstStyle/>
              <a:p>
                <a:r>
                  <a:rPr lang="en-US">
                    <a:noFill/>
                  </a:rPr>
                  <a:t> </a:t>
                </a:r>
              </a:p>
            </p:txBody>
          </p:sp>
        </mc:Fallback>
      </mc:AlternateContent>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4038600"/>
            <a:ext cx="2759075" cy="2391966"/>
          </a:xfrm>
          <a:prstGeom prst="rect">
            <a:avLst/>
          </a:prstGeom>
        </p:spPr>
      </p:pic>
      <p:sp>
        <p:nvSpPr>
          <p:cNvPr id="37" name="Rectangle 36"/>
          <p:cNvSpPr/>
          <p:nvPr/>
        </p:nvSpPr>
        <p:spPr>
          <a:xfrm>
            <a:off x="3309063" y="4226915"/>
            <a:ext cx="5698804" cy="2308324"/>
          </a:xfrm>
          <a:prstGeom prst="rect">
            <a:avLst/>
          </a:prstGeom>
        </p:spPr>
        <p:txBody>
          <a:bodyPr wrap="square">
            <a:spAutoFit/>
          </a:bodyPr>
          <a:lstStyle/>
          <a:p>
            <a:r>
              <a:rPr lang="en-US" dirty="0" smtClean="0">
                <a:solidFill>
                  <a:schemeClr val="tx2"/>
                </a:solidFill>
                <a:latin typeface="Arial" panose="020B0604020202020204" pitchFamily="34" charset="0"/>
                <a:ea typeface="Times New Roman" panose="02020603050405020304" pitchFamily="18" charset="0"/>
              </a:rPr>
              <a:t>Network size = 7</a:t>
            </a:r>
          </a:p>
          <a:p>
            <a:r>
              <a:rPr lang="en-US" dirty="0" smtClean="0">
                <a:solidFill>
                  <a:schemeClr val="tx2"/>
                </a:solidFill>
                <a:latin typeface="Arial" panose="020B0604020202020204" pitchFamily="34" charset="0"/>
                <a:ea typeface="Times New Roman" panose="02020603050405020304" pitchFamily="18" charset="0"/>
              </a:rPr>
              <a:t>Alters 1 and 5 are isolates</a:t>
            </a:r>
          </a:p>
          <a:p>
            <a:r>
              <a:rPr lang="en-US" dirty="0" smtClean="0">
                <a:solidFill>
                  <a:schemeClr val="tx2"/>
                </a:solidFill>
                <a:latin typeface="Arial" panose="020B0604020202020204" pitchFamily="34" charset="0"/>
                <a:ea typeface="Times New Roman" panose="02020603050405020304" pitchFamily="18" charset="0"/>
              </a:rPr>
              <a:t>Alters 2, 4, 6, 7 are connected to one other alter</a:t>
            </a:r>
          </a:p>
          <a:p>
            <a:r>
              <a:rPr lang="en-US" dirty="0" smtClean="0">
                <a:solidFill>
                  <a:schemeClr val="tx2"/>
                </a:solidFill>
                <a:latin typeface="Arial" panose="020B0604020202020204" pitchFamily="34" charset="0"/>
                <a:ea typeface="Times New Roman" panose="02020603050405020304" pitchFamily="18" charset="0"/>
              </a:rPr>
              <a:t>Alter 3 is connected to two alters</a:t>
            </a:r>
          </a:p>
          <a:p>
            <a:endParaRPr lang="en-US" dirty="0" smtClean="0">
              <a:solidFill>
                <a:schemeClr val="tx2"/>
              </a:solidFill>
              <a:latin typeface="Arial" panose="020B0604020202020204" pitchFamily="34" charset="0"/>
              <a:ea typeface="Times New Roman" panose="02020603050405020304" pitchFamily="18" charset="0"/>
            </a:endParaRPr>
          </a:p>
          <a:p>
            <a:r>
              <a:rPr lang="en-US" dirty="0" smtClean="0">
                <a:solidFill>
                  <a:schemeClr val="tx2"/>
                </a:solidFill>
              </a:rPr>
              <a:t>Mean ties per alter = (0+0+1+1+1+1+2)/7 </a:t>
            </a:r>
            <a:r>
              <a:rPr lang="en-US" dirty="0">
                <a:solidFill>
                  <a:schemeClr val="tx2"/>
                </a:solidFill>
              </a:rPr>
              <a:t>is </a:t>
            </a:r>
            <a:r>
              <a:rPr lang="en-US" dirty="0" smtClean="0">
                <a:solidFill>
                  <a:schemeClr val="tx2"/>
                </a:solidFill>
              </a:rPr>
              <a:t>0.9 </a:t>
            </a:r>
          </a:p>
          <a:p>
            <a:endParaRPr lang="en-US" dirty="0">
              <a:solidFill>
                <a:schemeClr val="tx2"/>
              </a:solidFill>
              <a:latin typeface="Arial" panose="020B0604020202020204" pitchFamily="34" charset="0"/>
              <a:ea typeface="Times New Roman" panose="02020603050405020304" pitchFamily="18" charset="0"/>
            </a:endParaRPr>
          </a:p>
          <a:p>
            <a:r>
              <a:rPr lang="en-US" dirty="0" smtClean="0">
                <a:solidFill>
                  <a:schemeClr val="tx2"/>
                </a:solidFill>
                <a:latin typeface="Arial" panose="020B0604020202020204" pitchFamily="34" charset="0"/>
                <a:ea typeface="Times New Roman" panose="02020603050405020304" pitchFamily="18" charset="0"/>
              </a:rPr>
              <a:t>Effective size = </a:t>
            </a:r>
            <a:r>
              <a:rPr lang="en-US" dirty="0">
                <a:solidFill>
                  <a:schemeClr val="tx2"/>
                </a:solidFill>
              </a:rPr>
              <a:t>7 – 0.9 = 6.1</a:t>
            </a:r>
          </a:p>
        </p:txBody>
      </p:sp>
    </p:spTree>
    <p:extLst>
      <p:ext uri="{BB962C8B-B14F-4D97-AF65-F5344CB8AC3E}">
        <p14:creationId xmlns:p14="http://schemas.microsoft.com/office/powerpoint/2010/main" val="96485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Measurement</a:t>
            </a:r>
            <a:endParaRPr lang="en-US" dirty="0"/>
          </a:p>
        </p:txBody>
      </p:sp>
      <p:sp>
        <p:nvSpPr>
          <p:cNvPr id="3" name="Content Placeholder 2"/>
          <p:cNvSpPr>
            <a:spLocks noGrp="1"/>
          </p:cNvSpPr>
          <p:nvPr>
            <p:ph idx="1"/>
          </p:nvPr>
        </p:nvSpPr>
        <p:spPr>
          <a:xfrm>
            <a:off x="1142260" y="2667000"/>
            <a:ext cx="7620000" cy="3459163"/>
          </a:xfrm>
        </p:spPr>
        <p:txBody>
          <a:bodyPr>
            <a:normAutofit/>
          </a:bodyPr>
          <a:lstStyle/>
          <a:p>
            <a:pPr marL="45720" indent="0">
              <a:buNone/>
            </a:pPr>
            <a:r>
              <a:rPr lang="en-US" sz="2800" dirty="0" smtClean="0"/>
              <a:t>Ego network measures are based on:</a:t>
            </a:r>
          </a:p>
          <a:p>
            <a:r>
              <a:rPr lang="en-US" sz="2800" dirty="0" smtClean="0"/>
              <a:t>Ego-alter ties</a:t>
            </a:r>
          </a:p>
          <a:p>
            <a:r>
              <a:rPr lang="en-US" sz="2800" dirty="0" smtClean="0"/>
              <a:t>Alter attributes</a:t>
            </a:r>
          </a:p>
          <a:p>
            <a:r>
              <a:rPr lang="en-US" sz="2800" dirty="0" smtClean="0"/>
              <a:t>Alter-alter ties</a:t>
            </a:r>
            <a:endParaRPr lang="en-US" sz="2800" dirty="0"/>
          </a:p>
        </p:txBody>
      </p:sp>
    </p:spTree>
    <p:extLst>
      <p:ext uri="{BB962C8B-B14F-4D97-AF65-F5344CB8AC3E}">
        <p14:creationId xmlns:p14="http://schemas.microsoft.com/office/powerpoint/2010/main" val="3658617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Alter-alter ties</a:t>
            </a:r>
          </a:p>
        </p:txBody>
      </p:sp>
      <p:sp>
        <p:nvSpPr>
          <p:cNvPr id="3" name="Content Placeholder 2"/>
          <p:cNvSpPr>
            <a:spLocks noGrp="1"/>
          </p:cNvSpPr>
          <p:nvPr>
            <p:ph idx="1"/>
          </p:nvPr>
        </p:nvSpPr>
        <p:spPr>
          <a:xfrm>
            <a:off x="457200" y="1905000"/>
            <a:ext cx="8229600" cy="4419600"/>
          </a:xfrm>
        </p:spPr>
        <p:txBody>
          <a:bodyPr>
            <a:normAutofit fontScale="92500" lnSpcReduction="10000"/>
          </a:bodyPr>
          <a:lstStyle/>
          <a:p>
            <a:pPr marL="0" indent="0">
              <a:spcAft>
                <a:spcPts val="600"/>
              </a:spcAft>
              <a:buNone/>
            </a:pPr>
            <a:r>
              <a:rPr lang="en-US" sz="2800" b="1" dirty="0" smtClean="0"/>
              <a:t>Efficiency</a:t>
            </a:r>
          </a:p>
          <a:p>
            <a:pPr>
              <a:spcAft>
                <a:spcPts val="600"/>
              </a:spcAft>
            </a:pPr>
            <a:r>
              <a:rPr lang="en-US" sz="2800" dirty="0"/>
              <a:t>Efficiency </a:t>
            </a:r>
            <a:r>
              <a:rPr lang="en-US" sz="2800" dirty="0" smtClean="0"/>
              <a:t>is very similar to effective </a:t>
            </a:r>
            <a:r>
              <a:rPr lang="en-US" sz="2800" dirty="0"/>
              <a:t>size </a:t>
            </a:r>
            <a:r>
              <a:rPr lang="en-US" sz="2800" dirty="0" smtClean="0"/>
              <a:t>except that it is normed by </a:t>
            </a:r>
            <a:r>
              <a:rPr lang="en-US" sz="2800" dirty="0"/>
              <a:t>actual </a:t>
            </a:r>
            <a:r>
              <a:rPr lang="en-US" sz="2800" dirty="0" smtClean="0"/>
              <a:t>size (degree)</a:t>
            </a:r>
          </a:p>
          <a:p>
            <a:pPr lvl="1">
              <a:spcAft>
                <a:spcPts val="600"/>
              </a:spcAft>
            </a:pPr>
            <a:r>
              <a:rPr lang="en-US" sz="2400" dirty="0" smtClean="0"/>
              <a:t>i.e. what proportion of </a:t>
            </a:r>
            <a:r>
              <a:rPr lang="en-US" sz="2400" dirty="0"/>
              <a:t>ego's ties to </a:t>
            </a:r>
            <a:r>
              <a:rPr lang="en-US" sz="2400" dirty="0" smtClean="0"/>
              <a:t>alters </a:t>
            </a:r>
            <a:r>
              <a:rPr lang="en-US" sz="2400" dirty="0"/>
              <a:t>are "</a:t>
            </a:r>
            <a:r>
              <a:rPr lang="en-US" sz="2400" dirty="0" smtClean="0"/>
              <a:t>non-redundant“</a:t>
            </a:r>
          </a:p>
          <a:p>
            <a:pPr lvl="1">
              <a:spcAft>
                <a:spcPts val="600"/>
              </a:spcAft>
            </a:pPr>
            <a:r>
              <a:rPr lang="en-US" sz="2400" dirty="0" smtClean="0"/>
              <a:t>Effective size/Network size  </a:t>
            </a:r>
          </a:p>
          <a:p>
            <a:pPr>
              <a:spcAft>
                <a:spcPts val="600"/>
              </a:spcAft>
            </a:pPr>
            <a:r>
              <a:rPr lang="en-US" sz="2800" dirty="0" smtClean="0"/>
              <a:t>Social capital per unit of relational energy (i.e. how much bang for your buck)</a:t>
            </a:r>
          </a:p>
          <a:p>
            <a:pPr lvl="1">
              <a:spcAft>
                <a:spcPts val="600"/>
              </a:spcAft>
            </a:pPr>
            <a:r>
              <a:rPr lang="en-US" sz="2400" dirty="0" smtClean="0"/>
              <a:t>May convey social and political skill, or extent to which ego chooses ties wisely to maximize this</a:t>
            </a:r>
          </a:p>
        </p:txBody>
      </p:sp>
    </p:spTree>
    <p:extLst>
      <p:ext uri="{BB962C8B-B14F-4D97-AF65-F5344CB8AC3E}">
        <p14:creationId xmlns:p14="http://schemas.microsoft.com/office/powerpoint/2010/main" val="3801050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Alter-alter ties</a:t>
            </a:r>
          </a:p>
        </p:txBody>
      </p:sp>
      <p:sp>
        <p:nvSpPr>
          <p:cNvPr id="3" name="Content Placeholder 2"/>
          <p:cNvSpPr>
            <a:spLocks noGrp="1"/>
          </p:cNvSpPr>
          <p:nvPr>
            <p:ph idx="1"/>
          </p:nvPr>
        </p:nvSpPr>
        <p:spPr>
          <a:xfrm>
            <a:off x="457200" y="1905000"/>
            <a:ext cx="8229600" cy="4221163"/>
          </a:xfrm>
        </p:spPr>
        <p:txBody>
          <a:bodyPr>
            <a:noAutofit/>
          </a:bodyPr>
          <a:lstStyle/>
          <a:p>
            <a:pPr marL="0" indent="0">
              <a:buNone/>
            </a:pPr>
            <a:r>
              <a:rPr lang="en-US" sz="2400" b="1" dirty="0" smtClean="0"/>
              <a:t>Constraint</a:t>
            </a:r>
          </a:p>
          <a:p>
            <a:pPr>
              <a:spcAft>
                <a:spcPts val="600"/>
              </a:spcAft>
            </a:pPr>
            <a:r>
              <a:rPr lang="en-US" sz="2400" dirty="0" smtClean="0"/>
              <a:t>A measure </a:t>
            </a:r>
            <a:r>
              <a:rPr lang="en-US" sz="2400" dirty="0"/>
              <a:t>that taps the extent to which ego's </a:t>
            </a:r>
            <a:r>
              <a:rPr lang="en-US" sz="2400" dirty="0" smtClean="0"/>
              <a:t>ties </a:t>
            </a:r>
            <a:r>
              <a:rPr lang="en-US" sz="2400" dirty="0"/>
              <a:t>are to </a:t>
            </a:r>
            <a:r>
              <a:rPr lang="en-US" sz="2400" dirty="0" smtClean="0"/>
              <a:t>alters </a:t>
            </a:r>
            <a:r>
              <a:rPr lang="en-US" sz="2400" dirty="0"/>
              <a:t>who are connected to one </a:t>
            </a:r>
            <a:r>
              <a:rPr lang="en-US" sz="2400" dirty="0" smtClean="0"/>
              <a:t>another</a:t>
            </a:r>
          </a:p>
          <a:p>
            <a:pPr lvl="1">
              <a:spcAft>
                <a:spcPts val="600"/>
              </a:spcAft>
            </a:pPr>
            <a:r>
              <a:rPr lang="en-US" sz="2000" dirty="0" smtClean="0"/>
              <a:t>If </a:t>
            </a:r>
            <a:r>
              <a:rPr lang="en-US" sz="2000" dirty="0"/>
              <a:t>ego's potential trading partners all have one another as potential trading partners, </a:t>
            </a:r>
            <a:r>
              <a:rPr lang="en-US" sz="2000" dirty="0" smtClean="0"/>
              <a:t>ego’s behavior </a:t>
            </a:r>
            <a:r>
              <a:rPr lang="en-US" sz="2000" dirty="0"/>
              <a:t>is highly </a:t>
            </a:r>
            <a:r>
              <a:rPr lang="en-US" sz="2000" dirty="0" smtClean="0"/>
              <a:t>constrained</a:t>
            </a:r>
          </a:p>
          <a:p>
            <a:pPr lvl="1">
              <a:spcAft>
                <a:spcPts val="600"/>
              </a:spcAft>
            </a:pPr>
            <a:r>
              <a:rPr lang="en-US" sz="2000" dirty="0" smtClean="0"/>
              <a:t>However, if </a:t>
            </a:r>
            <a:r>
              <a:rPr lang="en-US" sz="2000" dirty="0"/>
              <a:t>ego's partners do not have </a:t>
            </a:r>
            <a:r>
              <a:rPr lang="en-US" sz="2000" dirty="0" smtClean="0"/>
              <a:t>alternatives, </a:t>
            </a:r>
            <a:r>
              <a:rPr lang="en-US" sz="2000" dirty="0"/>
              <a:t>they cannot constrain ego's </a:t>
            </a:r>
            <a:r>
              <a:rPr lang="en-US" sz="2000" dirty="0" smtClean="0"/>
              <a:t>behavior</a:t>
            </a:r>
          </a:p>
          <a:p>
            <a:pPr>
              <a:spcAft>
                <a:spcPts val="600"/>
              </a:spcAft>
            </a:pPr>
            <a:r>
              <a:rPr lang="en-US" sz="2400" dirty="0"/>
              <a:t>I</a:t>
            </a:r>
            <a:r>
              <a:rPr lang="en-US" sz="2400" dirty="0" smtClean="0"/>
              <a:t>mportant because </a:t>
            </a:r>
            <a:r>
              <a:rPr lang="en-US" sz="2400" dirty="0"/>
              <a:t>it </a:t>
            </a:r>
            <a:r>
              <a:rPr lang="en-US" sz="2400" dirty="0" smtClean="0"/>
              <a:t>reflects </a:t>
            </a:r>
            <a:r>
              <a:rPr lang="en-US" sz="2400" dirty="0"/>
              <a:t>that </a:t>
            </a:r>
            <a:r>
              <a:rPr lang="en-US" sz="2400" dirty="0" smtClean="0"/>
              <a:t>egos with many alters may </a:t>
            </a:r>
            <a:r>
              <a:rPr lang="en-US" sz="2400" dirty="0"/>
              <a:t>actually lose freedom </a:t>
            </a:r>
            <a:r>
              <a:rPr lang="en-US" sz="2400" dirty="0" smtClean="0"/>
              <a:t>rather </a:t>
            </a:r>
            <a:r>
              <a:rPr lang="en-US" sz="2400" dirty="0"/>
              <a:t>than gain it (</a:t>
            </a:r>
            <a:r>
              <a:rPr lang="en-US" sz="2400" dirty="0" smtClean="0"/>
              <a:t>depending </a:t>
            </a:r>
            <a:r>
              <a:rPr lang="en-US" sz="2400" dirty="0"/>
              <a:t>on </a:t>
            </a:r>
            <a:r>
              <a:rPr lang="en-US" sz="2400" dirty="0" smtClean="0"/>
              <a:t>ties </a:t>
            </a:r>
            <a:r>
              <a:rPr lang="en-US" sz="2400" dirty="0"/>
              <a:t>among </a:t>
            </a:r>
            <a:r>
              <a:rPr lang="en-US" sz="2400" dirty="0" smtClean="0"/>
              <a:t>alters)</a:t>
            </a:r>
          </a:p>
        </p:txBody>
      </p:sp>
    </p:spTree>
    <p:extLst>
      <p:ext uri="{BB962C8B-B14F-4D97-AF65-F5344CB8AC3E}">
        <p14:creationId xmlns:p14="http://schemas.microsoft.com/office/powerpoint/2010/main" val="2093757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Alter-alter ties</a:t>
            </a:r>
          </a:p>
        </p:txBody>
      </p:sp>
      <p:sp>
        <p:nvSpPr>
          <p:cNvPr id="3" name="Content Placeholder 2"/>
          <p:cNvSpPr>
            <a:spLocks noGrp="1"/>
          </p:cNvSpPr>
          <p:nvPr>
            <p:ph idx="1"/>
          </p:nvPr>
        </p:nvSpPr>
        <p:spPr>
          <a:xfrm>
            <a:off x="457200" y="1828800"/>
            <a:ext cx="8229600" cy="4525963"/>
          </a:xfrm>
        </p:spPr>
        <p:txBody>
          <a:bodyPr>
            <a:noAutofit/>
          </a:bodyPr>
          <a:lstStyle/>
          <a:p>
            <a:pPr marL="0" indent="0">
              <a:spcAft>
                <a:spcPts val="600"/>
              </a:spcAft>
              <a:buNone/>
            </a:pPr>
            <a:r>
              <a:rPr lang="en-US" sz="2400" b="1" dirty="0" smtClean="0"/>
              <a:t>Hierarchy</a:t>
            </a:r>
          </a:p>
          <a:p>
            <a:pPr>
              <a:spcAft>
                <a:spcPts val="600"/>
              </a:spcAft>
            </a:pPr>
            <a:r>
              <a:rPr lang="en-US" sz="2400" dirty="0"/>
              <a:t>D</a:t>
            </a:r>
            <a:r>
              <a:rPr lang="en-US" sz="2400" dirty="0" smtClean="0"/>
              <a:t>escribes </a:t>
            </a:r>
            <a:r>
              <a:rPr lang="en-US" sz="2400" dirty="0"/>
              <a:t>the nature of </a:t>
            </a:r>
            <a:r>
              <a:rPr lang="en-US" sz="2400" dirty="0" smtClean="0"/>
              <a:t>constraint </a:t>
            </a:r>
            <a:r>
              <a:rPr lang="en-US" sz="2400" dirty="0"/>
              <a:t>on </a:t>
            </a:r>
            <a:r>
              <a:rPr lang="en-US" sz="2400" dirty="0" smtClean="0"/>
              <a:t>ego</a:t>
            </a:r>
          </a:p>
          <a:p>
            <a:pPr>
              <a:spcAft>
                <a:spcPts val="600"/>
              </a:spcAft>
            </a:pPr>
            <a:r>
              <a:rPr lang="en-US" sz="2400" dirty="0" smtClean="0"/>
              <a:t>If constraint is </a:t>
            </a:r>
            <a:r>
              <a:rPr lang="en-US" sz="2400" dirty="0"/>
              <a:t>concentrated in a single </a:t>
            </a:r>
            <a:r>
              <a:rPr lang="en-US" sz="2400" dirty="0" smtClean="0"/>
              <a:t>alter, </a:t>
            </a:r>
            <a:r>
              <a:rPr lang="en-US" sz="2400" dirty="0"/>
              <a:t>the hierarchy measure will have a higher </a:t>
            </a:r>
            <a:r>
              <a:rPr lang="en-US" sz="2400" dirty="0" smtClean="0"/>
              <a:t>value</a:t>
            </a:r>
          </a:p>
          <a:p>
            <a:pPr>
              <a:spcAft>
                <a:spcPts val="600"/>
              </a:spcAft>
            </a:pPr>
            <a:r>
              <a:rPr lang="en-US" sz="2400" dirty="0" smtClean="0"/>
              <a:t>If </a:t>
            </a:r>
            <a:r>
              <a:rPr lang="en-US" sz="2400" dirty="0"/>
              <a:t>the constraint results more equally from multiple </a:t>
            </a:r>
            <a:r>
              <a:rPr lang="en-US" sz="2400" dirty="0" smtClean="0"/>
              <a:t>alters, </a:t>
            </a:r>
            <a:r>
              <a:rPr lang="en-US" sz="2400" dirty="0"/>
              <a:t>hierarchy will be </a:t>
            </a:r>
            <a:r>
              <a:rPr lang="en-US" sz="2400" dirty="0" smtClean="0"/>
              <a:t>lower</a:t>
            </a:r>
          </a:p>
          <a:p>
            <a:pPr>
              <a:spcAft>
                <a:spcPts val="600"/>
              </a:spcAft>
            </a:pPr>
            <a:r>
              <a:rPr lang="en-US" sz="2400" dirty="0" smtClean="0"/>
              <a:t>Important because it reflects dependency </a:t>
            </a:r>
          </a:p>
          <a:p>
            <a:pPr lvl="1">
              <a:spcAft>
                <a:spcPts val="600"/>
              </a:spcAft>
            </a:pPr>
            <a:r>
              <a:rPr lang="en-US" sz="2000" dirty="0" smtClean="0"/>
              <a:t>i.e. inequality </a:t>
            </a:r>
            <a:r>
              <a:rPr lang="en-US" sz="2000" dirty="0"/>
              <a:t>in the distribution of constraints on ego across the alters </a:t>
            </a:r>
            <a:r>
              <a:rPr lang="en-US" sz="2000" dirty="0" smtClean="0"/>
              <a:t>in the network</a:t>
            </a:r>
            <a:endParaRPr lang="en-US" sz="2000" dirty="0"/>
          </a:p>
        </p:txBody>
      </p:sp>
    </p:spTree>
    <p:extLst>
      <p:ext uri="{BB962C8B-B14F-4D97-AF65-F5344CB8AC3E}">
        <p14:creationId xmlns:p14="http://schemas.microsoft.com/office/powerpoint/2010/main" val="4175456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761630" y="2590800"/>
            <a:ext cx="7620000" cy="3459163"/>
          </a:xfrm>
        </p:spPr>
        <p:txBody>
          <a:bodyPr>
            <a:normAutofit/>
          </a:bodyPr>
          <a:lstStyle/>
          <a:p>
            <a:pPr marL="45720" indent="0" algn="ctr">
              <a:buNone/>
            </a:pPr>
            <a:r>
              <a:rPr lang="en-US" sz="4000" dirty="0" smtClean="0"/>
              <a:t>MANAGING </a:t>
            </a:r>
          </a:p>
          <a:p>
            <a:pPr marL="45720" indent="0" algn="ctr">
              <a:buNone/>
            </a:pPr>
            <a:r>
              <a:rPr lang="en-US" sz="4000" dirty="0" smtClean="0"/>
              <a:t>EGOCENTRIC DATA</a:t>
            </a:r>
            <a:endParaRPr lang="en-US" sz="4000" dirty="0"/>
          </a:p>
        </p:txBody>
      </p:sp>
    </p:spTree>
    <p:extLst>
      <p:ext uri="{BB962C8B-B14F-4D97-AF65-F5344CB8AC3E}">
        <p14:creationId xmlns:p14="http://schemas.microsoft.com/office/powerpoint/2010/main" val="4233511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conventional </a:t>
            </a:r>
            <a:r>
              <a:rPr lang="en-US" dirty="0"/>
              <a:t>d</a:t>
            </a:r>
            <a:r>
              <a:rPr lang="en-US" dirty="0" smtClean="0"/>
              <a:t>ata </a:t>
            </a:r>
            <a:r>
              <a:rPr lang="en-US" dirty="0"/>
              <a:t>s</a:t>
            </a:r>
            <a:r>
              <a:rPr lang="en-US" dirty="0" smtClean="0"/>
              <a:t>tructure</a:t>
            </a:r>
            <a:endParaRPr lang="en-US" dirty="0"/>
          </a:p>
        </p:txBody>
      </p:sp>
      <p:sp>
        <p:nvSpPr>
          <p:cNvPr id="3" name="Content Placeholder 2"/>
          <p:cNvSpPr>
            <a:spLocks noGrp="1"/>
          </p:cNvSpPr>
          <p:nvPr>
            <p:ph idx="1"/>
          </p:nvPr>
        </p:nvSpPr>
        <p:spPr>
          <a:xfrm>
            <a:off x="457200" y="1981199"/>
            <a:ext cx="8229600" cy="1981201"/>
          </a:xfrm>
        </p:spPr>
        <p:txBody>
          <a:bodyPr>
            <a:normAutofit/>
          </a:bodyPr>
          <a:lstStyle/>
          <a:p>
            <a:r>
              <a:rPr lang="en-US" sz="2400" dirty="0" smtClean="0"/>
              <a:t>2-by-2 matrix </a:t>
            </a:r>
            <a:r>
              <a:rPr lang="en-US" sz="2400" dirty="0"/>
              <a:t>in which </a:t>
            </a:r>
            <a:r>
              <a:rPr lang="en-US" sz="2400" dirty="0" smtClean="0"/>
              <a:t>rows (cases or observations) </a:t>
            </a:r>
            <a:r>
              <a:rPr lang="en-US" sz="2400" dirty="0"/>
              <a:t>are entities </a:t>
            </a:r>
            <a:r>
              <a:rPr lang="en-US" sz="2400" dirty="0" smtClean="0"/>
              <a:t>or objects </a:t>
            </a:r>
            <a:r>
              <a:rPr lang="en-US" sz="2400" dirty="0"/>
              <a:t>and </a:t>
            </a:r>
            <a:r>
              <a:rPr lang="en-US" sz="2400" dirty="0" smtClean="0"/>
              <a:t>columns (vectors or variables</a:t>
            </a:r>
            <a:r>
              <a:rPr lang="en-US" sz="2400" dirty="0"/>
              <a:t>) </a:t>
            </a:r>
            <a:r>
              <a:rPr lang="en-US" sz="2400" dirty="0" smtClean="0"/>
              <a:t>are attributes</a:t>
            </a:r>
          </a:p>
          <a:p>
            <a:r>
              <a:rPr lang="en-US" sz="2400" dirty="0" smtClean="0"/>
              <a:t>How to store multilevel ego/alter data?</a:t>
            </a:r>
          </a:p>
        </p:txBody>
      </p:sp>
      <p:pic>
        <p:nvPicPr>
          <p:cNvPr id="1026"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57200" y="4114800"/>
            <a:ext cx="8229600"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492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Conventional structure modified for networks</a:t>
            </a:r>
            <a:endParaRPr lang="en-US" sz="3600" dirty="0"/>
          </a:p>
        </p:txBody>
      </p:sp>
      <p:sp>
        <p:nvSpPr>
          <p:cNvPr id="3" name="Content Placeholder 2"/>
          <p:cNvSpPr>
            <a:spLocks noGrp="1"/>
          </p:cNvSpPr>
          <p:nvPr>
            <p:ph idx="1"/>
          </p:nvPr>
        </p:nvSpPr>
        <p:spPr>
          <a:xfrm>
            <a:off x="380999" y="1981199"/>
            <a:ext cx="8407893" cy="4145279"/>
          </a:xfrm>
        </p:spPr>
        <p:txBody>
          <a:bodyPr>
            <a:normAutofit/>
          </a:bodyPr>
          <a:lstStyle/>
          <a:p>
            <a:pPr>
              <a:spcAft>
                <a:spcPts val="1200"/>
              </a:spcAft>
            </a:pPr>
            <a:r>
              <a:rPr lang="en-US" sz="2800" dirty="0" smtClean="0"/>
              <a:t>Option 1:  Conventional data structure modified for networks</a:t>
            </a:r>
          </a:p>
          <a:p>
            <a:pPr lvl="1">
              <a:spcAft>
                <a:spcPts val="1200"/>
              </a:spcAft>
            </a:pPr>
            <a:r>
              <a:rPr lang="en-US" sz="2400" dirty="0" smtClean="0"/>
              <a:t>Ego attributes in columns</a:t>
            </a:r>
          </a:p>
          <a:p>
            <a:pPr lvl="1">
              <a:spcAft>
                <a:spcPts val="1200"/>
              </a:spcAft>
            </a:pPr>
            <a:r>
              <a:rPr lang="en-US" sz="2400" dirty="0" smtClean="0"/>
              <a:t>Tie and alter attributes in columns, numbered sequentially</a:t>
            </a:r>
          </a:p>
          <a:p>
            <a:pPr lvl="1">
              <a:spcAft>
                <a:spcPts val="1200"/>
              </a:spcAft>
            </a:pPr>
            <a:r>
              <a:rPr lang="en-US" sz="2400" dirty="0" smtClean="0"/>
              <a:t>Alter-alter ties conveyed through columns</a:t>
            </a:r>
            <a:endParaRPr lang="en-US" sz="2400" dirty="0"/>
          </a:p>
        </p:txBody>
      </p:sp>
    </p:spTree>
    <p:extLst>
      <p:ext uri="{BB962C8B-B14F-4D97-AF65-F5344CB8AC3E}">
        <p14:creationId xmlns:p14="http://schemas.microsoft.com/office/powerpoint/2010/main" val="254796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Conventional structure modified for networks</a:t>
            </a:r>
            <a:endParaRPr lang="en-US" sz="1800" dirty="0"/>
          </a:p>
        </p:txBody>
      </p:sp>
      <p:sp>
        <p:nvSpPr>
          <p:cNvPr id="3" name="Content Placeholder 2"/>
          <p:cNvSpPr>
            <a:spLocks noGrp="1"/>
          </p:cNvSpPr>
          <p:nvPr>
            <p:ph idx="1"/>
          </p:nvPr>
        </p:nvSpPr>
        <p:spPr>
          <a:xfrm>
            <a:off x="380260" y="1752600"/>
            <a:ext cx="8382000" cy="2514600"/>
          </a:xfrm>
        </p:spPr>
        <p:txBody>
          <a:bodyPr>
            <a:normAutofit/>
          </a:bodyPr>
          <a:lstStyle/>
          <a:p>
            <a:r>
              <a:rPr lang="en-US" dirty="0" smtClean="0"/>
              <a:t>age = ego’s age</a:t>
            </a:r>
          </a:p>
          <a:p>
            <a:r>
              <a:rPr lang="en-US" dirty="0" smtClean="0"/>
              <a:t>female = ego’s gender</a:t>
            </a:r>
          </a:p>
          <a:p>
            <a:r>
              <a:rPr lang="en-US" dirty="0" smtClean="0"/>
              <a:t>aage1 = age of first alter named</a:t>
            </a:r>
          </a:p>
          <a:p>
            <a:r>
              <a:rPr lang="en-US" dirty="0" smtClean="0"/>
              <a:t>atie1 = how ego and alter 1 are connected (e.g. kin, friend)</a:t>
            </a:r>
          </a:p>
          <a:p>
            <a:r>
              <a:rPr lang="en-US" dirty="0" smtClean="0"/>
              <a:t>aclose1 = closeness of ego to alter 1</a:t>
            </a:r>
          </a:p>
          <a:p>
            <a:r>
              <a:rPr lang="en-US" dirty="0" smtClean="0"/>
              <a:t>aage2 = age of second alter named</a:t>
            </a:r>
          </a:p>
          <a:p>
            <a:pPr marL="0" indent="0">
              <a:buNone/>
            </a:pPr>
            <a:endParaRPr lang="en-US" dirty="0" smtClean="0"/>
          </a:p>
        </p:txBody>
      </p:sp>
      <p:graphicFrame>
        <p:nvGraphicFramePr>
          <p:cNvPr id="4" name="Content Placeholder 3"/>
          <p:cNvGraphicFramePr>
            <a:graphicFrameLocks/>
          </p:cNvGraphicFramePr>
          <p:nvPr>
            <p:extLst/>
          </p:nvPr>
        </p:nvGraphicFramePr>
        <p:xfrm>
          <a:off x="381000" y="4267200"/>
          <a:ext cx="8534402" cy="22250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gridCol w="990600">
                  <a:extLst>
                    <a:ext uri="{9D8B030D-6E8A-4147-A177-3AD203B41FA5}">
                      <a16:colId xmlns:a16="http://schemas.microsoft.com/office/drawing/2014/main" xmlns="" val="20003"/>
                    </a:ext>
                  </a:extLst>
                </a:gridCol>
                <a:gridCol w="10668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gridCol w="990600">
                  <a:extLst>
                    <a:ext uri="{9D8B030D-6E8A-4147-A177-3AD203B41FA5}">
                      <a16:colId xmlns:a16="http://schemas.microsoft.com/office/drawing/2014/main" xmlns="" val="20006"/>
                    </a:ext>
                  </a:extLst>
                </a:gridCol>
                <a:gridCol w="1091243">
                  <a:extLst>
                    <a:ext uri="{9D8B030D-6E8A-4147-A177-3AD203B41FA5}">
                      <a16:colId xmlns:a16="http://schemas.microsoft.com/office/drawing/2014/main" xmlns="" val="20007"/>
                    </a:ext>
                  </a:extLst>
                </a:gridCol>
                <a:gridCol w="966159">
                  <a:extLst>
                    <a:ext uri="{9D8B030D-6E8A-4147-A177-3AD203B41FA5}">
                      <a16:colId xmlns:a16="http://schemas.microsoft.com/office/drawing/2014/main" xmlns="" val="20008"/>
                    </a:ext>
                  </a:extLst>
                </a:gridCol>
              </a:tblGrid>
              <a:tr h="370840">
                <a:tc>
                  <a:txBody>
                    <a:bodyPr/>
                    <a:lstStyle/>
                    <a:p>
                      <a:pPr algn="ctr"/>
                      <a:r>
                        <a:rPr lang="en-US" dirty="0" smtClean="0"/>
                        <a:t>ID</a:t>
                      </a:r>
                      <a:endParaRPr lang="en-US" dirty="0"/>
                    </a:p>
                  </a:txBody>
                  <a:tcPr/>
                </a:tc>
                <a:tc>
                  <a:txBody>
                    <a:bodyPr/>
                    <a:lstStyle/>
                    <a:p>
                      <a:pPr algn="ctr"/>
                      <a:r>
                        <a:rPr lang="en-US" dirty="0" smtClean="0"/>
                        <a:t>age</a:t>
                      </a:r>
                      <a:endParaRPr lang="en-US" dirty="0"/>
                    </a:p>
                  </a:txBody>
                  <a:tcPr/>
                </a:tc>
                <a:tc>
                  <a:txBody>
                    <a:bodyPr/>
                    <a:lstStyle/>
                    <a:p>
                      <a:pPr algn="ctr"/>
                      <a:r>
                        <a:rPr lang="en-US" dirty="0" smtClean="0"/>
                        <a:t>female</a:t>
                      </a:r>
                      <a:endParaRPr lang="en-US" dirty="0"/>
                    </a:p>
                  </a:txBody>
                  <a:tcPr/>
                </a:tc>
                <a:tc>
                  <a:txBody>
                    <a:bodyPr/>
                    <a:lstStyle/>
                    <a:p>
                      <a:pPr algn="ctr"/>
                      <a:r>
                        <a:rPr lang="en-US" dirty="0" smtClean="0"/>
                        <a:t>aage1</a:t>
                      </a:r>
                      <a:endParaRPr lang="en-US" dirty="0"/>
                    </a:p>
                  </a:txBody>
                  <a:tcPr/>
                </a:tc>
                <a:tc>
                  <a:txBody>
                    <a:bodyPr/>
                    <a:lstStyle/>
                    <a:p>
                      <a:pPr algn="ctr"/>
                      <a:r>
                        <a:rPr lang="en-US" dirty="0" smtClean="0"/>
                        <a:t>atie1</a:t>
                      </a:r>
                      <a:endParaRPr lang="en-US" dirty="0"/>
                    </a:p>
                  </a:txBody>
                  <a:tcPr/>
                </a:tc>
                <a:tc>
                  <a:txBody>
                    <a:bodyPr/>
                    <a:lstStyle/>
                    <a:p>
                      <a:pPr algn="ctr"/>
                      <a:r>
                        <a:rPr lang="en-US" dirty="0" smtClean="0"/>
                        <a:t>aclose1</a:t>
                      </a:r>
                      <a:endParaRPr lang="en-US" dirty="0"/>
                    </a:p>
                  </a:txBody>
                  <a:tcPr/>
                </a:tc>
                <a:tc>
                  <a:txBody>
                    <a:bodyPr/>
                    <a:lstStyle/>
                    <a:p>
                      <a:pPr algn="ctr"/>
                      <a:r>
                        <a:rPr lang="en-US" dirty="0" smtClean="0"/>
                        <a:t>aage2</a:t>
                      </a:r>
                      <a:endParaRPr lang="en-US" dirty="0"/>
                    </a:p>
                  </a:txBody>
                  <a:tcPr/>
                </a:tc>
                <a:tc>
                  <a:txBody>
                    <a:bodyPr/>
                    <a:lstStyle/>
                    <a:p>
                      <a:pPr algn="ctr"/>
                      <a:r>
                        <a:rPr lang="en-US" dirty="0" smtClean="0"/>
                        <a:t>atie2</a:t>
                      </a:r>
                      <a:endParaRPr lang="en-US" dirty="0"/>
                    </a:p>
                  </a:txBody>
                  <a:tcPr/>
                </a:tc>
                <a:tc>
                  <a:txBody>
                    <a:bodyPr/>
                    <a:lstStyle/>
                    <a:p>
                      <a:pPr algn="ctr"/>
                      <a:r>
                        <a:rPr lang="en-US" dirty="0" smtClean="0"/>
                        <a:t>aclose2</a:t>
                      </a:r>
                      <a:endParaRPr lang="en-US" dirty="0"/>
                    </a:p>
                  </a:txBody>
                  <a:tcPr/>
                </a:tc>
                <a:extLst>
                  <a:ext uri="{0D108BD9-81ED-4DB2-BD59-A6C34878D82A}">
                    <a16:rowId xmlns:a16="http://schemas.microsoft.com/office/drawing/2014/main" xmlns="" val="10000"/>
                  </a:ext>
                </a:extLst>
              </a:tr>
              <a:tr h="370840">
                <a:tc>
                  <a:txBody>
                    <a:bodyPr/>
                    <a:lstStyle/>
                    <a:p>
                      <a:pPr algn="ctr"/>
                      <a:r>
                        <a:rPr lang="en-US" dirty="0" smtClean="0"/>
                        <a:t>1</a:t>
                      </a:r>
                      <a:endParaRPr lang="en-US" dirty="0"/>
                    </a:p>
                  </a:txBody>
                  <a:tcPr/>
                </a:tc>
                <a:tc>
                  <a:txBody>
                    <a:bodyPr/>
                    <a:lstStyle/>
                    <a:p>
                      <a:pPr algn="ctr"/>
                      <a:r>
                        <a:rPr lang="en-US" dirty="0" smtClean="0"/>
                        <a:t>28</a:t>
                      </a:r>
                      <a:endParaRPr lang="en-US" dirty="0"/>
                    </a:p>
                  </a:txBody>
                  <a:tcPr/>
                </a:tc>
                <a:tc>
                  <a:txBody>
                    <a:bodyPr/>
                    <a:lstStyle/>
                    <a:p>
                      <a:pPr algn="ctr"/>
                      <a:r>
                        <a:rPr lang="en-US" dirty="0" smtClean="0"/>
                        <a:t>0</a:t>
                      </a:r>
                      <a:endParaRPr lang="en-US" dirty="0"/>
                    </a:p>
                  </a:txBody>
                  <a:tcPr/>
                </a:tc>
                <a:tc>
                  <a:txBody>
                    <a:bodyPr/>
                    <a:lstStyle/>
                    <a:p>
                      <a:pPr algn="ctr"/>
                      <a:r>
                        <a:rPr lang="en-US" dirty="0" smtClean="0"/>
                        <a:t>18</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22</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xmlns="" val="10001"/>
                  </a:ext>
                </a:extLst>
              </a:tr>
              <a:tr h="370840">
                <a:tc>
                  <a:txBody>
                    <a:bodyPr/>
                    <a:lstStyle/>
                    <a:p>
                      <a:pPr algn="ctr"/>
                      <a:r>
                        <a:rPr lang="en-US" dirty="0" smtClean="0"/>
                        <a:t>2</a:t>
                      </a:r>
                      <a:endParaRPr lang="en-US" dirty="0"/>
                    </a:p>
                  </a:txBody>
                  <a:tcPr/>
                </a:tc>
                <a:tc>
                  <a:txBody>
                    <a:bodyPr/>
                    <a:lstStyle/>
                    <a:p>
                      <a:pPr algn="ctr"/>
                      <a:r>
                        <a:rPr lang="en-US" dirty="0" smtClean="0"/>
                        <a:t>36</a:t>
                      </a:r>
                      <a:endParaRPr lang="en-US" dirty="0"/>
                    </a:p>
                  </a:txBody>
                  <a:tcPr/>
                </a:tc>
                <a:tc>
                  <a:txBody>
                    <a:bodyPr/>
                    <a:lstStyle/>
                    <a:p>
                      <a:pPr algn="ctr"/>
                      <a:r>
                        <a:rPr lang="en-US" dirty="0" smtClean="0"/>
                        <a:t>1</a:t>
                      </a:r>
                      <a:endParaRPr lang="en-US" dirty="0"/>
                    </a:p>
                  </a:txBody>
                  <a:tcPr/>
                </a:tc>
                <a:tc>
                  <a:txBody>
                    <a:bodyPr/>
                    <a:lstStyle/>
                    <a:p>
                      <a:pPr algn="ctr"/>
                      <a:r>
                        <a:rPr lang="en-US" dirty="0" smtClean="0"/>
                        <a:t>45</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46</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xmlns="" val="10002"/>
                  </a:ext>
                </a:extLst>
              </a:tr>
              <a:tr h="370840">
                <a:tc>
                  <a:txBody>
                    <a:bodyPr/>
                    <a:lstStyle/>
                    <a:p>
                      <a:pPr algn="ctr"/>
                      <a:r>
                        <a:rPr lang="en-US" dirty="0" smtClean="0"/>
                        <a:t>3</a:t>
                      </a:r>
                      <a:endParaRPr lang="en-US" dirty="0"/>
                    </a:p>
                  </a:txBody>
                  <a:tcPr/>
                </a:tc>
                <a:tc>
                  <a:txBody>
                    <a:bodyPr/>
                    <a:lstStyle/>
                    <a:p>
                      <a:pPr algn="ctr"/>
                      <a:r>
                        <a:rPr lang="en-US" dirty="0" smtClean="0"/>
                        <a:t>21</a:t>
                      </a:r>
                      <a:endParaRPr lang="en-US" dirty="0"/>
                    </a:p>
                  </a:txBody>
                  <a:tcPr/>
                </a:tc>
                <a:tc>
                  <a:txBody>
                    <a:bodyPr/>
                    <a:lstStyle/>
                    <a:p>
                      <a:pPr algn="ctr"/>
                      <a:r>
                        <a:rPr lang="en-US" dirty="0" smtClean="0"/>
                        <a:t>0</a:t>
                      </a:r>
                      <a:endParaRPr lang="en-US" dirty="0"/>
                    </a:p>
                  </a:txBody>
                  <a:tcPr/>
                </a:tc>
                <a:tc>
                  <a:txBody>
                    <a:bodyPr/>
                    <a:lstStyle/>
                    <a:p>
                      <a:pPr algn="ctr"/>
                      <a:r>
                        <a:rPr lang="en-US" dirty="0" smtClean="0"/>
                        <a:t>33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63</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xmlns="" val="10003"/>
                  </a:ext>
                </a:extLst>
              </a:tr>
              <a:tr h="370840">
                <a:tc>
                  <a:txBody>
                    <a:bodyPr/>
                    <a:lstStyle/>
                    <a:p>
                      <a:pPr algn="ctr"/>
                      <a:r>
                        <a:rPr lang="en-US" dirty="0" smtClean="0"/>
                        <a:t>4</a:t>
                      </a:r>
                      <a:endParaRPr lang="en-US" dirty="0"/>
                    </a:p>
                  </a:txBody>
                  <a:tcPr/>
                </a:tc>
                <a:tc>
                  <a:txBody>
                    <a:bodyPr/>
                    <a:lstStyle/>
                    <a:p>
                      <a:pPr algn="ctr"/>
                      <a:r>
                        <a:rPr lang="en-US" dirty="0" smtClean="0"/>
                        <a:t>45</a:t>
                      </a:r>
                      <a:endParaRPr lang="en-US" dirty="0"/>
                    </a:p>
                  </a:txBody>
                  <a:tcPr/>
                </a:tc>
                <a:tc>
                  <a:txBody>
                    <a:bodyPr/>
                    <a:lstStyle/>
                    <a:p>
                      <a:pPr algn="ctr"/>
                      <a:r>
                        <a:rPr lang="en-US" dirty="0" smtClean="0"/>
                        <a:t>1</a:t>
                      </a:r>
                      <a:endParaRPr lang="en-US" dirty="0"/>
                    </a:p>
                  </a:txBody>
                  <a:tcPr/>
                </a:tc>
                <a:tc>
                  <a:txBody>
                    <a:bodyPr/>
                    <a:lstStyle/>
                    <a:p>
                      <a:pPr algn="ctr"/>
                      <a:r>
                        <a:rPr lang="en-US" dirty="0" smtClean="0"/>
                        <a:t>27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43</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xmlns="" val="10004"/>
                  </a:ext>
                </a:extLst>
              </a:tr>
              <a:tr h="370840">
                <a:tc>
                  <a:txBody>
                    <a:bodyPr/>
                    <a:lstStyle/>
                    <a:p>
                      <a:pPr algn="ctr"/>
                      <a:r>
                        <a:rPr lang="en-US" dirty="0" smtClean="0"/>
                        <a:t>5</a:t>
                      </a:r>
                      <a:endParaRPr lang="en-US" dirty="0"/>
                    </a:p>
                  </a:txBody>
                  <a:tcPr/>
                </a:tc>
                <a:tc>
                  <a:txBody>
                    <a:bodyPr/>
                    <a:lstStyle/>
                    <a:p>
                      <a:pPr algn="ctr"/>
                      <a:r>
                        <a:rPr lang="en-US" dirty="0" smtClean="0"/>
                        <a:t>51</a:t>
                      </a:r>
                      <a:endParaRPr lang="en-US" dirty="0"/>
                    </a:p>
                  </a:txBody>
                  <a:tcPr/>
                </a:tc>
                <a:tc>
                  <a:txBody>
                    <a:bodyPr/>
                    <a:lstStyle/>
                    <a:p>
                      <a:pPr algn="ctr"/>
                      <a:r>
                        <a:rPr lang="en-US" dirty="0" smtClean="0"/>
                        <a:t>1</a:t>
                      </a:r>
                      <a:endParaRPr lang="en-US" dirty="0"/>
                    </a:p>
                  </a:txBody>
                  <a:tcPr/>
                </a:tc>
                <a:tc>
                  <a:txBody>
                    <a:bodyPr/>
                    <a:lstStyle/>
                    <a:p>
                      <a:pPr algn="ctr"/>
                      <a:r>
                        <a:rPr lang="en-US" dirty="0" smtClean="0"/>
                        <a:t>31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884436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Conventional structure modified for networks</a:t>
            </a:r>
            <a:endParaRPr lang="en-US" sz="2000" dirty="0"/>
          </a:p>
        </p:txBody>
      </p:sp>
      <p:sp>
        <p:nvSpPr>
          <p:cNvPr id="3" name="Content Placeholder 2"/>
          <p:cNvSpPr>
            <a:spLocks noGrp="1"/>
          </p:cNvSpPr>
          <p:nvPr>
            <p:ph idx="1"/>
          </p:nvPr>
        </p:nvSpPr>
        <p:spPr>
          <a:xfrm>
            <a:off x="381000" y="1828800"/>
            <a:ext cx="8382000" cy="2286000"/>
          </a:xfrm>
        </p:spPr>
        <p:txBody>
          <a:bodyPr>
            <a:normAutofit/>
          </a:bodyPr>
          <a:lstStyle/>
          <a:p>
            <a:r>
              <a:rPr lang="en-US" dirty="0" smtClean="0"/>
              <a:t>SAME data file</a:t>
            </a:r>
          </a:p>
          <a:p>
            <a:r>
              <a:rPr lang="en-US" dirty="0" smtClean="0"/>
              <a:t>Alter-alter ties can be valued (e.g. on </a:t>
            </a:r>
            <a:r>
              <a:rPr lang="en-US" dirty="0" err="1" smtClean="0"/>
              <a:t>likert</a:t>
            </a:r>
            <a:r>
              <a:rPr lang="en-US" dirty="0" smtClean="0"/>
              <a:t> scale) or 0/1</a:t>
            </a:r>
          </a:p>
          <a:p>
            <a:pPr lvl="1"/>
            <a:r>
              <a:rPr lang="en-US" dirty="0" smtClean="0"/>
              <a:t>afrnd1-2 = friendship between alters 1 and 2?</a:t>
            </a:r>
          </a:p>
          <a:p>
            <a:pPr lvl="1"/>
            <a:r>
              <a:rPr lang="en-US" dirty="0" smtClean="0"/>
              <a:t>afrnd1-3 </a:t>
            </a:r>
            <a:r>
              <a:rPr lang="en-US" dirty="0"/>
              <a:t>= friendship between alters 1 and </a:t>
            </a:r>
            <a:r>
              <a:rPr lang="en-US" dirty="0" smtClean="0"/>
              <a:t>3?</a:t>
            </a:r>
          </a:p>
          <a:p>
            <a:pPr lvl="1"/>
            <a:r>
              <a:rPr lang="en-US" dirty="0" smtClean="0"/>
              <a:t>afrnd1-4 </a:t>
            </a:r>
            <a:r>
              <a:rPr lang="en-US" dirty="0"/>
              <a:t>= friendship between alters 1 and </a:t>
            </a:r>
            <a:r>
              <a:rPr lang="en-US" dirty="0" smtClean="0"/>
              <a:t>4?</a:t>
            </a:r>
          </a:p>
          <a:p>
            <a:pPr lvl="1"/>
            <a:r>
              <a:rPr lang="en-US" dirty="0" smtClean="0"/>
              <a:t>afrnd2-3 = friendship between alters 2 and3?</a:t>
            </a:r>
            <a:endParaRPr lang="en-US" dirty="0"/>
          </a:p>
          <a:p>
            <a:pPr lvl="1"/>
            <a:endParaRPr lang="en-US" dirty="0"/>
          </a:p>
          <a:p>
            <a:pPr lvl="1"/>
            <a:endParaRPr lang="en-US" dirty="0" smtClean="0"/>
          </a:p>
        </p:txBody>
      </p:sp>
      <p:graphicFrame>
        <p:nvGraphicFramePr>
          <p:cNvPr id="4" name="Content Placeholder 3"/>
          <p:cNvGraphicFramePr>
            <a:graphicFrameLocks/>
          </p:cNvGraphicFramePr>
          <p:nvPr>
            <p:extLst>
              <p:ext uri="{D42A27DB-BD31-4B8C-83A1-F6EECF244321}">
                <p14:modId xmlns:p14="http://schemas.microsoft.com/office/powerpoint/2010/main" val="1952109987"/>
              </p:ext>
            </p:extLst>
          </p:nvPr>
        </p:nvGraphicFramePr>
        <p:xfrm>
          <a:off x="381000" y="4267200"/>
          <a:ext cx="8229601" cy="2225040"/>
        </p:xfrm>
        <a:graphic>
          <a:graphicData uri="http://schemas.openxmlformats.org/drawingml/2006/table">
            <a:tbl>
              <a:tblPr firstRow="1" bandRow="1">
                <a:tableStyleId>{5C22544A-7EE6-4342-B048-85BDC9FD1C3A}</a:tableStyleId>
              </a:tblPr>
              <a:tblGrid>
                <a:gridCol w="774551">
                  <a:extLst>
                    <a:ext uri="{9D8B030D-6E8A-4147-A177-3AD203B41FA5}">
                      <a16:colId xmlns:a16="http://schemas.microsoft.com/office/drawing/2014/main" xmlns="" val="20000"/>
                    </a:ext>
                  </a:extLst>
                </a:gridCol>
                <a:gridCol w="1359049">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12954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gridCol w="1219200">
                  <a:extLst>
                    <a:ext uri="{9D8B030D-6E8A-4147-A177-3AD203B41FA5}">
                      <a16:colId xmlns:a16="http://schemas.microsoft.com/office/drawing/2014/main" xmlns="" val="20005"/>
                    </a:ext>
                  </a:extLst>
                </a:gridCol>
                <a:gridCol w="1143001">
                  <a:extLst>
                    <a:ext uri="{9D8B030D-6E8A-4147-A177-3AD203B41FA5}">
                      <a16:colId xmlns:a16="http://schemas.microsoft.com/office/drawing/2014/main" xmlns="" val="20006"/>
                    </a:ext>
                  </a:extLst>
                </a:gridCol>
              </a:tblGrid>
              <a:tr h="370840">
                <a:tc>
                  <a:txBody>
                    <a:bodyPr/>
                    <a:lstStyle/>
                    <a:p>
                      <a:pPr algn="ctr"/>
                      <a:r>
                        <a:rPr lang="en-US" dirty="0" smtClean="0"/>
                        <a:t>ID</a:t>
                      </a:r>
                      <a:endParaRPr lang="en-US" dirty="0"/>
                    </a:p>
                  </a:txBody>
                  <a:tcPr/>
                </a:tc>
                <a:tc>
                  <a:txBody>
                    <a:bodyPr/>
                    <a:lstStyle/>
                    <a:p>
                      <a:pPr algn="ctr"/>
                      <a:r>
                        <a:rPr lang="en-US" dirty="0" smtClean="0"/>
                        <a:t>afrnd1-2</a:t>
                      </a:r>
                      <a:endParaRPr lang="en-US" dirty="0"/>
                    </a:p>
                  </a:txBody>
                  <a:tcPr/>
                </a:tc>
                <a:tc>
                  <a:txBody>
                    <a:bodyPr/>
                    <a:lstStyle/>
                    <a:p>
                      <a:pPr algn="ctr"/>
                      <a:r>
                        <a:rPr lang="en-US" dirty="0" smtClean="0"/>
                        <a:t>afrnd1-3</a:t>
                      </a:r>
                      <a:endParaRPr lang="en-US" dirty="0"/>
                    </a:p>
                  </a:txBody>
                  <a:tcPr/>
                </a:tc>
                <a:tc>
                  <a:txBody>
                    <a:bodyPr/>
                    <a:lstStyle/>
                    <a:p>
                      <a:pPr algn="ctr"/>
                      <a:r>
                        <a:rPr lang="en-US" dirty="0" smtClean="0"/>
                        <a:t>afrnd1-4</a:t>
                      </a:r>
                      <a:endParaRPr lang="en-US" dirty="0"/>
                    </a:p>
                  </a:txBody>
                  <a:tcPr/>
                </a:tc>
                <a:tc>
                  <a:txBody>
                    <a:bodyPr/>
                    <a:lstStyle/>
                    <a:p>
                      <a:pPr algn="ctr"/>
                      <a:r>
                        <a:rPr lang="en-US" dirty="0" smtClean="0"/>
                        <a:t>afrnd2-3</a:t>
                      </a:r>
                      <a:endParaRPr lang="en-US" dirty="0"/>
                    </a:p>
                  </a:txBody>
                  <a:tcPr/>
                </a:tc>
                <a:tc>
                  <a:txBody>
                    <a:bodyPr/>
                    <a:lstStyle/>
                    <a:p>
                      <a:pPr algn="ctr"/>
                      <a:r>
                        <a:rPr lang="en-US" dirty="0" smtClean="0"/>
                        <a:t>afrnd2-4</a:t>
                      </a:r>
                      <a:endParaRPr lang="en-US" dirty="0"/>
                    </a:p>
                  </a:txBody>
                  <a:tcPr/>
                </a:tc>
                <a:tc>
                  <a:txBody>
                    <a:bodyPr/>
                    <a:lstStyle/>
                    <a:p>
                      <a:pPr algn="ctr"/>
                      <a:r>
                        <a:rPr lang="en-US" dirty="0" smtClean="0"/>
                        <a:t>afrnd3-4</a:t>
                      </a:r>
                      <a:endParaRPr lang="en-US" dirty="0"/>
                    </a:p>
                  </a:txBody>
                  <a:tcPr/>
                </a:tc>
                <a:extLst>
                  <a:ext uri="{0D108BD9-81ED-4DB2-BD59-A6C34878D82A}">
                    <a16:rowId xmlns:a16="http://schemas.microsoft.com/office/drawing/2014/main" xmlns="" val="10000"/>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xmlns="" val="10001"/>
                  </a:ext>
                </a:extLst>
              </a:tr>
              <a:tr h="37084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xmlns="" val="10002"/>
                  </a:ext>
                </a:extLst>
              </a:tr>
              <a:tr h="37084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xmlns="" val="10003"/>
                  </a:ext>
                </a:extLst>
              </a:tr>
              <a:tr h="370840">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xmlns="" val="10004"/>
                  </a:ext>
                </a:extLst>
              </a:tr>
              <a:tr h="370840">
                <a:tc>
                  <a:txBody>
                    <a:bodyPr/>
                    <a:lstStyle/>
                    <a:p>
                      <a:pPr algn="ctr"/>
                      <a:r>
                        <a:rPr lang="en-US" dirty="0" smtClean="0"/>
                        <a:t>5</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846040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Long-form (“TIDY”) data</a:t>
            </a:r>
            <a:endParaRPr lang="en-US" dirty="0"/>
          </a:p>
        </p:txBody>
      </p:sp>
      <p:sp>
        <p:nvSpPr>
          <p:cNvPr id="3" name="Content Placeholder 2"/>
          <p:cNvSpPr>
            <a:spLocks noGrp="1"/>
          </p:cNvSpPr>
          <p:nvPr>
            <p:ph idx="1"/>
          </p:nvPr>
        </p:nvSpPr>
        <p:spPr>
          <a:xfrm>
            <a:off x="457200" y="2057400"/>
            <a:ext cx="8229600" cy="4068763"/>
          </a:xfrm>
        </p:spPr>
        <p:txBody>
          <a:bodyPr>
            <a:normAutofit/>
          </a:bodyPr>
          <a:lstStyle/>
          <a:p>
            <a:pPr>
              <a:spcAft>
                <a:spcPts val="1200"/>
              </a:spcAft>
            </a:pPr>
            <a:r>
              <a:rPr lang="en-US" sz="2800" dirty="0" smtClean="0"/>
              <a:t>OPTION 2: </a:t>
            </a:r>
            <a:r>
              <a:rPr lang="en-US" sz="2800" dirty="0"/>
              <a:t>D</a:t>
            </a:r>
            <a:r>
              <a:rPr lang="en-US" sz="2800" dirty="0" smtClean="0"/>
              <a:t>ata file structured in long form</a:t>
            </a:r>
            <a:endParaRPr lang="en-US" sz="2400" dirty="0" smtClean="0"/>
          </a:p>
          <a:p>
            <a:pPr lvl="1">
              <a:spcAft>
                <a:spcPts val="1200"/>
              </a:spcAft>
            </a:pPr>
            <a:r>
              <a:rPr lang="en-US" sz="2400" dirty="0" smtClean="0"/>
              <a:t>Each row is a tie or alter</a:t>
            </a:r>
          </a:p>
          <a:p>
            <a:pPr lvl="1">
              <a:spcAft>
                <a:spcPts val="1200"/>
              </a:spcAft>
            </a:pPr>
            <a:r>
              <a:rPr lang="en-US" sz="2400" dirty="0" smtClean="0"/>
              <a:t>Ego attributes are embedded in columns</a:t>
            </a:r>
          </a:p>
          <a:p>
            <a:pPr lvl="1">
              <a:spcAft>
                <a:spcPts val="1200"/>
              </a:spcAft>
            </a:pPr>
            <a:r>
              <a:rPr lang="en-US" sz="2400" dirty="0"/>
              <a:t>C</a:t>
            </a:r>
            <a:r>
              <a:rPr lang="en-US" sz="2400" dirty="0" smtClean="0"/>
              <a:t>onsistent with multilevel (hierarchical) data structure</a:t>
            </a:r>
          </a:p>
        </p:txBody>
      </p:sp>
    </p:spTree>
    <p:extLst>
      <p:ext uri="{BB962C8B-B14F-4D97-AF65-F5344CB8AC3E}">
        <p14:creationId xmlns:p14="http://schemas.microsoft.com/office/powerpoint/2010/main" val="1145762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Long-form (“TIDY”) data</a:t>
            </a:r>
            <a:endParaRPr lang="en-US" dirty="0"/>
          </a:p>
        </p:txBody>
      </p:sp>
      <p:sp>
        <p:nvSpPr>
          <p:cNvPr id="3" name="Content Placeholder 2"/>
          <p:cNvSpPr>
            <a:spLocks noGrp="1"/>
          </p:cNvSpPr>
          <p:nvPr>
            <p:ph idx="1"/>
          </p:nvPr>
        </p:nvSpPr>
        <p:spPr>
          <a:xfrm>
            <a:off x="190130" y="1828800"/>
            <a:ext cx="8763000" cy="1828800"/>
          </a:xfrm>
        </p:spPr>
        <p:txBody>
          <a:bodyPr>
            <a:normAutofit fontScale="70000" lnSpcReduction="20000"/>
          </a:bodyPr>
          <a:lstStyle/>
          <a:p>
            <a:r>
              <a:rPr lang="en-US" sz="2800" dirty="0"/>
              <a:t>Ego 1 has three </a:t>
            </a:r>
            <a:r>
              <a:rPr lang="en-US" sz="2800" dirty="0" smtClean="0"/>
              <a:t>ties; </a:t>
            </a:r>
            <a:r>
              <a:rPr lang="en-US" sz="2800" dirty="0"/>
              <a:t>ego 2 has two ties; ego 3 has three ties</a:t>
            </a:r>
          </a:p>
          <a:p>
            <a:r>
              <a:rPr lang="en-US" sz="2800" dirty="0"/>
              <a:t>Variables age, female, </a:t>
            </a:r>
            <a:r>
              <a:rPr lang="en-US" sz="2800" dirty="0" smtClean="0"/>
              <a:t>and race are attributes of ego (same for all alters, or rows, linked to that ego)</a:t>
            </a:r>
          </a:p>
          <a:p>
            <a:r>
              <a:rPr lang="en-US" sz="2800" dirty="0" smtClean="0"/>
              <a:t>Variables </a:t>
            </a:r>
            <a:r>
              <a:rPr lang="en-US" sz="2800" dirty="0" err="1" smtClean="0"/>
              <a:t>aage</a:t>
            </a:r>
            <a:r>
              <a:rPr lang="en-US" sz="2800" dirty="0" smtClean="0"/>
              <a:t>, </a:t>
            </a:r>
            <a:r>
              <a:rPr lang="en-US" sz="2800" dirty="0" err="1" smtClean="0"/>
              <a:t>atie</a:t>
            </a:r>
            <a:r>
              <a:rPr lang="en-US" sz="2800" dirty="0"/>
              <a:t>, </a:t>
            </a:r>
            <a:r>
              <a:rPr lang="en-US" sz="2800" dirty="0" err="1" smtClean="0"/>
              <a:t>aclose</a:t>
            </a:r>
            <a:r>
              <a:rPr lang="en-US" sz="2800" dirty="0"/>
              <a:t>, </a:t>
            </a:r>
            <a:r>
              <a:rPr lang="en-US" sz="2800" dirty="0" smtClean="0"/>
              <a:t>and </a:t>
            </a:r>
            <a:r>
              <a:rPr lang="en-US" sz="2800" dirty="0" err="1" smtClean="0"/>
              <a:t>asmoker</a:t>
            </a:r>
            <a:r>
              <a:rPr lang="en-US" sz="2800" dirty="0" smtClean="0"/>
              <a:t> </a:t>
            </a:r>
            <a:r>
              <a:rPr lang="en-US" sz="2800" dirty="0"/>
              <a:t>are </a:t>
            </a:r>
            <a:r>
              <a:rPr lang="en-US" sz="2800" dirty="0" smtClean="0"/>
              <a:t>attributes </a:t>
            </a:r>
            <a:r>
              <a:rPr lang="en-US" sz="2800" dirty="0"/>
              <a:t>of the tie or </a:t>
            </a:r>
            <a:r>
              <a:rPr lang="en-US" sz="2800" dirty="0" smtClean="0"/>
              <a:t>alter (differ in each row)</a:t>
            </a:r>
            <a:endParaRPr lang="en-US" sz="2800" dirty="0"/>
          </a:p>
        </p:txBody>
      </p:sp>
      <p:graphicFrame>
        <p:nvGraphicFramePr>
          <p:cNvPr id="4" name="Content Placeholder 3"/>
          <p:cNvGraphicFramePr>
            <a:graphicFrameLocks/>
          </p:cNvGraphicFramePr>
          <p:nvPr>
            <p:extLst/>
          </p:nvPr>
        </p:nvGraphicFramePr>
        <p:xfrm>
          <a:off x="228600" y="3657600"/>
          <a:ext cx="8763000" cy="3032758"/>
        </p:xfrm>
        <a:graphic>
          <a:graphicData uri="http://schemas.openxmlformats.org/drawingml/2006/table">
            <a:tbl>
              <a:tblPr firstRow="1" bandRow="1">
                <a:tableStyleId>{5C22544A-7EE6-4342-B048-85BDC9FD1C3A}</a:tableStyleId>
              </a:tblPr>
              <a:tblGrid>
                <a:gridCol w="848033">
                  <a:extLst>
                    <a:ext uri="{9D8B030D-6E8A-4147-A177-3AD203B41FA5}">
                      <a16:colId xmlns:a16="http://schemas.microsoft.com/office/drawing/2014/main" xmlns="" val="20000"/>
                    </a:ext>
                  </a:extLst>
                </a:gridCol>
                <a:gridCol w="918701">
                  <a:extLst>
                    <a:ext uri="{9D8B030D-6E8A-4147-A177-3AD203B41FA5}">
                      <a16:colId xmlns:a16="http://schemas.microsoft.com/office/drawing/2014/main" xmlns="" val="20001"/>
                    </a:ext>
                  </a:extLst>
                </a:gridCol>
                <a:gridCol w="777363">
                  <a:extLst>
                    <a:ext uri="{9D8B030D-6E8A-4147-A177-3AD203B41FA5}">
                      <a16:colId xmlns:a16="http://schemas.microsoft.com/office/drawing/2014/main" xmlns="" val="20002"/>
                    </a:ext>
                  </a:extLst>
                </a:gridCol>
                <a:gridCol w="989371">
                  <a:extLst>
                    <a:ext uri="{9D8B030D-6E8A-4147-A177-3AD203B41FA5}">
                      <a16:colId xmlns:a16="http://schemas.microsoft.com/office/drawing/2014/main" xmlns="" val="20003"/>
                    </a:ext>
                  </a:extLst>
                </a:gridCol>
                <a:gridCol w="989371">
                  <a:extLst>
                    <a:ext uri="{9D8B030D-6E8A-4147-A177-3AD203B41FA5}">
                      <a16:colId xmlns:a16="http://schemas.microsoft.com/office/drawing/2014/main" xmlns="" val="20004"/>
                    </a:ext>
                  </a:extLst>
                </a:gridCol>
                <a:gridCol w="989371">
                  <a:extLst>
                    <a:ext uri="{9D8B030D-6E8A-4147-A177-3AD203B41FA5}">
                      <a16:colId xmlns:a16="http://schemas.microsoft.com/office/drawing/2014/main" xmlns="" val="20005"/>
                    </a:ext>
                  </a:extLst>
                </a:gridCol>
                <a:gridCol w="918701">
                  <a:extLst>
                    <a:ext uri="{9D8B030D-6E8A-4147-A177-3AD203B41FA5}">
                      <a16:colId xmlns:a16="http://schemas.microsoft.com/office/drawing/2014/main" xmlns="" val="20006"/>
                    </a:ext>
                  </a:extLst>
                </a:gridCol>
                <a:gridCol w="1075745">
                  <a:extLst>
                    <a:ext uri="{9D8B030D-6E8A-4147-A177-3AD203B41FA5}">
                      <a16:colId xmlns:a16="http://schemas.microsoft.com/office/drawing/2014/main" xmlns="" val="20007"/>
                    </a:ext>
                  </a:extLst>
                </a:gridCol>
                <a:gridCol w="1256344">
                  <a:extLst>
                    <a:ext uri="{9D8B030D-6E8A-4147-A177-3AD203B41FA5}">
                      <a16:colId xmlns:a16="http://schemas.microsoft.com/office/drawing/2014/main" xmlns="" val="20008"/>
                    </a:ext>
                  </a:extLst>
                </a:gridCol>
              </a:tblGrid>
              <a:tr h="0">
                <a:tc>
                  <a:txBody>
                    <a:bodyPr/>
                    <a:lstStyle/>
                    <a:p>
                      <a:pPr algn="ctr"/>
                      <a:r>
                        <a:rPr lang="en-US" sz="1600" dirty="0" err="1" smtClean="0"/>
                        <a:t>egoID</a:t>
                      </a:r>
                      <a:endParaRPr lang="en-US" sz="1600" dirty="0"/>
                    </a:p>
                  </a:txBody>
                  <a:tcPr/>
                </a:tc>
                <a:tc>
                  <a:txBody>
                    <a:bodyPr/>
                    <a:lstStyle/>
                    <a:p>
                      <a:pPr algn="ctr"/>
                      <a:r>
                        <a:rPr lang="en-US" sz="1600" dirty="0" err="1" smtClean="0"/>
                        <a:t>alterID</a:t>
                      </a:r>
                      <a:endParaRPr lang="en-US" sz="1600" dirty="0"/>
                    </a:p>
                  </a:txBody>
                  <a:tcPr/>
                </a:tc>
                <a:tc>
                  <a:txBody>
                    <a:bodyPr/>
                    <a:lstStyle/>
                    <a:p>
                      <a:pPr algn="ctr"/>
                      <a:r>
                        <a:rPr lang="en-US" sz="1600" dirty="0" smtClean="0"/>
                        <a:t>age</a:t>
                      </a:r>
                      <a:endParaRPr lang="en-US" sz="1600" dirty="0"/>
                    </a:p>
                  </a:txBody>
                  <a:tcPr/>
                </a:tc>
                <a:tc>
                  <a:txBody>
                    <a:bodyPr/>
                    <a:lstStyle/>
                    <a:p>
                      <a:pPr algn="ctr"/>
                      <a:r>
                        <a:rPr lang="en-US" sz="1600" dirty="0" smtClean="0"/>
                        <a:t>female</a:t>
                      </a:r>
                      <a:endParaRPr lang="en-US" sz="1600" dirty="0"/>
                    </a:p>
                  </a:txBody>
                  <a:tcPr/>
                </a:tc>
                <a:tc>
                  <a:txBody>
                    <a:bodyPr/>
                    <a:lstStyle/>
                    <a:p>
                      <a:pPr algn="ctr"/>
                      <a:r>
                        <a:rPr lang="en-US" sz="1600" dirty="0" smtClean="0"/>
                        <a:t>race</a:t>
                      </a:r>
                      <a:endParaRPr lang="en-US" sz="1600" dirty="0"/>
                    </a:p>
                  </a:txBody>
                  <a:tcPr/>
                </a:tc>
                <a:tc>
                  <a:txBody>
                    <a:bodyPr/>
                    <a:lstStyle/>
                    <a:p>
                      <a:pPr algn="ctr"/>
                      <a:r>
                        <a:rPr lang="en-US" sz="1600" dirty="0" err="1" smtClean="0"/>
                        <a:t>aage</a:t>
                      </a:r>
                      <a:endParaRPr lang="en-US" sz="1600" dirty="0"/>
                    </a:p>
                  </a:txBody>
                  <a:tcPr/>
                </a:tc>
                <a:tc>
                  <a:txBody>
                    <a:bodyPr/>
                    <a:lstStyle/>
                    <a:p>
                      <a:pPr algn="ctr"/>
                      <a:r>
                        <a:rPr lang="en-US" sz="1600" dirty="0" err="1" smtClean="0"/>
                        <a:t>atie</a:t>
                      </a:r>
                      <a:endParaRPr lang="en-US" sz="1600" dirty="0"/>
                    </a:p>
                  </a:txBody>
                  <a:tcPr/>
                </a:tc>
                <a:tc>
                  <a:txBody>
                    <a:bodyPr/>
                    <a:lstStyle/>
                    <a:p>
                      <a:pPr algn="ctr"/>
                      <a:r>
                        <a:rPr lang="en-US" sz="1600" dirty="0" err="1" smtClean="0"/>
                        <a:t>aclose</a:t>
                      </a:r>
                      <a:endParaRPr lang="en-US" sz="1600" dirty="0"/>
                    </a:p>
                  </a:txBody>
                  <a:tcPr/>
                </a:tc>
                <a:tc>
                  <a:txBody>
                    <a:bodyPr/>
                    <a:lstStyle/>
                    <a:p>
                      <a:pPr algn="ctr"/>
                      <a:r>
                        <a:rPr lang="en-US" sz="1600" dirty="0" err="1" smtClean="0"/>
                        <a:t>asmoker</a:t>
                      </a:r>
                      <a:endParaRPr lang="en-US" sz="1600" dirty="0"/>
                    </a:p>
                  </a:txBody>
                  <a:tcPr/>
                </a:tc>
                <a:extLst>
                  <a:ext uri="{0D108BD9-81ED-4DB2-BD59-A6C34878D82A}">
                    <a16:rowId xmlns:a16="http://schemas.microsoft.com/office/drawing/2014/main" xmlns="" val="10000"/>
                  </a:ext>
                </a:extLst>
              </a:tr>
              <a:tr h="335278">
                <a:tc>
                  <a:txBody>
                    <a:bodyPr/>
                    <a:lstStyle/>
                    <a:p>
                      <a:pPr algn="ctr"/>
                      <a:r>
                        <a:rPr lang="en-US" sz="1600" dirty="0" smtClean="0"/>
                        <a:t>1</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28</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46</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0</a:t>
                      </a:r>
                      <a:endParaRPr lang="en-US" sz="1600" dirty="0"/>
                    </a:p>
                  </a:txBody>
                  <a:tcPr/>
                </a:tc>
                <a:extLst>
                  <a:ext uri="{0D108BD9-81ED-4DB2-BD59-A6C34878D82A}">
                    <a16:rowId xmlns:a16="http://schemas.microsoft.com/office/drawing/2014/main" xmlns="" val="10001"/>
                  </a:ext>
                </a:extLst>
              </a:tr>
              <a:tr h="304798">
                <a:tc>
                  <a:txBody>
                    <a:bodyPr/>
                    <a:lstStyle/>
                    <a:p>
                      <a:pPr algn="ctr"/>
                      <a:r>
                        <a:rPr lang="en-US" sz="1600" dirty="0" smtClean="0"/>
                        <a:t>1</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28</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52</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1</a:t>
                      </a:r>
                      <a:endParaRPr lang="en-US" sz="1600" dirty="0"/>
                    </a:p>
                  </a:txBody>
                  <a:tcPr/>
                </a:tc>
                <a:extLst>
                  <a:ext uri="{0D108BD9-81ED-4DB2-BD59-A6C34878D82A}">
                    <a16:rowId xmlns:a16="http://schemas.microsoft.com/office/drawing/2014/main" xmlns="" val="10002"/>
                  </a:ext>
                </a:extLst>
              </a:tr>
              <a:tr h="350518">
                <a:tc>
                  <a:txBody>
                    <a:bodyPr/>
                    <a:lstStyle/>
                    <a:p>
                      <a:pPr algn="ctr"/>
                      <a:r>
                        <a:rPr lang="en-US" sz="1600" dirty="0" smtClean="0"/>
                        <a:t>1</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28</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19</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1</a:t>
                      </a:r>
                      <a:endParaRPr lang="en-US" sz="1600" dirty="0"/>
                    </a:p>
                  </a:txBody>
                  <a:tcPr/>
                </a:tc>
                <a:extLst>
                  <a:ext uri="{0D108BD9-81ED-4DB2-BD59-A6C34878D82A}">
                    <a16:rowId xmlns:a16="http://schemas.microsoft.com/office/drawing/2014/main" xmlns="" val="10003"/>
                  </a:ext>
                </a:extLst>
              </a:tr>
              <a:tr h="228600">
                <a:tc>
                  <a:txBody>
                    <a:bodyPr/>
                    <a:lstStyle/>
                    <a:p>
                      <a:pPr algn="ctr"/>
                      <a:r>
                        <a:rPr lang="en-US" sz="1600" dirty="0" smtClean="0"/>
                        <a:t>2</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45</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23</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0</a:t>
                      </a:r>
                      <a:endParaRPr lang="en-US" sz="1600" dirty="0"/>
                    </a:p>
                  </a:txBody>
                  <a:tcPr/>
                </a:tc>
                <a:extLst>
                  <a:ext uri="{0D108BD9-81ED-4DB2-BD59-A6C34878D82A}">
                    <a16:rowId xmlns:a16="http://schemas.microsoft.com/office/drawing/2014/main" xmlns="" val="10004"/>
                  </a:ext>
                </a:extLst>
              </a:tr>
              <a:tr h="274320">
                <a:tc>
                  <a:txBody>
                    <a:bodyPr/>
                    <a:lstStyle/>
                    <a:p>
                      <a:pPr algn="ctr"/>
                      <a:r>
                        <a:rPr lang="en-US" sz="1600" dirty="0" smtClean="0"/>
                        <a:t>2</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45</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47</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1</a:t>
                      </a:r>
                      <a:endParaRPr lang="en-US" sz="1600" dirty="0"/>
                    </a:p>
                  </a:txBody>
                  <a:tcPr/>
                </a:tc>
                <a:extLst>
                  <a:ext uri="{0D108BD9-81ED-4DB2-BD59-A6C34878D82A}">
                    <a16:rowId xmlns:a16="http://schemas.microsoft.com/office/drawing/2014/main" xmlns="" val="10005"/>
                  </a:ext>
                </a:extLst>
              </a:tr>
              <a:tr h="243840">
                <a:tc>
                  <a:txBody>
                    <a:bodyPr/>
                    <a:lstStyle/>
                    <a:p>
                      <a:pPr algn="ctr"/>
                      <a:r>
                        <a:rPr lang="en-US" sz="1600" dirty="0" smtClean="0"/>
                        <a:t>3</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53</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61</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1</a:t>
                      </a:r>
                      <a:endParaRPr lang="en-US" sz="1600" dirty="0"/>
                    </a:p>
                  </a:txBody>
                  <a:tcPr/>
                </a:tc>
                <a:extLst>
                  <a:ext uri="{0D108BD9-81ED-4DB2-BD59-A6C34878D82A}">
                    <a16:rowId xmlns:a16="http://schemas.microsoft.com/office/drawing/2014/main" xmlns="" val="10006"/>
                  </a:ext>
                </a:extLst>
              </a:tr>
              <a:tr h="289560">
                <a:tc>
                  <a:txBody>
                    <a:bodyPr/>
                    <a:lstStyle/>
                    <a:p>
                      <a:pPr algn="ctr"/>
                      <a:r>
                        <a:rPr lang="en-US" sz="1600" dirty="0" smtClean="0"/>
                        <a:t>3</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53</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33</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0</a:t>
                      </a:r>
                      <a:endParaRPr lang="en-US" sz="1600" dirty="0"/>
                    </a:p>
                  </a:txBody>
                  <a:tcPr/>
                </a:tc>
                <a:extLst>
                  <a:ext uri="{0D108BD9-81ED-4DB2-BD59-A6C34878D82A}">
                    <a16:rowId xmlns:a16="http://schemas.microsoft.com/office/drawing/2014/main" xmlns="" val="10007"/>
                  </a:ext>
                </a:extLst>
              </a:tr>
              <a:tr h="182880">
                <a:tc>
                  <a:txBody>
                    <a:bodyPr/>
                    <a:lstStyle/>
                    <a:p>
                      <a:pPr algn="ctr"/>
                      <a:r>
                        <a:rPr lang="en-US" sz="1600" dirty="0" smtClean="0"/>
                        <a:t>3</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53</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39</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0</a:t>
                      </a:r>
                      <a:endParaRPr lang="en-US" sz="1600" dirty="0"/>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058806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Ego-alter ties</a:t>
            </a:r>
            <a:endParaRPr lang="en-US" dirty="0"/>
          </a:p>
        </p:txBody>
      </p:sp>
      <p:sp>
        <p:nvSpPr>
          <p:cNvPr id="3" name="Content Placeholder 2"/>
          <p:cNvSpPr>
            <a:spLocks noGrp="1"/>
          </p:cNvSpPr>
          <p:nvPr>
            <p:ph idx="1"/>
          </p:nvPr>
        </p:nvSpPr>
        <p:spPr>
          <a:xfrm>
            <a:off x="457200" y="2057400"/>
            <a:ext cx="8229600" cy="4068763"/>
          </a:xfrm>
        </p:spPr>
        <p:txBody>
          <a:bodyPr>
            <a:normAutofit/>
          </a:bodyPr>
          <a:lstStyle/>
          <a:p>
            <a:pPr marL="0" indent="0">
              <a:spcAft>
                <a:spcPts val="1200"/>
              </a:spcAft>
              <a:buNone/>
            </a:pPr>
            <a:r>
              <a:rPr lang="en-US" sz="2400" b="1" dirty="0" smtClean="0"/>
              <a:t>Degree</a:t>
            </a:r>
          </a:p>
          <a:p>
            <a:pPr>
              <a:spcAft>
                <a:spcPts val="1200"/>
              </a:spcAft>
            </a:pPr>
            <a:r>
              <a:rPr lang="en-US" sz="2400" dirty="0" smtClean="0"/>
              <a:t>Number of alters to whom ego has a direct connection (i.e. network size)</a:t>
            </a:r>
          </a:p>
          <a:p>
            <a:pPr>
              <a:spcAft>
                <a:spcPts val="1200"/>
              </a:spcAft>
            </a:pPr>
            <a:r>
              <a:rPr lang="en-US" sz="2400" dirty="0"/>
              <a:t>C</a:t>
            </a:r>
            <a:r>
              <a:rPr lang="en-US" sz="2400" dirty="0" smtClean="0"/>
              <a:t>an </a:t>
            </a:r>
            <a:r>
              <a:rPr lang="en-US" sz="2400" dirty="0"/>
              <a:t>be interpreted as a measure of </a:t>
            </a:r>
            <a:r>
              <a:rPr lang="en-US" sz="2400" dirty="0" smtClean="0"/>
              <a:t>social integration, social capital, social activity, or prominence</a:t>
            </a:r>
          </a:p>
          <a:p>
            <a:pPr>
              <a:spcAft>
                <a:spcPts val="1200"/>
              </a:spcAft>
            </a:pPr>
            <a:r>
              <a:rPr lang="en-US" sz="2400" dirty="0" smtClean="0"/>
              <a:t>BUT can be good or bad - what </a:t>
            </a:r>
            <a:r>
              <a:rPr lang="en-US" sz="2400" dirty="0"/>
              <a:t>ego is getting more of with each additional </a:t>
            </a:r>
            <a:r>
              <a:rPr lang="en-US" sz="2400" dirty="0" smtClean="0"/>
              <a:t>alter?</a:t>
            </a:r>
          </a:p>
        </p:txBody>
      </p:sp>
    </p:spTree>
    <p:extLst>
      <p:ext uri="{BB962C8B-B14F-4D97-AF65-F5344CB8AC3E}">
        <p14:creationId xmlns:p14="http://schemas.microsoft.com/office/powerpoint/2010/main" val="8116201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Long-form (“TIDY”) data</a:t>
            </a:r>
            <a:endParaRPr lang="en-US" dirty="0"/>
          </a:p>
        </p:txBody>
      </p:sp>
      <p:sp>
        <p:nvSpPr>
          <p:cNvPr id="3" name="Content Placeholder 2"/>
          <p:cNvSpPr>
            <a:spLocks noGrp="1"/>
          </p:cNvSpPr>
          <p:nvPr>
            <p:ph idx="1"/>
          </p:nvPr>
        </p:nvSpPr>
        <p:spPr>
          <a:xfrm>
            <a:off x="304800" y="1676401"/>
            <a:ext cx="8534400" cy="1828800"/>
          </a:xfrm>
        </p:spPr>
        <p:txBody>
          <a:bodyPr>
            <a:normAutofit fontScale="92500" lnSpcReduction="10000"/>
          </a:bodyPr>
          <a:lstStyle/>
          <a:p>
            <a:r>
              <a:rPr lang="en-US" sz="2800" dirty="0" smtClean="0"/>
              <a:t>Adjacency matrix is a characteristic of ego</a:t>
            </a:r>
          </a:p>
          <a:p>
            <a:r>
              <a:rPr lang="en-US" sz="2800" dirty="0" smtClean="0"/>
              <a:t>Values in adjacency matrix are the same for all alters, or rows, linked to a given ego</a:t>
            </a:r>
          </a:p>
          <a:p>
            <a:r>
              <a:rPr lang="en-US" sz="2800" dirty="0"/>
              <a:t>R</a:t>
            </a:r>
            <a:r>
              <a:rPr lang="en-US" sz="2800" dirty="0" smtClean="0"/>
              <a:t>elations that do not exist are missing (NA in R)</a:t>
            </a:r>
            <a:endParaRPr lang="en-US" sz="2800" dirty="0"/>
          </a:p>
        </p:txBody>
      </p:sp>
      <p:graphicFrame>
        <p:nvGraphicFramePr>
          <p:cNvPr id="4" name="Content Placeholder 3"/>
          <p:cNvGraphicFramePr>
            <a:graphicFrameLocks/>
          </p:cNvGraphicFramePr>
          <p:nvPr>
            <p:extLst>
              <p:ext uri="{D42A27DB-BD31-4B8C-83A1-F6EECF244321}">
                <p14:modId xmlns:p14="http://schemas.microsoft.com/office/powerpoint/2010/main" val="4132340093"/>
              </p:ext>
            </p:extLst>
          </p:nvPr>
        </p:nvGraphicFramePr>
        <p:xfrm>
          <a:off x="228600" y="3657600"/>
          <a:ext cx="8686800" cy="3032758"/>
        </p:xfrm>
        <a:graphic>
          <a:graphicData uri="http://schemas.openxmlformats.org/drawingml/2006/table">
            <a:tbl>
              <a:tblPr firstRow="1" bandRow="1">
                <a:tableStyleId>{5C22544A-7EE6-4342-B048-85BDC9FD1C3A}</a:tableStyleId>
              </a:tblPr>
              <a:tblGrid>
                <a:gridCol w="699261">
                  <a:extLst>
                    <a:ext uri="{9D8B030D-6E8A-4147-A177-3AD203B41FA5}">
                      <a16:colId xmlns:a16="http://schemas.microsoft.com/office/drawing/2014/main" xmlns="" val="20000"/>
                    </a:ext>
                  </a:extLst>
                </a:gridCol>
                <a:gridCol w="824739">
                  <a:extLst>
                    <a:ext uri="{9D8B030D-6E8A-4147-A177-3AD203B41FA5}">
                      <a16:colId xmlns:a16="http://schemas.microsoft.com/office/drawing/2014/main" xmlns="" val="20001"/>
                    </a:ext>
                  </a:extLst>
                </a:gridCol>
                <a:gridCol w="573782">
                  <a:extLst>
                    <a:ext uri="{9D8B030D-6E8A-4147-A177-3AD203B41FA5}">
                      <a16:colId xmlns:a16="http://schemas.microsoft.com/office/drawing/2014/main" xmlns="" val="20002"/>
                    </a:ext>
                  </a:extLst>
                </a:gridCol>
                <a:gridCol w="815804">
                  <a:extLst>
                    <a:ext uri="{9D8B030D-6E8A-4147-A177-3AD203B41FA5}">
                      <a16:colId xmlns:a16="http://schemas.microsoft.com/office/drawing/2014/main" xmlns="" val="20003"/>
                    </a:ext>
                  </a:extLst>
                </a:gridCol>
                <a:gridCol w="896414">
                  <a:extLst>
                    <a:ext uri="{9D8B030D-6E8A-4147-A177-3AD203B41FA5}">
                      <a16:colId xmlns:a16="http://schemas.microsoft.com/office/drawing/2014/main" xmlns="" val="20004"/>
                    </a:ext>
                  </a:extLst>
                </a:gridCol>
                <a:gridCol w="914400">
                  <a:extLst>
                    <a:ext uri="{9D8B030D-6E8A-4147-A177-3AD203B41FA5}">
                      <a16:colId xmlns:a16="http://schemas.microsoft.com/office/drawing/2014/main" xmlns="" val="20005"/>
                    </a:ext>
                  </a:extLst>
                </a:gridCol>
                <a:gridCol w="990600">
                  <a:extLst>
                    <a:ext uri="{9D8B030D-6E8A-4147-A177-3AD203B41FA5}">
                      <a16:colId xmlns:a16="http://schemas.microsoft.com/office/drawing/2014/main" xmlns="" val="20006"/>
                    </a:ext>
                  </a:extLst>
                </a:gridCol>
                <a:gridCol w="990600">
                  <a:extLst>
                    <a:ext uri="{9D8B030D-6E8A-4147-A177-3AD203B41FA5}">
                      <a16:colId xmlns:a16="http://schemas.microsoft.com/office/drawing/2014/main" xmlns="" val="20007"/>
                    </a:ext>
                  </a:extLst>
                </a:gridCol>
                <a:gridCol w="990600">
                  <a:extLst>
                    <a:ext uri="{9D8B030D-6E8A-4147-A177-3AD203B41FA5}">
                      <a16:colId xmlns:a16="http://schemas.microsoft.com/office/drawing/2014/main" xmlns="" val="20008"/>
                    </a:ext>
                  </a:extLst>
                </a:gridCol>
                <a:gridCol w="990600">
                  <a:extLst>
                    <a:ext uri="{9D8B030D-6E8A-4147-A177-3AD203B41FA5}">
                      <a16:colId xmlns:a16="http://schemas.microsoft.com/office/drawing/2014/main" xmlns="" val="20009"/>
                    </a:ext>
                  </a:extLst>
                </a:gridCol>
              </a:tblGrid>
              <a:tr h="0">
                <a:tc>
                  <a:txBody>
                    <a:bodyPr/>
                    <a:lstStyle/>
                    <a:p>
                      <a:pPr algn="ctr"/>
                      <a:r>
                        <a:rPr lang="en-US" sz="1600" dirty="0" err="1" smtClean="0"/>
                        <a:t>egoID</a:t>
                      </a:r>
                      <a:endParaRPr lang="en-US" sz="1600" dirty="0"/>
                    </a:p>
                  </a:txBody>
                  <a:tcPr/>
                </a:tc>
                <a:tc>
                  <a:txBody>
                    <a:bodyPr/>
                    <a:lstStyle/>
                    <a:p>
                      <a:pPr algn="ctr"/>
                      <a:r>
                        <a:rPr lang="en-US" sz="1600" dirty="0" err="1" smtClean="0"/>
                        <a:t>alterID</a:t>
                      </a:r>
                      <a:endParaRPr lang="en-US" sz="1600" dirty="0"/>
                    </a:p>
                  </a:txBody>
                  <a:tcPr/>
                </a:tc>
                <a:tc>
                  <a:txBody>
                    <a:bodyPr/>
                    <a:lstStyle/>
                    <a:p>
                      <a:pPr algn="ctr"/>
                      <a:r>
                        <a:rPr lang="en-US" sz="1600" dirty="0" smtClean="0"/>
                        <a:t>age</a:t>
                      </a:r>
                      <a:endParaRPr lang="en-US" sz="1600" dirty="0"/>
                    </a:p>
                  </a:txBody>
                  <a:tcPr/>
                </a:tc>
                <a:tc>
                  <a:txBody>
                    <a:bodyPr/>
                    <a:lstStyle/>
                    <a:p>
                      <a:pPr algn="ctr"/>
                      <a:r>
                        <a:rPr lang="en-US" sz="1600" dirty="0" smtClean="0"/>
                        <a:t>female</a:t>
                      </a:r>
                      <a:endParaRPr lang="en-US" sz="1600" dirty="0"/>
                    </a:p>
                  </a:txBody>
                  <a:tcPr/>
                </a:tc>
                <a:tc>
                  <a:txBody>
                    <a:bodyPr/>
                    <a:lstStyle/>
                    <a:p>
                      <a:pPr algn="ctr"/>
                      <a:r>
                        <a:rPr lang="en-US" sz="1600" dirty="0" err="1" smtClean="0"/>
                        <a:t>aage</a:t>
                      </a:r>
                      <a:endParaRPr lang="en-US" sz="1600" dirty="0"/>
                    </a:p>
                  </a:txBody>
                  <a:tcPr/>
                </a:tc>
                <a:tc>
                  <a:txBody>
                    <a:bodyPr/>
                    <a:lstStyle/>
                    <a:p>
                      <a:pPr algn="ctr"/>
                      <a:r>
                        <a:rPr lang="en-US" sz="1600" dirty="0" err="1" smtClean="0"/>
                        <a:t>atie</a:t>
                      </a:r>
                      <a:endParaRPr lang="en-US" sz="1600" dirty="0"/>
                    </a:p>
                  </a:txBody>
                  <a:tcPr/>
                </a:tc>
                <a:tc>
                  <a:txBody>
                    <a:bodyPr/>
                    <a:lstStyle/>
                    <a:p>
                      <a:pPr algn="ctr"/>
                      <a:r>
                        <a:rPr lang="en-US" sz="1600" dirty="0" smtClean="0"/>
                        <a:t>know1-2</a:t>
                      </a:r>
                      <a:endParaRPr lang="en-US" sz="1600" dirty="0"/>
                    </a:p>
                  </a:txBody>
                  <a:tcPr/>
                </a:tc>
                <a:tc>
                  <a:txBody>
                    <a:bodyPr/>
                    <a:lstStyle/>
                    <a:p>
                      <a:pPr algn="ctr"/>
                      <a:r>
                        <a:rPr lang="en-US" sz="1600" dirty="0" smtClean="0"/>
                        <a:t>know1-3</a:t>
                      </a:r>
                      <a:endParaRPr lang="en-US" sz="1600" dirty="0"/>
                    </a:p>
                  </a:txBody>
                  <a:tcPr/>
                </a:tc>
                <a:tc>
                  <a:txBody>
                    <a:bodyPr/>
                    <a:lstStyle/>
                    <a:p>
                      <a:pPr algn="ctr"/>
                      <a:r>
                        <a:rPr lang="en-US" sz="1600" dirty="0" smtClean="0"/>
                        <a:t>know1-4</a:t>
                      </a:r>
                      <a:endParaRPr lang="en-US" sz="1600" dirty="0"/>
                    </a:p>
                  </a:txBody>
                  <a:tcPr/>
                </a:tc>
                <a:tc>
                  <a:txBody>
                    <a:bodyPr/>
                    <a:lstStyle/>
                    <a:p>
                      <a:pPr algn="ctr"/>
                      <a:r>
                        <a:rPr lang="en-US" sz="1600" dirty="0" smtClean="0"/>
                        <a:t>know2-3</a:t>
                      </a:r>
                      <a:endParaRPr lang="en-US" sz="1600" dirty="0"/>
                    </a:p>
                  </a:txBody>
                  <a:tcPr/>
                </a:tc>
                <a:extLst>
                  <a:ext uri="{0D108BD9-81ED-4DB2-BD59-A6C34878D82A}">
                    <a16:rowId xmlns:a16="http://schemas.microsoft.com/office/drawing/2014/main" xmlns="" val="10000"/>
                  </a:ext>
                </a:extLst>
              </a:tr>
              <a:tr h="335278">
                <a:tc>
                  <a:txBody>
                    <a:bodyPr/>
                    <a:lstStyle/>
                    <a:p>
                      <a:pPr algn="ctr"/>
                      <a:r>
                        <a:rPr lang="en-US" sz="1600" dirty="0" smtClean="0"/>
                        <a:t>1</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28</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46</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NA</a:t>
                      </a:r>
                      <a:endParaRPr lang="en-US" sz="1600" dirty="0"/>
                    </a:p>
                  </a:txBody>
                  <a:tcPr/>
                </a:tc>
                <a:tc>
                  <a:txBody>
                    <a:bodyPr/>
                    <a:lstStyle/>
                    <a:p>
                      <a:pPr algn="ctr"/>
                      <a:r>
                        <a:rPr lang="en-US" sz="1600" dirty="0" smtClean="0"/>
                        <a:t>1</a:t>
                      </a:r>
                      <a:endParaRPr lang="en-US" sz="1600" dirty="0"/>
                    </a:p>
                  </a:txBody>
                  <a:tcPr/>
                </a:tc>
                <a:extLst>
                  <a:ext uri="{0D108BD9-81ED-4DB2-BD59-A6C34878D82A}">
                    <a16:rowId xmlns:a16="http://schemas.microsoft.com/office/drawing/2014/main" xmlns="" val="10001"/>
                  </a:ext>
                </a:extLst>
              </a:tr>
              <a:tr h="304798">
                <a:tc>
                  <a:txBody>
                    <a:bodyPr/>
                    <a:lstStyle/>
                    <a:p>
                      <a:pPr algn="ctr"/>
                      <a:r>
                        <a:rPr lang="en-US" sz="1600" dirty="0" smtClean="0"/>
                        <a:t>1</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28</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52</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0</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smtClean="0">
                          <a:ln>
                            <a:noFill/>
                          </a:ln>
                          <a:solidFill>
                            <a:prstClr val="black"/>
                          </a:solidFill>
                          <a:effectLst/>
                          <a:uLnTx/>
                          <a:uFillTx/>
                          <a:latin typeface="Franklin Gothic Medium"/>
                          <a:ea typeface="+mn-ea"/>
                          <a:cs typeface="+mn-cs"/>
                        </a:rPr>
                        <a:t>NA</a:t>
                      </a:r>
                      <a:endParaRPr kumimoji="0" lang="en-US" sz="1600" b="0" i="0" u="none" strike="noStrike" kern="1200" cap="none" spc="0" normalizeH="0" baseline="0" noProof="0" dirty="0">
                        <a:ln>
                          <a:noFill/>
                        </a:ln>
                        <a:solidFill>
                          <a:prstClr val="black"/>
                        </a:solidFill>
                        <a:effectLst/>
                        <a:uLnTx/>
                        <a:uFillTx/>
                        <a:latin typeface="Franklin Gothic Medium"/>
                        <a:ea typeface="+mn-ea"/>
                        <a:cs typeface="+mn-cs"/>
                      </a:endParaRPr>
                    </a:p>
                  </a:txBody>
                  <a:tcPr/>
                </a:tc>
                <a:tc>
                  <a:txBody>
                    <a:bodyPr/>
                    <a:lstStyle/>
                    <a:p>
                      <a:pPr algn="ctr"/>
                      <a:r>
                        <a:rPr lang="en-US" sz="1600" dirty="0" smtClean="0"/>
                        <a:t>1</a:t>
                      </a:r>
                      <a:endParaRPr lang="en-US" sz="1600" dirty="0"/>
                    </a:p>
                  </a:txBody>
                  <a:tcPr/>
                </a:tc>
                <a:extLst>
                  <a:ext uri="{0D108BD9-81ED-4DB2-BD59-A6C34878D82A}">
                    <a16:rowId xmlns:a16="http://schemas.microsoft.com/office/drawing/2014/main" xmlns="" val="10002"/>
                  </a:ext>
                </a:extLst>
              </a:tr>
              <a:tr h="350518">
                <a:tc>
                  <a:txBody>
                    <a:bodyPr/>
                    <a:lstStyle/>
                    <a:p>
                      <a:pPr algn="ctr"/>
                      <a:r>
                        <a:rPr lang="en-US" sz="1600" dirty="0" smtClean="0"/>
                        <a:t>1</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28</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19</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0</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smtClean="0">
                          <a:ln>
                            <a:noFill/>
                          </a:ln>
                          <a:solidFill>
                            <a:prstClr val="black"/>
                          </a:solidFill>
                          <a:effectLst/>
                          <a:uLnTx/>
                          <a:uFillTx/>
                          <a:latin typeface="Franklin Gothic Medium"/>
                          <a:ea typeface="+mn-ea"/>
                          <a:cs typeface="+mn-cs"/>
                        </a:rPr>
                        <a:t>NA</a:t>
                      </a:r>
                      <a:endParaRPr kumimoji="0" lang="en-US" sz="1600" b="0" i="0" u="none" strike="noStrike" kern="1200" cap="none" spc="0" normalizeH="0" baseline="0" noProof="0" dirty="0">
                        <a:ln>
                          <a:noFill/>
                        </a:ln>
                        <a:solidFill>
                          <a:prstClr val="black"/>
                        </a:solidFill>
                        <a:effectLst/>
                        <a:uLnTx/>
                        <a:uFillTx/>
                        <a:latin typeface="Franklin Gothic Medium"/>
                        <a:ea typeface="+mn-ea"/>
                        <a:cs typeface="+mn-cs"/>
                      </a:endParaRPr>
                    </a:p>
                  </a:txBody>
                  <a:tcPr/>
                </a:tc>
                <a:tc>
                  <a:txBody>
                    <a:bodyPr/>
                    <a:lstStyle/>
                    <a:p>
                      <a:pPr algn="ctr"/>
                      <a:r>
                        <a:rPr lang="en-US" sz="1600" dirty="0" smtClean="0"/>
                        <a:t>1</a:t>
                      </a:r>
                      <a:endParaRPr lang="en-US" sz="1600" dirty="0"/>
                    </a:p>
                  </a:txBody>
                  <a:tcPr/>
                </a:tc>
                <a:extLst>
                  <a:ext uri="{0D108BD9-81ED-4DB2-BD59-A6C34878D82A}">
                    <a16:rowId xmlns:a16="http://schemas.microsoft.com/office/drawing/2014/main" xmlns="" val="10003"/>
                  </a:ext>
                </a:extLst>
              </a:tr>
              <a:tr h="228600">
                <a:tc>
                  <a:txBody>
                    <a:bodyPr/>
                    <a:lstStyle/>
                    <a:p>
                      <a:pPr algn="ctr"/>
                      <a:r>
                        <a:rPr lang="en-US" sz="1600" dirty="0" smtClean="0"/>
                        <a:t>2</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45</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23</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NA</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smtClean="0">
                          <a:ln>
                            <a:noFill/>
                          </a:ln>
                          <a:solidFill>
                            <a:prstClr val="black"/>
                          </a:solidFill>
                          <a:effectLst/>
                          <a:uLnTx/>
                          <a:uFillTx/>
                          <a:latin typeface="Franklin Gothic Medium"/>
                          <a:ea typeface="+mn-ea"/>
                          <a:cs typeface="+mn-cs"/>
                        </a:rPr>
                        <a:t>NA</a:t>
                      </a:r>
                      <a:endParaRPr kumimoji="0" lang="en-US" sz="1600" b="0" i="0" u="none" strike="noStrike" kern="1200" cap="none" spc="0" normalizeH="0" baseline="0" noProof="0" dirty="0">
                        <a:ln>
                          <a:noFill/>
                        </a:ln>
                        <a:solidFill>
                          <a:prstClr val="black"/>
                        </a:solidFill>
                        <a:effectLst/>
                        <a:uLnTx/>
                        <a:uFillTx/>
                        <a:latin typeface="Franklin Gothic Medium"/>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smtClean="0">
                          <a:ln>
                            <a:noFill/>
                          </a:ln>
                          <a:solidFill>
                            <a:prstClr val="black"/>
                          </a:solidFill>
                          <a:effectLst/>
                          <a:uLnTx/>
                          <a:uFillTx/>
                          <a:latin typeface="Franklin Gothic Medium"/>
                          <a:ea typeface="+mn-ea"/>
                          <a:cs typeface="+mn-cs"/>
                        </a:rPr>
                        <a:t>NA</a:t>
                      </a:r>
                      <a:endParaRPr kumimoji="0" lang="en-US" sz="1600" b="0" i="0" u="none" strike="noStrike" kern="1200" cap="none" spc="0" normalizeH="0" baseline="0" noProof="0" dirty="0">
                        <a:ln>
                          <a:noFill/>
                        </a:ln>
                        <a:solidFill>
                          <a:prstClr val="black"/>
                        </a:solidFill>
                        <a:effectLst/>
                        <a:uLnTx/>
                        <a:uFillTx/>
                        <a:latin typeface="Franklin Gothic Medium"/>
                        <a:ea typeface="+mn-ea"/>
                        <a:cs typeface="+mn-cs"/>
                      </a:endParaRPr>
                    </a:p>
                  </a:txBody>
                  <a:tcPr/>
                </a:tc>
                <a:extLst>
                  <a:ext uri="{0D108BD9-81ED-4DB2-BD59-A6C34878D82A}">
                    <a16:rowId xmlns:a16="http://schemas.microsoft.com/office/drawing/2014/main" xmlns="" val="10004"/>
                  </a:ext>
                </a:extLst>
              </a:tr>
              <a:tr h="274320">
                <a:tc>
                  <a:txBody>
                    <a:bodyPr/>
                    <a:lstStyle/>
                    <a:p>
                      <a:pPr algn="ctr"/>
                      <a:r>
                        <a:rPr lang="en-US" sz="1600" dirty="0" smtClean="0"/>
                        <a:t>2</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45</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47</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NA</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smtClean="0">
                          <a:ln>
                            <a:noFill/>
                          </a:ln>
                          <a:solidFill>
                            <a:prstClr val="black"/>
                          </a:solidFill>
                          <a:effectLst/>
                          <a:uLnTx/>
                          <a:uFillTx/>
                          <a:latin typeface="Franklin Gothic Medium"/>
                          <a:ea typeface="+mn-ea"/>
                          <a:cs typeface="+mn-cs"/>
                        </a:rPr>
                        <a:t>NA</a:t>
                      </a:r>
                      <a:endParaRPr kumimoji="0" lang="en-US" sz="1600" b="0" i="0" u="none" strike="noStrike" kern="1200" cap="none" spc="0" normalizeH="0" baseline="0" noProof="0" dirty="0">
                        <a:ln>
                          <a:noFill/>
                        </a:ln>
                        <a:solidFill>
                          <a:prstClr val="black"/>
                        </a:solidFill>
                        <a:effectLst/>
                        <a:uLnTx/>
                        <a:uFillTx/>
                        <a:latin typeface="Franklin Gothic Medium"/>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Franklin Gothic Medium"/>
                          <a:ea typeface="+mn-ea"/>
                          <a:cs typeface="+mn-cs"/>
                        </a:rPr>
                        <a:t>NA</a:t>
                      </a:r>
                      <a:endParaRPr kumimoji="0" lang="en-US" sz="1600" b="0" i="0" u="none" strike="noStrike" kern="1200" cap="none" spc="0" normalizeH="0" baseline="0" noProof="0" dirty="0">
                        <a:ln>
                          <a:noFill/>
                        </a:ln>
                        <a:solidFill>
                          <a:prstClr val="black"/>
                        </a:solidFill>
                        <a:effectLst/>
                        <a:uLnTx/>
                        <a:uFillTx/>
                        <a:latin typeface="Franklin Gothic Medium"/>
                        <a:ea typeface="+mn-ea"/>
                        <a:cs typeface="+mn-cs"/>
                      </a:endParaRPr>
                    </a:p>
                  </a:txBody>
                  <a:tcPr/>
                </a:tc>
                <a:extLst>
                  <a:ext uri="{0D108BD9-81ED-4DB2-BD59-A6C34878D82A}">
                    <a16:rowId xmlns:a16="http://schemas.microsoft.com/office/drawing/2014/main" xmlns="" val="10005"/>
                  </a:ext>
                </a:extLst>
              </a:tr>
              <a:tr h="243840">
                <a:tc>
                  <a:txBody>
                    <a:bodyPr/>
                    <a:lstStyle/>
                    <a:p>
                      <a:pPr algn="ctr"/>
                      <a:r>
                        <a:rPr lang="en-US" sz="1600" dirty="0" smtClean="0"/>
                        <a:t>3</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53</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61</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1</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smtClean="0">
                          <a:ln>
                            <a:noFill/>
                          </a:ln>
                          <a:solidFill>
                            <a:prstClr val="black"/>
                          </a:solidFill>
                          <a:effectLst/>
                          <a:uLnTx/>
                          <a:uFillTx/>
                          <a:latin typeface="Franklin Gothic Medium"/>
                          <a:ea typeface="+mn-ea"/>
                          <a:cs typeface="+mn-cs"/>
                        </a:rPr>
                        <a:t>NA</a:t>
                      </a:r>
                      <a:endParaRPr kumimoji="0" lang="en-US" sz="1600" b="0" i="0" u="none" strike="noStrike" kern="1200" cap="none" spc="0" normalizeH="0" baseline="0" noProof="0" dirty="0">
                        <a:ln>
                          <a:noFill/>
                        </a:ln>
                        <a:solidFill>
                          <a:prstClr val="black"/>
                        </a:solidFill>
                        <a:effectLst/>
                        <a:uLnTx/>
                        <a:uFillTx/>
                        <a:latin typeface="Franklin Gothic Medium"/>
                        <a:ea typeface="+mn-ea"/>
                        <a:cs typeface="+mn-cs"/>
                      </a:endParaRPr>
                    </a:p>
                  </a:txBody>
                  <a:tcPr/>
                </a:tc>
                <a:tc>
                  <a:txBody>
                    <a:bodyPr/>
                    <a:lstStyle/>
                    <a:p>
                      <a:pPr algn="ctr"/>
                      <a:r>
                        <a:rPr lang="en-US" sz="1600" dirty="0" smtClean="0"/>
                        <a:t>1</a:t>
                      </a:r>
                      <a:endParaRPr lang="en-US" sz="1600" dirty="0"/>
                    </a:p>
                  </a:txBody>
                  <a:tcPr/>
                </a:tc>
                <a:extLst>
                  <a:ext uri="{0D108BD9-81ED-4DB2-BD59-A6C34878D82A}">
                    <a16:rowId xmlns:a16="http://schemas.microsoft.com/office/drawing/2014/main" xmlns="" val="10006"/>
                  </a:ext>
                </a:extLst>
              </a:tr>
              <a:tr h="289560">
                <a:tc>
                  <a:txBody>
                    <a:bodyPr/>
                    <a:lstStyle/>
                    <a:p>
                      <a:pPr algn="ctr"/>
                      <a:r>
                        <a:rPr lang="en-US" sz="1600" dirty="0" smtClean="0"/>
                        <a:t>3</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53</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33</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1</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smtClean="0">
                          <a:ln>
                            <a:noFill/>
                          </a:ln>
                          <a:solidFill>
                            <a:prstClr val="black"/>
                          </a:solidFill>
                          <a:effectLst/>
                          <a:uLnTx/>
                          <a:uFillTx/>
                          <a:latin typeface="Franklin Gothic Medium"/>
                          <a:ea typeface="+mn-ea"/>
                          <a:cs typeface="+mn-cs"/>
                        </a:rPr>
                        <a:t>NA</a:t>
                      </a:r>
                      <a:endParaRPr kumimoji="0" lang="en-US" sz="1600" b="0" i="0" u="none" strike="noStrike" kern="1200" cap="none" spc="0" normalizeH="0" baseline="0" noProof="0" dirty="0">
                        <a:ln>
                          <a:noFill/>
                        </a:ln>
                        <a:solidFill>
                          <a:prstClr val="black"/>
                        </a:solidFill>
                        <a:effectLst/>
                        <a:uLnTx/>
                        <a:uFillTx/>
                        <a:latin typeface="Franklin Gothic Medium"/>
                        <a:ea typeface="+mn-ea"/>
                        <a:cs typeface="+mn-cs"/>
                      </a:endParaRPr>
                    </a:p>
                  </a:txBody>
                  <a:tcPr/>
                </a:tc>
                <a:tc>
                  <a:txBody>
                    <a:bodyPr/>
                    <a:lstStyle/>
                    <a:p>
                      <a:pPr algn="ctr"/>
                      <a:r>
                        <a:rPr lang="en-US" sz="1600" dirty="0" smtClean="0"/>
                        <a:t>1</a:t>
                      </a:r>
                      <a:endParaRPr lang="en-US" sz="1600" dirty="0"/>
                    </a:p>
                  </a:txBody>
                  <a:tcPr/>
                </a:tc>
                <a:extLst>
                  <a:ext uri="{0D108BD9-81ED-4DB2-BD59-A6C34878D82A}">
                    <a16:rowId xmlns:a16="http://schemas.microsoft.com/office/drawing/2014/main" xmlns="" val="10007"/>
                  </a:ext>
                </a:extLst>
              </a:tr>
              <a:tr h="182880">
                <a:tc>
                  <a:txBody>
                    <a:bodyPr/>
                    <a:lstStyle/>
                    <a:p>
                      <a:pPr algn="ctr"/>
                      <a:r>
                        <a:rPr lang="en-US" sz="1600" dirty="0" smtClean="0"/>
                        <a:t>3</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53</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39</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1</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Franklin Gothic Medium"/>
                          <a:ea typeface="+mn-ea"/>
                          <a:cs typeface="+mn-cs"/>
                        </a:rPr>
                        <a:t>NA</a:t>
                      </a:r>
                      <a:endParaRPr kumimoji="0" lang="en-US" sz="1600" b="0" i="0" u="none" strike="noStrike" kern="1200" cap="none" spc="0" normalizeH="0" baseline="0" noProof="0" dirty="0">
                        <a:ln>
                          <a:noFill/>
                        </a:ln>
                        <a:solidFill>
                          <a:prstClr val="black"/>
                        </a:solidFill>
                        <a:effectLst/>
                        <a:uLnTx/>
                        <a:uFillTx/>
                        <a:latin typeface="Franklin Gothic Medium"/>
                        <a:ea typeface="+mn-ea"/>
                        <a:cs typeface="+mn-cs"/>
                      </a:endParaRPr>
                    </a:p>
                  </a:txBody>
                  <a:tcPr/>
                </a:tc>
                <a:tc>
                  <a:txBody>
                    <a:bodyPr/>
                    <a:lstStyle/>
                    <a:p>
                      <a:pPr algn="ctr"/>
                      <a:r>
                        <a:rPr lang="en-US" sz="1600" dirty="0" smtClean="0"/>
                        <a:t>1</a:t>
                      </a:r>
                      <a:endParaRPr lang="en-US" sz="1600" dirty="0"/>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839128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data</a:t>
            </a:r>
            <a:endParaRPr lang="en-US" dirty="0"/>
          </a:p>
        </p:txBody>
      </p:sp>
      <p:sp>
        <p:nvSpPr>
          <p:cNvPr id="3" name="Content Placeholder 2"/>
          <p:cNvSpPr>
            <a:spLocks noGrp="1"/>
          </p:cNvSpPr>
          <p:nvPr>
            <p:ph idx="1"/>
          </p:nvPr>
        </p:nvSpPr>
        <p:spPr>
          <a:xfrm>
            <a:off x="380999" y="2057399"/>
            <a:ext cx="8407893" cy="4069079"/>
          </a:xfrm>
        </p:spPr>
        <p:txBody>
          <a:bodyPr/>
          <a:lstStyle/>
          <a:p>
            <a:pPr>
              <a:spcAft>
                <a:spcPts val="1200"/>
              </a:spcAft>
            </a:pPr>
            <a:r>
              <a:rPr lang="en-US" sz="2400" dirty="0"/>
              <a:t>C</a:t>
            </a:r>
            <a:r>
              <a:rPr lang="en-US" sz="2400" dirty="0" smtClean="0"/>
              <a:t>an transform ego network data into different structural forms easily</a:t>
            </a:r>
          </a:p>
          <a:p>
            <a:pPr lvl="1">
              <a:spcAft>
                <a:spcPts val="1200"/>
              </a:spcAft>
            </a:pPr>
            <a:r>
              <a:rPr lang="en-US" sz="2000" dirty="0"/>
              <a:t>U</a:t>
            </a:r>
            <a:r>
              <a:rPr lang="en-US" sz="2000" dirty="0" smtClean="0"/>
              <a:t>se </a:t>
            </a:r>
            <a:r>
              <a:rPr lang="en-US" sz="2000" dirty="0"/>
              <a:t>R</a:t>
            </a:r>
            <a:r>
              <a:rPr lang="en-US" sz="2000" dirty="0" smtClean="0"/>
              <a:t>’s</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reshape </a:t>
            </a:r>
            <a:r>
              <a:rPr lang="en-US" sz="2000" dirty="0" smtClean="0"/>
              <a:t>command to transform data from option 2 (multilevel) to option 1 (conventional) and back</a:t>
            </a:r>
          </a:p>
          <a:p>
            <a:endParaRPr lang="en-US" dirty="0"/>
          </a:p>
        </p:txBody>
      </p:sp>
    </p:spTree>
    <p:extLst>
      <p:ext uri="{BB962C8B-B14F-4D97-AF65-F5344CB8AC3E}">
        <p14:creationId xmlns:p14="http://schemas.microsoft.com/office/powerpoint/2010/main" val="3270335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761630" y="2590800"/>
            <a:ext cx="7620000" cy="3459163"/>
          </a:xfrm>
        </p:spPr>
        <p:txBody>
          <a:bodyPr>
            <a:normAutofit/>
          </a:bodyPr>
          <a:lstStyle/>
          <a:p>
            <a:pPr marL="45720" indent="0" algn="ctr">
              <a:buNone/>
            </a:pPr>
            <a:r>
              <a:rPr lang="en-US" sz="4000" dirty="0" smtClean="0"/>
              <a:t>COMPUTING MEASURES</a:t>
            </a:r>
            <a:endParaRPr lang="en-US" sz="4000" dirty="0"/>
          </a:p>
        </p:txBody>
      </p:sp>
    </p:spTree>
    <p:extLst>
      <p:ext uri="{BB962C8B-B14F-4D97-AF65-F5344CB8AC3E}">
        <p14:creationId xmlns:p14="http://schemas.microsoft.com/office/powerpoint/2010/main" val="25828864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Egocentric network analysis</a:t>
            </a:r>
            <a:endParaRPr lang="en-US" dirty="0"/>
          </a:p>
        </p:txBody>
      </p:sp>
      <p:sp>
        <p:nvSpPr>
          <p:cNvPr id="3" name="Content Placeholder 2"/>
          <p:cNvSpPr>
            <a:spLocks noGrp="1"/>
          </p:cNvSpPr>
          <p:nvPr>
            <p:ph idx="1"/>
          </p:nvPr>
        </p:nvSpPr>
        <p:spPr/>
        <p:txBody>
          <a:bodyPr>
            <a:normAutofit/>
          </a:bodyPr>
          <a:lstStyle/>
          <a:p>
            <a:pPr marL="0" indent="0">
              <a:spcAft>
                <a:spcPts val="1200"/>
              </a:spcAft>
              <a:buNone/>
            </a:pPr>
            <a:r>
              <a:rPr lang="en-US" sz="2400" dirty="0" smtClean="0"/>
              <a:t>Egocentric </a:t>
            </a:r>
            <a:r>
              <a:rPr lang="en-US" sz="2400" dirty="0"/>
              <a:t>n</a:t>
            </a:r>
            <a:r>
              <a:rPr lang="en-US" sz="2400" dirty="0" smtClean="0"/>
              <a:t>etwork analysis poses problems:</a:t>
            </a:r>
          </a:p>
          <a:p>
            <a:pPr>
              <a:spcAft>
                <a:spcPts val="1200"/>
              </a:spcAft>
            </a:pPr>
            <a:r>
              <a:rPr lang="en-US" sz="2400" dirty="0" smtClean="0"/>
              <a:t>Have data at two different levels, which is not suitable for traditional analysis techniques</a:t>
            </a:r>
          </a:p>
          <a:p>
            <a:pPr>
              <a:spcAft>
                <a:spcPts val="1200"/>
              </a:spcAft>
            </a:pPr>
            <a:r>
              <a:rPr lang="en-US" sz="2400" dirty="0" smtClean="0"/>
              <a:t>However, most SNA tools (designed for whole network data) are ill-suited for ego analysis</a:t>
            </a:r>
          </a:p>
          <a:p>
            <a:pPr lvl="1">
              <a:spcAft>
                <a:spcPts val="1200"/>
              </a:spcAft>
            </a:pPr>
            <a:r>
              <a:rPr lang="en-US" sz="2000" dirty="0" smtClean="0"/>
              <a:t>Require joining many ego networks into one very sparse network</a:t>
            </a:r>
          </a:p>
          <a:p>
            <a:pPr lvl="1">
              <a:spcAft>
                <a:spcPts val="1200"/>
              </a:spcAft>
            </a:pPr>
            <a:r>
              <a:rPr lang="en-US" sz="2000" dirty="0" smtClean="0"/>
              <a:t>OR, repeat analyses for all ego networks in the sample</a:t>
            </a:r>
          </a:p>
        </p:txBody>
      </p:sp>
    </p:spTree>
    <p:extLst>
      <p:ext uri="{BB962C8B-B14F-4D97-AF65-F5344CB8AC3E}">
        <p14:creationId xmlns:p14="http://schemas.microsoft.com/office/powerpoint/2010/main" val="2888341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Egocentric network analysis</a:t>
            </a:r>
            <a:endParaRPr lang="en-US" dirty="0"/>
          </a:p>
        </p:txBody>
      </p:sp>
      <p:sp>
        <p:nvSpPr>
          <p:cNvPr id="3" name="Content Placeholder 2"/>
          <p:cNvSpPr>
            <a:spLocks noGrp="1"/>
          </p:cNvSpPr>
          <p:nvPr>
            <p:ph idx="1"/>
          </p:nvPr>
        </p:nvSpPr>
        <p:spPr>
          <a:xfrm>
            <a:off x="457200" y="1828800"/>
            <a:ext cx="8229600" cy="4800600"/>
          </a:xfrm>
        </p:spPr>
        <p:txBody>
          <a:bodyPr>
            <a:normAutofit fontScale="92500"/>
          </a:bodyPr>
          <a:lstStyle/>
          <a:p>
            <a:pPr marL="0" indent="0">
              <a:spcAft>
                <a:spcPts val="600"/>
              </a:spcAft>
              <a:buNone/>
            </a:pPr>
            <a:r>
              <a:rPr lang="en-US" sz="2800" dirty="0" smtClean="0"/>
              <a:t>Two strategies for dealing with these complications:</a:t>
            </a:r>
          </a:p>
          <a:p>
            <a:pPr>
              <a:spcAft>
                <a:spcPts val="600"/>
              </a:spcAft>
            </a:pPr>
            <a:r>
              <a:rPr lang="en-US" sz="2800" dirty="0" smtClean="0"/>
              <a:t>1) Aggregate everything to the ego level and analyze in conventional ways</a:t>
            </a:r>
          </a:p>
          <a:p>
            <a:pPr lvl="1">
              <a:spcAft>
                <a:spcPts val="600"/>
              </a:spcAft>
            </a:pPr>
            <a:r>
              <a:rPr lang="en-US" sz="2400" dirty="0" smtClean="0"/>
              <a:t>Analytically straightforward</a:t>
            </a:r>
          </a:p>
          <a:p>
            <a:pPr lvl="1">
              <a:spcAft>
                <a:spcPts val="600"/>
              </a:spcAft>
            </a:pPr>
            <a:r>
              <a:rPr lang="en-US" sz="2400" dirty="0" smtClean="0"/>
              <a:t>Limited compared to what you can do with MLM</a:t>
            </a:r>
          </a:p>
          <a:p>
            <a:pPr>
              <a:spcAft>
                <a:spcPts val="600"/>
              </a:spcAft>
            </a:pPr>
            <a:r>
              <a:rPr lang="en-US" sz="2800" dirty="0" smtClean="0"/>
              <a:t>2) Use multilevel model, alters nested in egos </a:t>
            </a:r>
          </a:p>
          <a:p>
            <a:pPr lvl="1">
              <a:spcAft>
                <a:spcPts val="600"/>
              </a:spcAft>
            </a:pPr>
            <a:r>
              <a:rPr lang="en-US" sz="2400" dirty="0" smtClean="0"/>
              <a:t>Analytically complex (relative to previous)</a:t>
            </a:r>
          </a:p>
          <a:p>
            <a:pPr lvl="1">
              <a:spcAft>
                <a:spcPts val="600"/>
              </a:spcAft>
            </a:pPr>
            <a:r>
              <a:rPr lang="en-US" sz="2400" dirty="0" smtClean="0"/>
              <a:t>Only for DV that varies within ego (i.e., across alters)</a:t>
            </a:r>
          </a:p>
          <a:p>
            <a:pPr lvl="1">
              <a:spcAft>
                <a:spcPts val="600"/>
              </a:spcAft>
            </a:pPr>
            <a:r>
              <a:rPr lang="en-US" sz="2400" dirty="0" smtClean="0"/>
              <a:t>Super cool</a:t>
            </a:r>
          </a:p>
        </p:txBody>
      </p:sp>
    </p:spTree>
    <p:extLst>
      <p:ext uri="{BB962C8B-B14F-4D97-AF65-F5344CB8AC3E}">
        <p14:creationId xmlns:p14="http://schemas.microsoft.com/office/powerpoint/2010/main" val="13324950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to ego level</a:t>
            </a:r>
            <a:endParaRPr lang="en-US" dirty="0"/>
          </a:p>
        </p:txBody>
      </p:sp>
      <p:sp>
        <p:nvSpPr>
          <p:cNvPr id="3" name="Content Placeholder 2"/>
          <p:cNvSpPr>
            <a:spLocks noGrp="1"/>
          </p:cNvSpPr>
          <p:nvPr>
            <p:ph idx="1"/>
          </p:nvPr>
        </p:nvSpPr>
        <p:spPr>
          <a:xfrm>
            <a:off x="457200" y="1905000"/>
            <a:ext cx="8229600" cy="4648200"/>
          </a:xfrm>
        </p:spPr>
        <p:txBody>
          <a:bodyPr>
            <a:normAutofit/>
          </a:bodyPr>
          <a:lstStyle/>
          <a:p>
            <a:pPr>
              <a:spcAft>
                <a:spcPts val="1200"/>
              </a:spcAft>
            </a:pPr>
            <a:r>
              <a:rPr lang="en-US" sz="2400" dirty="0" smtClean="0"/>
              <a:t>Use conventional statistical software programs to aggregate alter- and tie-level data to the ego level</a:t>
            </a:r>
          </a:p>
          <a:p>
            <a:pPr>
              <a:spcAft>
                <a:spcPts val="1200"/>
              </a:spcAft>
            </a:pPr>
            <a:r>
              <a:rPr lang="en-US" sz="2400" dirty="0" smtClean="0"/>
              <a:t>Then, use standard regression tools </a:t>
            </a:r>
          </a:p>
          <a:p>
            <a:pPr>
              <a:spcAft>
                <a:spcPts val="1200"/>
              </a:spcAft>
            </a:pPr>
            <a:r>
              <a:rPr lang="en-US" sz="2400" dirty="0" smtClean="0"/>
              <a:t>Some measures are too complicated to reasonably be calculated “by hand”</a:t>
            </a:r>
          </a:p>
          <a:p>
            <a:pPr lvl="1">
              <a:spcAft>
                <a:spcPts val="1200"/>
              </a:spcAft>
            </a:pPr>
            <a:r>
              <a:rPr lang="en-US" sz="2000" dirty="0" smtClean="0"/>
              <a:t>We can use E-Net to facilitate this</a:t>
            </a:r>
          </a:p>
        </p:txBody>
      </p:sp>
    </p:spTree>
    <p:extLst>
      <p:ext uri="{BB962C8B-B14F-4D97-AF65-F5344CB8AC3E}">
        <p14:creationId xmlns:p14="http://schemas.microsoft.com/office/powerpoint/2010/main" val="21866927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761630" y="2590800"/>
            <a:ext cx="7620000" cy="3459163"/>
          </a:xfrm>
        </p:spPr>
        <p:txBody>
          <a:bodyPr>
            <a:normAutofit/>
          </a:bodyPr>
          <a:lstStyle/>
          <a:p>
            <a:pPr marL="45720" indent="0" algn="ctr">
              <a:buNone/>
            </a:pPr>
            <a:r>
              <a:rPr lang="en-US" sz="4000" dirty="0" smtClean="0"/>
              <a:t>CREATING MEASURES IN E-NET</a:t>
            </a:r>
            <a:endParaRPr lang="en-US" sz="4000" dirty="0"/>
          </a:p>
        </p:txBody>
      </p:sp>
    </p:spTree>
    <p:extLst>
      <p:ext uri="{BB962C8B-B14F-4D97-AF65-F5344CB8AC3E}">
        <p14:creationId xmlns:p14="http://schemas.microsoft.com/office/powerpoint/2010/main" val="1651243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8" y="381000"/>
            <a:ext cx="7024744" cy="1143000"/>
          </a:xfrm>
        </p:spPr>
        <p:txBody>
          <a:bodyPr/>
          <a:lstStyle/>
          <a:p>
            <a:r>
              <a:rPr lang="en-US" sz="4000" dirty="0" smtClean="0"/>
              <a:t>E-NET</a:t>
            </a:r>
            <a:endParaRPr lang="en-US" sz="4000" dirty="0"/>
          </a:p>
        </p:txBody>
      </p:sp>
      <p:sp>
        <p:nvSpPr>
          <p:cNvPr id="3" name="Content Placeholder 2"/>
          <p:cNvSpPr>
            <a:spLocks noGrp="1"/>
          </p:cNvSpPr>
          <p:nvPr>
            <p:ph idx="1"/>
          </p:nvPr>
        </p:nvSpPr>
        <p:spPr>
          <a:xfrm>
            <a:off x="762000" y="2057400"/>
            <a:ext cx="7620000" cy="4343400"/>
          </a:xfrm>
        </p:spPr>
        <p:txBody>
          <a:bodyPr>
            <a:normAutofit/>
          </a:bodyPr>
          <a:lstStyle/>
          <a:p>
            <a:pPr>
              <a:spcAft>
                <a:spcPts val="600"/>
              </a:spcAft>
            </a:pPr>
            <a:r>
              <a:rPr lang="en-US" sz="2400" dirty="0" smtClean="0"/>
              <a:t>SNA tool </a:t>
            </a:r>
            <a:r>
              <a:rPr lang="en-US" sz="2400" dirty="0"/>
              <a:t>available for free </a:t>
            </a:r>
            <a:r>
              <a:rPr lang="en-US" sz="2400" dirty="0" smtClean="0"/>
              <a:t>from </a:t>
            </a:r>
            <a:r>
              <a:rPr lang="en-US" sz="2400" dirty="0" smtClean="0">
                <a:hlinkClick r:id="rId2"/>
              </a:rPr>
              <a:t>www.analytictech.com</a:t>
            </a:r>
            <a:endParaRPr lang="en-US" sz="2400" dirty="0" smtClean="0"/>
          </a:p>
          <a:p>
            <a:pPr>
              <a:spcAft>
                <a:spcPts val="600"/>
              </a:spcAft>
            </a:pPr>
            <a:r>
              <a:rPr lang="en-US" sz="2400" dirty="0" smtClean="0"/>
              <a:t>Accepts data in conventional (wide) format Excel file</a:t>
            </a:r>
          </a:p>
          <a:p>
            <a:pPr>
              <a:spcAft>
                <a:spcPts val="600"/>
              </a:spcAft>
            </a:pPr>
            <a:r>
              <a:rPr lang="en-US" sz="2400" dirty="0" smtClean="0"/>
              <a:t>Has a built-in function to export data to other software packages</a:t>
            </a:r>
          </a:p>
          <a:p>
            <a:pPr>
              <a:spcAft>
                <a:spcPts val="600"/>
              </a:spcAft>
            </a:pPr>
            <a:r>
              <a:rPr lang="en-US" sz="2400" b="1" dirty="0" smtClean="0"/>
              <a:t>Calculate aggregated measures easily</a:t>
            </a:r>
            <a:endParaRPr lang="en-US" sz="2400" dirty="0"/>
          </a:p>
        </p:txBody>
      </p:sp>
    </p:spTree>
    <p:extLst>
      <p:ext uri="{BB962C8B-B14F-4D97-AF65-F5344CB8AC3E}">
        <p14:creationId xmlns:p14="http://schemas.microsoft.com/office/powerpoint/2010/main" val="3476929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8" y="457200"/>
            <a:ext cx="7024744" cy="1143000"/>
          </a:xfrm>
        </p:spPr>
        <p:txBody>
          <a:bodyPr>
            <a:normAutofit/>
          </a:bodyPr>
          <a:lstStyle/>
          <a:p>
            <a:r>
              <a:rPr lang="en-US" dirty="0"/>
              <a:t>F</a:t>
            </a:r>
            <a:r>
              <a:rPr lang="en-US" dirty="0" smtClean="0"/>
              <a:t>rom R to ENET via Excel</a:t>
            </a:r>
            <a:endParaRPr lang="en-US" dirty="0"/>
          </a:p>
        </p:txBody>
      </p:sp>
      <p:sp>
        <p:nvSpPr>
          <p:cNvPr id="3" name="Content Placeholder 2"/>
          <p:cNvSpPr>
            <a:spLocks noGrp="1"/>
          </p:cNvSpPr>
          <p:nvPr>
            <p:ph idx="1"/>
          </p:nvPr>
        </p:nvSpPr>
        <p:spPr>
          <a:xfrm>
            <a:off x="762000" y="2209800"/>
            <a:ext cx="7620000" cy="4191000"/>
          </a:xfrm>
        </p:spPr>
        <p:txBody>
          <a:bodyPr>
            <a:normAutofit/>
          </a:bodyPr>
          <a:lstStyle/>
          <a:p>
            <a:pPr>
              <a:spcAft>
                <a:spcPts val="600"/>
              </a:spcAft>
            </a:pPr>
            <a:r>
              <a:rPr lang="en-US" sz="2400" dirty="0" smtClean="0"/>
              <a:t>Once you have saved your data file as an Excel spreadsheet, import it into ENET</a:t>
            </a:r>
          </a:p>
          <a:p>
            <a:pPr>
              <a:spcAft>
                <a:spcPts val="600"/>
              </a:spcAft>
            </a:pPr>
            <a:r>
              <a:rPr lang="en-US" sz="2400" dirty="0" smtClean="0"/>
              <a:t>In ENET, go to File – Import</a:t>
            </a:r>
            <a:endParaRPr lang="en-US" sz="2400" dirty="0"/>
          </a:p>
        </p:txBody>
      </p:sp>
    </p:spTree>
    <p:extLst>
      <p:ext uri="{BB962C8B-B14F-4D97-AF65-F5344CB8AC3E}">
        <p14:creationId xmlns:p14="http://schemas.microsoft.com/office/powerpoint/2010/main" val="11455499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3411552" y="5257800"/>
            <a:ext cx="1143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411552" y="5715000"/>
            <a:ext cx="1143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20" y="190144"/>
            <a:ext cx="9062280"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932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Ego-alter ties</a:t>
            </a:r>
            <a:endParaRPr lang="en-US" dirty="0"/>
          </a:p>
        </p:txBody>
      </p:sp>
      <p:sp>
        <p:nvSpPr>
          <p:cNvPr id="3" name="Content Placeholder 2"/>
          <p:cNvSpPr>
            <a:spLocks noGrp="1"/>
          </p:cNvSpPr>
          <p:nvPr>
            <p:ph idx="1"/>
          </p:nvPr>
        </p:nvSpPr>
        <p:spPr>
          <a:xfrm>
            <a:off x="457200" y="2057400"/>
            <a:ext cx="8229600" cy="4068763"/>
          </a:xfrm>
        </p:spPr>
        <p:txBody>
          <a:bodyPr>
            <a:normAutofit lnSpcReduction="10000"/>
          </a:bodyPr>
          <a:lstStyle/>
          <a:p>
            <a:pPr marL="0" indent="0">
              <a:spcAft>
                <a:spcPts val="1200"/>
              </a:spcAft>
              <a:buNone/>
            </a:pPr>
            <a:r>
              <a:rPr lang="en-US" sz="2400" b="1" dirty="0" smtClean="0"/>
              <a:t>Degree</a:t>
            </a:r>
          </a:p>
          <a:p>
            <a:pPr>
              <a:spcAft>
                <a:spcPts val="1200"/>
              </a:spcAft>
            </a:pPr>
            <a:r>
              <a:rPr lang="en-US" sz="2400" dirty="0"/>
              <a:t>Must be cautious because it is highly dependent on name generator </a:t>
            </a:r>
            <a:r>
              <a:rPr lang="en-US" sz="2400" dirty="0" smtClean="0"/>
              <a:t>strategy (esp. numeric limits)</a:t>
            </a:r>
          </a:p>
          <a:p>
            <a:pPr lvl="1">
              <a:spcAft>
                <a:spcPts val="1200"/>
              </a:spcAft>
            </a:pPr>
            <a:r>
              <a:rPr lang="en-US" sz="2000" dirty="0" smtClean="0"/>
              <a:t>Can compare size within your sample, but not to other samples</a:t>
            </a:r>
          </a:p>
          <a:p>
            <a:pPr>
              <a:spcAft>
                <a:spcPts val="1200"/>
              </a:spcAft>
            </a:pPr>
            <a:r>
              <a:rPr lang="en-US" sz="2400" dirty="0" smtClean="0"/>
              <a:t>Don’t want to double count in multiple name generator strategy</a:t>
            </a:r>
          </a:p>
          <a:p>
            <a:pPr>
              <a:spcAft>
                <a:spcPts val="1200"/>
              </a:spcAft>
            </a:pPr>
            <a:r>
              <a:rPr lang="en-US" sz="2400" dirty="0" smtClean="0"/>
              <a:t>May choose not to count all types of ties (e.g. political discussants vs. support networks)</a:t>
            </a:r>
            <a:endParaRPr lang="en-US" sz="2400" dirty="0"/>
          </a:p>
          <a:p>
            <a:endParaRPr lang="en-US" dirty="0"/>
          </a:p>
        </p:txBody>
      </p:sp>
    </p:spTree>
    <p:extLst>
      <p:ext uri="{BB962C8B-B14F-4D97-AF65-F5344CB8AC3E}">
        <p14:creationId xmlns:p14="http://schemas.microsoft.com/office/powerpoint/2010/main" val="3998110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667"/>
            <a:ext cx="6324600" cy="671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flipV="1">
            <a:off x="4267200" y="1981200"/>
            <a:ext cx="2895600" cy="6858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267200" y="1600200"/>
            <a:ext cx="2895600" cy="2286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162800" y="1600200"/>
            <a:ext cx="1447800" cy="1477328"/>
          </a:xfrm>
          <a:prstGeom prst="rect">
            <a:avLst/>
          </a:prstGeom>
          <a:noFill/>
        </p:spPr>
        <p:txBody>
          <a:bodyPr wrap="square" rtlCol="0">
            <a:spAutoFit/>
          </a:bodyPr>
          <a:lstStyle/>
          <a:p>
            <a:r>
              <a:rPr lang="en-US" dirty="0" smtClean="0"/>
              <a:t>Number of cases</a:t>
            </a:r>
          </a:p>
          <a:p>
            <a:endParaRPr lang="en-US" dirty="0"/>
          </a:p>
          <a:p>
            <a:r>
              <a:rPr lang="en-US" dirty="0" smtClean="0"/>
              <a:t>Number of variables</a:t>
            </a:r>
            <a:endParaRPr lang="en-US" dirty="0"/>
          </a:p>
        </p:txBody>
      </p:sp>
    </p:spTree>
    <p:extLst>
      <p:ext uri="{BB962C8B-B14F-4D97-AF65-F5344CB8AC3E}">
        <p14:creationId xmlns:p14="http://schemas.microsoft.com/office/powerpoint/2010/main" val="29587656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934200" y="1600200"/>
            <a:ext cx="1676400" cy="3970318"/>
          </a:xfrm>
          <a:prstGeom prst="rect">
            <a:avLst/>
          </a:prstGeom>
          <a:noFill/>
        </p:spPr>
        <p:txBody>
          <a:bodyPr wrap="square" rtlCol="0">
            <a:spAutoFit/>
          </a:bodyPr>
          <a:lstStyle/>
          <a:p>
            <a:r>
              <a:rPr lang="en-US" dirty="0" smtClean="0"/>
              <a:t>Can select and move yourself</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Or if named properly, can use Auto</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6675"/>
            <a:ext cx="6286500" cy="672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H="1" flipV="1">
            <a:off x="3200400" y="1676400"/>
            <a:ext cx="3581400" cy="4572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276600" y="2209800"/>
            <a:ext cx="3505200" cy="12192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200400" y="2362200"/>
            <a:ext cx="3581400" cy="22860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600200" y="4953000"/>
            <a:ext cx="5334000" cy="6858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2394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74732"/>
            <a:ext cx="6324600" cy="673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48380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8" y="457200"/>
            <a:ext cx="9144000" cy="6230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6085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024744" cy="1143000"/>
          </a:xfrm>
        </p:spPr>
        <p:txBody>
          <a:bodyPr/>
          <a:lstStyle/>
          <a:p>
            <a:r>
              <a:rPr lang="en-US" dirty="0" smtClean="0"/>
              <a:t>Calculating measures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209800"/>
            <a:ext cx="3829050"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838200" y="2362200"/>
            <a:ext cx="3733800" cy="26670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None/>
            </a:pPr>
            <a:r>
              <a:rPr lang="en-US" sz="2800" dirty="0" smtClean="0"/>
              <a:t>Main advantage of ENET is quick calculation of network metrics </a:t>
            </a:r>
            <a:endParaRPr lang="en-US" sz="2800" dirty="0"/>
          </a:p>
        </p:txBody>
      </p:sp>
    </p:spTree>
    <p:extLst>
      <p:ext uri="{BB962C8B-B14F-4D97-AF65-F5344CB8AC3E}">
        <p14:creationId xmlns:p14="http://schemas.microsoft.com/office/powerpoint/2010/main" val="14123034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4074"/>
            <a:ext cx="9144000" cy="624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99836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024744" cy="1143000"/>
          </a:xfrm>
        </p:spPr>
        <p:txBody>
          <a:bodyPr/>
          <a:lstStyle/>
          <a:p>
            <a:r>
              <a:rPr lang="en-US" dirty="0" smtClean="0"/>
              <a:t>Output variables in ENET</a:t>
            </a:r>
            <a:endParaRPr lang="en-US" dirty="0"/>
          </a:p>
        </p:txBody>
      </p:sp>
      <p:sp>
        <p:nvSpPr>
          <p:cNvPr id="3" name="Content Placeholder 2"/>
          <p:cNvSpPr>
            <a:spLocks noGrp="1"/>
          </p:cNvSpPr>
          <p:nvPr>
            <p:ph idx="1"/>
          </p:nvPr>
        </p:nvSpPr>
        <p:spPr>
          <a:xfrm>
            <a:off x="609600" y="1828800"/>
            <a:ext cx="7848600" cy="4495800"/>
          </a:xfrm>
        </p:spPr>
        <p:txBody>
          <a:bodyPr/>
          <a:lstStyle/>
          <a:p>
            <a:r>
              <a:rPr lang="en-US" sz="2400" dirty="0" smtClean="0"/>
              <a:t>Follow the format </a:t>
            </a:r>
            <a:r>
              <a:rPr lang="en-US" sz="2400" dirty="0" err="1" smtClean="0"/>
              <a:t>varname:measure</a:t>
            </a:r>
            <a:endParaRPr lang="en-US" sz="2400" dirty="0" smtClean="0"/>
          </a:p>
          <a:p>
            <a:r>
              <a:rPr lang="en-US" sz="2400" dirty="0" smtClean="0"/>
              <a:t>Variable name is sometimes abbreviated</a:t>
            </a:r>
          </a:p>
          <a:p>
            <a:pPr marL="68580" indent="0">
              <a:buNone/>
            </a:pPr>
            <a:endParaRPr lang="en-US" sz="2400" dirty="0" smtClean="0"/>
          </a:p>
          <a:p>
            <a:r>
              <a:rPr lang="en-US" sz="2400" dirty="0" smtClean="0"/>
              <a:t>Composition</a:t>
            </a:r>
          </a:p>
          <a:p>
            <a:pPr lvl="1"/>
            <a:r>
              <a:rPr lang="en-US" sz="2000" dirty="0" err="1" smtClean="0"/>
              <a:t>varname:number</a:t>
            </a:r>
            <a:r>
              <a:rPr lang="en-US" sz="2000" dirty="0" smtClean="0"/>
              <a:t> = percent in that category</a:t>
            </a:r>
          </a:p>
          <a:p>
            <a:pPr lvl="1"/>
            <a:r>
              <a:rPr lang="en-US" sz="2000" dirty="0" err="1" smtClean="0"/>
              <a:t>varname:Avg</a:t>
            </a:r>
            <a:r>
              <a:rPr lang="en-US" sz="2000" dirty="0" smtClean="0"/>
              <a:t> = mean</a:t>
            </a:r>
          </a:p>
          <a:p>
            <a:pPr lvl="1"/>
            <a:r>
              <a:rPr lang="en-US" sz="2000" dirty="0" err="1" smtClean="0"/>
              <a:t>varname:Max</a:t>
            </a:r>
            <a:r>
              <a:rPr lang="en-US" sz="2000" dirty="0" smtClean="0"/>
              <a:t> = maximum</a:t>
            </a:r>
          </a:p>
          <a:p>
            <a:pPr lvl="1"/>
            <a:r>
              <a:rPr lang="en-US" sz="2000" dirty="0" err="1" smtClean="0"/>
              <a:t>varname:Min</a:t>
            </a:r>
            <a:r>
              <a:rPr lang="en-US" sz="2000" dirty="0" smtClean="0"/>
              <a:t> </a:t>
            </a:r>
            <a:r>
              <a:rPr lang="en-US" sz="2000" dirty="0"/>
              <a:t>= </a:t>
            </a:r>
            <a:r>
              <a:rPr lang="en-US" sz="2000" dirty="0" smtClean="0"/>
              <a:t>minimum</a:t>
            </a:r>
            <a:endParaRPr lang="en-US" sz="2000" dirty="0"/>
          </a:p>
          <a:p>
            <a:pPr lvl="1"/>
            <a:r>
              <a:rPr lang="en-US" sz="2000" dirty="0" err="1" smtClean="0"/>
              <a:t>varname:Tot</a:t>
            </a:r>
            <a:r>
              <a:rPr lang="en-US" sz="2000" dirty="0" smtClean="0"/>
              <a:t> </a:t>
            </a:r>
            <a:r>
              <a:rPr lang="en-US" sz="2000" dirty="0"/>
              <a:t>= s</a:t>
            </a:r>
            <a:r>
              <a:rPr lang="en-US" sz="2000" dirty="0" smtClean="0"/>
              <a:t>um</a:t>
            </a:r>
            <a:endParaRPr lang="en-US" sz="2000" dirty="0"/>
          </a:p>
          <a:p>
            <a:pPr lvl="1"/>
            <a:endParaRPr lang="en-US" dirty="0"/>
          </a:p>
        </p:txBody>
      </p:sp>
    </p:spTree>
    <p:extLst>
      <p:ext uri="{BB962C8B-B14F-4D97-AF65-F5344CB8AC3E}">
        <p14:creationId xmlns:p14="http://schemas.microsoft.com/office/powerpoint/2010/main" val="19528849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024744" cy="1143000"/>
          </a:xfrm>
        </p:spPr>
        <p:txBody>
          <a:bodyPr/>
          <a:lstStyle/>
          <a:p>
            <a:r>
              <a:rPr lang="en-US" dirty="0" smtClean="0"/>
              <a:t>Output variables in ENET</a:t>
            </a:r>
            <a:endParaRPr lang="en-US" dirty="0"/>
          </a:p>
        </p:txBody>
      </p:sp>
      <p:sp>
        <p:nvSpPr>
          <p:cNvPr id="3" name="Content Placeholder 2"/>
          <p:cNvSpPr>
            <a:spLocks noGrp="1"/>
          </p:cNvSpPr>
          <p:nvPr>
            <p:ph idx="1"/>
          </p:nvPr>
        </p:nvSpPr>
        <p:spPr>
          <a:xfrm>
            <a:off x="609600" y="1828800"/>
            <a:ext cx="7924800" cy="4648200"/>
          </a:xfrm>
        </p:spPr>
        <p:txBody>
          <a:bodyPr>
            <a:normAutofit/>
          </a:bodyPr>
          <a:lstStyle/>
          <a:p>
            <a:r>
              <a:rPr lang="en-US" dirty="0" smtClean="0"/>
              <a:t>Heterogeneity</a:t>
            </a:r>
          </a:p>
          <a:p>
            <a:pPr lvl="1"/>
            <a:r>
              <a:rPr lang="en-US" dirty="0" err="1" smtClean="0"/>
              <a:t>varname:Het</a:t>
            </a:r>
            <a:r>
              <a:rPr lang="en-US" dirty="0" smtClean="0"/>
              <a:t> = </a:t>
            </a:r>
            <a:r>
              <a:rPr lang="en-US" dirty="0" err="1" smtClean="0"/>
              <a:t>Blau’s</a:t>
            </a:r>
            <a:r>
              <a:rPr lang="en-US" dirty="0" smtClean="0"/>
              <a:t> index</a:t>
            </a:r>
          </a:p>
          <a:p>
            <a:pPr lvl="1"/>
            <a:r>
              <a:rPr lang="en-US" dirty="0" err="1" smtClean="0"/>
              <a:t>varname:Iqv</a:t>
            </a:r>
            <a:r>
              <a:rPr lang="en-US" dirty="0" smtClean="0"/>
              <a:t> = index of qualitative variation</a:t>
            </a:r>
          </a:p>
          <a:p>
            <a:pPr lvl="1"/>
            <a:r>
              <a:rPr lang="en-US" dirty="0" err="1" smtClean="0"/>
              <a:t>varname:SD</a:t>
            </a:r>
            <a:r>
              <a:rPr lang="en-US" dirty="0" smtClean="0"/>
              <a:t> = standard deviation</a:t>
            </a:r>
          </a:p>
          <a:p>
            <a:pPr marL="365760" lvl="1" indent="0">
              <a:buNone/>
            </a:pPr>
            <a:endParaRPr lang="en-US" dirty="0" smtClean="0"/>
          </a:p>
          <a:p>
            <a:r>
              <a:rPr lang="en-US" dirty="0" err="1" smtClean="0"/>
              <a:t>Homophily</a:t>
            </a:r>
            <a:endParaRPr lang="en-US" dirty="0"/>
          </a:p>
          <a:p>
            <a:pPr lvl="1"/>
            <a:r>
              <a:rPr lang="en-US" dirty="0" err="1" smtClean="0"/>
              <a:t>varname:SameProp</a:t>
            </a:r>
            <a:r>
              <a:rPr lang="en-US" dirty="0" smtClean="0"/>
              <a:t> </a:t>
            </a:r>
            <a:r>
              <a:rPr lang="en-US" dirty="0"/>
              <a:t>= </a:t>
            </a:r>
            <a:r>
              <a:rPr lang="en-US" dirty="0" smtClean="0"/>
              <a:t>proportion same as ego</a:t>
            </a:r>
            <a:endParaRPr lang="en-US" dirty="0"/>
          </a:p>
          <a:p>
            <a:pPr lvl="1"/>
            <a:r>
              <a:rPr lang="en-US" dirty="0" err="1" smtClean="0"/>
              <a:t>varname:E-I</a:t>
            </a:r>
            <a:r>
              <a:rPr lang="en-US" dirty="0" smtClean="0"/>
              <a:t> </a:t>
            </a:r>
            <a:r>
              <a:rPr lang="en-US" dirty="0"/>
              <a:t>= </a:t>
            </a:r>
            <a:r>
              <a:rPr lang="en-US" dirty="0" smtClean="0"/>
              <a:t>E-I index </a:t>
            </a:r>
          </a:p>
          <a:p>
            <a:pPr lvl="1"/>
            <a:r>
              <a:rPr lang="en-US" dirty="0" err="1" smtClean="0"/>
              <a:t>varname:AvgEucDist</a:t>
            </a:r>
            <a:r>
              <a:rPr lang="en-US" dirty="0" smtClean="0"/>
              <a:t> </a:t>
            </a:r>
            <a:r>
              <a:rPr lang="en-US" dirty="0"/>
              <a:t>= </a:t>
            </a:r>
            <a:r>
              <a:rPr lang="en-US" dirty="0" smtClean="0"/>
              <a:t>average </a:t>
            </a:r>
            <a:r>
              <a:rPr lang="en-US" dirty="0" err="1" smtClean="0"/>
              <a:t>euclidean</a:t>
            </a:r>
            <a:r>
              <a:rPr lang="en-US" dirty="0" smtClean="0"/>
              <a:t> distance</a:t>
            </a:r>
            <a:endParaRPr lang="en-US" dirty="0"/>
          </a:p>
          <a:p>
            <a:pPr marL="365760" lvl="1" indent="0">
              <a:buNone/>
            </a:pPr>
            <a:endParaRPr lang="en-US" dirty="0" smtClean="0"/>
          </a:p>
          <a:p>
            <a:pPr lvl="0">
              <a:buClr>
                <a:srgbClr val="2DA2BF"/>
              </a:buClr>
            </a:pPr>
            <a:r>
              <a:rPr lang="en-US" dirty="0" smtClean="0">
                <a:solidFill>
                  <a:srgbClr val="464646"/>
                </a:solidFill>
              </a:rPr>
              <a:t>Structural variables are obvious</a:t>
            </a:r>
            <a:endParaRPr lang="en-US" dirty="0">
              <a:solidFill>
                <a:srgbClr val="464646"/>
              </a:solidFill>
            </a:endParaRPr>
          </a:p>
        </p:txBody>
      </p:sp>
    </p:spTree>
    <p:extLst>
      <p:ext uri="{BB962C8B-B14F-4D97-AF65-F5344CB8AC3E}">
        <p14:creationId xmlns:p14="http://schemas.microsoft.com/office/powerpoint/2010/main" val="5014261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024744" cy="1143000"/>
          </a:xfrm>
        </p:spPr>
        <p:txBody>
          <a:bodyPr/>
          <a:lstStyle/>
          <a:p>
            <a:r>
              <a:rPr lang="en-US" dirty="0" smtClean="0"/>
              <a:t>And back to R</a:t>
            </a:r>
            <a:endParaRPr lang="en-US" dirty="0"/>
          </a:p>
        </p:txBody>
      </p:sp>
      <p:sp>
        <p:nvSpPr>
          <p:cNvPr id="3" name="Content Placeholder 2"/>
          <p:cNvSpPr>
            <a:spLocks noGrp="1"/>
          </p:cNvSpPr>
          <p:nvPr>
            <p:ph idx="1"/>
          </p:nvPr>
        </p:nvSpPr>
        <p:spPr>
          <a:xfrm>
            <a:off x="283029" y="1839179"/>
            <a:ext cx="2057400" cy="4343400"/>
          </a:xfrm>
        </p:spPr>
        <p:txBody>
          <a:bodyPr>
            <a:normAutofit/>
          </a:bodyPr>
          <a:lstStyle/>
          <a:p>
            <a:pPr marL="68580" indent="0">
              <a:buNone/>
            </a:pPr>
            <a:r>
              <a:rPr lang="en-US" dirty="0" smtClean="0"/>
              <a:t>Once you have your measures, transfer them to the Egos tab</a:t>
            </a:r>
          </a:p>
          <a:p>
            <a:pPr marL="68580" indent="0">
              <a:buNone/>
            </a:pPr>
            <a:endParaRPr lang="en-US" dirty="0"/>
          </a:p>
          <a:p>
            <a:pPr marL="68580" indent="0">
              <a:buNone/>
            </a:pPr>
            <a:r>
              <a:rPr lang="en-US" dirty="0" smtClean="0"/>
              <a:t>Then, create Excel file and save</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58773"/>
            <a:ext cx="6681788" cy="4655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2133600" y="2514601"/>
            <a:ext cx="685800" cy="182879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002971" y="2514600"/>
            <a:ext cx="1099458" cy="6858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346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024744" cy="1143000"/>
          </a:xfrm>
        </p:spPr>
        <p:txBody>
          <a:bodyPr/>
          <a:lstStyle/>
          <a:p>
            <a:r>
              <a:rPr lang="en-US" dirty="0" smtClean="0"/>
              <a:t>And back to R</a:t>
            </a:r>
            <a:endParaRPr lang="en-US" dirty="0"/>
          </a:p>
        </p:txBody>
      </p:sp>
      <p:pic>
        <p:nvPicPr>
          <p:cNvPr id="6" name="Content Placeholder 5"/>
          <p:cNvPicPr>
            <a:picLocks noGrp="1" noChangeAspect="1"/>
          </p:cNvPicPr>
          <p:nvPr>
            <p:ph idx="1"/>
          </p:nvPr>
        </p:nvPicPr>
        <p:blipFill>
          <a:blip r:embed="rId2"/>
          <a:stretch>
            <a:fillRect/>
          </a:stretch>
        </p:blipFill>
        <p:spPr>
          <a:xfrm>
            <a:off x="381000" y="2362200"/>
            <a:ext cx="8367054" cy="2846387"/>
          </a:xfrm>
          <a:prstGeom prst="rect">
            <a:avLst/>
          </a:prstGeom>
        </p:spPr>
      </p:pic>
    </p:spTree>
    <p:extLst>
      <p:ext uri="{BB962C8B-B14F-4D97-AF65-F5344CB8AC3E}">
        <p14:creationId xmlns:p14="http://schemas.microsoft.com/office/powerpoint/2010/main" val="109902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Ego-alter ties</a:t>
            </a:r>
            <a:endParaRPr lang="en-US" dirty="0"/>
          </a:p>
        </p:txBody>
      </p:sp>
      <p:sp>
        <p:nvSpPr>
          <p:cNvPr id="3" name="Content Placeholder 2"/>
          <p:cNvSpPr>
            <a:spLocks noGrp="1"/>
          </p:cNvSpPr>
          <p:nvPr>
            <p:ph idx="1"/>
          </p:nvPr>
        </p:nvSpPr>
        <p:spPr>
          <a:xfrm>
            <a:off x="457200" y="2057400"/>
            <a:ext cx="8229600" cy="4068763"/>
          </a:xfrm>
        </p:spPr>
        <p:txBody>
          <a:bodyPr>
            <a:normAutofit/>
          </a:bodyPr>
          <a:lstStyle/>
          <a:p>
            <a:pPr marL="0" indent="0">
              <a:spcAft>
                <a:spcPts val="1200"/>
              </a:spcAft>
              <a:buNone/>
            </a:pPr>
            <a:r>
              <a:rPr lang="en-US" sz="2400" b="1" dirty="0" err="1" smtClean="0"/>
              <a:t>Multiplexity</a:t>
            </a:r>
            <a:endParaRPr lang="en-US" sz="2400" b="1" dirty="0" smtClean="0"/>
          </a:p>
          <a:p>
            <a:pPr>
              <a:spcAft>
                <a:spcPts val="1200"/>
              </a:spcAft>
            </a:pPr>
            <a:r>
              <a:rPr lang="en-US" sz="2400" dirty="0"/>
              <a:t>O</a:t>
            </a:r>
            <a:r>
              <a:rPr lang="en-US" sz="2400" dirty="0" smtClean="0"/>
              <a:t>verlap </a:t>
            </a:r>
            <a:r>
              <a:rPr lang="en-US" sz="2400" dirty="0"/>
              <a:t>between the functions of ties or the ways that an alter is related to </a:t>
            </a:r>
            <a:r>
              <a:rPr lang="en-US" sz="2400" dirty="0" smtClean="0"/>
              <a:t>ego</a:t>
            </a:r>
          </a:p>
          <a:p>
            <a:pPr lvl="1">
              <a:spcAft>
                <a:spcPts val="1200"/>
              </a:spcAft>
            </a:pPr>
            <a:r>
              <a:rPr lang="en-US" sz="2000" dirty="0" smtClean="0"/>
              <a:t>E.g. coworker </a:t>
            </a:r>
            <a:r>
              <a:rPr lang="en-US" sz="2000" dirty="0" smtClean="0">
                <a:sym typeface="Wingdings" panose="05000000000000000000" pitchFamily="2" charset="2"/>
              </a:rPr>
              <a:t> friend</a:t>
            </a:r>
            <a:endParaRPr lang="en-US" sz="2000" dirty="0" smtClean="0"/>
          </a:p>
          <a:p>
            <a:pPr>
              <a:spcAft>
                <a:spcPts val="1200"/>
              </a:spcAft>
            </a:pPr>
            <a:r>
              <a:rPr lang="en-US" sz="2400" dirty="0" smtClean="0"/>
              <a:t>Affectively stronger, more motivation to maintain</a:t>
            </a:r>
          </a:p>
          <a:p>
            <a:pPr>
              <a:spcAft>
                <a:spcPts val="1200"/>
              </a:spcAft>
            </a:pPr>
            <a:r>
              <a:rPr lang="en-US" sz="2400" dirty="0" smtClean="0"/>
              <a:t>Multiplex ties associated with higher self-esteem, psych adjustment, satisfaction with relationships</a:t>
            </a:r>
            <a:endParaRPr lang="en-US" sz="2400" dirty="0"/>
          </a:p>
        </p:txBody>
      </p:sp>
    </p:spTree>
    <p:extLst>
      <p:ext uri="{BB962C8B-B14F-4D97-AF65-F5344CB8AC3E}">
        <p14:creationId xmlns:p14="http://schemas.microsoft.com/office/powerpoint/2010/main" val="22869582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761630" y="2590800"/>
            <a:ext cx="7620000" cy="3459163"/>
          </a:xfrm>
        </p:spPr>
        <p:txBody>
          <a:bodyPr>
            <a:normAutofit/>
          </a:bodyPr>
          <a:lstStyle/>
          <a:p>
            <a:pPr marL="45720" indent="0" algn="ctr">
              <a:buNone/>
            </a:pPr>
            <a:r>
              <a:rPr lang="en-US" sz="4000" dirty="0" smtClean="0"/>
              <a:t>EGO NETWORKS IN MULTIVARIATE REGRESSION</a:t>
            </a:r>
            <a:endParaRPr lang="en-US" sz="4000" dirty="0"/>
          </a:p>
        </p:txBody>
      </p:sp>
    </p:spTree>
    <p:extLst>
      <p:ext uri="{BB962C8B-B14F-4D97-AF65-F5344CB8AC3E}">
        <p14:creationId xmlns:p14="http://schemas.microsoft.com/office/powerpoint/2010/main" val="2886596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393" y="182880"/>
            <a:ext cx="8640660" cy="1111664"/>
          </a:xfrm>
        </p:spPr>
        <p:txBody>
          <a:bodyPr>
            <a:normAutofit/>
          </a:bodyPr>
          <a:lstStyle/>
          <a:p>
            <a:r>
              <a:rPr lang="en-US" dirty="0" smtClean="0"/>
              <a:t>Networks as independent variables</a:t>
            </a:r>
            <a:endParaRPr lang="en-US" dirty="0"/>
          </a:p>
        </p:txBody>
      </p:sp>
      <p:sp>
        <p:nvSpPr>
          <p:cNvPr id="3" name="Content Placeholder 2"/>
          <p:cNvSpPr>
            <a:spLocks noGrp="1"/>
          </p:cNvSpPr>
          <p:nvPr>
            <p:ph idx="1"/>
          </p:nvPr>
        </p:nvSpPr>
        <p:spPr>
          <a:xfrm>
            <a:off x="457200" y="1600201"/>
            <a:ext cx="8229600" cy="1260446"/>
          </a:xfrm>
        </p:spPr>
        <p:txBody>
          <a:bodyPr>
            <a:normAutofit/>
          </a:bodyPr>
          <a:lstStyle/>
          <a:p>
            <a:pPr marL="0" indent="0">
              <a:buNone/>
            </a:pPr>
            <a:r>
              <a:rPr lang="en-US" sz="2800" dirty="0" smtClean="0"/>
              <a:t>Social integration</a:t>
            </a:r>
          </a:p>
          <a:p>
            <a:r>
              <a:rPr lang="en-US" dirty="0" smtClean="0"/>
              <a:t>Lisa </a:t>
            </a:r>
            <a:r>
              <a:rPr lang="en-US" dirty="0" err="1" smtClean="0"/>
              <a:t>Berkman</a:t>
            </a:r>
            <a:endParaRPr lang="en-US" dirty="0" smtClean="0"/>
          </a:p>
          <a:p>
            <a:endParaRPr lang="en-US" dirty="0"/>
          </a:p>
        </p:txBody>
      </p:sp>
      <p:pic>
        <p:nvPicPr>
          <p:cNvPr id="5122" name="Picture 2" descr="Full-size image (44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2976"/>
            <a:ext cx="9136218" cy="653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901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505" y="182880"/>
            <a:ext cx="8414157" cy="1111664"/>
          </a:xfrm>
        </p:spPr>
        <p:txBody>
          <a:bodyPr>
            <a:normAutofit/>
          </a:bodyPr>
          <a:lstStyle/>
          <a:p>
            <a:r>
              <a:rPr lang="en-US" dirty="0" smtClean="0"/>
              <a:t>Common model violations in network research</a:t>
            </a:r>
            <a:endParaRPr lang="en-US" dirty="0"/>
          </a:p>
        </p:txBody>
      </p:sp>
      <p:sp>
        <p:nvSpPr>
          <p:cNvPr id="3" name="Content Placeholder 2"/>
          <p:cNvSpPr>
            <a:spLocks noGrp="1"/>
          </p:cNvSpPr>
          <p:nvPr>
            <p:ph idx="1"/>
          </p:nvPr>
        </p:nvSpPr>
        <p:spPr>
          <a:xfrm>
            <a:off x="2638338" y="2055303"/>
            <a:ext cx="5004033" cy="4070860"/>
          </a:xfrm>
        </p:spPr>
        <p:txBody>
          <a:bodyPr>
            <a:normAutofit/>
          </a:bodyPr>
          <a:lstStyle/>
          <a:p>
            <a:r>
              <a:rPr lang="en-US" sz="2800" dirty="0" err="1" smtClean="0"/>
              <a:t>Multicollinearity</a:t>
            </a:r>
            <a:endParaRPr lang="en-US" sz="2800" dirty="0" smtClean="0"/>
          </a:p>
          <a:p>
            <a:r>
              <a:rPr lang="en-US" sz="2800" dirty="0" smtClean="0"/>
              <a:t>Non-linear relationships</a:t>
            </a:r>
          </a:p>
          <a:p>
            <a:r>
              <a:rPr lang="en-US" sz="2800" dirty="0" smtClean="0"/>
              <a:t>Skew</a:t>
            </a:r>
          </a:p>
          <a:p>
            <a:r>
              <a:rPr lang="en-US" sz="2800" dirty="0" err="1" smtClean="0"/>
              <a:t>Heteroskedasticity</a:t>
            </a:r>
            <a:endParaRPr lang="en-US" sz="2800" dirty="0"/>
          </a:p>
        </p:txBody>
      </p:sp>
    </p:spTree>
    <p:extLst>
      <p:ext uri="{BB962C8B-B14F-4D97-AF65-F5344CB8AC3E}">
        <p14:creationId xmlns:p14="http://schemas.microsoft.com/office/powerpoint/2010/main" val="22002661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2666999"/>
            <a:ext cx="8407893" cy="3459479"/>
          </a:xfrm>
        </p:spPr>
        <p:txBody>
          <a:bodyPr>
            <a:normAutofit/>
          </a:bodyPr>
          <a:lstStyle/>
          <a:p>
            <a:pPr marL="45720" indent="0" algn="ctr">
              <a:buNone/>
            </a:pPr>
            <a:r>
              <a:rPr lang="en-US" sz="4400" b="1" dirty="0" smtClean="0"/>
              <a:t>Regression in R</a:t>
            </a:r>
            <a:endParaRPr lang="en-US" sz="4400" b="1" dirty="0"/>
          </a:p>
        </p:txBody>
      </p:sp>
      <p:sp>
        <p:nvSpPr>
          <p:cNvPr id="3" name="Title 2"/>
          <p:cNvSpPr>
            <a:spLocks noGrp="1"/>
          </p:cNvSpPr>
          <p:nvPr>
            <p:ph type="title"/>
          </p:nvPr>
        </p:nvSpPr>
        <p:spPr/>
        <p:txBody>
          <a:bodyPr/>
          <a:lstStyle/>
          <a:p>
            <a:r>
              <a:rPr lang="en-US" dirty="0" smtClean="0"/>
              <a:t>Parallel play</a:t>
            </a:r>
            <a:endParaRPr lang="en-US" dirty="0"/>
          </a:p>
        </p:txBody>
      </p:sp>
    </p:spTree>
    <p:extLst>
      <p:ext uri="{BB962C8B-B14F-4D97-AF65-F5344CB8AC3E}">
        <p14:creationId xmlns:p14="http://schemas.microsoft.com/office/powerpoint/2010/main" val="31716665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474" y="2414427"/>
            <a:ext cx="7556313" cy="3711736"/>
          </a:xfrm>
        </p:spPr>
        <p:txBody>
          <a:bodyPr>
            <a:normAutofit/>
          </a:bodyPr>
          <a:lstStyle/>
          <a:p>
            <a:pPr marL="0" indent="0" algn="ctr">
              <a:buNone/>
            </a:pPr>
            <a:r>
              <a:rPr lang="en-US" sz="4400" dirty="0" smtClean="0"/>
              <a:t>MULTILEVEL MODELS</a:t>
            </a:r>
            <a:endParaRPr lang="en-US" sz="4400" dirty="0"/>
          </a:p>
        </p:txBody>
      </p:sp>
    </p:spTree>
    <p:extLst>
      <p:ext uri="{BB962C8B-B14F-4D97-AF65-F5344CB8AC3E}">
        <p14:creationId xmlns:p14="http://schemas.microsoft.com/office/powerpoint/2010/main" val="13660516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major parts of any model</a:t>
            </a:r>
            <a:endParaRPr lang="en-US" dirty="0"/>
          </a:p>
        </p:txBody>
      </p:sp>
      <p:sp>
        <p:nvSpPr>
          <p:cNvPr id="3" name="Content Placeholder 2"/>
          <p:cNvSpPr>
            <a:spLocks noGrp="1"/>
          </p:cNvSpPr>
          <p:nvPr>
            <p:ph idx="1"/>
          </p:nvPr>
        </p:nvSpPr>
        <p:spPr>
          <a:xfrm>
            <a:off x="609600" y="2209800"/>
            <a:ext cx="7848600" cy="4260668"/>
          </a:xfrm>
        </p:spPr>
        <p:txBody>
          <a:bodyPr>
            <a:normAutofit/>
          </a:bodyPr>
          <a:lstStyle/>
          <a:p>
            <a:pPr marL="0" indent="0">
              <a:buNone/>
            </a:pPr>
            <a:r>
              <a:rPr lang="en-US" sz="2800" b="1" dirty="0" smtClean="0"/>
              <a:t>Part I:  Model </a:t>
            </a:r>
            <a:r>
              <a:rPr lang="en-US" sz="2800" b="1" dirty="0"/>
              <a:t>for the m</a:t>
            </a:r>
            <a:r>
              <a:rPr lang="en-US" sz="2800" b="1" dirty="0" smtClean="0"/>
              <a:t>eans</a:t>
            </a:r>
            <a:endParaRPr lang="en-US" sz="2800" b="1" dirty="0"/>
          </a:p>
          <a:p>
            <a:r>
              <a:rPr lang="en-US" sz="2400" i="1" dirty="0" smtClean="0"/>
              <a:t>AKA </a:t>
            </a:r>
            <a:r>
              <a:rPr lang="en-US" sz="2400" b="1" dirty="0"/>
              <a:t>f</a:t>
            </a:r>
            <a:r>
              <a:rPr lang="en-US" sz="2400" b="1" dirty="0" smtClean="0"/>
              <a:t>ixed </a:t>
            </a:r>
            <a:r>
              <a:rPr lang="en-US" sz="2400" b="1" dirty="0"/>
              <a:t>e</a:t>
            </a:r>
            <a:r>
              <a:rPr lang="en-US" sz="2400" b="1" dirty="0" smtClean="0"/>
              <a:t>ffects</a:t>
            </a:r>
            <a:r>
              <a:rPr lang="en-US" sz="2400" dirty="0" smtClean="0"/>
              <a:t> part of the model (i.e., fixed parameters)</a:t>
            </a:r>
          </a:p>
          <a:p>
            <a:r>
              <a:rPr lang="en-US" sz="2400" dirty="0" smtClean="0"/>
              <a:t>What </a:t>
            </a:r>
            <a:r>
              <a:rPr lang="en-US" sz="2400" dirty="0"/>
              <a:t>you are used to caring about for testing hypotheses</a:t>
            </a:r>
          </a:p>
          <a:p>
            <a:r>
              <a:rPr lang="en-US" sz="2400" dirty="0" smtClean="0"/>
              <a:t>How </a:t>
            </a:r>
            <a:r>
              <a:rPr lang="en-US" sz="2400" dirty="0"/>
              <a:t>the expected outcome for a given observation varies </a:t>
            </a:r>
            <a:r>
              <a:rPr lang="en-US" sz="2400" dirty="0" smtClean="0"/>
              <a:t>on average as a function </a:t>
            </a:r>
            <a:r>
              <a:rPr lang="en-US" sz="2400" dirty="0"/>
              <a:t>of values </a:t>
            </a:r>
            <a:r>
              <a:rPr lang="en-US" sz="2400" dirty="0" smtClean="0"/>
              <a:t>of predictor variables</a:t>
            </a:r>
            <a:endParaRPr lang="en-US" sz="2400" dirty="0"/>
          </a:p>
        </p:txBody>
      </p:sp>
    </p:spTree>
    <p:extLst>
      <p:ext uri="{BB962C8B-B14F-4D97-AF65-F5344CB8AC3E}">
        <p14:creationId xmlns:p14="http://schemas.microsoft.com/office/powerpoint/2010/main" val="396077164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major parts of any model</a:t>
            </a:r>
            <a:endParaRPr lang="en-US" dirty="0"/>
          </a:p>
        </p:txBody>
      </p:sp>
      <p:sp>
        <p:nvSpPr>
          <p:cNvPr id="3" name="Content Placeholder 2"/>
          <p:cNvSpPr>
            <a:spLocks noGrp="1"/>
          </p:cNvSpPr>
          <p:nvPr>
            <p:ph idx="1"/>
          </p:nvPr>
        </p:nvSpPr>
        <p:spPr>
          <a:xfrm>
            <a:off x="498474" y="2286000"/>
            <a:ext cx="8035926" cy="3840163"/>
          </a:xfrm>
        </p:spPr>
        <p:txBody>
          <a:bodyPr>
            <a:normAutofit/>
          </a:bodyPr>
          <a:lstStyle/>
          <a:p>
            <a:pPr marL="0" indent="0">
              <a:buNone/>
            </a:pPr>
            <a:r>
              <a:rPr lang="en-US" sz="2800" b="1" dirty="0" smtClean="0"/>
              <a:t>Part II:  Model </a:t>
            </a:r>
            <a:r>
              <a:rPr lang="en-US" sz="2800" b="1" dirty="0"/>
              <a:t>for the </a:t>
            </a:r>
            <a:r>
              <a:rPr lang="en-US" sz="2800" b="1" dirty="0" smtClean="0"/>
              <a:t>variances</a:t>
            </a:r>
            <a:endParaRPr lang="en-US" sz="2800" b="1" dirty="0"/>
          </a:p>
          <a:p>
            <a:r>
              <a:rPr lang="en-US" sz="2400" i="1" dirty="0" smtClean="0"/>
              <a:t>AKA </a:t>
            </a:r>
            <a:r>
              <a:rPr lang="en-US" sz="2400" b="1" dirty="0"/>
              <a:t>r</a:t>
            </a:r>
            <a:r>
              <a:rPr lang="en-US" sz="2400" b="1" dirty="0" smtClean="0"/>
              <a:t>andom </a:t>
            </a:r>
            <a:r>
              <a:rPr lang="en-US" sz="2400" b="1" dirty="0"/>
              <a:t>e</a:t>
            </a:r>
            <a:r>
              <a:rPr lang="en-US" sz="2400" b="1" dirty="0" smtClean="0"/>
              <a:t>ffects </a:t>
            </a:r>
            <a:r>
              <a:rPr lang="en-US" sz="2400" b="1" dirty="0"/>
              <a:t>and </a:t>
            </a:r>
            <a:r>
              <a:rPr lang="en-US" sz="2400" b="1" dirty="0" smtClean="0"/>
              <a:t>residuals</a:t>
            </a:r>
            <a:r>
              <a:rPr lang="en-US" sz="2400" dirty="0"/>
              <a:t> </a:t>
            </a:r>
            <a:r>
              <a:rPr lang="en-US" sz="2400" dirty="0" smtClean="0"/>
              <a:t>(i.e., stochastic or varying parameters)</a:t>
            </a:r>
            <a:endParaRPr lang="en-US" sz="2400" dirty="0"/>
          </a:p>
          <a:p>
            <a:r>
              <a:rPr lang="en-US" sz="2400" dirty="0" smtClean="0"/>
              <a:t>What </a:t>
            </a:r>
            <a:r>
              <a:rPr lang="en-US" sz="2400" dirty="0"/>
              <a:t>you are used to making assumptions about </a:t>
            </a:r>
            <a:endParaRPr lang="en-US" sz="2400" dirty="0" smtClean="0"/>
          </a:p>
          <a:p>
            <a:r>
              <a:rPr lang="en-US" sz="2400" dirty="0" smtClean="0"/>
              <a:t>How </a:t>
            </a:r>
            <a:r>
              <a:rPr lang="en-US" sz="2400" dirty="0"/>
              <a:t>residuals are distributed and related </a:t>
            </a:r>
            <a:r>
              <a:rPr lang="en-US" sz="2400" dirty="0" smtClean="0"/>
              <a:t>across observations</a:t>
            </a:r>
            <a:r>
              <a:rPr lang="en-US" sz="2400" dirty="0"/>
              <a:t> </a:t>
            </a:r>
            <a:r>
              <a:rPr lang="en-US" sz="2400" dirty="0" smtClean="0"/>
              <a:t>(persons</a:t>
            </a:r>
            <a:r>
              <a:rPr lang="en-US" sz="2400" dirty="0"/>
              <a:t>, groups, time, etc.) </a:t>
            </a:r>
            <a:r>
              <a:rPr lang="en-US" sz="2400" b="1" i="1" dirty="0" smtClean="0"/>
              <a:t>are </a:t>
            </a:r>
            <a:r>
              <a:rPr lang="en-US" sz="2400" b="1" i="1" dirty="0"/>
              <a:t>the primary way that </a:t>
            </a:r>
            <a:r>
              <a:rPr lang="en-US" sz="2400" b="1" i="1" dirty="0" smtClean="0"/>
              <a:t>multilevel models </a:t>
            </a:r>
            <a:r>
              <a:rPr lang="en-US" sz="2400" b="1" i="1" dirty="0"/>
              <a:t>differ from general linear models </a:t>
            </a:r>
            <a:r>
              <a:rPr lang="en-US" sz="2400" i="1" dirty="0"/>
              <a:t>(e.g., regression)</a:t>
            </a:r>
            <a:endParaRPr lang="en-US" sz="2400" dirty="0"/>
          </a:p>
        </p:txBody>
      </p:sp>
    </p:spTree>
    <p:extLst>
      <p:ext uri="{BB962C8B-B14F-4D97-AF65-F5344CB8AC3E}">
        <p14:creationId xmlns:p14="http://schemas.microsoft.com/office/powerpoint/2010/main" val="3606404619"/>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135" y="2414427"/>
            <a:ext cx="7556313" cy="3711736"/>
          </a:xfrm>
        </p:spPr>
        <p:txBody>
          <a:bodyPr>
            <a:normAutofit/>
          </a:bodyPr>
          <a:lstStyle/>
          <a:p>
            <a:pPr marL="0" indent="0" algn="ctr">
              <a:buNone/>
            </a:pPr>
            <a:r>
              <a:rPr lang="en-US" sz="4400" dirty="0" smtClean="0"/>
              <a:t>WHEN AND WHY TO USE AN MLM FOR EGO NETWORK RESEARCH</a:t>
            </a:r>
            <a:endParaRPr lang="en-US" sz="4400" dirty="0"/>
          </a:p>
        </p:txBody>
      </p:sp>
    </p:spTree>
    <p:extLst>
      <p:ext uri="{BB962C8B-B14F-4D97-AF65-F5344CB8AC3E}">
        <p14:creationId xmlns:p14="http://schemas.microsoft.com/office/powerpoint/2010/main" val="20053517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MLM for social networks</a:t>
            </a:r>
            <a:endParaRPr lang="en-US" dirty="0"/>
          </a:p>
        </p:txBody>
      </p:sp>
      <p:sp>
        <p:nvSpPr>
          <p:cNvPr id="3" name="Content Placeholder 2"/>
          <p:cNvSpPr>
            <a:spLocks noGrp="1"/>
          </p:cNvSpPr>
          <p:nvPr>
            <p:ph idx="1"/>
          </p:nvPr>
        </p:nvSpPr>
        <p:spPr>
          <a:xfrm>
            <a:off x="498474" y="1981200"/>
            <a:ext cx="7556313" cy="4402183"/>
          </a:xfrm>
        </p:spPr>
        <p:txBody>
          <a:bodyPr>
            <a:normAutofit lnSpcReduction="10000"/>
          </a:bodyPr>
          <a:lstStyle/>
          <a:p>
            <a:pPr marL="0" indent="0">
              <a:buNone/>
            </a:pPr>
            <a:r>
              <a:rPr lang="en-US" sz="2400" dirty="0" smtClean="0"/>
              <a:t>When to use MLM for ego SNA:  Formal requirements</a:t>
            </a:r>
          </a:p>
          <a:p>
            <a:pPr marL="457200" indent="-457200">
              <a:buFont typeface="+mj-lt"/>
              <a:buAutoNum type="arabicPeriod"/>
            </a:pPr>
            <a:r>
              <a:rPr lang="en-US" sz="2400" dirty="0" smtClean="0"/>
              <a:t>DV is an alter or tie-level variable (level-1)</a:t>
            </a:r>
          </a:p>
          <a:p>
            <a:pPr lvl="1"/>
            <a:r>
              <a:rPr lang="en-US" sz="2000" dirty="0" smtClean="0"/>
              <a:t>If you are interested in predicting a characteristic of ego (e.g. health, employment outcomes, movement participation), MLM is not appropriate</a:t>
            </a:r>
          </a:p>
          <a:p>
            <a:pPr lvl="1"/>
            <a:r>
              <a:rPr lang="en-US" sz="2000" dirty="0" smtClean="0"/>
              <a:t>IVs can be alter, tie, network, or ego-level variables (level-1 or 2)</a:t>
            </a:r>
          </a:p>
          <a:p>
            <a:pPr marL="457200" indent="-457200">
              <a:buFont typeface="+mj-lt"/>
              <a:buAutoNum type="arabicPeriod"/>
            </a:pPr>
            <a:r>
              <a:rPr lang="en-US" sz="2400" dirty="0" smtClean="0"/>
              <a:t>Personal networks of egos do not overlap (or overlap is negligible)</a:t>
            </a:r>
          </a:p>
          <a:p>
            <a:pPr marL="457200" indent="-457200">
              <a:buFont typeface="+mj-lt"/>
              <a:buAutoNum type="arabicPeriod"/>
            </a:pPr>
            <a:r>
              <a:rPr lang="en-US" sz="2400" dirty="0" smtClean="0"/>
              <a:t>Ego observations are independent of one another</a:t>
            </a:r>
          </a:p>
          <a:p>
            <a:endParaRPr lang="en-US" dirty="0" smtClean="0"/>
          </a:p>
          <a:p>
            <a:endParaRPr lang="en-US" dirty="0" smtClean="0"/>
          </a:p>
        </p:txBody>
      </p:sp>
    </p:spTree>
    <p:extLst>
      <p:ext uri="{BB962C8B-B14F-4D97-AF65-F5344CB8AC3E}">
        <p14:creationId xmlns:p14="http://schemas.microsoft.com/office/powerpoint/2010/main" val="42510886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MLM for social networks</a:t>
            </a:r>
            <a:endParaRPr lang="en-US" dirty="0"/>
          </a:p>
        </p:txBody>
      </p:sp>
      <p:sp>
        <p:nvSpPr>
          <p:cNvPr id="3" name="Content Placeholder 2"/>
          <p:cNvSpPr>
            <a:spLocks noGrp="1"/>
          </p:cNvSpPr>
          <p:nvPr>
            <p:ph idx="1"/>
          </p:nvPr>
        </p:nvSpPr>
        <p:spPr>
          <a:xfrm>
            <a:off x="498474" y="1600200"/>
            <a:ext cx="7556313" cy="4975261"/>
          </a:xfrm>
        </p:spPr>
        <p:txBody>
          <a:bodyPr>
            <a:normAutofit/>
          </a:bodyPr>
          <a:lstStyle/>
          <a:p>
            <a:pPr marL="0" indent="0">
              <a:spcBef>
                <a:spcPts val="600"/>
              </a:spcBef>
              <a:spcAft>
                <a:spcPts val="1200"/>
              </a:spcAft>
              <a:buNone/>
            </a:pPr>
            <a:r>
              <a:rPr lang="en-US" sz="2400" dirty="0" smtClean="0"/>
              <a:t>Why to use MLM for ego SNA </a:t>
            </a:r>
          </a:p>
          <a:p>
            <a:pPr>
              <a:spcBef>
                <a:spcPts val="600"/>
              </a:spcBef>
              <a:spcAft>
                <a:spcPts val="1200"/>
              </a:spcAft>
            </a:pPr>
            <a:r>
              <a:rPr lang="en-US" sz="2400" dirty="0" smtClean="0"/>
              <a:t>Vs. aggregation to ego level </a:t>
            </a:r>
          </a:p>
          <a:p>
            <a:pPr lvl="1">
              <a:spcAft>
                <a:spcPts val="1200"/>
              </a:spcAft>
            </a:pPr>
            <a:r>
              <a:rPr lang="en-US" sz="2000" dirty="0" smtClean="0"/>
              <a:t>Aggregation = loss of information</a:t>
            </a:r>
          </a:p>
          <a:p>
            <a:pPr>
              <a:spcBef>
                <a:spcPts val="600"/>
              </a:spcBef>
              <a:spcAft>
                <a:spcPts val="1200"/>
              </a:spcAft>
            </a:pPr>
            <a:r>
              <a:rPr lang="en-US" sz="2400" dirty="0" smtClean="0"/>
              <a:t>Vs. standard error adjustments</a:t>
            </a:r>
          </a:p>
          <a:p>
            <a:pPr lvl="1">
              <a:spcAft>
                <a:spcPts val="1200"/>
              </a:spcAft>
            </a:pPr>
            <a:r>
              <a:rPr lang="en-US" sz="2000" dirty="0" smtClean="0"/>
              <a:t>You can explicitly model the effects of characteristics at the level of ego, alters, dyads, and networks, and their interactions (vs. e.g. cluster robust SEs)</a:t>
            </a:r>
          </a:p>
          <a:p>
            <a:endParaRPr lang="en-US" dirty="0" smtClean="0"/>
          </a:p>
        </p:txBody>
      </p:sp>
    </p:spTree>
    <p:extLst>
      <p:ext uri="{BB962C8B-B14F-4D97-AF65-F5344CB8AC3E}">
        <p14:creationId xmlns:p14="http://schemas.microsoft.com/office/powerpoint/2010/main" val="63025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Ego-alter ties</a:t>
            </a:r>
            <a:endParaRPr lang="en-US" dirty="0"/>
          </a:p>
        </p:txBody>
      </p:sp>
      <p:sp>
        <p:nvSpPr>
          <p:cNvPr id="3" name="Content Placeholder 2"/>
          <p:cNvSpPr>
            <a:spLocks noGrp="1"/>
          </p:cNvSpPr>
          <p:nvPr>
            <p:ph idx="1"/>
          </p:nvPr>
        </p:nvSpPr>
        <p:spPr>
          <a:xfrm>
            <a:off x="457200" y="2057400"/>
            <a:ext cx="8229600" cy="4068763"/>
          </a:xfrm>
        </p:spPr>
        <p:txBody>
          <a:bodyPr>
            <a:normAutofit/>
          </a:bodyPr>
          <a:lstStyle/>
          <a:p>
            <a:pPr marL="0" indent="0">
              <a:spcAft>
                <a:spcPts val="1200"/>
              </a:spcAft>
              <a:buNone/>
            </a:pPr>
            <a:r>
              <a:rPr lang="en-US" sz="2400" b="1" dirty="0" err="1" smtClean="0"/>
              <a:t>Multiplexity</a:t>
            </a:r>
            <a:endParaRPr lang="en-US" sz="2400" b="1" dirty="0" smtClean="0"/>
          </a:p>
          <a:p>
            <a:pPr>
              <a:spcAft>
                <a:spcPts val="1200"/>
              </a:spcAft>
            </a:pPr>
            <a:r>
              <a:rPr lang="en-US" sz="2400" dirty="0" smtClean="0"/>
              <a:t>Can examine </a:t>
            </a:r>
            <a:r>
              <a:rPr lang="en-US" sz="2400" dirty="0" err="1" smtClean="0"/>
              <a:t>freq</a:t>
            </a:r>
            <a:r>
              <a:rPr lang="en-US" sz="2400" dirty="0" smtClean="0"/>
              <a:t> or presence of specific combinations </a:t>
            </a:r>
          </a:p>
          <a:p>
            <a:pPr lvl="1">
              <a:spcAft>
                <a:spcPts val="1200"/>
              </a:spcAft>
            </a:pPr>
            <a:r>
              <a:rPr lang="en-US" sz="2000" dirty="0" smtClean="0"/>
              <a:t>E.g. to compare groups…gender and “</a:t>
            </a:r>
            <a:r>
              <a:rPr lang="en-US" sz="2000" dirty="0" err="1" smtClean="0"/>
              <a:t>framily</a:t>
            </a:r>
            <a:r>
              <a:rPr lang="en-US" sz="2000" dirty="0" smtClean="0"/>
              <a:t>” members</a:t>
            </a:r>
          </a:p>
          <a:p>
            <a:pPr>
              <a:spcAft>
                <a:spcPts val="1200"/>
              </a:spcAft>
            </a:pPr>
            <a:r>
              <a:rPr lang="en-US" sz="2400" dirty="0" smtClean="0"/>
              <a:t>Can use as a measure of tie strength by counting ways connected or functions</a:t>
            </a:r>
          </a:p>
          <a:p>
            <a:pPr lvl="1">
              <a:spcAft>
                <a:spcPts val="1200"/>
              </a:spcAft>
            </a:pPr>
            <a:r>
              <a:rPr lang="en-US" sz="2000" dirty="0" smtClean="0"/>
              <a:t>E.g. are ties with higher </a:t>
            </a:r>
            <a:r>
              <a:rPr lang="en-US" sz="2000" dirty="0" err="1" smtClean="0"/>
              <a:t>multiplexity</a:t>
            </a:r>
            <a:r>
              <a:rPr lang="en-US" sz="2000" dirty="0" smtClean="0"/>
              <a:t> less likely to dissolve over time</a:t>
            </a:r>
            <a:endParaRPr lang="en-US" sz="2000" dirty="0"/>
          </a:p>
        </p:txBody>
      </p:sp>
    </p:spTree>
    <p:extLst>
      <p:ext uri="{BB962C8B-B14F-4D97-AF65-F5344CB8AC3E}">
        <p14:creationId xmlns:p14="http://schemas.microsoft.com/office/powerpoint/2010/main" val="39490307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MLM research questions</a:t>
            </a:r>
            <a:endParaRPr lang="en-US" dirty="0"/>
          </a:p>
        </p:txBody>
      </p:sp>
      <p:sp>
        <p:nvSpPr>
          <p:cNvPr id="3" name="Content Placeholder 2"/>
          <p:cNvSpPr>
            <a:spLocks noGrp="1"/>
          </p:cNvSpPr>
          <p:nvPr>
            <p:ph idx="1"/>
          </p:nvPr>
        </p:nvSpPr>
        <p:spPr>
          <a:xfrm>
            <a:off x="380999" y="1981200"/>
            <a:ext cx="8407893" cy="4571999"/>
          </a:xfrm>
        </p:spPr>
        <p:txBody>
          <a:bodyPr>
            <a:normAutofit/>
          </a:bodyPr>
          <a:lstStyle/>
          <a:p>
            <a:pPr>
              <a:spcBef>
                <a:spcPts val="600"/>
              </a:spcBef>
              <a:spcAft>
                <a:spcPts val="600"/>
              </a:spcAft>
            </a:pPr>
            <a:r>
              <a:rPr lang="en-US" sz="2800" dirty="0" smtClean="0"/>
              <a:t>What affects formation of ties to alters with particular attributes?</a:t>
            </a:r>
          </a:p>
          <a:p>
            <a:pPr>
              <a:spcBef>
                <a:spcPts val="600"/>
              </a:spcBef>
              <a:spcAft>
                <a:spcPts val="600"/>
              </a:spcAft>
            </a:pPr>
            <a:r>
              <a:rPr lang="en-US" sz="2800" dirty="0" smtClean="0"/>
              <a:t>What </a:t>
            </a:r>
            <a:r>
              <a:rPr lang="en-US" sz="2800" dirty="0"/>
              <a:t>affects alter behavior or contributions?</a:t>
            </a:r>
          </a:p>
          <a:p>
            <a:pPr>
              <a:spcBef>
                <a:spcPts val="600"/>
              </a:spcBef>
              <a:spcAft>
                <a:spcPts val="600"/>
              </a:spcAft>
            </a:pPr>
            <a:r>
              <a:rPr lang="en-US" sz="2800" dirty="0" smtClean="0"/>
              <a:t>What </a:t>
            </a:r>
            <a:r>
              <a:rPr lang="en-US" sz="2800" dirty="0"/>
              <a:t>affects characteristics of dyads, or ties between egos and alters</a:t>
            </a:r>
            <a:r>
              <a:rPr lang="en-US" sz="2800" dirty="0" smtClean="0"/>
              <a:t>?</a:t>
            </a:r>
          </a:p>
          <a:p>
            <a:pPr>
              <a:spcBef>
                <a:spcPts val="600"/>
              </a:spcBef>
              <a:spcAft>
                <a:spcPts val="600"/>
              </a:spcAft>
            </a:pPr>
            <a:r>
              <a:rPr lang="en-US" sz="2800" dirty="0" smtClean="0"/>
              <a:t>Does network context moderate the effect of ego or alter-level characteristics?</a:t>
            </a:r>
            <a:endParaRPr lang="en-US" sz="2800" dirty="0"/>
          </a:p>
          <a:p>
            <a:pPr>
              <a:spcBef>
                <a:spcPts val="600"/>
              </a:spcBef>
              <a:spcAft>
                <a:spcPts val="600"/>
              </a:spcAft>
            </a:pPr>
            <a:endParaRPr lang="en-US" dirty="0" smtClean="0"/>
          </a:p>
        </p:txBody>
      </p:sp>
    </p:spTree>
    <p:extLst>
      <p:ext uri="{BB962C8B-B14F-4D97-AF65-F5344CB8AC3E}">
        <p14:creationId xmlns:p14="http://schemas.microsoft.com/office/powerpoint/2010/main" val="11550167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932814"/>
          </a:xfrm>
        </p:spPr>
        <p:txBody>
          <a:bodyPr/>
          <a:lstStyle/>
          <a:p>
            <a:r>
              <a:rPr lang="en-US" dirty="0" smtClean="0"/>
              <a:t>Dependency</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161" y="2893637"/>
            <a:ext cx="3831059" cy="432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782595" y="1813789"/>
            <a:ext cx="7272192" cy="461665"/>
          </a:xfrm>
          <a:prstGeom prst="rect">
            <a:avLst/>
          </a:prstGeom>
        </p:spPr>
        <p:txBody>
          <a:bodyPr wrap="square">
            <a:spAutoFit/>
          </a:bodyPr>
          <a:lstStyle/>
          <a:p>
            <a:r>
              <a:rPr lang="en-US" sz="2400" dirty="0" smtClean="0"/>
              <a:t>Alter </a:t>
            </a:r>
            <a:r>
              <a:rPr lang="en-US" sz="2400" dirty="0" err="1" smtClean="0"/>
              <a:t>obs</a:t>
            </a:r>
            <a:r>
              <a:rPr lang="en-US" sz="2400" dirty="0" smtClean="0"/>
              <a:t> nested in same ego are not independent</a:t>
            </a:r>
            <a:endParaRPr lang="en-US" sz="2400" dirty="0"/>
          </a:p>
        </p:txBody>
      </p:sp>
    </p:spTree>
    <p:extLst>
      <p:ext uri="{BB962C8B-B14F-4D97-AF65-F5344CB8AC3E}">
        <p14:creationId xmlns:p14="http://schemas.microsoft.com/office/powerpoint/2010/main" val="1041197878"/>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a:t>
            </a:r>
            <a:endParaRPr lang="en-US" dirty="0"/>
          </a:p>
        </p:txBody>
      </p:sp>
      <p:sp>
        <p:nvSpPr>
          <p:cNvPr id="3" name="Content Placeholder 2"/>
          <p:cNvSpPr>
            <a:spLocks noGrp="1"/>
          </p:cNvSpPr>
          <p:nvPr>
            <p:ph idx="1"/>
          </p:nvPr>
        </p:nvSpPr>
        <p:spPr>
          <a:xfrm>
            <a:off x="380999" y="2438399"/>
            <a:ext cx="8407893" cy="3688079"/>
          </a:xfrm>
        </p:spPr>
        <p:txBody>
          <a:bodyPr>
            <a:normAutofit/>
          </a:bodyPr>
          <a:lstStyle/>
          <a:p>
            <a:r>
              <a:rPr lang="en-US" sz="2400" dirty="0" smtClean="0"/>
              <a:t>Ignoring multi-level structure depresses standard errors, makes it easier to find significance when there really is none</a:t>
            </a:r>
          </a:p>
          <a:p>
            <a:r>
              <a:rPr lang="en-US" sz="2400" dirty="0" smtClean="0"/>
              <a:t>Multilevel model accounts for clustering (non-independence) and allows you to explicitly model it rather than just control for it</a:t>
            </a:r>
            <a:endParaRPr lang="en-US" sz="2400" dirty="0"/>
          </a:p>
        </p:txBody>
      </p:sp>
    </p:spTree>
    <p:extLst>
      <p:ext uri="{BB962C8B-B14F-4D97-AF65-F5344CB8AC3E}">
        <p14:creationId xmlns:p14="http://schemas.microsoft.com/office/powerpoint/2010/main" val="1648697510"/>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036" y="191903"/>
            <a:ext cx="7556313" cy="1116106"/>
          </a:xfrm>
        </p:spPr>
        <p:txBody>
          <a:bodyPr/>
          <a:lstStyle/>
          <a:p>
            <a:r>
              <a:rPr lang="en-US" dirty="0" smtClean="0"/>
              <a:t>Random intercept model</a:t>
            </a:r>
            <a:endParaRPr lang="en-US" dirty="0"/>
          </a:p>
        </p:txBody>
      </p:sp>
      <p:sp>
        <p:nvSpPr>
          <p:cNvPr id="3" name="Content Placeholder 2"/>
          <p:cNvSpPr>
            <a:spLocks noGrp="1"/>
          </p:cNvSpPr>
          <p:nvPr>
            <p:ph idx="1"/>
          </p:nvPr>
        </p:nvSpPr>
        <p:spPr>
          <a:xfrm>
            <a:off x="152486" y="1643350"/>
            <a:ext cx="8839114" cy="795050"/>
          </a:xfrm>
          <a:ln>
            <a:solidFill>
              <a:schemeClr val="accent1">
                <a:shade val="95000"/>
                <a:satMod val="105000"/>
              </a:schemeClr>
            </a:solidFill>
          </a:ln>
        </p:spPr>
        <p:txBody>
          <a:bodyPr>
            <a:noAutofit/>
          </a:bodyPr>
          <a:lstStyle/>
          <a:p>
            <a:pPr marL="0" indent="0">
              <a:buNone/>
            </a:pPr>
            <a:r>
              <a:rPr lang="en-US" sz="2400" dirty="0" smtClean="0"/>
              <a:t>We are just making piles of variance, not reducing overall variance</a:t>
            </a:r>
            <a:endParaRPr lang="en-US" sz="2400" dirty="0"/>
          </a:p>
        </p:txBody>
      </p:sp>
      <p:grpSp>
        <p:nvGrpSpPr>
          <p:cNvPr id="32" name="Group 31"/>
          <p:cNvGrpSpPr/>
          <p:nvPr/>
        </p:nvGrpSpPr>
        <p:grpSpPr>
          <a:xfrm>
            <a:off x="1075570" y="3200400"/>
            <a:ext cx="5104961" cy="3526317"/>
            <a:chOff x="256103" y="2892845"/>
            <a:chExt cx="5104961" cy="3526317"/>
          </a:xfrm>
        </p:grpSpPr>
        <mc:AlternateContent xmlns:mc="http://schemas.openxmlformats.org/markup-compatibility/2006" xmlns:a14="http://schemas.microsoft.com/office/drawing/2010/main">
          <mc:Choice Requires="a14">
            <p:sp>
              <p:nvSpPr>
                <p:cNvPr id="4" name="Oval 3"/>
                <p:cNvSpPr/>
                <p:nvPr/>
              </p:nvSpPr>
              <p:spPr>
                <a:xfrm>
                  <a:off x="256103" y="3349128"/>
                  <a:ext cx="2244726" cy="218133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Residual Variance</a:t>
                  </a:r>
                </a:p>
                <a:p>
                  <a:pPr algn="ctr"/>
                  <a14:m>
                    <m:oMathPara xmlns:m="http://schemas.openxmlformats.org/officeDocument/2006/math" xmlns="">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a:rPr>
                              <m:t>𝜖</m:t>
                            </m:r>
                          </m:e>
                          <m:sub>
                            <m:r>
                              <a:rPr lang="en-US" sz="3200" b="0" i="1" smtClean="0">
                                <a:latin typeface="Cambria Math" panose="02040503050406030204" pitchFamily="18" charset="0"/>
                              </a:rPr>
                              <m:t>𝑖</m:t>
                            </m:r>
                          </m:sub>
                        </m:sSub>
                      </m:oMath>
                    </m:oMathPara>
                  </a14:m>
                  <a:endParaRPr lang="en-US" dirty="0"/>
                </a:p>
              </p:txBody>
            </p:sp>
          </mc:Choice>
          <mc:Fallback xmlns="">
            <p:sp>
              <p:nvSpPr>
                <p:cNvPr id="4" name="Oval 3"/>
                <p:cNvSpPr>
                  <a:spLocks noRot="1" noChangeAspect="1" noMove="1" noResize="1" noEditPoints="1" noAdjustHandles="1" noChangeArrowheads="1" noChangeShapeType="1" noTextEdit="1"/>
                </p:cNvSpPr>
                <p:nvPr/>
              </p:nvSpPr>
              <p:spPr>
                <a:xfrm>
                  <a:off x="256103" y="3349128"/>
                  <a:ext cx="2244726" cy="2181339"/>
                </a:xfrm>
                <a:prstGeom prst="ellipse">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p:cNvSpPr/>
                <p:nvPr/>
              </p:nvSpPr>
              <p:spPr>
                <a:xfrm>
                  <a:off x="3753480" y="2892845"/>
                  <a:ext cx="1607584" cy="15772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Residual Variance</a:t>
                  </a:r>
                </a:p>
                <a:p>
                  <a:pPr algn="ctr"/>
                  <a14:m>
                    <m:oMathPara xmlns:m="http://schemas.openxmlformats.org/officeDocument/2006/math" xmlns="">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a:rPr>
                              <m:t>𝜖</m:t>
                            </m:r>
                          </m:e>
                          <m:sub>
                            <m:r>
                              <a:rPr lang="en-US" sz="2800" b="0" i="1" smtClean="0">
                                <a:latin typeface="Cambria Math" panose="02040503050406030204" pitchFamily="18" charset="0"/>
                              </a:rPr>
                              <m:t>𝑖𝑗</m:t>
                            </m:r>
                          </m:sub>
                        </m:sSub>
                      </m:oMath>
                    </m:oMathPara>
                  </a14:m>
                  <a:endParaRPr lang="en-US" sz="1600" dirty="0"/>
                </a:p>
              </p:txBody>
            </p:sp>
          </mc:Choice>
          <mc:Fallback xmlns="">
            <p:sp>
              <p:nvSpPr>
                <p:cNvPr id="5" name="Oval 4"/>
                <p:cNvSpPr>
                  <a:spLocks noRot="1" noChangeAspect="1" noMove="1" noResize="1" noEditPoints="1" noAdjustHandles="1" noChangeArrowheads="1" noChangeShapeType="1" noTextEdit="1"/>
                </p:cNvSpPr>
                <p:nvPr/>
              </p:nvSpPr>
              <p:spPr>
                <a:xfrm>
                  <a:off x="3753480" y="2892845"/>
                  <a:ext cx="1607584" cy="1577249"/>
                </a:xfrm>
                <a:prstGeom prst="ellipse">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3740627" y="4818042"/>
                  <a:ext cx="1620437" cy="16011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Random Intercept</a:t>
                  </a:r>
                </a:p>
                <a:p>
                  <a:pPr algn="ctr"/>
                  <a14:m>
                    <m:oMathPara xmlns:m="http://schemas.openxmlformats.org/officeDocument/2006/math" xmlns="">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𝜁</m:t>
                            </m:r>
                          </m:e>
                          <m:sub>
                            <m:r>
                              <a:rPr lang="en-US" sz="2400" b="0" i="1" smtClean="0">
                                <a:latin typeface="Cambria Math" panose="02040503050406030204" pitchFamily="18" charset="0"/>
                              </a:rPr>
                              <m:t>𝑗</m:t>
                            </m:r>
                          </m:sub>
                        </m:sSub>
                      </m:oMath>
                    </m:oMathPara>
                  </a14:m>
                  <a:endParaRPr lang="en-US" dirty="0"/>
                </a:p>
              </p:txBody>
            </p:sp>
          </mc:Choice>
          <mc:Fallback xmlns="">
            <p:sp>
              <p:nvSpPr>
                <p:cNvPr id="6" name="Oval 5"/>
                <p:cNvSpPr>
                  <a:spLocks noRot="1" noChangeAspect="1" noMove="1" noResize="1" noEditPoints="1" noAdjustHandles="1" noChangeArrowheads="1" noChangeShapeType="1" noTextEdit="1"/>
                </p:cNvSpPr>
                <p:nvPr/>
              </p:nvSpPr>
              <p:spPr>
                <a:xfrm>
                  <a:off x="3740627" y="4818042"/>
                  <a:ext cx="1620437" cy="1601120"/>
                </a:xfrm>
                <a:prstGeom prst="ellipse">
                  <a:avLst/>
                </a:prstGeom>
                <a:blipFill rotWithShape="0">
                  <a:blip r:embed="rId4"/>
                  <a:stretch>
                    <a:fillRect/>
                  </a:stretch>
                </a:blipFill>
              </p:spPr>
              <p:txBody>
                <a:bodyPr/>
                <a:lstStyle/>
                <a:p>
                  <a:r>
                    <a:rPr lang="en-US">
                      <a:noFill/>
                    </a:rPr>
                    <a:t> </a:t>
                  </a:r>
                </a:p>
              </p:txBody>
            </p:sp>
          </mc:Fallback>
        </mc:AlternateContent>
        <p:cxnSp>
          <p:nvCxnSpPr>
            <p:cNvPr id="12" name="Straight Arrow Connector 11"/>
            <p:cNvCxnSpPr/>
            <p:nvPr/>
          </p:nvCxnSpPr>
          <p:spPr>
            <a:xfrm flipV="1">
              <a:off x="2500829" y="3789802"/>
              <a:ext cx="1252651" cy="476021"/>
            </a:xfrm>
            <a:prstGeom prst="straightConnector1">
              <a:avLst/>
            </a:prstGeom>
            <a:ln w="38100">
              <a:tailEnd type="triangle" w="lg"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481329" y="4764795"/>
              <a:ext cx="1272151" cy="613960"/>
            </a:xfrm>
            <a:prstGeom prst="straightConnector1">
              <a:avLst/>
            </a:prstGeom>
            <a:ln w="38100">
              <a:tailEnd type="triangle" w="lg" len="med"/>
            </a:ln>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1891116" y="3200400"/>
            <a:ext cx="613634" cy="369332"/>
          </a:xfrm>
          <a:prstGeom prst="rect">
            <a:avLst/>
          </a:prstGeom>
          <a:noFill/>
        </p:spPr>
        <p:txBody>
          <a:bodyPr wrap="square" rtlCol="0">
            <a:spAutoFit/>
          </a:bodyPr>
          <a:lstStyle/>
          <a:p>
            <a:r>
              <a:rPr lang="en-US" dirty="0" smtClean="0"/>
              <a:t>OLS</a:t>
            </a:r>
            <a:endParaRPr lang="en-US" dirty="0"/>
          </a:p>
        </p:txBody>
      </p:sp>
      <p:sp>
        <p:nvSpPr>
          <p:cNvPr id="31" name="TextBox 30"/>
          <p:cNvSpPr txBox="1"/>
          <p:nvPr/>
        </p:nvSpPr>
        <p:spPr>
          <a:xfrm>
            <a:off x="4267200" y="2724326"/>
            <a:ext cx="2857380" cy="369332"/>
          </a:xfrm>
          <a:prstGeom prst="rect">
            <a:avLst/>
          </a:prstGeom>
          <a:noFill/>
        </p:spPr>
        <p:txBody>
          <a:bodyPr wrap="square" rtlCol="0">
            <a:spAutoFit/>
          </a:bodyPr>
          <a:lstStyle/>
          <a:p>
            <a:r>
              <a:rPr lang="en-US" dirty="0" smtClean="0"/>
              <a:t>Random intercept MLM</a:t>
            </a:r>
            <a:endParaRPr lang="en-US" dirty="0"/>
          </a:p>
        </p:txBody>
      </p:sp>
    </p:spTree>
    <p:extLst>
      <p:ext uri="{BB962C8B-B14F-4D97-AF65-F5344CB8AC3E}">
        <p14:creationId xmlns:p14="http://schemas.microsoft.com/office/powerpoint/2010/main" val="3349275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intercept model</a:t>
            </a:r>
            <a:endParaRPr lang="en-US" dirty="0"/>
          </a:p>
        </p:txBody>
      </p:sp>
      <p:sp>
        <p:nvSpPr>
          <p:cNvPr id="3" name="Content Placeholder 2"/>
          <p:cNvSpPr>
            <a:spLocks noGrp="1"/>
          </p:cNvSpPr>
          <p:nvPr>
            <p:ph idx="1"/>
          </p:nvPr>
        </p:nvSpPr>
        <p:spPr>
          <a:xfrm>
            <a:off x="754314" y="4358056"/>
            <a:ext cx="7556313" cy="2133562"/>
          </a:xfrm>
        </p:spPr>
        <p:txBody>
          <a:bodyPr>
            <a:normAutofit fontScale="92500" lnSpcReduction="20000"/>
          </a:bodyPr>
          <a:lstStyle/>
          <a:p>
            <a:endParaRPr lang="en-US" dirty="0" smtClean="0"/>
          </a:p>
          <a:p>
            <a:r>
              <a:rPr lang="en-US" dirty="0" smtClean="0"/>
              <a:t>Explicitly model the error dependence by splitting up the error term into level-1 (dyad) and level-2 (ego) components </a:t>
            </a:r>
          </a:p>
          <a:p>
            <a:r>
              <a:rPr lang="en-US" dirty="0" smtClean="0"/>
              <a:t>Have a random intercept for level-2 ego </a:t>
            </a:r>
            <a:r>
              <a:rPr lang="en-US" i="1" dirty="0" smtClean="0"/>
              <a:t>j</a:t>
            </a:r>
            <a:r>
              <a:rPr lang="en-US" dirty="0" smtClean="0"/>
              <a:t> that is constant across all level-1 alters </a:t>
            </a:r>
          </a:p>
          <a:p>
            <a:r>
              <a:rPr lang="en-US" dirty="0" smtClean="0"/>
              <a:t>Have an error term for each dyad or alter </a:t>
            </a:r>
            <a:r>
              <a:rPr lang="en-US" i="1" dirty="0" err="1" smtClean="0"/>
              <a:t>i</a:t>
            </a:r>
            <a:r>
              <a:rPr lang="en-US" dirty="0" smtClean="0"/>
              <a:t> clustered within ego </a:t>
            </a:r>
            <a:r>
              <a:rPr lang="en-US" i="1" dirty="0" smtClean="0"/>
              <a:t>j</a:t>
            </a:r>
            <a:endParaRPr lang="en-US" i="1" dirty="0"/>
          </a:p>
        </p:txBody>
      </p:sp>
      <p:graphicFrame>
        <p:nvGraphicFramePr>
          <p:cNvPr id="6" name="Object 5"/>
          <p:cNvGraphicFramePr>
            <a:graphicFrameLocks noChangeAspect="1"/>
          </p:cNvGraphicFramePr>
          <p:nvPr>
            <p:extLst/>
          </p:nvPr>
        </p:nvGraphicFramePr>
        <p:xfrm>
          <a:off x="2398056" y="2110505"/>
          <a:ext cx="7493820" cy="537751"/>
        </p:xfrm>
        <a:graphic>
          <a:graphicData uri="http://schemas.openxmlformats.org/presentationml/2006/ole">
            <mc:AlternateContent xmlns:mc="http://schemas.openxmlformats.org/markup-compatibility/2006">
              <mc:Choice xmlns:v="urn:schemas-microsoft-com:vml" Requires="v">
                <p:oleObj spid="_x0000_s14387" name="Document" r:id="rId4" imgW="5486400" imgH="393700" progId="Word.Document.12">
                  <p:embed/>
                </p:oleObj>
              </mc:Choice>
              <mc:Fallback>
                <p:oleObj name="Document" r:id="rId4" imgW="5486400" imgH="393700" progId="Word.Document.12">
                  <p:embed/>
                  <p:pic>
                    <p:nvPicPr>
                      <p:cNvPr id="6" name="Object 5"/>
                      <p:cNvPicPr/>
                      <p:nvPr/>
                    </p:nvPicPr>
                    <p:blipFill>
                      <a:blip r:embed="rId5"/>
                      <a:stretch>
                        <a:fillRect/>
                      </a:stretch>
                    </p:blipFill>
                    <p:spPr>
                      <a:xfrm>
                        <a:off x="2398056" y="2110505"/>
                        <a:ext cx="7493820" cy="537751"/>
                      </a:xfrm>
                      <a:prstGeom prst="rect">
                        <a:avLst/>
                      </a:prstGeom>
                    </p:spPr>
                  </p:pic>
                </p:oleObj>
              </mc:Fallback>
            </mc:AlternateContent>
          </a:graphicData>
        </a:graphic>
      </p:graphicFrame>
      <p:cxnSp>
        <p:nvCxnSpPr>
          <p:cNvPr id="8" name="Straight Arrow Connector 7"/>
          <p:cNvCxnSpPr/>
          <p:nvPr/>
        </p:nvCxnSpPr>
        <p:spPr>
          <a:xfrm>
            <a:off x="2933024" y="2412006"/>
            <a:ext cx="1434532" cy="9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9" name="Object 8"/>
          <p:cNvGraphicFramePr>
            <a:graphicFrameLocks noChangeAspect="1"/>
          </p:cNvGraphicFramePr>
          <p:nvPr>
            <p:extLst/>
          </p:nvPr>
        </p:nvGraphicFramePr>
        <p:xfrm>
          <a:off x="2284286" y="3149864"/>
          <a:ext cx="4902993" cy="1021457"/>
        </p:xfrm>
        <a:graphic>
          <a:graphicData uri="http://schemas.openxmlformats.org/presentationml/2006/ole">
            <mc:AlternateContent xmlns:mc="http://schemas.openxmlformats.org/markup-compatibility/2006">
              <mc:Choice xmlns:v="urn:schemas-microsoft-com:vml" Requires="v">
                <p:oleObj spid="_x0000_s14388" name="Document" r:id="rId7" imgW="5486400" imgH="1143000" progId="Word.Document.12">
                  <p:embed/>
                </p:oleObj>
              </mc:Choice>
              <mc:Fallback>
                <p:oleObj name="Document" r:id="rId7" imgW="5486400" imgH="1143000" progId="Word.Document.12">
                  <p:embed/>
                  <p:pic>
                    <p:nvPicPr>
                      <p:cNvPr id="9" name="Object 8"/>
                      <p:cNvPicPr/>
                      <p:nvPr/>
                    </p:nvPicPr>
                    <p:blipFill>
                      <a:blip r:embed="rId8"/>
                      <a:stretch>
                        <a:fillRect/>
                      </a:stretch>
                    </p:blipFill>
                    <p:spPr>
                      <a:xfrm>
                        <a:off x="2284286" y="3149864"/>
                        <a:ext cx="4902993" cy="1021457"/>
                      </a:xfrm>
                      <a:prstGeom prst="rect">
                        <a:avLst/>
                      </a:prstGeom>
                    </p:spPr>
                  </p:pic>
                </p:oleObj>
              </mc:Fallback>
            </mc:AlternateContent>
          </a:graphicData>
        </a:graphic>
      </p:graphicFrame>
      <p:cxnSp>
        <p:nvCxnSpPr>
          <p:cNvPr id="11" name="Straight Arrow Connector 10"/>
          <p:cNvCxnSpPr/>
          <p:nvPr/>
        </p:nvCxnSpPr>
        <p:spPr>
          <a:xfrm flipH="1">
            <a:off x="6112752" y="1982596"/>
            <a:ext cx="758383" cy="3197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894891" y="1741173"/>
            <a:ext cx="610376" cy="369332"/>
          </a:xfrm>
          <a:prstGeom prst="rect">
            <a:avLst/>
          </a:prstGeom>
          <a:noFill/>
        </p:spPr>
        <p:txBody>
          <a:bodyPr wrap="none" rtlCol="0">
            <a:spAutoFit/>
          </a:bodyPr>
          <a:lstStyle/>
          <a:p>
            <a:r>
              <a:rPr lang="en-US" dirty="0" smtClean="0"/>
              <a:t>zeta</a:t>
            </a:r>
            <a:endParaRPr lang="en-US" dirty="0"/>
          </a:p>
        </p:txBody>
      </p:sp>
      <p:cxnSp>
        <p:nvCxnSpPr>
          <p:cNvPr id="16" name="Straight Arrow Connector 15"/>
          <p:cNvCxnSpPr/>
          <p:nvPr/>
        </p:nvCxnSpPr>
        <p:spPr>
          <a:xfrm flipH="1">
            <a:off x="4867169" y="1842632"/>
            <a:ext cx="758383" cy="3197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694993" y="1556507"/>
            <a:ext cx="966430" cy="369332"/>
          </a:xfrm>
          <a:prstGeom prst="rect">
            <a:avLst/>
          </a:prstGeom>
          <a:noFill/>
        </p:spPr>
        <p:txBody>
          <a:bodyPr wrap="none" rtlCol="0">
            <a:spAutoFit/>
          </a:bodyPr>
          <a:lstStyle/>
          <a:p>
            <a:r>
              <a:rPr lang="en-US" dirty="0" smtClean="0"/>
              <a:t>epsilon</a:t>
            </a:r>
            <a:endParaRPr lang="en-US" dirty="0"/>
          </a:p>
        </p:txBody>
      </p:sp>
    </p:spTree>
    <p:extLst>
      <p:ext uri="{BB962C8B-B14F-4D97-AF65-F5344CB8AC3E}">
        <p14:creationId xmlns:p14="http://schemas.microsoft.com/office/powerpoint/2010/main" val="13310108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Intraclass</a:t>
            </a:r>
            <a:r>
              <a:rPr lang="en-US" dirty="0" smtClean="0"/>
              <a:t> correlation</a:t>
            </a:r>
            <a:endParaRPr lang="en-US" dirty="0"/>
          </a:p>
        </p:txBody>
      </p:sp>
      <p:sp>
        <p:nvSpPr>
          <p:cNvPr id="3" name="Content Placeholder 2"/>
          <p:cNvSpPr>
            <a:spLocks noGrp="1"/>
          </p:cNvSpPr>
          <p:nvPr>
            <p:ph idx="1"/>
          </p:nvPr>
        </p:nvSpPr>
        <p:spPr>
          <a:xfrm>
            <a:off x="1215241" y="4266921"/>
            <a:ext cx="7095386" cy="2358029"/>
          </a:xfrm>
        </p:spPr>
        <p:txBody>
          <a:bodyPr>
            <a:normAutofit/>
          </a:bodyPr>
          <a:lstStyle/>
          <a:p>
            <a:r>
              <a:rPr lang="en-US" dirty="0" smtClean="0"/>
              <a:t>Rho is a measure of between-cluster heterogeneity </a:t>
            </a:r>
            <a:r>
              <a:rPr lang="en-US" u="sng" dirty="0" smtClean="0"/>
              <a:t>OR</a:t>
            </a:r>
            <a:r>
              <a:rPr lang="en-US" dirty="0" smtClean="0"/>
              <a:t> within-cluster homogeneity  (two sides of the same coin)</a:t>
            </a:r>
          </a:p>
          <a:p>
            <a:r>
              <a:rPr lang="en-US" dirty="0" smtClean="0"/>
              <a:t>Typically call it the </a:t>
            </a:r>
            <a:r>
              <a:rPr lang="en-US" dirty="0" err="1" smtClean="0"/>
              <a:t>intraclass</a:t>
            </a:r>
            <a:r>
              <a:rPr lang="en-US" dirty="0" smtClean="0"/>
              <a:t> correlation, which is a measure of within-cluster correlation</a:t>
            </a:r>
          </a:p>
          <a:p>
            <a:pPr marL="0" indent="0">
              <a:buNone/>
            </a:pPr>
            <a:endParaRPr lang="en-US" dirty="0" smtClean="0"/>
          </a:p>
        </p:txBody>
      </p:sp>
      <p:sp>
        <p:nvSpPr>
          <p:cNvPr id="11" name="TextBox 10"/>
          <p:cNvSpPr txBox="1"/>
          <p:nvPr/>
        </p:nvSpPr>
        <p:spPr>
          <a:xfrm>
            <a:off x="6634347" y="1600654"/>
            <a:ext cx="546945" cy="369332"/>
          </a:xfrm>
          <a:prstGeom prst="rect">
            <a:avLst/>
          </a:prstGeom>
          <a:noFill/>
        </p:spPr>
        <p:txBody>
          <a:bodyPr wrap="none" rtlCol="0">
            <a:spAutoFit/>
          </a:bodyPr>
          <a:lstStyle/>
          <a:p>
            <a:r>
              <a:rPr lang="en-US" dirty="0" smtClean="0"/>
              <a:t>rho</a:t>
            </a:r>
            <a:endParaRPr lang="en-US" dirty="0"/>
          </a:p>
        </p:txBody>
      </p:sp>
      <p:cxnSp>
        <p:nvCxnSpPr>
          <p:cNvPr id="13" name="Straight Arrow Connector 12"/>
          <p:cNvCxnSpPr/>
          <p:nvPr/>
        </p:nvCxnSpPr>
        <p:spPr>
          <a:xfrm flipH="1">
            <a:off x="5223354" y="1815353"/>
            <a:ext cx="1352810" cy="3894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3881921" y="1815353"/>
                <a:ext cx="1762025" cy="774315"/>
              </a:xfrm>
              <a:prstGeom prst="rect">
                <a:avLst/>
              </a:prstGeom>
            </p:spPr>
            <p:txBody>
              <a:bodyPr wrap="square">
                <a:spAutoFit/>
              </a:bodyPr>
              <a:lstStyle/>
              <a:p>
                <a14:m>
                  <m:oMath xmlns:m="http://schemas.openxmlformats.org/officeDocument/2006/math" xmlns="">
                    <m:f>
                      <m:fPr>
                        <m:ctrlPr>
                          <a:rPr lang="en-US" sz="2800" i="1">
                            <a:latin typeface="Cambria Math" panose="02040503050406030204" pitchFamily="18" charset="0"/>
                          </a:rPr>
                        </m:ctrlPr>
                      </m:fPr>
                      <m:num>
                        <m:r>
                          <a:rPr lang="en-US" sz="2800" i="1">
                            <a:latin typeface="Cambria Math"/>
                          </a:rPr>
                          <m:t>𝜓</m:t>
                        </m:r>
                      </m:num>
                      <m:den>
                        <m:r>
                          <a:rPr lang="en-US" sz="2800" i="1">
                            <a:latin typeface="Cambria Math"/>
                          </a:rPr>
                          <m:t>𝜓</m:t>
                        </m:r>
                        <m:r>
                          <a:rPr lang="en-US" sz="2800" i="1">
                            <a:latin typeface="Cambria Math"/>
                          </a:rPr>
                          <m:t>+</m:t>
                        </m:r>
                        <m:r>
                          <a:rPr lang="en-US" sz="2800" i="1">
                            <a:latin typeface="Cambria Math"/>
                          </a:rPr>
                          <m:t>𝜃</m:t>
                        </m:r>
                      </m:den>
                    </m:f>
                  </m:oMath>
                </a14:m>
                <a:r>
                  <a:rPr lang="en-US" sz="2800" dirty="0"/>
                  <a:t> = </a:t>
                </a:r>
                <a14:m>
                  <m:oMath xmlns:m="http://schemas.openxmlformats.org/officeDocument/2006/math" xmlns="">
                    <m:r>
                      <a:rPr lang="en-US" sz="2800" i="1">
                        <a:latin typeface="Cambria Math"/>
                      </a:rPr>
                      <m:t>𝜌</m:t>
                    </m:r>
                  </m:oMath>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3881921" y="1815353"/>
                <a:ext cx="1762025" cy="774315"/>
              </a:xfrm>
              <a:prstGeom prst="rect">
                <a:avLst/>
              </a:prstGeom>
              <a:blipFill>
                <a:blip r:embed="rId2"/>
                <a:stretch>
                  <a:fillRect b="-1575"/>
                </a:stretch>
              </a:blipFill>
            </p:spPr>
            <p:txBody>
              <a:bodyPr/>
              <a:lstStyle/>
              <a:p>
                <a:r>
                  <a:rPr lang="en-US">
                    <a:noFill/>
                  </a:rPr>
                  <a:t> </a:t>
                </a:r>
              </a:p>
            </p:txBody>
          </p:sp>
        </mc:Fallback>
      </mc:AlternateContent>
      <p:grpSp>
        <p:nvGrpSpPr>
          <p:cNvPr id="8" name="Group 7"/>
          <p:cNvGrpSpPr/>
          <p:nvPr/>
        </p:nvGrpSpPr>
        <p:grpSpPr>
          <a:xfrm>
            <a:off x="1708647" y="2497618"/>
            <a:ext cx="6816726" cy="1425883"/>
            <a:chOff x="498474" y="3356826"/>
            <a:chExt cx="6816726" cy="1425883"/>
          </a:xfrm>
        </p:grpSpPr>
        <p:sp>
          <p:nvSpPr>
            <p:cNvPr id="9" name="TextBox 8"/>
            <p:cNvSpPr txBox="1"/>
            <p:nvPr/>
          </p:nvSpPr>
          <p:spPr>
            <a:xfrm>
              <a:off x="582936" y="4253679"/>
              <a:ext cx="502061" cy="369332"/>
            </a:xfrm>
            <a:prstGeom prst="rect">
              <a:avLst/>
            </a:prstGeom>
            <a:noFill/>
          </p:spPr>
          <p:txBody>
            <a:bodyPr wrap="none" rtlCol="0">
              <a:spAutoFit/>
            </a:bodyPr>
            <a:lstStyle/>
            <a:p>
              <a:r>
                <a:rPr lang="en-US" dirty="0" smtClean="0"/>
                <a:t>psi</a:t>
              </a:r>
              <a:endParaRPr lang="en-US" dirty="0"/>
            </a:p>
          </p:txBody>
        </p:sp>
        <p:sp>
          <p:nvSpPr>
            <p:cNvPr id="10" name="TextBox 9"/>
            <p:cNvSpPr txBox="1"/>
            <p:nvPr/>
          </p:nvSpPr>
          <p:spPr>
            <a:xfrm>
              <a:off x="498474" y="3356826"/>
              <a:ext cx="711140" cy="369332"/>
            </a:xfrm>
            <a:prstGeom prst="rect">
              <a:avLst/>
            </a:prstGeom>
            <a:noFill/>
          </p:spPr>
          <p:txBody>
            <a:bodyPr wrap="none" rtlCol="0">
              <a:spAutoFit/>
            </a:bodyPr>
            <a:lstStyle/>
            <a:p>
              <a:r>
                <a:rPr lang="en-US" dirty="0" smtClean="0"/>
                <a:t>theta</a:t>
              </a:r>
              <a:endParaRPr lang="en-US" dirty="0"/>
            </a:p>
          </p:txBody>
        </p:sp>
        <p:cxnSp>
          <p:nvCxnSpPr>
            <p:cNvPr id="12" name="Straight Arrow Connector 11"/>
            <p:cNvCxnSpPr>
              <a:stCxn id="9" idx="3"/>
            </p:cNvCxnSpPr>
            <p:nvPr/>
          </p:nvCxnSpPr>
          <p:spPr>
            <a:xfrm>
              <a:off x="1084997" y="4438345"/>
              <a:ext cx="623650"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209614" y="3726158"/>
              <a:ext cx="499033" cy="2664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1807435" y="3859379"/>
                  <a:ext cx="5507765" cy="923330"/>
                </a:xfrm>
                <a:prstGeom prst="rect">
                  <a:avLst/>
                </a:prstGeom>
              </p:spPr>
              <p:txBody>
                <a:bodyPr wrap="square">
                  <a:spAutoFit/>
                </a:bodyPr>
                <a:lstStyle/>
                <a:p>
                  <a14:m>
                    <m:oMath xmlns:m="http://schemas.openxmlformats.org/officeDocument/2006/math" xmlns="">
                      <m:r>
                        <a:rPr lang="en-US" i="1">
                          <a:latin typeface="Cambria Math"/>
                        </a:rPr>
                        <m:t>𝜃</m:t>
                      </m:r>
                    </m:oMath>
                  </a14:m>
                  <a:r>
                    <a:rPr lang="en-US" dirty="0"/>
                    <a:t> = variance within </a:t>
                  </a:r>
                  <a:r>
                    <a:rPr lang="en-US" dirty="0" smtClean="0"/>
                    <a:t>clusters</a:t>
                  </a:r>
                  <a:endParaRPr lang="en-US" dirty="0"/>
                </a:p>
                <a:p>
                  <a:r>
                    <a:rPr lang="en-US" dirty="0"/>
                    <a:t> </a:t>
                  </a:r>
                </a:p>
                <a:p>
                  <a14:m>
                    <m:oMath xmlns:m="http://schemas.openxmlformats.org/officeDocument/2006/math" xmlns="">
                      <m:r>
                        <a:rPr lang="en-US" i="1">
                          <a:latin typeface="Cambria Math"/>
                        </a:rPr>
                        <m:t>𝜑</m:t>
                      </m:r>
                      <m:r>
                        <a:rPr lang="en-US" i="1">
                          <a:latin typeface="Cambria Math"/>
                        </a:rPr>
                        <m:t> </m:t>
                      </m:r>
                    </m:oMath>
                  </a14:m>
                  <a:r>
                    <a:rPr lang="en-US" dirty="0"/>
                    <a:t>= variance between </a:t>
                  </a:r>
                  <a:r>
                    <a:rPr lang="en-US" dirty="0" smtClean="0"/>
                    <a:t>clusters </a:t>
                  </a:r>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1807435" y="3859379"/>
                  <a:ext cx="5507765" cy="923330"/>
                </a:xfrm>
                <a:prstGeom prst="rect">
                  <a:avLst/>
                </a:prstGeom>
                <a:blipFill>
                  <a:blip r:embed="rId3"/>
                  <a:stretch>
                    <a:fillRect t="-3289" b="-9211"/>
                  </a:stretch>
                </a:blipFill>
              </p:spPr>
              <p:txBody>
                <a:bodyPr/>
                <a:lstStyle/>
                <a:p>
                  <a:r>
                    <a:rPr lang="en-US">
                      <a:noFill/>
                    </a:rPr>
                    <a:t> </a:t>
                  </a:r>
                </a:p>
              </p:txBody>
            </p:sp>
          </mc:Fallback>
        </mc:AlternateContent>
      </p:grpSp>
    </p:spTree>
    <p:extLst>
      <p:ext uri="{BB962C8B-B14F-4D97-AF65-F5344CB8AC3E}">
        <p14:creationId xmlns:p14="http://schemas.microsoft.com/office/powerpoint/2010/main" val="3330140384"/>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Intraclass</a:t>
            </a:r>
            <a:r>
              <a:rPr lang="en-US" dirty="0" smtClean="0"/>
              <a:t> correlation</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332" y="1847849"/>
            <a:ext cx="6349436" cy="4166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0243704"/>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Intraclass</a:t>
            </a:r>
            <a:r>
              <a:rPr lang="en-US" dirty="0" smtClean="0"/>
              <a:t> correlation</a:t>
            </a:r>
            <a:endParaRPr lang="en-US" dirty="0"/>
          </a:p>
        </p:txBody>
      </p:sp>
      <p:sp>
        <p:nvSpPr>
          <p:cNvPr id="6" name="Content Placeholder 2"/>
          <p:cNvSpPr>
            <a:spLocks noGrp="1"/>
          </p:cNvSpPr>
          <p:nvPr>
            <p:ph idx="1"/>
          </p:nvPr>
        </p:nvSpPr>
        <p:spPr>
          <a:xfrm>
            <a:off x="1034008" y="2057588"/>
            <a:ext cx="7095386" cy="3389495"/>
          </a:xfrm>
        </p:spPr>
        <p:txBody>
          <a:bodyPr>
            <a:normAutofit/>
          </a:bodyPr>
          <a:lstStyle/>
          <a:p>
            <a:r>
              <a:rPr lang="en-US" sz="2400" dirty="0"/>
              <a:t>ICC is a standardized way of expressing how much we need </a:t>
            </a:r>
            <a:r>
              <a:rPr lang="en-US" sz="2400" dirty="0" smtClean="0"/>
              <a:t>to worry </a:t>
            </a:r>
            <a:r>
              <a:rPr lang="en-US" sz="2400" dirty="0"/>
              <a:t>about </a:t>
            </a:r>
            <a:r>
              <a:rPr lang="en-US" sz="2400" i="1" dirty="0"/>
              <a:t>dependency due to </a:t>
            </a:r>
            <a:r>
              <a:rPr lang="en-US" sz="2400" i="1" dirty="0" smtClean="0"/>
              <a:t>cluster </a:t>
            </a:r>
            <a:r>
              <a:rPr lang="en-US" sz="2400" i="1" dirty="0"/>
              <a:t>mean differences</a:t>
            </a:r>
            <a:endParaRPr lang="en-US" sz="2400" dirty="0"/>
          </a:p>
          <a:p>
            <a:r>
              <a:rPr lang="en-US" sz="2400" dirty="0" smtClean="0"/>
              <a:t>Bigger ICC </a:t>
            </a:r>
            <a:r>
              <a:rPr lang="en-US" sz="2400" dirty="0" smtClean="0">
                <a:sym typeface="Wingdings" panose="05000000000000000000" pitchFamily="2" charset="2"/>
              </a:rPr>
              <a:t> more messed up standard errors</a:t>
            </a:r>
            <a:endParaRPr lang="en-US" sz="2400" dirty="0" smtClean="0"/>
          </a:p>
        </p:txBody>
      </p:sp>
    </p:spTree>
    <p:extLst>
      <p:ext uri="{BB962C8B-B14F-4D97-AF65-F5344CB8AC3E}">
        <p14:creationId xmlns:p14="http://schemas.microsoft.com/office/powerpoint/2010/main" val="3570195945"/>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intercept model</a:t>
            </a:r>
            <a:endParaRPr lang="en-US" dirty="0"/>
          </a:p>
        </p:txBody>
      </p:sp>
      <p:sp>
        <p:nvSpPr>
          <p:cNvPr id="3" name="Content Placeholder 2"/>
          <p:cNvSpPr>
            <a:spLocks noGrp="1"/>
          </p:cNvSpPr>
          <p:nvPr>
            <p:ph idx="1"/>
          </p:nvPr>
        </p:nvSpPr>
        <p:spPr>
          <a:xfrm>
            <a:off x="1215241" y="5710241"/>
            <a:ext cx="7095386" cy="781377"/>
          </a:xfrm>
        </p:spPr>
        <p:txBody>
          <a:bodyPr>
            <a:normAutofit/>
          </a:bodyPr>
          <a:lstStyle/>
          <a:p>
            <a:r>
              <a:rPr lang="en-US" dirty="0" smtClean="0"/>
              <a:t>Now see </a:t>
            </a:r>
            <a:r>
              <a:rPr lang="en-US" i="1" dirty="0" err="1" smtClean="0"/>
              <a:t>ij</a:t>
            </a:r>
            <a:r>
              <a:rPr lang="en-US" dirty="0" smtClean="0"/>
              <a:t> subscript, which denotes alter </a:t>
            </a:r>
            <a:r>
              <a:rPr lang="en-US" i="1" dirty="0" err="1" smtClean="0"/>
              <a:t>i</a:t>
            </a:r>
            <a:r>
              <a:rPr lang="en-US" dirty="0" smtClean="0"/>
              <a:t> of ego </a:t>
            </a:r>
            <a:r>
              <a:rPr lang="en-US" i="1" dirty="0" smtClean="0"/>
              <a:t>j</a:t>
            </a:r>
          </a:p>
        </p:txBody>
      </p:sp>
      <p:graphicFrame>
        <p:nvGraphicFramePr>
          <p:cNvPr id="4" name="Object 3"/>
          <p:cNvGraphicFramePr>
            <a:graphicFrameLocks noChangeAspect="1"/>
          </p:cNvGraphicFramePr>
          <p:nvPr>
            <p:extLst/>
          </p:nvPr>
        </p:nvGraphicFramePr>
        <p:xfrm>
          <a:off x="1828800" y="2327648"/>
          <a:ext cx="5486400" cy="393700"/>
        </p:xfrm>
        <a:graphic>
          <a:graphicData uri="http://schemas.openxmlformats.org/presentationml/2006/ole">
            <mc:AlternateContent xmlns:mc="http://schemas.openxmlformats.org/markup-compatibility/2006">
              <mc:Choice xmlns:v="urn:schemas-microsoft-com:vml" Requires="v">
                <p:oleObj spid="_x0000_s6201" name="Document" r:id="rId4" imgW="5486400" imgH="393700" progId="Word.Document.12">
                  <p:embed/>
                </p:oleObj>
              </mc:Choice>
              <mc:Fallback>
                <p:oleObj name="Document" r:id="rId4" imgW="5486400" imgH="393700" progId="Word.Document.12">
                  <p:embed/>
                  <p:pic>
                    <p:nvPicPr>
                      <p:cNvPr id="4" name="Object 3"/>
                      <p:cNvPicPr/>
                      <p:nvPr/>
                    </p:nvPicPr>
                    <p:blipFill>
                      <a:blip r:embed="rId5"/>
                      <a:stretch>
                        <a:fillRect/>
                      </a:stretch>
                    </p:blipFill>
                    <p:spPr>
                      <a:xfrm>
                        <a:off x="1828800" y="2327648"/>
                        <a:ext cx="5486400" cy="393700"/>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025650" y="3244850"/>
          <a:ext cx="6223000" cy="1730375"/>
        </p:xfrm>
        <a:graphic>
          <a:graphicData uri="http://schemas.openxmlformats.org/presentationml/2006/ole">
            <mc:AlternateContent xmlns:mc="http://schemas.openxmlformats.org/markup-compatibility/2006">
              <mc:Choice xmlns:v="urn:schemas-microsoft-com:vml" Requires="v">
                <p:oleObj spid="_x0000_s6202" name="Document" r:id="rId7" imgW="5497885" imgH="1528544" progId="Word.Document.12">
                  <p:embed/>
                </p:oleObj>
              </mc:Choice>
              <mc:Fallback>
                <p:oleObj name="Document" r:id="rId7" imgW="5497885" imgH="1528544" progId="Word.Document.12">
                  <p:embed/>
                  <p:pic>
                    <p:nvPicPr>
                      <p:cNvPr id="7" name="Object 6"/>
                      <p:cNvPicPr/>
                      <p:nvPr/>
                    </p:nvPicPr>
                    <p:blipFill>
                      <a:blip r:embed="rId8"/>
                      <a:stretch>
                        <a:fillRect/>
                      </a:stretch>
                    </p:blipFill>
                    <p:spPr>
                      <a:xfrm>
                        <a:off x="2025650" y="3244850"/>
                        <a:ext cx="6223000" cy="1730375"/>
                      </a:xfrm>
                      <a:prstGeom prst="rect">
                        <a:avLst/>
                      </a:prstGeom>
                    </p:spPr>
                  </p:pic>
                </p:oleObj>
              </mc:Fallback>
            </mc:AlternateContent>
          </a:graphicData>
        </a:graphic>
      </p:graphicFrame>
    </p:spTree>
    <p:extLst>
      <p:ext uri="{BB962C8B-B14F-4D97-AF65-F5344CB8AC3E}">
        <p14:creationId xmlns:p14="http://schemas.microsoft.com/office/powerpoint/2010/main" val="2427213497"/>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994328"/>
          </a:xfrm>
        </p:spPr>
        <p:txBody>
          <a:bodyPr/>
          <a:lstStyle/>
          <a:p>
            <a:r>
              <a:rPr lang="en-US" dirty="0" smtClean="0"/>
              <a:t>What relationship factors affect libido?</a:t>
            </a:r>
            <a:endParaRPr lang="en-US" dirty="0"/>
          </a:p>
        </p:txBody>
      </p:sp>
      <p:sp>
        <p:nvSpPr>
          <p:cNvPr id="3" name="Content Placeholder 2"/>
          <p:cNvSpPr>
            <a:spLocks noGrp="1"/>
          </p:cNvSpPr>
          <p:nvPr>
            <p:ph idx="1"/>
          </p:nvPr>
        </p:nvSpPr>
        <p:spPr>
          <a:xfrm>
            <a:off x="498474" y="4802736"/>
            <a:ext cx="8340726" cy="1845892"/>
          </a:xfrm>
        </p:spPr>
        <p:txBody>
          <a:bodyPr/>
          <a:lstStyle/>
          <a:p>
            <a:r>
              <a:rPr lang="en-US" dirty="0" smtClean="0"/>
              <a:t>Ego Jane has three sex partners – Bob, Ann, and Don Juan</a:t>
            </a:r>
          </a:p>
          <a:p>
            <a:r>
              <a:rPr lang="en-US" dirty="0" smtClean="0"/>
              <a:t>The intercept is 6 sexual contacts per month</a:t>
            </a:r>
          </a:p>
          <a:p>
            <a:r>
              <a:rPr lang="en-US" dirty="0" smtClean="0"/>
              <a:t>What can we say about ego Jane and her sex partners?</a:t>
            </a:r>
            <a:endParaRPr lang="en-US" dirty="0"/>
          </a:p>
        </p:txBody>
      </p:sp>
      <p:grpSp>
        <p:nvGrpSpPr>
          <p:cNvPr id="14" name="Group 13"/>
          <p:cNvGrpSpPr/>
          <p:nvPr/>
        </p:nvGrpSpPr>
        <p:grpSpPr>
          <a:xfrm>
            <a:off x="1295400" y="1746212"/>
            <a:ext cx="5345848" cy="2780917"/>
            <a:chOff x="1158315" y="1246015"/>
            <a:chExt cx="5345848" cy="2780917"/>
          </a:xfrm>
        </p:grpSpPr>
        <p:cxnSp>
          <p:nvCxnSpPr>
            <p:cNvPr id="5" name="Straight Connector 4"/>
            <p:cNvCxnSpPr/>
            <p:nvPr/>
          </p:nvCxnSpPr>
          <p:spPr>
            <a:xfrm flipV="1">
              <a:off x="1980539" y="2497624"/>
              <a:ext cx="982766" cy="8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2313825" y="1636636"/>
              <a:ext cx="25638" cy="860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416374" y="2514600"/>
              <a:ext cx="22026" cy="52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254004" y="2506170"/>
              <a:ext cx="0" cy="2649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2766753" y="2506171"/>
              <a:ext cx="17090" cy="13502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699073" y="3870283"/>
              <a:ext cx="4272897"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2846385" y="2890459"/>
                  <a:ext cx="753924" cy="388761"/>
                </a:xfrm>
                <a:prstGeom prst="rect">
                  <a:avLst/>
                </a:prstGeom>
              </p:spPr>
              <p:txBody>
                <a:bodyPr wrap="square">
                  <a:spAutoFit/>
                </a:bodyPr>
                <a:lstStyle/>
                <a:p>
                  <a14:m>
                    <m:oMathPara xmlns:m="http://schemas.openxmlformats.org/officeDocument/2006/math" xmlns="">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𝜁</m:t>
                            </m:r>
                          </m:e>
                          <m:sub>
                            <m:r>
                              <a:rPr lang="en-US" b="0" i="1" smtClean="0">
                                <a:latin typeface="Cambria Math"/>
                              </a:rPr>
                              <m:t>𝐽𝑎𝑛𝑒</m:t>
                            </m:r>
                          </m:sub>
                        </m:sSub>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2846385" y="2890459"/>
                  <a:ext cx="753924" cy="388761"/>
                </a:xfrm>
                <a:prstGeom prst="rect">
                  <a:avLst/>
                </a:prstGeom>
                <a:blipFill>
                  <a:blip r:embed="rId2"/>
                  <a:stretch>
                    <a:fillRect b="-7813"/>
                  </a:stretch>
                </a:blipFill>
              </p:spPr>
              <p:txBody>
                <a:bodyPr/>
                <a:lstStyle/>
                <a:p>
                  <a:r>
                    <a:rPr lang="en-US">
                      <a:noFill/>
                    </a:rPr>
                    <a:t> </a:t>
                  </a:r>
                </a:p>
              </p:txBody>
            </p:sp>
          </mc:Fallback>
        </mc:AlternateContent>
        <p:sp>
          <p:nvSpPr>
            <p:cNvPr id="21" name="Oval 20"/>
            <p:cNvSpPr/>
            <p:nvPr/>
          </p:nvSpPr>
          <p:spPr>
            <a:xfrm>
              <a:off x="2254005" y="1514858"/>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359545" y="3032805"/>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201234" y="2758356"/>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1158315" y="2712493"/>
                  <a:ext cx="1115947" cy="390620"/>
                </a:xfrm>
                <a:prstGeom prst="rect">
                  <a:avLst/>
                </a:prstGeom>
              </p:spPr>
              <p:txBody>
                <a:bodyPr wrap="square">
                  <a:spAutoFit/>
                </a:bodyPr>
                <a:lstStyle/>
                <a:p>
                  <a14:m>
                    <m:oMathPara xmlns:m="http://schemas.openxmlformats.org/officeDocument/2006/math" xmlns="">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𝜖</m:t>
                            </m:r>
                          </m:e>
                          <m:sub>
                            <m:r>
                              <a:rPr lang="en-US" i="1">
                                <a:latin typeface="Cambria Math"/>
                              </a:rPr>
                              <m:t>𝐵𝑜𝑏</m:t>
                            </m:r>
                            <m:r>
                              <a:rPr lang="en-US" i="1">
                                <a:latin typeface="Cambria Math"/>
                              </a:rPr>
                              <m:t>−</m:t>
                            </m:r>
                            <m:r>
                              <a:rPr lang="en-US" i="1">
                                <a:latin typeface="Cambria Math"/>
                              </a:rPr>
                              <m:t>𝐽𝑎𝑛𝑒</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1158315" y="2712493"/>
                  <a:ext cx="1115947" cy="390620"/>
                </a:xfrm>
                <a:prstGeom prst="rect">
                  <a:avLst/>
                </a:prstGeom>
                <a:blipFill>
                  <a:blip r:embed="rId3"/>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754118" y="3044555"/>
                  <a:ext cx="1145826" cy="390620"/>
                </a:xfrm>
                <a:prstGeom prst="rect">
                  <a:avLst/>
                </a:prstGeom>
              </p:spPr>
              <p:txBody>
                <a:bodyPr wrap="square">
                  <a:spAutoFit/>
                </a:bodyPr>
                <a:lstStyle/>
                <a:p>
                  <a14:m>
                    <m:oMathPara xmlns:m="http://schemas.openxmlformats.org/officeDocument/2006/math" xmlns="">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𝜖</m:t>
                            </m:r>
                          </m:e>
                          <m:sub>
                            <m:r>
                              <a:rPr lang="en-US" b="0" i="1" smtClean="0">
                                <a:latin typeface="Cambria Math"/>
                              </a:rPr>
                              <m:t>𝐴𝑛𝑛</m:t>
                            </m:r>
                            <m:r>
                              <a:rPr lang="en-US" i="1">
                                <a:latin typeface="Cambria Math"/>
                              </a:rPr>
                              <m:t>−</m:t>
                            </m:r>
                            <m:r>
                              <a:rPr lang="en-US" i="1">
                                <a:latin typeface="Cambria Math"/>
                              </a:rPr>
                              <m:t>𝐽𝑎𝑛𝑒</m:t>
                            </m:r>
                          </m:sub>
                        </m:sSub>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1754118" y="3044555"/>
                  <a:ext cx="1145826" cy="390620"/>
                </a:xfrm>
                <a:prstGeom prst="rect">
                  <a:avLst/>
                </a:prstGeom>
                <a:blipFill>
                  <a:blip r:embed="rId4"/>
                  <a:stretch>
                    <a:fillRect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2274261" y="1246015"/>
                  <a:ext cx="1561261" cy="390620"/>
                </a:xfrm>
                <a:prstGeom prst="rect">
                  <a:avLst/>
                </a:prstGeom>
              </p:spPr>
              <p:txBody>
                <a:bodyPr wrap="square">
                  <a:spAutoFit/>
                </a:bodyPr>
                <a:lstStyle/>
                <a:p>
                  <a14:m>
                    <m:oMathPara xmlns:m="http://schemas.openxmlformats.org/officeDocument/2006/math" xmlns="">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𝜖</m:t>
                            </m:r>
                          </m:e>
                          <m:sub>
                            <m:r>
                              <a:rPr lang="en-US" b="0" i="1" smtClean="0">
                                <a:latin typeface="Cambria Math"/>
                              </a:rPr>
                              <m:t>𝐷𝑜𝑛𝐽𝑢𝑎𝑛</m:t>
                            </m:r>
                            <m:r>
                              <a:rPr lang="en-US" i="1">
                                <a:latin typeface="Cambria Math"/>
                              </a:rPr>
                              <m:t>−</m:t>
                            </m:r>
                            <m:r>
                              <a:rPr lang="en-US" i="1">
                                <a:latin typeface="Cambria Math"/>
                              </a:rPr>
                              <m:t>𝐽𝑎𝑛𝑒</m:t>
                            </m:r>
                          </m:sub>
                        </m:sSub>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2274261" y="1246015"/>
                  <a:ext cx="1561261" cy="390620"/>
                </a:xfrm>
                <a:prstGeom prst="rect">
                  <a:avLst/>
                </a:prstGeom>
                <a:blipFill>
                  <a:blip r:embed="rId5"/>
                  <a:stretch>
                    <a:fillRect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6019800" y="3657600"/>
                  <a:ext cx="484363" cy="369332"/>
                </a:xfrm>
                <a:prstGeom prst="rect">
                  <a:avLst/>
                </a:prstGeom>
              </p:spPr>
              <p:txBody>
                <a:bodyPr wrap="square">
                  <a:spAutoFit/>
                </a:bodyPr>
                <a:lstStyle/>
                <a:p>
                  <a14:m>
                    <m:oMathPara xmlns:m="http://schemas.openxmlformats.org/officeDocument/2006/math" xmlns="">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𝛽</m:t>
                            </m:r>
                          </m:e>
                          <m:sub>
                            <m:r>
                              <a:rPr lang="en-US" i="1">
                                <a:latin typeface="Cambria Math"/>
                              </a:rPr>
                              <m:t>0</m:t>
                            </m:r>
                          </m:sub>
                        </m:sSub>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6019800" y="3657600"/>
                  <a:ext cx="484363" cy="369332"/>
                </a:xfrm>
                <a:prstGeom prst="rect">
                  <a:avLst/>
                </a:prstGeom>
                <a:blipFill>
                  <a:blip r:embed="rId6"/>
                  <a:stretch>
                    <a:fillRect b="-14754"/>
                  </a:stretch>
                </a:blipFill>
              </p:spPr>
              <p:txBody>
                <a:bodyPr/>
                <a:lstStyle/>
                <a:p>
                  <a:r>
                    <a:rPr lang="en-US">
                      <a:noFill/>
                    </a:rPr>
                    <a:t> </a:t>
                  </a:r>
                </a:p>
              </p:txBody>
            </p:sp>
          </mc:Fallback>
        </mc:AlternateContent>
      </p:grpSp>
    </p:spTree>
    <p:extLst>
      <p:ext uri="{BB962C8B-B14F-4D97-AF65-F5344CB8AC3E}">
        <p14:creationId xmlns:p14="http://schemas.microsoft.com/office/powerpoint/2010/main" val="117831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Ego-alter ties</a:t>
            </a:r>
            <a:endParaRPr lang="en-US" dirty="0"/>
          </a:p>
        </p:txBody>
      </p:sp>
      <p:sp>
        <p:nvSpPr>
          <p:cNvPr id="3" name="Content Placeholder 2"/>
          <p:cNvSpPr>
            <a:spLocks noGrp="1"/>
          </p:cNvSpPr>
          <p:nvPr>
            <p:ph idx="1"/>
          </p:nvPr>
        </p:nvSpPr>
        <p:spPr>
          <a:xfrm>
            <a:off x="457200" y="2057400"/>
            <a:ext cx="8229600" cy="4068763"/>
          </a:xfrm>
        </p:spPr>
        <p:txBody>
          <a:bodyPr>
            <a:normAutofit/>
          </a:bodyPr>
          <a:lstStyle/>
          <a:p>
            <a:pPr marL="0" indent="0">
              <a:spcAft>
                <a:spcPts val="1200"/>
              </a:spcAft>
              <a:buNone/>
            </a:pPr>
            <a:r>
              <a:rPr lang="en-US" sz="2400" b="1" dirty="0" smtClean="0"/>
              <a:t>Tie strength</a:t>
            </a:r>
          </a:p>
          <a:p>
            <a:pPr>
              <a:spcAft>
                <a:spcPts val="1200"/>
              </a:spcAft>
            </a:pPr>
            <a:r>
              <a:rPr lang="en-US" sz="2400" dirty="0" smtClean="0"/>
              <a:t>Captures intensity, duration, affective qualities</a:t>
            </a:r>
          </a:p>
          <a:p>
            <a:pPr lvl="1">
              <a:spcAft>
                <a:spcPts val="1200"/>
              </a:spcAft>
            </a:pPr>
            <a:r>
              <a:rPr lang="en-US" sz="2000" dirty="0" smtClean="0"/>
              <a:t>Closeness, </a:t>
            </a:r>
            <a:r>
              <a:rPr lang="en-US" sz="2000" dirty="0" err="1" smtClean="0"/>
              <a:t>freq</a:t>
            </a:r>
            <a:r>
              <a:rPr lang="en-US" sz="2000" dirty="0" smtClean="0"/>
              <a:t> of contact, length of relationship, important matters, strength</a:t>
            </a:r>
          </a:p>
          <a:p>
            <a:pPr>
              <a:spcAft>
                <a:spcPts val="1200"/>
              </a:spcAft>
            </a:pPr>
            <a:r>
              <a:rPr lang="en-US" sz="2400" dirty="0" smtClean="0"/>
              <a:t>Presence of strong ties = integration or regulation</a:t>
            </a:r>
          </a:p>
          <a:p>
            <a:pPr>
              <a:spcAft>
                <a:spcPts val="1200"/>
              </a:spcAft>
            </a:pPr>
            <a:r>
              <a:rPr lang="en-US" sz="2400" dirty="0" smtClean="0"/>
              <a:t>Presence of weak ties = bridging potential, access to novel resources</a:t>
            </a:r>
          </a:p>
        </p:txBody>
      </p:sp>
    </p:spTree>
    <p:extLst>
      <p:ext uri="{BB962C8B-B14F-4D97-AF65-F5344CB8AC3E}">
        <p14:creationId xmlns:p14="http://schemas.microsoft.com/office/powerpoint/2010/main" val="15633780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994328"/>
          </a:xfrm>
        </p:spPr>
        <p:txBody>
          <a:bodyPr/>
          <a:lstStyle/>
          <a:p>
            <a:r>
              <a:rPr lang="en-US" dirty="0" smtClean="0"/>
              <a:t>What relationship factors affect libido?</a:t>
            </a:r>
            <a:endParaRPr lang="en-US" dirty="0"/>
          </a:p>
        </p:txBody>
      </p:sp>
      <p:sp>
        <p:nvSpPr>
          <p:cNvPr id="3" name="Content Placeholder 2"/>
          <p:cNvSpPr>
            <a:spLocks noGrp="1"/>
          </p:cNvSpPr>
          <p:nvPr>
            <p:ph idx="1"/>
          </p:nvPr>
        </p:nvSpPr>
        <p:spPr>
          <a:xfrm>
            <a:off x="529736" y="5477611"/>
            <a:ext cx="7556313" cy="1512606"/>
          </a:xfrm>
        </p:spPr>
        <p:txBody>
          <a:bodyPr/>
          <a:lstStyle/>
          <a:p>
            <a:r>
              <a:rPr lang="en-US" dirty="0" smtClean="0"/>
              <a:t>Two egos Jane and Joe and five sex partners (dyads)</a:t>
            </a:r>
          </a:p>
          <a:p>
            <a:r>
              <a:rPr lang="en-US" dirty="0" smtClean="0"/>
              <a:t>What can we say about within and between variation?</a:t>
            </a:r>
            <a:endParaRPr lang="en-US" dirty="0"/>
          </a:p>
        </p:txBody>
      </p:sp>
      <p:sp>
        <p:nvSpPr>
          <p:cNvPr id="36" name="TextBox 35"/>
          <p:cNvSpPr txBox="1"/>
          <p:nvPr/>
        </p:nvSpPr>
        <p:spPr>
          <a:xfrm>
            <a:off x="53817" y="2404083"/>
            <a:ext cx="1392889" cy="646331"/>
          </a:xfrm>
          <a:prstGeom prst="rect">
            <a:avLst/>
          </a:prstGeom>
          <a:noFill/>
        </p:spPr>
        <p:txBody>
          <a:bodyPr wrap="square" rtlCol="0">
            <a:spAutoFit/>
          </a:bodyPr>
          <a:lstStyle/>
          <a:p>
            <a:r>
              <a:rPr lang="en-US" dirty="0" smtClean="0"/>
              <a:t>Variation within</a:t>
            </a:r>
            <a:endParaRPr lang="en-US" dirty="0"/>
          </a:p>
        </p:txBody>
      </p:sp>
      <p:grpSp>
        <p:nvGrpSpPr>
          <p:cNvPr id="4" name="Group 3"/>
          <p:cNvGrpSpPr/>
          <p:nvPr/>
        </p:nvGrpSpPr>
        <p:grpSpPr>
          <a:xfrm>
            <a:off x="967866" y="1689450"/>
            <a:ext cx="6973368" cy="3577133"/>
            <a:chOff x="931492" y="1209580"/>
            <a:chExt cx="6973368" cy="3577133"/>
          </a:xfrm>
        </p:grpSpPr>
        <p:cxnSp>
          <p:nvCxnSpPr>
            <p:cNvPr id="5" name="Straight Connector 4"/>
            <p:cNvCxnSpPr/>
            <p:nvPr/>
          </p:nvCxnSpPr>
          <p:spPr>
            <a:xfrm flipV="1">
              <a:off x="1965533" y="2461189"/>
              <a:ext cx="982766" cy="8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2298819" y="1600200"/>
              <a:ext cx="25638" cy="8609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384277" y="2469735"/>
              <a:ext cx="17091" cy="5383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238998" y="2469735"/>
              <a:ext cx="0" cy="2649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2751747" y="2469736"/>
              <a:ext cx="17090" cy="13502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580972" y="3819970"/>
              <a:ext cx="5400942"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2831379" y="2854024"/>
                  <a:ext cx="753924" cy="425309"/>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𝜁</m:t>
                            </m:r>
                          </m:e>
                          <m:sub>
                            <m:r>
                              <a:rPr lang="en-US" b="0" i="1" smtClean="0">
                                <a:latin typeface="Cambria Math"/>
                              </a:rPr>
                              <m:t>𝐽𝑎𝑛𝑒</m:t>
                            </m:r>
                          </m:sub>
                        </m:sSub>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2831379" y="2854024"/>
                  <a:ext cx="753924" cy="425309"/>
                </a:xfrm>
                <a:prstGeom prst="rect">
                  <a:avLst/>
                </a:prstGeom>
                <a:blipFill>
                  <a:blip r:embed="rId2"/>
                  <a:stretch>
                    <a:fillRect/>
                  </a:stretch>
                </a:blipFill>
              </p:spPr>
              <p:txBody>
                <a:bodyPr/>
                <a:lstStyle/>
                <a:p>
                  <a:r>
                    <a:rPr lang="en-US">
                      <a:noFill/>
                    </a:rPr>
                    <a:t> </a:t>
                  </a:r>
                </a:p>
              </p:txBody>
            </p:sp>
          </mc:Fallback>
        </mc:AlternateContent>
        <p:sp>
          <p:nvSpPr>
            <p:cNvPr id="21" name="Oval 20"/>
            <p:cNvSpPr/>
            <p:nvPr/>
          </p:nvSpPr>
          <p:spPr>
            <a:xfrm>
              <a:off x="2238999" y="1478423"/>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344539" y="2996370"/>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186228" y="2721921"/>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1123052" y="2676058"/>
                  <a:ext cx="1115947" cy="390620"/>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𝜖</m:t>
                            </m:r>
                          </m:e>
                          <m:sub>
                            <m:r>
                              <a:rPr lang="en-US" i="1">
                                <a:latin typeface="Cambria Math"/>
                              </a:rPr>
                              <m:t>𝐵𝑜𝑏</m:t>
                            </m:r>
                            <m:r>
                              <a:rPr lang="en-US" i="1">
                                <a:latin typeface="Cambria Math"/>
                              </a:rPr>
                              <m:t>−</m:t>
                            </m:r>
                            <m:r>
                              <a:rPr lang="en-US" i="1">
                                <a:latin typeface="Cambria Math"/>
                              </a:rPr>
                              <m:t>𝐽𝑎𝑛𝑒</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1123052" y="2676058"/>
                  <a:ext cx="1115947" cy="390620"/>
                </a:xfrm>
                <a:prstGeom prst="rect">
                  <a:avLst/>
                </a:prstGeom>
                <a:blipFill>
                  <a:blip r:embed="rId3"/>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718855" y="3008120"/>
                  <a:ext cx="1145826" cy="390620"/>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𝜖</m:t>
                            </m:r>
                          </m:e>
                          <m:sub>
                            <m:r>
                              <a:rPr lang="en-US" b="0" i="1" smtClean="0">
                                <a:latin typeface="Cambria Math"/>
                              </a:rPr>
                              <m:t>𝐴𝑛𝑛</m:t>
                            </m:r>
                            <m:r>
                              <a:rPr lang="en-US" i="1">
                                <a:latin typeface="Cambria Math"/>
                              </a:rPr>
                              <m:t>−</m:t>
                            </m:r>
                            <m:r>
                              <a:rPr lang="en-US" i="1">
                                <a:latin typeface="Cambria Math"/>
                              </a:rPr>
                              <m:t>𝐽𝑎𝑛𝑒</m:t>
                            </m:r>
                          </m:sub>
                        </m:sSub>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1718855" y="3008120"/>
                  <a:ext cx="1145826" cy="390620"/>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2238998" y="1209580"/>
                  <a:ext cx="1561261" cy="390620"/>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𝜖</m:t>
                            </m:r>
                          </m:e>
                          <m:sub>
                            <m:r>
                              <a:rPr lang="en-US" b="0" i="1" smtClean="0">
                                <a:latin typeface="Cambria Math"/>
                              </a:rPr>
                              <m:t>𝐷𝑜𝑛𝐽𝑢𝑎𝑛</m:t>
                            </m:r>
                            <m:r>
                              <a:rPr lang="en-US" i="1">
                                <a:latin typeface="Cambria Math"/>
                              </a:rPr>
                              <m:t>−</m:t>
                            </m:r>
                            <m:r>
                              <a:rPr lang="en-US" i="1">
                                <a:latin typeface="Cambria Math"/>
                              </a:rPr>
                              <m:t>𝐽𝑎𝑛𝑒</m:t>
                            </m:r>
                          </m:sub>
                        </m:sSub>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2238998" y="1209580"/>
                  <a:ext cx="1561261" cy="390620"/>
                </a:xfrm>
                <a:prstGeom prst="rect">
                  <a:avLst/>
                </a:prstGeom>
                <a:blipFill>
                  <a:blip r:embed="rId5"/>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7036012" y="3530963"/>
                  <a:ext cx="484363" cy="397609"/>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𝛽</m:t>
                            </m:r>
                          </m:e>
                          <m:sub>
                            <m:r>
                              <a:rPr lang="en-US" i="1">
                                <a:latin typeface="Cambria Math"/>
                              </a:rPr>
                              <m:t>0</m:t>
                            </m:r>
                          </m:sub>
                        </m:sSub>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036012" y="3530963"/>
                  <a:ext cx="484363" cy="397609"/>
                </a:xfrm>
                <a:prstGeom prst="rect">
                  <a:avLst/>
                </a:prstGeom>
                <a:blipFill>
                  <a:blip r:embed="rId6"/>
                  <a:stretch>
                    <a:fillRect b="-6154"/>
                  </a:stretch>
                </a:blipFill>
              </p:spPr>
              <p:txBody>
                <a:bodyPr/>
                <a:lstStyle/>
                <a:p>
                  <a:r>
                    <a:rPr lang="en-US">
                      <a:noFill/>
                    </a:rPr>
                    <a:t> </a:t>
                  </a:r>
                </a:p>
              </p:txBody>
            </p:sp>
          </mc:Fallback>
        </mc:AlternateContent>
        <p:cxnSp>
          <p:nvCxnSpPr>
            <p:cNvPr id="8" name="Straight Connector 7"/>
            <p:cNvCxnSpPr/>
            <p:nvPr/>
          </p:nvCxnSpPr>
          <p:spPr>
            <a:xfrm>
              <a:off x="4948015" y="4332718"/>
              <a:ext cx="9913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529129" y="4332718"/>
              <a:ext cx="8546" cy="3332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5623133" y="4018774"/>
              <a:ext cx="8546" cy="3139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5578909" y="3913732"/>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500502" y="4664935"/>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Rectangle 29"/>
                <p:cNvSpPr/>
                <p:nvPr/>
              </p:nvSpPr>
              <p:spPr>
                <a:xfrm>
                  <a:off x="4390644" y="3859416"/>
                  <a:ext cx="638508" cy="425309"/>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𝜁</m:t>
                            </m:r>
                          </m:e>
                          <m:sub>
                            <m:r>
                              <a:rPr lang="en-US" b="0" i="1" smtClean="0">
                                <a:latin typeface="Cambria Math"/>
                              </a:rPr>
                              <m:t>𝐽𝑜𝑒</m:t>
                            </m:r>
                          </m:sub>
                        </m:sSub>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4390644" y="3859416"/>
                  <a:ext cx="638508" cy="425309"/>
                </a:xfrm>
                <a:prstGeom prst="rect">
                  <a:avLst/>
                </a:prstGeom>
                <a:blipFill>
                  <a:blip r:embed="rId7"/>
                  <a:stretch>
                    <a:fillRect/>
                  </a:stretch>
                </a:blipFill>
              </p:spPr>
              <p:txBody>
                <a:bodyPr/>
                <a:lstStyle/>
                <a:p>
                  <a:r>
                    <a:rPr lang="en-US">
                      <a:noFill/>
                    </a:rPr>
                    <a:t> </a:t>
                  </a:r>
                </a:p>
              </p:txBody>
            </p:sp>
          </mc:Fallback>
        </mc:AlternateContent>
        <p:cxnSp>
          <p:nvCxnSpPr>
            <p:cNvPr id="18" name="Straight Arrow Connector 17"/>
            <p:cNvCxnSpPr/>
            <p:nvPr/>
          </p:nvCxnSpPr>
          <p:spPr>
            <a:xfrm>
              <a:off x="5144568" y="3819970"/>
              <a:ext cx="0" cy="5042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30"/>
                <p:cNvSpPr/>
                <p:nvPr/>
              </p:nvSpPr>
              <p:spPr>
                <a:xfrm>
                  <a:off x="5684449" y="3933553"/>
                  <a:ext cx="1092543" cy="391261"/>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𝜖</m:t>
                            </m:r>
                          </m:e>
                          <m:sub>
                            <m:r>
                              <a:rPr lang="en-US" b="0" i="1" smtClean="0">
                                <a:latin typeface="Cambria Math"/>
                              </a:rPr>
                              <m:t>𝐴𝑚𝑦</m:t>
                            </m:r>
                            <m:r>
                              <a:rPr lang="en-US" i="1">
                                <a:latin typeface="Cambria Math"/>
                              </a:rPr>
                              <m:t>−</m:t>
                            </m:r>
                            <m:r>
                              <a:rPr lang="en-US" i="1">
                                <a:latin typeface="Cambria Math"/>
                              </a:rPr>
                              <m:t>𝐽𝑜𝑒</m:t>
                            </m:r>
                          </m:sub>
                        </m:sSub>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5684449" y="3933553"/>
                  <a:ext cx="1092543" cy="391261"/>
                </a:xfrm>
                <a:prstGeom prst="rect">
                  <a:avLst/>
                </a:prstGeom>
                <a:blipFill>
                  <a:blip r:embed="rId8"/>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5684449" y="4396093"/>
                  <a:ext cx="1015086" cy="390620"/>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𝜖</m:t>
                            </m:r>
                          </m:e>
                          <m:sub>
                            <m:r>
                              <a:rPr lang="en-US" b="0" i="1" smtClean="0">
                                <a:latin typeface="Cambria Math"/>
                              </a:rPr>
                              <m:t>𝑆𝑢𝑒</m:t>
                            </m:r>
                            <m:r>
                              <a:rPr lang="en-US" i="1">
                                <a:latin typeface="Cambria Math"/>
                              </a:rPr>
                              <m:t>−</m:t>
                            </m:r>
                            <m:r>
                              <a:rPr lang="en-US" i="1">
                                <a:latin typeface="Cambria Math"/>
                              </a:rPr>
                              <m:t>𝐽𝑜𝑒</m:t>
                            </m:r>
                          </m:sub>
                        </m:sSub>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a:xfrm>
                  <a:off x="5684449" y="4396093"/>
                  <a:ext cx="1015086" cy="390620"/>
                </a:xfrm>
                <a:prstGeom prst="rect">
                  <a:avLst/>
                </a:prstGeom>
                <a:blipFill>
                  <a:blip r:embed="rId9"/>
                  <a:stretch>
                    <a:fillRect b="-6250"/>
                  </a:stretch>
                </a:blipFill>
              </p:spPr>
              <p:txBody>
                <a:bodyPr/>
                <a:lstStyle/>
                <a:p>
                  <a:r>
                    <a:rPr lang="en-US">
                      <a:noFill/>
                    </a:rPr>
                    <a:t> </a:t>
                  </a:r>
                </a:p>
              </p:txBody>
            </p:sp>
          </mc:Fallback>
        </mc:AlternateContent>
        <p:sp>
          <p:nvSpPr>
            <p:cNvPr id="33" name="Right Brace 32"/>
            <p:cNvSpPr/>
            <p:nvPr/>
          </p:nvSpPr>
          <p:spPr>
            <a:xfrm rot="10800000">
              <a:off x="4071627" y="3951062"/>
              <a:ext cx="330386" cy="8120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a:off x="2827482" y="4079493"/>
              <a:ext cx="1179320" cy="646331"/>
            </a:xfrm>
            <a:prstGeom prst="rect">
              <a:avLst/>
            </a:prstGeom>
            <a:noFill/>
          </p:spPr>
          <p:txBody>
            <a:bodyPr wrap="square" rtlCol="0">
              <a:spAutoFit/>
            </a:bodyPr>
            <a:lstStyle/>
            <a:p>
              <a:r>
                <a:rPr lang="en-US" dirty="0" smtClean="0"/>
                <a:t>Variation within</a:t>
              </a:r>
              <a:endParaRPr lang="en-US" dirty="0"/>
            </a:p>
          </p:txBody>
        </p:sp>
        <p:sp>
          <p:nvSpPr>
            <p:cNvPr id="35" name="Left Brace 34"/>
            <p:cNvSpPr/>
            <p:nvPr/>
          </p:nvSpPr>
          <p:spPr>
            <a:xfrm>
              <a:off x="931492" y="1539312"/>
              <a:ext cx="290557" cy="152736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ight Brace 36"/>
            <p:cNvSpPr/>
            <p:nvPr/>
          </p:nvSpPr>
          <p:spPr>
            <a:xfrm>
              <a:off x="7520375" y="2461189"/>
              <a:ext cx="384485" cy="19349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38" name="TextBox 37"/>
          <p:cNvSpPr txBox="1"/>
          <p:nvPr/>
        </p:nvSpPr>
        <p:spPr>
          <a:xfrm>
            <a:off x="7941234" y="3624267"/>
            <a:ext cx="1179320" cy="646331"/>
          </a:xfrm>
          <a:prstGeom prst="rect">
            <a:avLst/>
          </a:prstGeom>
          <a:noFill/>
        </p:spPr>
        <p:txBody>
          <a:bodyPr wrap="square" rtlCol="0">
            <a:spAutoFit/>
          </a:bodyPr>
          <a:lstStyle/>
          <a:p>
            <a:r>
              <a:rPr lang="en-US" dirty="0" smtClean="0"/>
              <a:t>Variation between</a:t>
            </a:r>
            <a:endParaRPr lang="en-US" dirty="0"/>
          </a:p>
        </p:txBody>
      </p:sp>
    </p:spTree>
    <p:extLst>
      <p:ext uri="{BB962C8B-B14F-4D97-AF65-F5344CB8AC3E}">
        <p14:creationId xmlns:p14="http://schemas.microsoft.com/office/powerpoint/2010/main" val="24586335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703" y="491707"/>
            <a:ext cx="7556313" cy="1116106"/>
          </a:xfrm>
        </p:spPr>
        <p:txBody>
          <a:bodyPr/>
          <a:lstStyle/>
          <a:p>
            <a:r>
              <a:rPr lang="en-US" dirty="0" smtClean="0"/>
              <a:t>Communication and libido</a:t>
            </a:r>
            <a:endParaRPr lang="en-US" dirty="0"/>
          </a:p>
        </p:txBody>
      </p:sp>
      <p:sp>
        <p:nvSpPr>
          <p:cNvPr id="6" name="Content Placeholder 5"/>
          <p:cNvSpPr>
            <a:spLocks noGrp="1"/>
          </p:cNvSpPr>
          <p:nvPr>
            <p:ph sz="quarter" idx="1"/>
          </p:nvPr>
        </p:nvSpPr>
        <p:spPr>
          <a:xfrm>
            <a:off x="914400" y="1728866"/>
            <a:ext cx="7772400" cy="517267"/>
          </a:xfrm>
        </p:spPr>
        <p:txBody>
          <a:bodyPr>
            <a:normAutofit/>
          </a:bodyPr>
          <a:lstStyle/>
          <a:p>
            <a:pPr marL="45720" indent="0">
              <a:buNone/>
            </a:pPr>
            <a:r>
              <a:rPr lang="en-US" dirty="0" smtClean="0"/>
              <a:t>Both Jane and Joe get their own random intercept</a:t>
            </a:r>
          </a:p>
        </p:txBody>
      </p:sp>
      <p:cxnSp>
        <p:nvCxnSpPr>
          <p:cNvPr id="5" name="Straight Connector 4"/>
          <p:cNvCxnSpPr/>
          <p:nvPr/>
        </p:nvCxnSpPr>
        <p:spPr>
          <a:xfrm>
            <a:off x="2514600" y="2286000"/>
            <a:ext cx="0" cy="3810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514600" y="6096000"/>
            <a:ext cx="3886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667000" y="3200400"/>
            <a:ext cx="3505200" cy="91440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638514" y="4343400"/>
            <a:ext cx="3505200" cy="9144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649908" y="3886200"/>
            <a:ext cx="3505200" cy="914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51547" y="2831068"/>
            <a:ext cx="2459052" cy="369332"/>
          </a:xfrm>
          <a:prstGeom prst="rect">
            <a:avLst/>
          </a:prstGeom>
          <a:noFill/>
        </p:spPr>
        <p:txBody>
          <a:bodyPr wrap="square" rtlCol="0">
            <a:spAutoFit/>
          </a:bodyPr>
          <a:lstStyle/>
          <a:p>
            <a:r>
              <a:rPr lang="en-US" dirty="0" smtClean="0"/>
              <a:t>Jane’s regression line</a:t>
            </a:r>
            <a:endParaRPr lang="en-US" dirty="0"/>
          </a:p>
        </p:txBody>
      </p:sp>
      <p:sp>
        <p:nvSpPr>
          <p:cNvPr id="16" name="TextBox 15"/>
          <p:cNvSpPr txBox="1"/>
          <p:nvPr/>
        </p:nvSpPr>
        <p:spPr>
          <a:xfrm>
            <a:off x="6151546" y="4296234"/>
            <a:ext cx="2355456" cy="369332"/>
          </a:xfrm>
          <a:prstGeom prst="rect">
            <a:avLst/>
          </a:prstGeom>
          <a:noFill/>
        </p:spPr>
        <p:txBody>
          <a:bodyPr wrap="square" rtlCol="0">
            <a:spAutoFit/>
          </a:bodyPr>
          <a:lstStyle/>
          <a:p>
            <a:r>
              <a:rPr lang="en-US" dirty="0" smtClean="0"/>
              <a:t>Joe’s regression line</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2133600" y="4659868"/>
                <a:ext cx="381000" cy="369332"/>
              </a:xfrm>
              <a:prstGeom prst="rect">
                <a:avLst/>
              </a:prstGeom>
              <a:noFill/>
            </p:spPr>
            <p:txBody>
              <a:bodyPr wrap="square" rtlCol="0">
                <a:spAutoFit/>
              </a:bodyPr>
              <a:lstStyle/>
              <a:p>
                <a14:m>
                  <m:oMathPara xmlns:m="http://schemas.openxmlformats.org/officeDocument/2006/math" xmlns="">
                    <m:oMathParaPr>
                      <m:jc m:val="centerGroup"/>
                    </m:oMathParaPr>
                    <m:oMath xmlns:m="http://schemas.openxmlformats.org/officeDocument/2006/math">
                      <m:sSub>
                        <m:sSubPr>
                          <m:ctrlPr>
                            <a:rPr lang="en-US" i="1" dirty="0" smtClean="0">
                              <a:latin typeface="Cambria Math" panose="02040503050406030204" pitchFamily="18" charset="0"/>
                              <a:ea typeface="Cambria Math"/>
                            </a:rPr>
                          </m:ctrlPr>
                        </m:sSubPr>
                        <m:e>
                          <m:r>
                            <a:rPr lang="en-US" i="1" dirty="0" smtClean="0">
                              <a:latin typeface="Cambria Math"/>
                              <a:ea typeface="Cambria Math"/>
                            </a:rPr>
                            <m:t>𝛽</m:t>
                          </m:r>
                        </m:e>
                        <m:sub>
                          <m:r>
                            <a:rPr lang="en-US" b="0" i="1" dirty="0" smtClean="0">
                              <a:latin typeface="Cambria Math"/>
                              <a:ea typeface="Cambria Math"/>
                            </a:rPr>
                            <m:t>0</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2133600" y="4659868"/>
                <a:ext cx="381000" cy="369332"/>
              </a:xfrm>
              <a:prstGeom prst="rect">
                <a:avLst/>
              </a:prstGeom>
              <a:blipFill rotWithShape="0">
                <a:blip r:embed="rId2"/>
                <a:stretch>
                  <a:fillRect l="-4762" b="-14754"/>
                </a:stretch>
              </a:blipFill>
            </p:spPr>
            <p:txBody>
              <a:bodyPr/>
              <a:lstStyle/>
              <a:p>
                <a:r>
                  <a:rPr lang="en-US">
                    <a:noFill/>
                  </a:rPr>
                  <a:t> </a:t>
                </a:r>
              </a:p>
            </p:txBody>
          </p:sp>
        </mc:Fallback>
      </mc:AlternateContent>
      <p:sp>
        <p:nvSpPr>
          <p:cNvPr id="18" name="Oval 17"/>
          <p:cNvSpPr/>
          <p:nvPr/>
        </p:nvSpPr>
        <p:spPr>
          <a:xfrm>
            <a:off x="5509830" y="2829205"/>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2672626" y="5334000"/>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566090" y="4485309"/>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3604830" y="4113567"/>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672626" y="4174456"/>
            <a:ext cx="105540" cy="121778"/>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85800" y="3352800"/>
            <a:ext cx="1371600" cy="707886"/>
          </a:xfrm>
          <a:prstGeom prst="rect">
            <a:avLst/>
          </a:prstGeom>
          <a:noFill/>
        </p:spPr>
        <p:txBody>
          <a:bodyPr wrap="square" rtlCol="0">
            <a:spAutoFit/>
          </a:bodyPr>
          <a:lstStyle/>
          <a:p>
            <a:r>
              <a:rPr lang="en-US" sz="2000" dirty="0" smtClean="0"/>
              <a:t>y = # sexual contacts</a:t>
            </a:r>
            <a:endParaRPr lang="en-US" sz="2000" dirty="0"/>
          </a:p>
        </p:txBody>
      </p:sp>
      <p:sp>
        <p:nvSpPr>
          <p:cNvPr id="25" name="TextBox 24"/>
          <p:cNvSpPr txBox="1"/>
          <p:nvPr/>
        </p:nvSpPr>
        <p:spPr>
          <a:xfrm>
            <a:off x="2751960" y="6324600"/>
            <a:ext cx="3733800" cy="400110"/>
          </a:xfrm>
          <a:prstGeom prst="rect">
            <a:avLst/>
          </a:prstGeom>
          <a:noFill/>
        </p:spPr>
        <p:txBody>
          <a:bodyPr wrap="square" rtlCol="0">
            <a:spAutoFit/>
          </a:bodyPr>
          <a:lstStyle/>
          <a:p>
            <a:r>
              <a:rPr lang="en-US" sz="2000" dirty="0"/>
              <a:t>x</a:t>
            </a:r>
            <a:r>
              <a:rPr lang="en-US" sz="2000" dirty="0" smtClean="0"/>
              <a:t> = quality of communication</a:t>
            </a:r>
            <a:endParaRPr lang="en-US" sz="2000" dirty="0"/>
          </a:p>
        </p:txBody>
      </p:sp>
      <p:cxnSp>
        <p:nvCxnSpPr>
          <p:cNvPr id="27" name="Straight Connector 26"/>
          <p:cNvCxnSpPr/>
          <p:nvPr/>
        </p:nvCxnSpPr>
        <p:spPr>
          <a:xfrm>
            <a:off x="2686940" y="603885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657600" y="603885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62600" y="6026921"/>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618860" y="6026921"/>
            <a:ext cx="0" cy="1143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48300" y="6096000"/>
            <a:ext cx="228600" cy="307777"/>
          </a:xfrm>
          <a:prstGeom prst="rect">
            <a:avLst/>
          </a:prstGeom>
          <a:noFill/>
        </p:spPr>
        <p:txBody>
          <a:bodyPr wrap="square" rtlCol="0">
            <a:spAutoFit/>
          </a:bodyPr>
          <a:lstStyle/>
          <a:p>
            <a:r>
              <a:rPr lang="en-US" sz="1400" dirty="0"/>
              <a:t>3</a:t>
            </a:r>
          </a:p>
        </p:txBody>
      </p:sp>
      <p:sp>
        <p:nvSpPr>
          <p:cNvPr id="34" name="TextBox 33"/>
          <p:cNvSpPr txBox="1"/>
          <p:nvPr/>
        </p:nvSpPr>
        <p:spPr>
          <a:xfrm>
            <a:off x="4504560" y="6108641"/>
            <a:ext cx="228600" cy="307777"/>
          </a:xfrm>
          <a:prstGeom prst="rect">
            <a:avLst/>
          </a:prstGeom>
          <a:noFill/>
        </p:spPr>
        <p:txBody>
          <a:bodyPr wrap="square" rtlCol="0">
            <a:spAutoFit/>
          </a:bodyPr>
          <a:lstStyle/>
          <a:p>
            <a:r>
              <a:rPr lang="en-US" sz="1400" dirty="0"/>
              <a:t>2</a:t>
            </a:r>
          </a:p>
        </p:txBody>
      </p:sp>
      <p:sp>
        <p:nvSpPr>
          <p:cNvPr id="35" name="TextBox 34"/>
          <p:cNvSpPr txBox="1"/>
          <p:nvPr/>
        </p:nvSpPr>
        <p:spPr>
          <a:xfrm>
            <a:off x="3543300" y="6096000"/>
            <a:ext cx="228600" cy="307777"/>
          </a:xfrm>
          <a:prstGeom prst="rect">
            <a:avLst/>
          </a:prstGeom>
          <a:noFill/>
        </p:spPr>
        <p:txBody>
          <a:bodyPr wrap="square" rtlCol="0">
            <a:spAutoFit/>
          </a:bodyPr>
          <a:lstStyle/>
          <a:p>
            <a:r>
              <a:rPr lang="en-US" sz="1400" dirty="0"/>
              <a:t>1</a:t>
            </a:r>
          </a:p>
        </p:txBody>
      </p:sp>
      <p:sp>
        <p:nvSpPr>
          <p:cNvPr id="36" name="TextBox 35"/>
          <p:cNvSpPr txBox="1"/>
          <p:nvPr/>
        </p:nvSpPr>
        <p:spPr>
          <a:xfrm>
            <a:off x="2572640" y="6109886"/>
            <a:ext cx="228600" cy="307777"/>
          </a:xfrm>
          <a:prstGeom prst="rect">
            <a:avLst/>
          </a:prstGeom>
          <a:noFill/>
        </p:spPr>
        <p:txBody>
          <a:bodyPr wrap="square" rtlCol="0">
            <a:spAutoFit/>
          </a:bodyPr>
          <a:lstStyle/>
          <a:p>
            <a:r>
              <a:rPr lang="en-US" sz="1400" dirty="0" smtClean="0"/>
              <a:t>0</a:t>
            </a:r>
            <a:endParaRPr lang="en-US" sz="1400" dirty="0"/>
          </a:p>
        </p:txBody>
      </p:sp>
    </p:spTree>
    <p:extLst>
      <p:ext uri="{BB962C8B-B14F-4D97-AF65-F5344CB8AC3E}">
        <p14:creationId xmlns:p14="http://schemas.microsoft.com/office/powerpoint/2010/main" val="476504069"/>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60" y="476832"/>
            <a:ext cx="7772400" cy="1143000"/>
          </a:xfrm>
        </p:spPr>
        <p:txBody>
          <a:bodyPr/>
          <a:lstStyle/>
          <a:p>
            <a:r>
              <a:rPr lang="en-US" dirty="0" smtClean="0"/>
              <a:t>Communication and libido</a:t>
            </a:r>
            <a:endParaRPr lang="en-US" dirty="0"/>
          </a:p>
        </p:txBody>
      </p:sp>
      <p:sp>
        <p:nvSpPr>
          <p:cNvPr id="6" name="Content Placeholder 5"/>
          <p:cNvSpPr>
            <a:spLocks noGrp="1"/>
          </p:cNvSpPr>
          <p:nvPr>
            <p:ph sz="quarter" idx="1"/>
          </p:nvPr>
        </p:nvSpPr>
        <p:spPr>
          <a:xfrm>
            <a:off x="909960" y="1580308"/>
            <a:ext cx="7048072" cy="762000"/>
          </a:xfrm>
        </p:spPr>
        <p:txBody>
          <a:bodyPr>
            <a:normAutofit/>
          </a:bodyPr>
          <a:lstStyle/>
          <a:p>
            <a:pPr marL="45720" indent="0">
              <a:buNone/>
            </a:pPr>
            <a:r>
              <a:rPr lang="en-US" dirty="0" smtClean="0"/>
              <a:t>Ego’s get their own random intercept based on their alter/tie observations</a:t>
            </a:r>
          </a:p>
        </p:txBody>
      </p:sp>
      <p:sp>
        <p:nvSpPr>
          <p:cNvPr id="15" name="TextBox 14"/>
          <p:cNvSpPr txBox="1"/>
          <p:nvPr/>
        </p:nvSpPr>
        <p:spPr>
          <a:xfrm>
            <a:off x="5487040" y="2444074"/>
            <a:ext cx="3656960" cy="1200329"/>
          </a:xfrm>
          <a:prstGeom prst="rect">
            <a:avLst/>
          </a:prstGeom>
          <a:noFill/>
        </p:spPr>
        <p:txBody>
          <a:bodyPr wrap="square" rtlCol="0">
            <a:spAutoFit/>
          </a:bodyPr>
          <a:lstStyle/>
          <a:p>
            <a:r>
              <a:rPr lang="en-US" dirty="0" smtClean="0"/>
              <a:t>Every ego gets their own regression line</a:t>
            </a:r>
          </a:p>
          <a:p>
            <a:pPr marL="285750" indent="-285750">
              <a:buFont typeface="Arial" pitchFamily="34" charset="0"/>
              <a:buChar char="•"/>
            </a:pPr>
            <a:r>
              <a:rPr lang="en-US" dirty="0" smtClean="0"/>
              <a:t>Intercept is “random” (varies)</a:t>
            </a:r>
          </a:p>
          <a:p>
            <a:pPr marL="285750" indent="-285750">
              <a:buFont typeface="Arial" pitchFamily="34" charset="0"/>
              <a:buChar char="•"/>
            </a:pPr>
            <a:r>
              <a:rPr lang="en-US" dirty="0" smtClean="0"/>
              <a:t>Slope is constant</a:t>
            </a:r>
            <a:endParaRPr lang="en-US" dirty="0"/>
          </a:p>
        </p:txBody>
      </p:sp>
      <p:sp>
        <p:nvSpPr>
          <p:cNvPr id="24" name="TextBox 23"/>
          <p:cNvSpPr txBox="1"/>
          <p:nvPr/>
        </p:nvSpPr>
        <p:spPr>
          <a:xfrm>
            <a:off x="55382" y="3416568"/>
            <a:ext cx="1371600" cy="707886"/>
          </a:xfrm>
          <a:prstGeom prst="rect">
            <a:avLst/>
          </a:prstGeom>
          <a:noFill/>
        </p:spPr>
        <p:txBody>
          <a:bodyPr wrap="square" rtlCol="0">
            <a:spAutoFit/>
          </a:bodyPr>
          <a:lstStyle/>
          <a:p>
            <a:r>
              <a:rPr lang="en-US" sz="2000" dirty="0" smtClean="0"/>
              <a:t>y = # sexual contacts</a:t>
            </a:r>
            <a:endParaRPr lang="en-US" sz="2000" dirty="0"/>
          </a:p>
        </p:txBody>
      </p:sp>
      <p:grpSp>
        <p:nvGrpSpPr>
          <p:cNvPr id="3" name="Group 2"/>
          <p:cNvGrpSpPr/>
          <p:nvPr/>
        </p:nvGrpSpPr>
        <p:grpSpPr>
          <a:xfrm>
            <a:off x="1134880" y="2311043"/>
            <a:ext cx="4352160" cy="4438710"/>
            <a:chOff x="2133600" y="2286000"/>
            <a:chExt cx="4352160" cy="4438710"/>
          </a:xfrm>
        </p:grpSpPr>
        <p:cxnSp>
          <p:nvCxnSpPr>
            <p:cNvPr id="5" name="Straight Connector 4"/>
            <p:cNvCxnSpPr/>
            <p:nvPr/>
          </p:nvCxnSpPr>
          <p:spPr>
            <a:xfrm>
              <a:off x="2514600" y="2286000"/>
              <a:ext cx="0" cy="3810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514600" y="6096000"/>
              <a:ext cx="3886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667000" y="3200400"/>
              <a:ext cx="3505200" cy="91440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638514" y="4343400"/>
              <a:ext cx="3505200" cy="9144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649908" y="3886200"/>
              <a:ext cx="3505200" cy="914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2133600" y="4659868"/>
                  <a:ext cx="381000" cy="369332"/>
                </a:xfrm>
                <a:prstGeom prst="rect">
                  <a:avLst/>
                </a:prstGeom>
                <a:noFill/>
              </p:spPr>
              <p:txBody>
                <a:bodyPr wrap="square" rtlCol="0">
                  <a:spAutoFit/>
                </a:bodyPr>
                <a:lstStyle/>
                <a:p>
                  <a14:m>
                    <m:oMathPara xmlns:m="http://schemas.openxmlformats.org/officeDocument/2006/math" xmlns="">
                      <m:oMathParaPr>
                        <m:jc m:val="centerGroup"/>
                      </m:oMathParaPr>
                      <m:oMath xmlns:m="http://schemas.openxmlformats.org/officeDocument/2006/math">
                        <m:sSub>
                          <m:sSubPr>
                            <m:ctrlPr>
                              <a:rPr lang="en-US" i="1" dirty="0" smtClean="0">
                                <a:latin typeface="Cambria Math" panose="02040503050406030204" pitchFamily="18" charset="0"/>
                                <a:ea typeface="Cambria Math"/>
                              </a:rPr>
                            </m:ctrlPr>
                          </m:sSubPr>
                          <m:e>
                            <m:r>
                              <a:rPr lang="en-US" i="1" dirty="0" smtClean="0">
                                <a:latin typeface="Cambria Math"/>
                                <a:ea typeface="Cambria Math"/>
                              </a:rPr>
                              <m:t>𝛽</m:t>
                            </m:r>
                          </m:e>
                          <m:sub>
                            <m:r>
                              <a:rPr lang="en-US" b="0" i="1" dirty="0" smtClean="0">
                                <a:latin typeface="Cambria Math"/>
                                <a:ea typeface="Cambria Math"/>
                              </a:rPr>
                              <m:t>0</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2133600" y="4659868"/>
                  <a:ext cx="381000" cy="369332"/>
                </a:xfrm>
                <a:prstGeom prst="rect">
                  <a:avLst/>
                </a:prstGeom>
                <a:blipFill rotWithShape="0">
                  <a:blip r:embed="rId2"/>
                  <a:stretch>
                    <a:fillRect l="-4762" b="-15000"/>
                  </a:stretch>
                </a:blipFill>
              </p:spPr>
              <p:txBody>
                <a:bodyPr/>
                <a:lstStyle/>
                <a:p>
                  <a:r>
                    <a:rPr lang="en-US">
                      <a:noFill/>
                    </a:rPr>
                    <a:t> </a:t>
                  </a:r>
                </a:p>
              </p:txBody>
            </p:sp>
          </mc:Fallback>
        </mc:AlternateContent>
        <p:sp>
          <p:nvSpPr>
            <p:cNvPr id="25" name="TextBox 24"/>
            <p:cNvSpPr txBox="1"/>
            <p:nvPr/>
          </p:nvSpPr>
          <p:spPr>
            <a:xfrm>
              <a:off x="2751960" y="6324600"/>
              <a:ext cx="3733800" cy="400110"/>
            </a:xfrm>
            <a:prstGeom prst="rect">
              <a:avLst/>
            </a:prstGeom>
            <a:noFill/>
          </p:spPr>
          <p:txBody>
            <a:bodyPr wrap="square" rtlCol="0">
              <a:spAutoFit/>
            </a:bodyPr>
            <a:lstStyle/>
            <a:p>
              <a:r>
                <a:rPr lang="en-US" sz="2000" dirty="0"/>
                <a:t>x</a:t>
              </a:r>
              <a:r>
                <a:rPr lang="en-US" sz="2000" dirty="0" smtClean="0"/>
                <a:t> = quality of communication</a:t>
              </a:r>
              <a:endParaRPr lang="en-US" sz="2000" dirty="0"/>
            </a:p>
          </p:txBody>
        </p:sp>
        <p:cxnSp>
          <p:nvCxnSpPr>
            <p:cNvPr id="27" name="Straight Connector 26"/>
            <p:cNvCxnSpPr/>
            <p:nvPr/>
          </p:nvCxnSpPr>
          <p:spPr>
            <a:xfrm>
              <a:off x="2686940" y="603885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657600" y="603885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62600" y="6026921"/>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618860" y="6026921"/>
              <a:ext cx="0" cy="1143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48300" y="6096000"/>
              <a:ext cx="228600" cy="307777"/>
            </a:xfrm>
            <a:prstGeom prst="rect">
              <a:avLst/>
            </a:prstGeom>
            <a:noFill/>
          </p:spPr>
          <p:txBody>
            <a:bodyPr wrap="square" rtlCol="0">
              <a:spAutoFit/>
            </a:bodyPr>
            <a:lstStyle/>
            <a:p>
              <a:r>
                <a:rPr lang="en-US" sz="1400" dirty="0"/>
                <a:t>3</a:t>
              </a:r>
            </a:p>
          </p:txBody>
        </p:sp>
        <p:sp>
          <p:nvSpPr>
            <p:cNvPr id="34" name="TextBox 33"/>
            <p:cNvSpPr txBox="1"/>
            <p:nvPr/>
          </p:nvSpPr>
          <p:spPr>
            <a:xfrm>
              <a:off x="4504560" y="6108641"/>
              <a:ext cx="228600" cy="307777"/>
            </a:xfrm>
            <a:prstGeom prst="rect">
              <a:avLst/>
            </a:prstGeom>
            <a:noFill/>
          </p:spPr>
          <p:txBody>
            <a:bodyPr wrap="square" rtlCol="0">
              <a:spAutoFit/>
            </a:bodyPr>
            <a:lstStyle/>
            <a:p>
              <a:r>
                <a:rPr lang="en-US" sz="1400" dirty="0"/>
                <a:t>2</a:t>
              </a:r>
            </a:p>
          </p:txBody>
        </p:sp>
        <p:sp>
          <p:nvSpPr>
            <p:cNvPr id="35" name="TextBox 34"/>
            <p:cNvSpPr txBox="1"/>
            <p:nvPr/>
          </p:nvSpPr>
          <p:spPr>
            <a:xfrm>
              <a:off x="3543300" y="6096000"/>
              <a:ext cx="228600" cy="307777"/>
            </a:xfrm>
            <a:prstGeom prst="rect">
              <a:avLst/>
            </a:prstGeom>
            <a:noFill/>
          </p:spPr>
          <p:txBody>
            <a:bodyPr wrap="square" rtlCol="0">
              <a:spAutoFit/>
            </a:bodyPr>
            <a:lstStyle/>
            <a:p>
              <a:r>
                <a:rPr lang="en-US" sz="1400" dirty="0"/>
                <a:t>1</a:t>
              </a:r>
            </a:p>
          </p:txBody>
        </p:sp>
        <p:sp>
          <p:nvSpPr>
            <p:cNvPr id="36" name="TextBox 35"/>
            <p:cNvSpPr txBox="1"/>
            <p:nvPr/>
          </p:nvSpPr>
          <p:spPr>
            <a:xfrm>
              <a:off x="2572640" y="6109886"/>
              <a:ext cx="228600" cy="307777"/>
            </a:xfrm>
            <a:prstGeom prst="rect">
              <a:avLst/>
            </a:prstGeom>
            <a:noFill/>
          </p:spPr>
          <p:txBody>
            <a:bodyPr wrap="square" rtlCol="0">
              <a:spAutoFit/>
            </a:bodyPr>
            <a:lstStyle/>
            <a:p>
              <a:r>
                <a:rPr lang="en-US" sz="1400" dirty="0" smtClean="0"/>
                <a:t>0</a:t>
              </a:r>
              <a:endParaRPr lang="en-US" sz="1400" dirty="0"/>
            </a:p>
          </p:txBody>
        </p:sp>
        <p:cxnSp>
          <p:nvCxnSpPr>
            <p:cNvPr id="28" name="Straight Connector 27"/>
            <p:cNvCxnSpPr/>
            <p:nvPr/>
          </p:nvCxnSpPr>
          <p:spPr>
            <a:xfrm flipV="1">
              <a:off x="2665576" y="3429000"/>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686940" y="2743200"/>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638514" y="3505200"/>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2638514" y="3603486"/>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665576" y="4060686"/>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638514" y="4572000"/>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638514" y="3962400"/>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661303" y="3824955"/>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649908" y="4873951"/>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649908" y="4760719"/>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646347" y="4453783"/>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667000" y="4006553"/>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658455" y="3549353"/>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658455" y="3706743"/>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665576" y="3262357"/>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657743" y="3668994"/>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657743" y="4191000"/>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649908" y="4265775"/>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686228" y="2931919"/>
              <a:ext cx="3505200" cy="9144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TextBox 3"/>
              <p:cNvSpPr txBox="1"/>
              <p:nvPr/>
            </p:nvSpPr>
            <p:spPr>
              <a:xfrm>
                <a:off x="5487039" y="4085729"/>
                <a:ext cx="3510899" cy="2031325"/>
              </a:xfrm>
              <a:prstGeom prst="rect">
                <a:avLst/>
              </a:prstGeom>
              <a:noFill/>
            </p:spPr>
            <p:txBody>
              <a:bodyPr wrap="square" rtlCol="0">
                <a:spAutoFit/>
              </a:bodyPr>
              <a:lstStyle/>
              <a:p>
                <a:r>
                  <a:rPr lang="en-US" dirty="0" smtClean="0"/>
                  <a:t>Overall intercept </a:t>
                </a:r>
                <a14:m>
                  <m:oMath xmlns:m="http://schemas.openxmlformats.org/officeDocument/2006/math" xmlns="">
                    <m:sSub>
                      <m:sSubPr>
                        <m:ctrlPr>
                          <a:rPr lang="en-US" i="1" smtClean="0">
                            <a:latin typeface="Cambria Math" panose="02040503050406030204" pitchFamily="18" charset="0"/>
                          </a:rPr>
                        </m:ctrlPr>
                      </m:sSubPr>
                      <m:e>
                        <m:r>
                          <a:rPr lang="en-US" i="1" smtClean="0">
                            <a:latin typeface="Cambria Math"/>
                            <a:ea typeface="Cambria Math"/>
                          </a:rPr>
                          <m:t>𝛽</m:t>
                        </m:r>
                      </m:e>
                      <m:sub>
                        <m:r>
                          <a:rPr lang="en-US" b="0" i="1" smtClean="0">
                            <a:latin typeface="Cambria Math"/>
                          </a:rPr>
                          <m:t>0</m:t>
                        </m:r>
                      </m:sub>
                    </m:sSub>
                  </m:oMath>
                </a14:m>
                <a:r>
                  <a:rPr lang="en-US" dirty="0" smtClean="0"/>
                  <a:t> reported in </a:t>
                </a:r>
                <a:r>
                  <a:rPr lang="en-US" dirty="0" err="1" smtClean="0"/>
                  <a:t>Stata</a:t>
                </a:r>
                <a:r>
                  <a:rPr lang="en-US" dirty="0" smtClean="0"/>
                  <a:t> output is a weighted average of each ego’s intercept </a:t>
                </a:r>
              </a:p>
              <a:p>
                <a:pPr marL="285750" indent="-285750">
                  <a:buFont typeface="Arial" pitchFamily="34" charset="0"/>
                  <a:buChar char="•"/>
                </a:pPr>
                <a:r>
                  <a:rPr lang="en-US" dirty="0" smtClean="0"/>
                  <a:t>Not the same intercept you would get if you used level-1 observations to calculate</a:t>
                </a:r>
              </a:p>
              <a:p>
                <a:pPr marL="285750" indent="-285750">
                  <a:buFont typeface="Arial" pitchFamily="34" charset="0"/>
                  <a:buChar char="•"/>
                </a:pPr>
                <a:r>
                  <a:rPr lang="en-US" dirty="0" smtClean="0"/>
                  <a:t>Usually similar </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487039" y="4085729"/>
                <a:ext cx="3510899" cy="2031325"/>
              </a:xfrm>
              <a:prstGeom prst="rect">
                <a:avLst/>
              </a:prstGeom>
              <a:blipFill rotWithShape="0">
                <a:blip r:embed="rId3"/>
                <a:stretch>
                  <a:fillRect l="-1389" t="-1502" r="-2778" b="-3904"/>
                </a:stretch>
              </a:blipFill>
            </p:spPr>
            <p:txBody>
              <a:bodyPr/>
              <a:lstStyle/>
              <a:p>
                <a:r>
                  <a:rPr lang="en-US">
                    <a:noFill/>
                  </a:rPr>
                  <a:t> </a:t>
                </a:r>
              </a:p>
            </p:txBody>
          </p:sp>
        </mc:Fallback>
      </mc:AlternateContent>
    </p:spTree>
    <p:extLst>
      <p:ext uri="{BB962C8B-B14F-4D97-AF65-F5344CB8AC3E}">
        <p14:creationId xmlns:p14="http://schemas.microsoft.com/office/powerpoint/2010/main" val="2241479633"/>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2666999"/>
            <a:ext cx="8407893" cy="3459479"/>
          </a:xfrm>
        </p:spPr>
        <p:txBody>
          <a:bodyPr>
            <a:normAutofit/>
          </a:bodyPr>
          <a:lstStyle/>
          <a:p>
            <a:pPr marL="45720" indent="0" algn="ctr">
              <a:buNone/>
            </a:pPr>
            <a:r>
              <a:rPr lang="en-US" sz="4400" b="1" dirty="0" smtClean="0"/>
              <a:t>Random intercept </a:t>
            </a:r>
          </a:p>
          <a:p>
            <a:pPr marL="45720" indent="0" algn="ctr">
              <a:buNone/>
            </a:pPr>
            <a:r>
              <a:rPr lang="en-US" sz="4400" b="1" dirty="0" smtClean="0"/>
              <a:t>model in R</a:t>
            </a:r>
            <a:endParaRPr lang="en-US" sz="4400" b="1" dirty="0"/>
          </a:p>
        </p:txBody>
      </p:sp>
      <p:sp>
        <p:nvSpPr>
          <p:cNvPr id="3" name="Title 2"/>
          <p:cNvSpPr>
            <a:spLocks noGrp="1"/>
          </p:cNvSpPr>
          <p:nvPr>
            <p:ph type="title"/>
          </p:nvPr>
        </p:nvSpPr>
        <p:spPr/>
        <p:txBody>
          <a:bodyPr/>
          <a:lstStyle/>
          <a:p>
            <a:r>
              <a:rPr lang="en-US" dirty="0" smtClean="0"/>
              <a:t>Parallel play</a:t>
            </a:r>
            <a:endParaRPr lang="en-US" dirty="0"/>
          </a:p>
        </p:txBody>
      </p:sp>
    </p:spTree>
    <p:extLst>
      <p:ext uri="{BB962C8B-B14F-4D97-AF65-F5344CB8AC3E}">
        <p14:creationId xmlns:p14="http://schemas.microsoft.com/office/powerpoint/2010/main" val="384023720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MLM in R</a:t>
            </a:r>
            <a:endParaRPr lang="en-US" dirty="0"/>
          </a:p>
        </p:txBody>
      </p:sp>
      <p:sp>
        <p:nvSpPr>
          <p:cNvPr id="3" name="Content Placeholder 2"/>
          <p:cNvSpPr>
            <a:spLocks noGrp="1"/>
          </p:cNvSpPr>
          <p:nvPr>
            <p:ph idx="1"/>
          </p:nvPr>
        </p:nvSpPr>
        <p:spPr>
          <a:xfrm>
            <a:off x="765559" y="2205519"/>
            <a:ext cx="7885238" cy="1865869"/>
          </a:xfrm>
        </p:spPr>
        <p:txBody>
          <a:bodyPr>
            <a:noAutofit/>
          </a:bodyPr>
          <a:lstStyle/>
          <a:p>
            <a:pPr marL="0" indent="0">
              <a:buNone/>
            </a:pPr>
            <a:r>
              <a:rPr lang="en-US" sz="2400" dirty="0" smtClean="0"/>
              <a:t>Suppose we want to look at the effects of ego and alter gender on the number of support functions provided by an alter to an ego</a:t>
            </a:r>
          </a:p>
        </p:txBody>
      </p:sp>
      <mc:AlternateContent xmlns:mc="http://schemas.openxmlformats.org/markup-compatibility/2006" xmlns:a14="http://schemas.microsoft.com/office/drawing/2010/main">
        <mc:Choice Requires="a14">
          <p:sp>
            <p:nvSpPr>
              <p:cNvPr id="4" name="Rectangle 3"/>
              <p:cNvSpPr/>
              <p:nvPr/>
            </p:nvSpPr>
            <p:spPr>
              <a:xfrm>
                <a:off x="1029515" y="4338114"/>
                <a:ext cx="7025272" cy="425053"/>
              </a:xfrm>
              <a:prstGeom prst="rect">
                <a:avLst/>
              </a:prstGeom>
            </p:spPr>
            <p:txBody>
              <a:bodyPr wrap="square">
                <a:spAutoFit/>
              </a:bodyPr>
              <a:lstStyle/>
              <a:p>
                <a14:m>
                  <m:oMathPara xmlns:m="http://schemas.openxmlformats.org/officeDocument/2006/math" xmlns="">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𝑦</m:t>
                          </m:r>
                        </m:e>
                        <m:sub>
                          <m:r>
                            <a:rPr lang="en-US" sz="2000" i="1">
                              <a:latin typeface="Cambria Math"/>
                            </a:rPr>
                            <m:t>𝑖𝑗</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𝛽</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𝛽</m:t>
                          </m:r>
                        </m:e>
                        <m:sub>
                          <m:r>
                            <a:rPr lang="en-US" sz="2000" b="0" i="1" smtClean="0">
                              <a:latin typeface="Cambria Math" panose="02040503050406030204" pitchFamily="18" charset="0"/>
                            </a:rPr>
                            <m:t>𝐴𝑙𝑡𝐹𝑒𝑚</m:t>
                          </m:r>
                        </m:sub>
                      </m:sSub>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𝑖𝑗</m:t>
                          </m:r>
                          <m:r>
                            <a:rPr lang="en-US" sz="2000" b="0" i="1" smtClean="0">
                              <a:latin typeface="Cambria Math" panose="02040503050406030204" pitchFamily="18" charset="0"/>
                            </a:rPr>
                            <m:t>𝐴𝑙𝑡𝐹𝑒𝑚</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𝛽</m:t>
                          </m:r>
                        </m:e>
                        <m:sub>
                          <m:r>
                            <a:rPr lang="en-US" sz="2000" b="0" i="1" smtClean="0">
                              <a:latin typeface="Cambria Math" panose="02040503050406030204" pitchFamily="18" charset="0"/>
                            </a:rPr>
                            <m:t>𝐸𝑔𝑜𝐹𝑒𝑚</m:t>
                          </m:r>
                        </m:sub>
                      </m:sSub>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𝑗</m:t>
                          </m:r>
                          <m:r>
                            <a:rPr lang="en-US" sz="2000" b="0" i="1" smtClean="0">
                              <a:latin typeface="Cambria Math" panose="02040503050406030204" pitchFamily="18" charset="0"/>
                            </a:rPr>
                            <m:t>𝐸𝑔𝑜𝐹𝑒𝑚</m:t>
                          </m:r>
                        </m:sub>
                      </m:sSub>
                      <m:r>
                        <a:rPr lang="en-US" sz="2000" i="1">
                          <a:latin typeface="Cambria Math"/>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a:rPr>
                                <m:t>𝜁</m:t>
                              </m:r>
                            </m:e>
                            <m:sub>
                              <m:r>
                                <a:rPr lang="en-US" sz="2000" i="1">
                                  <a:latin typeface="Cambria Math"/>
                                </a:rPr>
                                <m:t>𝑗</m:t>
                              </m:r>
                            </m:sub>
                          </m:sSub>
                          <m:r>
                            <a:rPr lang="en-US" sz="2000" i="1">
                              <a:latin typeface="Cambria Math"/>
                            </a:rPr>
                            <m:t>+ </m:t>
                          </m:r>
                          <m:r>
                            <a:rPr lang="en-US" sz="2000" i="1">
                              <a:latin typeface="Cambria Math"/>
                            </a:rPr>
                            <m:t>𝜖</m:t>
                          </m:r>
                        </m:e>
                        <m:sub>
                          <m:r>
                            <a:rPr lang="en-US" sz="2000" i="1">
                              <a:latin typeface="Cambria Math"/>
                            </a:rPr>
                            <m:t>𝑖𝑗</m:t>
                          </m:r>
                        </m:sub>
                      </m:sSub>
                    </m:oMath>
                  </m:oMathPara>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1029515" y="4338114"/>
                <a:ext cx="7025272" cy="425053"/>
              </a:xfrm>
              <a:prstGeom prst="rect">
                <a:avLst/>
              </a:prstGeom>
              <a:blipFill rotWithShape="0">
                <a:blip r:embed="rId3"/>
                <a:stretch>
                  <a:fillRect b="-10145"/>
                </a:stretch>
              </a:blipFill>
            </p:spPr>
            <p:txBody>
              <a:bodyPr/>
              <a:lstStyle/>
              <a:p>
                <a:r>
                  <a:rPr lang="en-US">
                    <a:noFill/>
                  </a:rPr>
                  <a:t> </a:t>
                </a:r>
              </a:p>
            </p:txBody>
          </p:sp>
        </mc:Fallback>
      </mc:AlternateContent>
    </p:spTree>
    <p:extLst>
      <p:ext uri="{BB962C8B-B14F-4D97-AF65-F5344CB8AC3E}">
        <p14:creationId xmlns:p14="http://schemas.microsoft.com/office/powerpoint/2010/main" val="2893118774"/>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70812" y="1601410"/>
            <a:ext cx="8001636" cy="5408459"/>
          </a:xfrm>
          <a:prstGeom prst="rect">
            <a:avLst/>
          </a:prstGeom>
        </p:spPr>
      </p:pic>
      <p:sp>
        <p:nvSpPr>
          <p:cNvPr id="2" name="Title 1"/>
          <p:cNvSpPr>
            <a:spLocks noGrp="1"/>
          </p:cNvSpPr>
          <p:nvPr>
            <p:ph type="title"/>
          </p:nvPr>
        </p:nvSpPr>
        <p:spPr/>
        <p:txBody>
          <a:bodyPr/>
          <a:lstStyle/>
          <a:p>
            <a:r>
              <a:rPr lang="en-US" dirty="0" smtClean="0"/>
              <a:t>Empty RI model</a:t>
            </a:r>
            <a:endParaRPr lang="en-US" dirty="0"/>
          </a:p>
        </p:txBody>
      </p:sp>
      <p:grpSp>
        <p:nvGrpSpPr>
          <p:cNvPr id="6" name="Group 5"/>
          <p:cNvGrpSpPr/>
          <p:nvPr/>
        </p:nvGrpSpPr>
        <p:grpSpPr>
          <a:xfrm>
            <a:off x="2755726" y="2639763"/>
            <a:ext cx="5272770" cy="1623830"/>
            <a:chOff x="-2972332" y="4714739"/>
            <a:chExt cx="5272770" cy="1623830"/>
          </a:xfrm>
        </p:grpSpPr>
        <p:sp>
          <p:nvSpPr>
            <p:cNvPr id="8" name="Rectangle 7"/>
            <p:cNvSpPr/>
            <p:nvPr/>
          </p:nvSpPr>
          <p:spPr>
            <a:xfrm>
              <a:off x="-34715" y="5061626"/>
              <a:ext cx="2300438" cy="923330"/>
            </a:xfrm>
            <a:prstGeom prst="rect">
              <a:avLst/>
            </a:prstGeom>
          </p:spPr>
          <p:txBody>
            <a:bodyPr wrap="square">
              <a:spAutoFit/>
            </a:bodyPr>
            <a:lstStyle/>
            <a:p>
              <a:endParaRPr lang="en-US" dirty="0" smtClean="0"/>
            </a:p>
            <a:p>
              <a:endParaRPr lang="en-US" dirty="0" smtClean="0"/>
            </a:p>
            <a:p>
              <a:r>
                <a:rPr lang="en-US" dirty="0" smtClean="0"/>
                <a:t>SD of the residuals</a:t>
              </a:r>
              <a:endParaRPr lang="en-US" dirty="0"/>
            </a:p>
          </p:txBody>
        </p:sp>
        <p:sp>
          <p:nvSpPr>
            <p:cNvPr id="9" name="Rectangle 8"/>
            <p:cNvSpPr/>
            <p:nvPr/>
          </p:nvSpPr>
          <p:spPr>
            <a:xfrm>
              <a:off x="0" y="4714739"/>
              <a:ext cx="2300438" cy="646331"/>
            </a:xfrm>
            <a:prstGeom prst="rect">
              <a:avLst/>
            </a:prstGeom>
          </p:spPr>
          <p:txBody>
            <a:bodyPr wrap="square">
              <a:spAutoFit/>
            </a:bodyPr>
            <a:lstStyle/>
            <a:p>
              <a:r>
                <a:rPr lang="en-US" dirty="0" smtClean="0"/>
                <a:t>SD of the random intercepts</a:t>
              </a:r>
              <a:endParaRPr lang="en-US" dirty="0"/>
            </a:p>
          </p:txBody>
        </p:sp>
        <p:cxnSp>
          <p:nvCxnSpPr>
            <p:cNvPr id="11" name="Straight Arrow Connector 10"/>
            <p:cNvCxnSpPr/>
            <p:nvPr/>
          </p:nvCxnSpPr>
          <p:spPr>
            <a:xfrm flipH="1">
              <a:off x="-1870329" y="5821917"/>
              <a:ext cx="1835615" cy="5166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2972332" y="5214996"/>
              <a:ext cx="2818357" cy="10336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043825" y="4183326"/>
            <a:ext cx="6488994" cy="2706423"/>
            <a:chOff x="-3799737" y="4297827"/>
            <a:chExt cx="6488994" cy="2706423"/>
          </a:xfrm>
        </p:grpSpPr>
        <p:sp>
          <p:nvSpPr>
            <p:cNvPr id="22" name="Rectangle 21"/>
            <p:cNvSpPr/>
            <p:nvPr/>
          </p:nvSpPr>
          <p:spPr>
            <a:xfrm>
              <a:off x="388819" y="5526922"/>
              <a:ext cx="2300438" cy="1477328"/>
            </a:xfrm>
            <a:prstGeom prst="rect">
              <a:avLst/>
            </a:prstGeom>
          </p:spPr>
          <p:txBody>
            <a:bodyPr wrap="square">
              <a:spAutoFit/>
            </a:bodyPr>
            <a:lstStyle/>
            <a:p>
              <a:endParaRPr lang="en-US" dirty="0" smtClean="0"/>
            </a:p>
            <a:p>
              <a:endParaRPr lang="en-US" dirty="0" smtClean="0"/>
            </a:p>
            <a:p>
              <a:r>
                <a:rPr lang="en-US" dirty="0" smtClean="0"/>
                <a:t>Distribution of residuals (standardized)</a:t>
              </a:r>
              <a:endParaRPr lang="en-US" dirty="0"/>
            </a:p>
          </p:txBody>
        </p:sp>
        <p:sp>
          <p:nvSpPr>
            <p:cNvPr id="23" name="Rectangle 22"/>
            <p:cNvSpPr/>
            <p:nvPr/>
          </p:nvSpPr>
          <p:spPr>
            <a:xfrm>
              <a:off x="-186290" y="4297827"/>
              <a:ext cx="2300438" cy="369332"/>
            </a:xfrm>
            <a:prstGeom prst="rect">
              <a:avLst/>
            </a:prstGeom>
          </p:spPr>
          <p:txBody>
            <a:bodyPr wrap="square">
              <a:spAutoFit/>
            </a:bodyPr>
            <a:lstStyle/>
            <a:p>
              <a:r>
                <a:rPr lang="en-US" dirty="0"/>
                <a:t>y</a:t>
              </a:r>
              <a:r>
                <a:rPr lang="en-US" dirty="0" smtClean="0"/>
                <a:t> intercept</a:t>
              </a:r>
              <a:endParaRPr lang="en-US" dirty="0"/>
            </a:p>
          </p:txBody>
        </p:sp>
        <p:cxnSp>
          <p:nvCxnSpPr>
            <p:cNvPr id="24" name="Straight Arrow Connector 23"/>
            <p:cNvCxnSpPr/>
            <p:nvPr/>
          </p:nvCxnSpPr>
          <p:spPr>
            <a:xfrm flipH="1" flipV="1">
              <a:off x="-2259036" y="5720877"/>
              <a:ext cx="2647856" cy="8239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3799737" y="4569263"/>
              <a:ext cx="3613447" cy="6907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2" name="Rectangle 31"/>
          <p:cNvSpPr/>
          <p:nvPr/>
        </p:nvSpPr>
        <p:spPr>
          <a:xfrm>
            <a:off x="814192" y="6263014"/>
            <a:ext cx="3118981" cy="594986"/>
          </a:xfrm>
          <a:prstGeom prst="rect">
            <a:avLst/>
          </a:pr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5570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3977" y="3535131"/>
            <a:ext cx="9518768" cy="1813506"/>
          </a:xfrm>
          <a:prstGeom prst="rect">
            <a:avLst/>
          </a:prstGeom>
        </p:spPr>
      </p:pic>
      <p:sp>
        <p:nvSpPr>
          <p:cNvPr id="2" name="Title 1"/>
          <p:cNvSpPr>
            <a:spLocks noGrp="1"/>
          </p:cNvSpPr>
          <p:nvPr>
            <p:ph type="title"/>
          </p:nvPr>
        </p:nvSpPr>
        <p:spPr/>
        <p:txBody>
          <a:bodyPr/>
          <a:lstStyle/>
          <a:p>
            <a:r>
              <a:rPr lang="en-US" dirty="0" smtClean="0"/>
              <a:t>Empty RI model</a:t>
            </a:r>
            <a:endParaRPr lang="en-US" dirty="0"/>
          </a:p>
        </p:txBody>
      </p:sp>
      <p:grpSp>
        <p:nvGrpSpPr>
          <p:cNvPr id="6" name="Group 5"/>
          <p:cNvGrpSpPr/>
          <p:nvPr/>
        </p:nvGrpSpPr>
        <p:grpSpPr>
          <a:xfrm>
            <a:off x="177740" y="4799979"/>
            <a:ext cx="4174734" cy="1916041"/>
            <a:chOff x="154217" y="4169831"/>
            <a:chExt cx="3622238" cy="1916041"/>
          </a:xfrm>
        </p:grpSpPr>
        <mc:AlternateContent xmlns:mc="http://schemas.openxmlformats.org/markup-compatibility/2006" xmlns:a14="http://schemas.microsoft.com/office/drawing/2010/main">
          <mc:Choice Requires="a14">
            <p:sp>
              <p:nvSpPr>
                <p:cNvPr id="8" name="Rectangle 7"/>
                <p:cNvSpPr/>
                <p:nvPr/>
              </p:nvSpPr>
              <p:spPr>
                <a:xfrm>
                  <a:off x="154217" y="5439541"/>
                  <a:ext cx="2300438" cy="646331"/>
                </a:xfrm>
                <a:prstGeom prst="rect">
                  <a:avLst/>
                </a:prstGeom>
              </p:spPr>
              <p:txBody>
                <a:bodyPr wrap="square">
                  <a:spAutoFit/>
                </a:bodyPr>
                <a:lstStyle/>
                <a:p>
                  <a14:m>
                    <m:oMath xmlns:m="http://schemas.openxmlformats.org/officeDocument/2006/math" xmlns="">
                      <m:r>
                        <a:rPr lang="en-US" i="1">
                          <a:latin typeface="Cambria Math"/>
                        </a:rPr>
                        <m:t>𝜃</m:t>
                      </m:r>
                    </m:oMath>
                  </a14:m>
                  <a:r>
                    <a:rPr lang="en-US" dirty="0"/>
                    <a:t>= </a:t>
                  </a:r>
                  <a:r>
                    <a:rPr lang="en-US" dirty="0" smtClean="0"/>
                    <a:t>variation </a:t>
                  </a:r>
                  <a:r>
                    <a:rPr lang="en-US" dirty="0"/>
                    <a:t>within </a:t>
                  </a:r>
                  <a:r>
                    <a:rPr lang="en-US" dirty="0" smtClean="0"/>
                    <a:t>L-2 egos</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54217" y="5439541"/>
                  <a:ext cx="2300438" cy="646331"/>
                </a:xfrm>
                <a:prstGeom prst="rect">
                  <a:avLst/>
                </a:prstGeom>
                <a:blipFill>
                  <a:blip r:embed="rId3"/>
                  <a:stretch>
                    <a:fillRect l="-1839"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54217" y="4735105"/>
                  <a:ext cx="2300438" cy="646331"/>
                </a:xfrm>
                <a:prstGeom prst="rect">
                  <a:avLst/>
                </a:prstGeom>
              </p:spPr>
              <p:txBody>
                <a:bodyPr wrap="square">
                  <a:spAutoFit/>
                </a:bodyPr>
                <a:lstStyle/>
                <a:p>
                  <a14:m>
                    <m:oMath xmlns:m="http://schemas.openxmlformats.org/officeDocument/2006/math" xmlns="">
                      <m:r>
                        <a:rPr lang="en-US" i="1">
                          <a:latin typeface="Cambria Math"/>
                        </a:rPr>
                        <m:t>𝜑</m:t>
                      </m:r>
                      <m:r>
                        <a:rPr lang="en-US" i="1">
                          <a:latin typeface="Cambria Math"/>
                        </a:rPr>
                        <m:t> </m:t>
                      </m:r>
                    </m:oMath>
                  </a14:m>
                  <a:r>
                    <a:rPr lang="en-US" dirty="0" smtClean="0"/>
                    <a:t>= variation </a:t>
                  </a:r>
                  <a:r>
                    <a:rPr lang="en-US" dirty="0"/>
                    <a:t>between </a:t>
                  </a:r>
                  <a:r>
                    <a:rPr lang="en-US" dirty="0" smtClean="0"/>
                    <a:t>L-2 egos </a:t>
                  </a:r>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54217" y="4735105"/>
                  <a:ext cx="2300438" cy="646331"/>
                </a:xfrm>
                <a:prstGeom prst="rect">
                  <a:avLst/>
                </a:prstGeom>
                <a:blipFill>
                  <a:blip r:embed="rId4"/>
                  <a:stretch>
                    <a:fillRect l="-1839" t="-4717" b="-14151"/>
                  </a:stretch>
                </a:blipFill>
              </p:spPr>
              <p:txBody>
                <a:bodyPr/>
                <a:lstStyle/>
                <a:p>
                  <a:r>
                    <a:rPr lang="en-US">
                      <a:noFill/>
                    </a:rPr>
                    <a:t> </a:t>
                  </a:r>
                </a:p>
              </p:txBody>
            </p:sp>
          </mc:Fallback>
        </mc:AlternateContent>
        <p:cxnSp>
          <p:nvCxnSpPr>
            <p:cNvPr id="11" name="Straight Arrow Connector 10"/>
            <p:cNvCxnSpPr/>
            <p:nvPr/>
          </p:nvCxnSpPr>
          <p:spPr>
            <a:xfrm flipV="1">
              <a:off x="2195396" y="4475252"/>
              <a:ext cx="1581059" cy="13051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2042445" y="4169831"/>
              <a:ext cx="1734010" cy="10345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 name="Content Placeholder 2"/>
          <p:cNvSpPr>
            <a:spLocks noGrp="1"/>
          </p:cNvSpPr>
          <p:nvPr>
            <p:ph idx="1"/>
          </p:nvPr>
        </p:nvSpPr>
        <p:spPr>
          <a:xfrm>
            <a:off x="652825" y="1993128"/>
            <a:ext cx="7885238" cy="1865869"/>
          </a:xfrm>
        </p:spPr>
        <p:txBody>
          <a:bodyPr>
            <a:noAutofit/>
          </a:bodyPr>
          <a:lstStyle/>
          <a:p>
            <a:pPr marL="0" indent="0">
              <a:buNone/>
            </a:pPr>
            <a:r>
              <a:rPr lang="en-US" sz="2400" dirty="0" smtClean="0"/>
              <a:t>We usually prefer to report the variance rather than the SD of random components, and we need the variance to calculate ICC</a:t>
            </a:r>
          </a:p>
        </p:txBody>
      </p:sp>
    </p:spTree>
    <p:extLst>
      <p:ext uri="{BB962C8B-B14F-4D97-AF65-F5344CB8AC3E}">
        <p14:creationId xmlns:p14="http://schemas.microsoft.com/office/powerpoint/2010/main" val="3103379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RI model</a:t>
            </a:r>
            <a:endParaRPr lang="en-US" dirty="0"/>
          </a:p>
        </p:txBody>
      </p:sp>
      <p:pic>
        <p:nvPicPr>
          <p:cNvPr id="3" name="Picture 2"/>
          <p:cNvPicPr>
            <a:picLocks noChangeAspect="1"/>
          </p:cNvPicPr>
          <p:nvPr/>
        </p:nvPicPr>
        <p:blipFill>
          <a:blip r:embed="rId2"/>
          <a:stretch>
            <a:fillRect/>
          </a:stretch>
        </p:blipFill>
        <p:spPr>
          <a:xfrm>
            <a:off x="190130" y="3200400"/>
            <a:ext cx="8763000" cy="1363927"/>
          </a:xfrm>
          <a:prstGeom prst="rect">
            <a:avLst/>
          </a:prstGeom>
        </p:spPr>
      </p:pic>
    </p:spTree>
    <p:extLst>
      <p:ext uri="{BB962C8B-B14F-4D97-AF65-F5344CB8AC3E}">
        <p14:creationId xmlns:p14="http://schemas.microsoft.com/office/powerpoint/2010/main" val="19153443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83" y="206691"/>
            <a:ext cx="7556313" cy="758398"/>
          </a:xfrm>
        </p:spPr>
        <p:txBody>
          <a:bodyPr/>
          <a:lstStyle/>
          <a:p>
            <a:r>
              <a:rPr lang="en-US" dirty="0" smtClean="0"/>
              <a:t>RI model with predictors</a:t>
            </a:r>
            <a:endParaRPr lang="en-US" dirty="0"/>
          </a:p>
        </p:txBody>
      </p:sp>
      <p:pic>
        <p:nvPicPr>
          <p:cNvPr id="4" name="Picture 3"/>
          <p:cNvPicPr>
            <a:picLocks noChangeAspect="1"/>
          </p:cNvPicPr>
          <p:nvPr/>
        </p:nvPicPr>
        <p:blipFill>
          <a:blip r:embed="rId2"/>
          <a:stretch>
            <a:fillRect/>
          </a:stretch>
        </p:blipFill>
        <p:spPr>
          <a:xfrm>
            <a:off x="1271120" y="965088"/>
            <a:ext cx="6604689" cy="5983361"/>
          </a:xfrm>
          <a:prstGeom prst="rect">
            <a:avLst/>
          </a:prstGeom>
        </p:spPr>
      </p:pic>
    </p:spTree>
    <p:extLst>
      <p:ext uri="{BB962C8B-B14F-4D97-AF65-F5344CB8AC3E}">
        <p14:creationId xmlns:p14="http://schemas.microsoft.com/office/powerpoint/2010/main" val="22111154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9610" y="2455524"/>
            <a:ext cx="6883533" cy="3711736"/>
          </a:xfrm>
        </p:spPr>
        <p:txBody>
          <a:bodyPr>
            <a:normAutofit/>
          </a:bodyPr>
          <a:lstStyle/>
          <a:p>
            <a:pPr marL="0" indent="0" algn="ctr">
              <a:buNone/>
            </a:pPr>
            <a:r>
              <a:rPr lang="en-US" sz="4400" dirty="0" smtClean="0"/>
              <a:t>CLUSTER CONFOUNDING AND CONTEXTUAL EFFECTS</a:t>
            </a:r>
            <a:endParaRPr lang="en-US" sz="4400" dirty="0"/>
          </a:p>
        </p:txBody>
      </p:sp>
    </p:spTree>
    <p:extLst>
      <p:ext uri="{BB962C8B-B14F-4D97-AF65-F5344CB8AC3E}">
        <p14:creationId xmlns:p14="http://schemas.microsoft.com/office/powerpoint/2010/main" val="2808764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5853</TotalTime>
  <Words>6516</Words>
  <Application>Microsoft Macintosh PowerPoint</Application>
  <PresentationFormat>On-screen Show (4:3)</PresentationFormat>
  <Paragraphs>1033</Paragraphs>
  <Slides>136</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136</vt:i4>
      </vt:variant>
    </vt:vector>
  </HeadingPairs>
  <TitlesOfParts>
    <vt:vector size="138" baseType="lpstr">
      <vt:lpstr>Grid</vt:lpstr>
      <vt:lpstr>Document</vt:lpstr>
      <vt:lpstr>Ego Network analysis  Social Networks and Health Duke University, 2018</vt:lpstr>
      <vt:lpstr>roadmap</vt:lpstr>
      <vt:lpstr>PowerPoint Presentation</vt:lpstr>
      <vt:lpstr>Measurement</vt:lpstr>
      <vt:lpstr>Ego-alter ties</vt:lpstr>
      <vt:lpstr>Ego-alter ties</vt:lpstr>
      <vt:lpstr>Ego-alter ties</vt:lpstr>
      <vt:lpstr>Ego-alter ties</vt:lpstr>
      <vt:lpstr>Ego-alter ties</vt:lpstr>
      <vt:lpstr>Ego-alter ties</vt:lpstr>
      <vt:lpstr>Ego-alter ties</vt:lpstr>
      <vt:lpstr>Alter attributes</vt:lpstr>
      <vt:lpstr>Alter attributes</vt:lpstr>
      <vt:lpstr>Alter attributes</vt:lpstr>
      <vt:lpstr>Alter attributes</vt:lpstr>
      <vt:lpstr>Alter attributes</vt:lpstr>
      <vt:lpstr>Alter attributes</vt:lpstr>
      <vt:lpstr>Alter attributes</vt:lpstr>
      <vt:lpstr>Alter attributes</vt:lpstr>
      <vt:lpstr>Alter attributes</vt:lpstr>
      <vt:lpstr>Alter attributes</vt:lpstr>
      <vt:lpstr>Alter attributes</vt:lpstr>
      <vt:lpstr>Alter attributes</vt:lpstr>
      <vt:lpstr>Alter attributes</vt:lpstr>
      <vt:lpstr>Alter attributes</vt:lpstr>
      <vt:lpstr>Alter attributes</vt:lpstr>
      <vt:lpstr>Heterogeneity</vt:lpstr>
      <vt:lpstr>Heterogeneity</vt:lpstr>
      <vt:lpstr>Heterogeneity</vt:lpstr>
      <vt:lpstr>Heterogeneity</vt:lpstr>
      <vt:lpstr>Alter-alter ties</vt:lpstr>
      <vt:lpstr>Alter-alter ties</vt:lpstr>
      <vt:lpstr>Alter-alter ties</vt:lpstr>
      <vt:lpstr>Alter-alter ties</vt:lpstr>
      <vt:lpstr>Alter-alter ties</vt:lpstr>
      <vt:lpstr>Alter-alter ties</vt:lpstr>
      <vt:lpstr>Alter-alter ties</vt:lpstr>
      <vt:lpstr>Alter-alter ties</vt:lpstr>
      <vt:lpstr>Alter-alter ties</vt:lpstr>
      <vt:lpstr>Alter-alter ties</vt:lpstr>
      <vt:lpstr>Alter-alter ties</vt:lpstr>
      <vt:lpstr>Alter-alter ties</vt:lpstr>
      <vt:lpstr>PowerPoint Presentation</vt:lpstr>
      <vt:lpstr>conventional data structure</vt:lpstr>
      <vt:lpstr>Conventional structure modified for networks</vt:lpstr>
      <vt:lpstr>Conventional structure modified for networks</vt:lpstr>
      <vt:lpstr>Conventional structure modified for networks</vt:lpstr>
      <vt:lpstr>Long-form (“TIDY”) data</vt:lpstr>
      <vt:lpstr>Long-form (“TIDY”) data</vt:lpstr>
      <vt:lpstr>Long-form (“TIDY”) data</vt:lpstr>
      <vt:lpstr>Transforming data</vt:lpstr>
      <vt:lpstr>PowerPoint Presentation</vt:lpstr>
      <vt:lpstr>Egocentric network analysis</vt:lpstr>
      <vt:lpstr>Egocentric network analysis</vt:lpstr>
      <vt:lpstr>Aggregation to ego level</vt:lpstr>
      <vt:lpstr>PowerPoint Presentation</vt:lpstr>
      <vt:lpstr>E-NET</vt:lpstr>
      <vt:lpstr>From R to ENET via Excel</vt:lpstr>
      <vt:lpstr>PowerPoint Presentation</vt:lpstr>
      <vt:lpstr>PowerPoint Presentation</vt:lpstr>
      <vt:lpstr>PowerPoint Presentation</vt:lpstr>
      <vt:lpstr>PowerPoint Presentation</vt:lpstr>
      <vt:lpstr>PowerPoint Presentation</vt:lpstr>
      <vt:lpstr>Calculating measures</vt:lpstr>
      <vt:lpstr>PowerPoint Presentation</vt:lpstr>
      <vt:lpstr>Output variables in ENET</vt:lpstr>
      <vt:lpstr>Output variables in ENET</vt:lpstr>
      <vt:lpstr>And back to R</vt:lpstr>
      <vt:lpstr>And back to R</vt:lpstr>
      <vt:lpstr>PowerPoint Presentation</vt:lpstr>
      <vt:lpstr>Networks as independent variables</vt:lpstr>
      <vt:lpstr>Common model violations in network research</vt:lpstr>
      <vt:lpstr>Parallel play</vt:lpstr>
      <vt:lpstr>PowerPoint Presentation</vt:lpstr>
      <vt:lpstr>Two major parts of any model</vt:lpstr>
      <vt:lpstr>Two major parts of any model</vt:lpstr>
      <vt:lpstr>PowerPoint Presentation</vt:lpstr>
      <vt:lpstr>MLM for social networks</vt:lpstr>
      <vt:lpstr>MLM for social networks</vt:lpstr>
      <vt:lpstr>MLM research questions</vt:lpstr>
      <vt:lpstr>Dependency</vt:lpstr>
      <vt:lpstr>Dependency</vt:lpstr>
      <vt:lpstr>Random intercept model</vt:lpstr>
      <vt:lpstr>Random intercept model</vt:lpstr>
      <vt:lpstr>Intraclass correlation</vt:lpstr>
      <vt:lpstr>Intraclass correlation</vt:lpstr>
      <vt:lpstr>Intraclass correlation</vt:lpstr>
      <vt:lpstr>Random intercept model</vt:lpstr>
      <vt:lpstr>What relationship factors affect libido?</vt:lpstr>
      <vt:lpstr>What relationship factors affect libido?</vt:lpstr>
      <vt:lpstr>Communication and libido</vt:lpstr>
      <vt:lpstr>Communication and libido</vt:lpstr>
      <vt:lpstr>Parallel play</vt:lpstr>
      <vt:lpstr>Running MLM in R</vt:lpstr>
      <vt:lpstr>Empty RI model</vt:lpstr>
      <vt:lpstr>Empty RI model</vt:lpstr>
      <vt:lpstr>Empty RI model</vt:lpstr>
      <vt:lpstr>RI model with predictors</vt:lpstr>
      <vt:lpstr>PowerPoint Presentation</vt:lpstr>
      <vt:lpstr>Cluster confounding:  A major threat to RE models</vt:lpstr>
      <vt:lpstr>Contextual effects</vt:lpstr>
      <vt:lpstr>Parallel play</vt:lpstr>
      <vt:lpstr>Contextual effects in R</vt:lpstr>
      <vt:lpstr>Contextual effects in R</vt:lpstr>
      <vt:lpstr>PowerPoint Presentation</vt:lpstr>
      <vt:lpstr>Random coefficient model</vt:lpstr>
      <vt:lpstr>Communication and libido</vt:lpstr>
      <vt:lpstr>Random coefficient model</vt:lpstr>
      <vt:lpstr>Communication and libido</vt:lpstr>
      <vt:lpstr>Communication and libido</vt:lpstr>
      <vt:lpstr>Random coefficient model</vt:lpstr>
      <vt:lpstr>Parallel play</vt:lpstr>
      <vt:lpstr>RC model in R</vt:lpstr>
      <vt:lpstr>RC model with predictors</vt:lpstr>
      <vt:lpstr>RC model</vt:lpstr>
      <vt:lpstr>RC model</vt:lpstr>
      <vt:lpstr>RC model</vt:lpstr>
      <vt:lpstr>PowerPoint Presentation</vt:lpstr>
      <vt:lpstr>Cross-level interactions are cool!</vt:lpstr>
      <vt:lpstr>Parallel play</vt:lpstr>
      <vt:lpstr>Cross-level interactions in R</vt:lpstr>
      <vt:lpstr>Cross-level interactions in R</vt:lpstr>
      <vt:lpstr>Cross-level interactions in R</vt:lpstr>
      <vt:lpstr>PowerPoint Presentation</vt:lpstr>
      <vt:lpstr>What we know about social network dynamics</vt:lpstr>
      <vt:lpstr>What we know about social network dynamics</vt:lpstr>
      <vt:lpstr>What we know about social network dynamics</vt:lpstr>
      <vt:lpstr>How to measure network change</vt:lpstr>
      <vt:lpstr>How to measure network change</vt:lpstr>
      <vt:lpstr>How to measure network change</vt:lpstr>
      <vt:lpstr>How to measure network change</vt:lpstr>
      <vt:lpstr>Measures of network change</vt:lpstr>
      <vt:lpstr>Measures of network change</vt:lpstr>
      <vt:lpstr>How to analyze network change</vt:lpstr>
      <vt:lpstr>How to analyze network change</vt:lpstr>
      <vt:lpstr>How to analyze network change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for egocentric data collection</dc:title>
  <dc:creator>Perry, Brea L</dc:creator>
  <cp:lastModifiedBy>MARIA CRISTINA RAMOS</cp:lastModifiedBy>
  <cp:revision>183</cp:revision>
  <dcterms:created xsi:type="dcterms:W3CDTF">2013-02-05T20:37:57Z</dcterms:created>
  <dcterms:modified xsi:type="dcterms:W3CDTF">2018-05-11T12:24:08Z</dcterms:modified>
</cp:coreProperties>
</file>