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Next, we would like to introduce our project on the prediction and data visualization of Sepsis. I am Yihan Li, and this is my partner Yantao Luo.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2db67d34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2db67d34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data preprocessing, we performed log transformation to some of the log-scale features and then did a standard scaling.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We filtered the outliers using a threshold of z-score equals to 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tackle the issue of missing data, we adopted a two-stage imputation. We first impute </a:t>
            </a:r>
            <a:r>
              <a:rPr lang="en"/>
              <a:t>the</a:t>
            </a:r>
            <a:r>
              <a:rPr lang="en"/>
              <a:t> missing data with forward and backward filling, which duplicate the data from the last or next records. This approach utilized the temporal continuity of lab signs of patients. However, this approach cannot fill out all of the blanks. We further impute with mean values. Note that all of the imputation operation should be performed within patient groups.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3499a6cc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3499a6cc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split the dataset into training set and test set. To handle the problem of imbalanced data, we applied SMOTEENN resampling method. This method mainly utilized k nearest neighbors information to resample on the minority class. My teammate will </a:t>
            </a:r>
            <a:r>
              <a:rPr lang="en"/>
              <a:t>introduce</a:t>
            </a:r>
            <a:r>
              <a:rPr lang="en"/>
              <a:t> the model and result part.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2db67d34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2db67d34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2db67d34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2db67d34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is a linear model with less capacity to capture complex patterns and interactions between features compared to Random Forest, which is a highly flexible, non-linear model that can handle intricate interactions well. KNN also has the ability to capture non-linearities by considering the proximity of data points in the feature space.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2db67d34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2db67d34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3499a6cc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3499a6cc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2db67d34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2db67d34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2db67d34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2db67d34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c8fb0700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c8fb0700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2db67d34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2db67d34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2db67d34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2db67d34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 all, about sepsis.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a:t>
            </a:r>
            <a:r>
              <a:rPr lang="en">
                <a:solidFill>
                  <a:schemeClr val="dk1"/>
                </a:solidFill>
              </a:rPr>
              <a:t> </a:t>
            </a:r>
            <a:r>
              <a:rPr lang="en">
                <a:solidFill>
                  <a:schemeClr val="dk1"/>
                </a:solidFill>
                <a:latin typeface="Lato"/>
                <a:ea typeface="Lato"/>
                <a:cs typeface="Lato"/>
                <a:sym typeface="Lato"/>
              </a:rPr>
              <a:t>is a kind of severe blood poisoning caused by a systemic inflammatory response to infection.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There are no specific signs that indicate the occurrence of  Sepsis.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Because of its complexity, there were about 50 million cases and about 11 million sepsis-related deaths reported in the year of 2017.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Therefore, it is a critical need for an effective early detection methods to improve survival rates and to prevent organ damages.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3499a6cc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3499a6c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retrieved our dataset from Kaggle. It’s a comprehensive clinical dataset designed to challenge and enable sepsis prediction before clinical awareness.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dataset includes a number of vital signs, lab values, and some demographic information.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independent variable is SepsisLabel, where 1 means a positive Sepsis case, 0 means it’s not a sepsis case.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3499a6c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3499a6c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several contributions in this project: first, we created a set of data visualizations </a:t>
            </a:r>
            <a:r>
              <a:rPr lang="en"/>
              <a:t>for</a:t>
            </a:r>
            <a:r>
              <a:rPr lang="en"/>
              <a:t> clinical insights into sepsis indicators;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developed three predictive models to assist healthcare professionals to filter sepsis cases.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we have our full code repository public on github.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2db67d34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2db67d34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for the methodology part, we first did a thorough data analysis.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dataset contains about 80 thousand records across 43 columns from 20 thousand patients.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Among those patients, about 58 % of them are male, 42% of them are female. And most of them are aged from 40 to 90.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About 2.2 % of the records are sepsis cases, which means our dataset is highly imbalanced. This is one of the major challenges in our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3499a6cc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3499a6cc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Moreover, we have 65 % of missing data in our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 heatmap of missing data, and lighter color denotes high proportion of missing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many of the features have less than 20 % of valid data. This is the </a:t>
            </a:r>
            <a:r>
              <a:rPr lang="en"/>
              <a:t>second</a:t>
            </a:r>
            <a:r>
              <a:rPr lang="en"/>
              <a:t> challenge.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3499a6c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3499a6c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analysis the outliers,  we refer to the box plot of the original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figure, we can see that there are a lot of outliers. Besides, some of the features do not conform to the normal distribution.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performed log transformation to those features later to make sure they fit a normal distribution.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3499a6c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3499a6c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select features, we also analyzed a correlation matrix to evaluate the relationship between features and the independent </a:t>
            </a:r>
            <a:r>
              <a:rPr lang="en"/>
              <a:t>variable</a:t>
            </a:r>
            <a:r>
              <a:rPr lang="en"/>
              <a:t> “SepsisLabel”.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c8fb0700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c8fb070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row is the correlation between features and our label.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the features shows a low correlation to the label. So we decided to keep them 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pairs like Hour and ICULOS, and Hgb and Hct are highly related. We just kept one feature of each pair.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7.jp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and Data Visualization of Sepsis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Yihan Li (yl10798), Yantao Luo (yl5929)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Data Preprocessing</a:t>
            </a:r>
            <a:endParaRPr sz="2040"/>
          </a:p>
        </p:txBody>
      </p:sp>
      <p:sp>
        <p:nvSpPr>
          <p:cNvPr id="156" name="Google Shape;156;p22"/>
          <p:cNvSpPr txBox="1"/>
          <p:nvPr>
            <p:ph idx="1" type="body"/>
          </p:nvPr>
        </p:nvSpPr>
        <p:spPr>
          <a:xfrm>
            <a:off x="729450" y="1853850"/>
            <a:ext cx="7688700" cy="2814000"/>
          </a:xfrm>
          <a:prstGeom prst="rect">
            <a:avLst/>
          </a:prstGeom>
        </p:spPr>
        <p:txBody>
          <a:bodyPr anchorCtr="0" anchor="t" bIns="91425" lIns="91425" spcFirstLastPara="1" rIns="91425" wrap="square" tIns="91425">
            <a:normAutofit/>
          </a:bodyPr>
          <a:lstStyle/>
          <a:p>
            <a:pPr indent="-311150" lvl="0" marL="457200" marR="0" rtl="0" algn="l">
              <a:lnSpc>
                <a:spcPct val="130000"/>
              </a:lnSpc>
              <a:spcBef>
                <a:spcPts val="1200"/>
              </a:spcBef>
              <a:spcAft>
                <a:spcPts val="0"/>
              </a:spcAft>
              <a:buClr>
                <a:srgbClr val="000000"/>
              </a:buClr>
              <a:buSzPts val="1300"/>
              <a:buFont typeface="Arial"/>
              <a:buChar char="●"/>
            </a:pPr>
            <a:r>
              <a:rPr b="1" lang="en"/>
              <a:t>Normalization</a:t>
            </a:r>
            <a:endParaRPr/>
          </a:p>
          <a:p>
            <a:pPr indent="-311150" lvl="1" marL="914400" marR="0" rtl="0" algn="l">
              <a:lnSpc>
                <a:spcPct val="130000"/>
              </a:lnSpc>
              <a:spcBef>
                <a:spcPts val="0"/>
              </a:spcBef>
              <a:spcAft>
                <a:spcPts val="0"/>
              </a:spcAft>
              <a:buClr>
                <a:srgbClr val="000000"/>
              </a:buClr>
              <a:buSzPts val="1300"/>
              <a:buFont typeface="Arial"/>
              <a:buChar char="○"/>
            </a:pPr>
            <a:r>
              <a:rPr lang="en" sz="1300">
                <a:solidFill>
                  <a:srgbClr val="FF0000"/>
                </a:solidFill>
              </a:rPr>
              <a:t>Log transformation</a:t>
            </a:r>
            <a:r>
              <a:rPr lang="en" sz="1300"/>
              <a:t> and standard scaling for feature uniformity.</a:t>
            </a:r>
            <a:endParaRPr sz="1300"/>
          </a:p>
          <a:p>
            <a:pPr indent="-311150" lvl="0" marL="457200" marR="0" rtl="0" algn="l">
              <a:lnSpc>
                <a:spcPct val="130000"/>
              </a:lnSpc>
              <a:spcBef>
                <a:spcPts val="0"/>
              </a:spcBef>
              <a:spcAft>
                <a:spcPts val="0"/>
              </a:spcAft>
              <a:buClr>
                <a:srgbClr val="000000"/>
              </a:buClr>
              <a:buSzPts val="1300"/>
              <a:buFont typeface="Arial"/>
              <a:buChar char="●"/>
            </a:pPr>
            <a:r>
              <a:rPr b="1" lang="en"/>
              <a:t>Outlier Management</a:t>
            </a:r>
            <a:endParaRPr b="1"/>
          </a:p>
          <a:p>
            <a:pPr indent="-311150" lvl="1" marL="914400" marR="0" rtl="0" algn="l">
              <a:lnSpc>
                <a:spcPct val="130000"/>
              </a:lnSpc>
              <a:spcBef>
                <a:spcPts val="0"/>
              </a:spcBef>
              <a:spcAft>
                <a:spcPts val="0"/>
              </a:spcAft>
              <a:buClr>
                <a:srgbClr val="000000"/>
              </a:buClr>
              <a:buSzPts val="1300"/>
              <a:buFont typeface="Arial"/>
              <a:buChar char="○"/>
            </a:pPr>
            <a:r>
              <a:rPr lang="en" sz="1300">
                <a:solidFill>
                  <a:srgbClr val="FF0000"/>
                </a:solidFill>
              </a:rPr>
              <a:t>Z-score filtering</a:t>
            </a:r>
            <a:r>
              <a:rPr lang="en" sz="1300"/>
              <a:t> to maintain data integrity.</a:t>
            </a:r>
            <a:endParaRPr sz="1300"/>
          </a:p>
          <a:p>
            <a:pPr indent="-311150" lvl="0" marL="457200" marR="0" rtl="0" algn="l">
              <a:lnSpc>
                <a:spcPct val="130000"/>
              </a:lnSpc>
              <a:spcBef>
                <a:spcPts val="0"/>
              </a:spcBef>
              <a:spcAft>
                <a:spcPts val="0"/>
              </a:spcAft>
              <a:buClr>
                <a:srgbClr val="000000"/>
              </a:buClr>
              <a:buSzPts val="1300"/>
              <a:buFont typeface="Arial"/>
              <a:buChar char="●"/>
            </a:pPr>
            <a:r>
              <a:rPr b="1" lang="en"/>
              <a:t>Two-stage Imputation</a:t>
            </a:r>
            <a:endParaRPr/>
          </a:p>
          <a:p>
            <a:pPr indent="457200" lvl="0" marL="0" marR="0" rtl="0" algn="l">
              <a:lnSpc>
                <a:spcPct val="130000"/>
              </a:lnSpc>
              <a:spcBef>
                <a:spcPts val="1200"/>
              </a:spcBef>
              <a:spcAft>
                <a:spcPts val="0"/>
              </a:spcAft>
              <a:buNone/>
            </a:pPr>
            <a:r>
              <a:rPr lang="en"/>
              <a:t>1. </a:t>
            </a:r>
            <a:r>
              <a:rPr lang="en" sz="1300"/>
              <a:t>Forward and backward filling within patient groups regarding temporal continuity.</a:t>
            </a:r>
            <a:endParaRPr sz="1300"/>
          </a:p>
          <a:p>
            <a:pPr indent="457200" lvl="0" marL="0" rtl="0" algn="l">
              <a:lnSpc>
                <a:spcPct val="130000"/>
              </a:lnSpc>
              <a:spcBef>
                <a:spcPts val="1200"/>
              </a:spcBef>
              <a:spcAft>
                <a:spcPts val="1200"/>
              </a:spcAft>
              <a:buNone/>
            </a:pPr>
            <a:r>
              <a:rPr lang="en"/>
              <a:t>2</a:t>
            </a:r>
            <a:r>
              <a:rPr lang="en"/>
              <a:t>. Further impute with mean values within patient groups.</a:t>
            </a:r>
            <a:endParaRPr/>
          </a:p>
        </p:txBody>
      </p:sp>
      <p:sp>
        <p:nvSpPr>
          <p:cNvPr id="157" name="Google Shape;157;p22"/>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264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Data Preprocessing</a:t>
            </a:r>
            <a:endParaRPr sz="2040"/>
          </a:p>
        </p:txBody>
      </p:sp>
      <p:sp>
        <p:nvSpPr>
          <p:cNvPr id="163" name="Google Shape;163;p23"/>
          <p:cNvSpPr txBox="1"/>
          <p:nvPr>
            <p:ph idx="1" type="body"/>
          </p:nvPr>
        </p:nvSpPr>
        <p:spPr>
          <a:xfrm>
            <a:off x="729450" y="1853850"/>
            <a:ext cx="7688700" cy="2912700"/>
          </a:xfrm>
          <a:prstGeom prst="rect">
            <a:avLst/>
          </a:prstGeom>
        </p:spPr>
        <p:txBody>
          <a:bodyPr anchorCtr="0" anchor="t" bIns="91425" lIns="91425" spcFirstLastPara="1" rIns="91425" wrap="square" tIns="91425">
            <a:normAutofit/>
          </a:bodyPr>
          <a:lstStyle/>
          <a:p>
            <a:pPr indent="-317500" lvl="0" marL="457200" marR="0" rtl="0" algn="l">
              <a:lnSpc>
                <a:spcPct val="130000"/>
              </a:lnSpc>
              <a:spcBef>
                <a:spcPts val="1200"/>
              </a:spcBef>
              <a:spcAft>
                <a:spcPts val="0"/>
              </a:spcAft>
              <a:buClr>
                <a:srgbClr val="000000"/>
              </a:buClr>
              <a:buSzPts val="1400"/>
              <a:buFont typeface="Arial"/>
              <a:buChar char="●"/>
            </a:pPr>
            <a:r>
              <a:rPr b="1" lang="en" sz="1400"/>
              <a:t>Dataset Split</a:t>
            </a:r>
            <a:endParaRPr sz="1400"/>
          </a:p>
          <a:p>
            <a:pPr indent="-317500" lvl="1" marL="914400" marR="0" rtl="0" algn="l">
              <a:lnSpc>
                <a:spcPct val="130000"/>
              </a:lnSpc>
              <a:spcBef>
                <a:spcPts val="0"/>
              </a:spcBef>
              <a:spcAft>
                <a:spcPts val="0"/>
              </a:spcAft>
              <a:buClr>
                <a:srgbClr val="000000"/>
              </a:buClr>
              <a:buSzPts val="1400"/>
              <a:buFont typeface="Arial"/>
              <a:buChar char="○"/>
            </a:pPr>
            <a:r>
              <a:rPr lang="en" sz="1400"/>
              <a:t>80/20 training/test split for robust model validation.</a:t>
            </a:r>
            <a:endParaRPr sz="1400"/>
          </a:p>
          <a:p>
            <a:pPr indent="-317500" lvl="0" marL="457200" marR="0" rtl="0" algn="l">
              <a:lnSpc>
                <a:spcPct val="130000"/>
              </a:lnSpc>
              <a:spcBef>
                <a:spcPts val="0"/>
              </a:spcBef>
              <a:spcAft>
                <a:spcPts val="0"/>
              </a:spcAft>
              <a:buClr>
                <a:srgbClr val="000000"/>
              </a:buClr>
              <a:buSzPts val="1400"/>
              <a:buFont typeface="Arial"/>
              <a:buChar char="●"/>
            </a:pPr>
            <a:r>
              <a:rPr b="1" lang="en" sz="1400"/>
              <a:t>Class Balancing</a:t>
            </a:r>
            <a:endParaRPr sz="1400"/>
          </a:p>
          <a:p>
            <a:pPr indent="-317500" lvl="1" marL="914400" marR="0" rtl="0" algn="l">
              <a:lnSpc>
                <a:spcPct val="130000"/>
              </a:lnSpc>
              <a:spcBef>
                <a:spcPts val="0"/>
              </a:spcBef>
              <a:spcAft>
                <a:spcPts val="0"/>
              </a:spcAft>
              <a:buClr>
                <a:srgbClr val="000000"/>
              </a:buClr>
              <a:buSzPts val="1400"/>
              <a:buFont typeface="Arial"/>
              <a:buChar char="○"/>
            </a:pPr>
            <a:r>
              <a:rPr lang="en" sz="1400"/>
              <a:t>Applied </a:t>
            </a:r>
            <a:r>
              <a:rPr lang="en" sz="1400">
                <a:solidFill>
                  <a:srgbClr val="FF0000"/>
                </a:solidFill>
              </a:rPr>
              <a:t>SMOTEENN </a:t>
            </a:r>
            <a:r>
              <a:rPr lang="en" sz="1400"/>
              <a:t>to balance the dataset (Batista et al., 2005). </a:t>
            </a:r>
            <a:endParaRPr sz="1400"/>
          </a:p>
        </p:txBody>
      </p:sp>
      <p:sp>
        <p:nvSpPr>
          <p:cNvPr id="164" name="Google Shape;164;p23"/>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264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K-Nearest Neighbors</a:t>
            </a:r>
            <a:endParaRPr sz="2040"/>
          </a:p>
        </p:txBody>
      </p:sp>
      <p:sp>
        <p:nvSpPr>
          <p:cNvPr id="170" name="Google Shape;170;p24"/>
          <p:cNvSpPr txBox="1"/>
          <p:nvPr>
            <p:ph idx="1" type="body"/>
          </p:nvPr>
        </p:nvSpPr>
        <p:spPr>
          <a:xfrm>
            <a:off x="729450" y="1853850"/>
            <a:ext cx="7688700" cy="3086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1200"/>
              </a:spcBef>
              <a:spcAft>
                <a:spcPts val="0"/>
              </a:spcAft>
              <a:buClr>
                <a:srgbClr val="000000"/>
              </a:buClr>
              <a:buSzPts val="1400"/>
              <a:buFont typeface="Arial"/>
              <a:buChar char="●"/>
            </a:pPr>
            <a:r>
              <a:rPr lang="en" sz="1400"/>
              <a:t>High </a:t>
            </a:r>
            <a:r>
              <a:rPr lang="en" sz="1400">
                <a:solidFill>
                  <a:srgbClr val="FF0000"/>
                </a:solidFill>
              </a:rPr>
              <a:t>accuracy</a:t>
            </a:r>
            <a:r>
              <a:rPr lang="en" sz="1400"/>
              <a:t> demonstrated at </a:t>
            </a:r>
            <a:r>
              <a:rPr lang="en" sz="1400">
                <a:solidFill>
                  <a:srgbClr val="FF0000"/>
                </a:solidFill>
              </a:rPr>
              <a:t>99%</a:t>
            </a:r>
            <a:r>
              <a:rPr lang="en" sz="1400"/>
              <a:t>, indicating strong overall predictive capability.</a:t>
            </a:r>
            <a:endParaRPr sz="1400"/>
          </a:p>
          <a:p>
            <a:pPr indent="-317500" lvl="0" marL="457200" rtl="0" algn="l">
              <a:lnSpc>
                <a:spcPct val="150000"/>
              </a:lnSpc>
              <a:spcBef>
                <a:spcPts val="0"/>
              </a:spcBef>
              <a:spcAft>
                <a:spcPts val="0"/>
              </a:spcAft>
              <a:buClr>
                <a:srgbClr val="000000"/>
              </a:buClr>
              <a:buSzPts val="1400"/>
              <a:buFont typeface="Arial"/>
              <a:buChar char="●"/>
            </a:pPr>
            <a:r>
              <a:rPr lang="en" sz="1400">
                <a:solidFill>
                  <a:srgbClr val="FF0000"/>
                </a:solidFill>
              </a:rPr>
              <a:t>Precision</a:t>
            </a:r>
            <a:r>
              <a:rPr lang="en" sz="1400"/>
              <a:t> for sepsis cases (class 1.0) at </a:t>
            </a:r>
            <a:r>
              <a:rPr lang="en" sz="1400">
                <a:solidFill>
                  <a:srgbClr val="FF0000"/>
                </a:solidFill>
              </a:rPr>
              <a:t>70%</a:t>
            </a:r>
            <a:r>
              <a:rPr lang="en" sz="1400"/>
              <a:t> suggests moderate reliability in positive predictions.</a:t>
            </a:r>
            <a:endParaRPr sz="1400"/>
          </a:p>
          <a:p>
            <a:pPr indent="-317500" lvl="0" marL="457200" rtl="0" algn="l">
              <a:lnSpc>
                <a:spcPct val="150000"/>
              </a:lnSpc>
              <a:spcBef>
                <a:spcPts val="0"/>
              </a:spcBef>
              <a:spcAft>
                <a:spcPts val="0"/>
              </a:spcAft>
              <a:buClr>
                <a:srgbClr val="000000"/>
              </a:buClr>
              <a:buSzPts val="1400"/>
              <a:buFont typeface="Arial"/>
              <a:buChar char="●"/>
            </a:pPr>
            <a:r>
              <a:rPr lang="en" sz="1400">
                <a:solidFill>
                  <a:srgbClr val="FF0000"/>
                </a:solidFill>
              </a:rPr>
              <a:t>Recall</a:t>
            </a:r>
            <a:r>
              <a:rPr lang="en" sz="1400"/>
              <a:t> for sepsis cases at </a:t>
            </a:r>
            <a:r>
              <a:rPr lang="en" sz="1400">
                <a:solidFill>
                  <a:srgbClr val="FF0000"/>
                </a:solidFill>
              </a:rPr>
              <a:t>90%</a:t>
            </a:r>
            <a:r>
              <a:rPr lang="en" sz="1400"/>
              <a:t> indicates a high ability to detect true sepsis cases.</a:t>
            </a:r>
            <a:endParaRPr sz="1400"/>
          </a:p>
          <a:p>
            <a:pPr indent="-317500" lvl="0" marL="457200" rtl="0" algn="l">
              <a:lnSpc>
                <a:spcPct val="150000"/>
              </a:lnSpc>
              <a:spcBef>
                <a:spcPts val="0"/>
              </a:spcBef>
              <a:spcAft>
                <a:spcPts val="0"/>
              </a:spcAft>
              <a:buClr>
                <a:srgbClr val="000000"/>
              </a:buClr>
              <a:buSzPts val="1400"/>
              <a:buFont typeface="Arial"/>
              <a:buChar char="●"/>
            </a:pPr>
            <a:r>
              <a:rPr lang="en" sz="1400">
                <a:solidFill>
                  <a:srgbClr val="FF0000"/>
                </a:solidFill>
              </a:rPr>
              <a:t>F1-score</a:t>
            </a:r>
            <a:r>
              <a:rPr lang="en" sz="1400"/>
              <a:t> at </a:t>
            </a:r>
            <a:r>
              <a:rPr lang="en" sz="1400">
                <a:solidFill>
                  <a:srgbClr val="FF0000"/>
                </a:solidFill>
              </a:rPr>
              <a:t>0.79</a:t>
            </a:r>
            <a:r>
              <a:rPr lang="en" sz="1400"/>
              <a:t> for sepsis class reflects a balance between precision and recall, though room for improvement. </a:t>
            </a:r>
            <a:endParaRPr sz="1400"/>
          </a:p>
        </p:txBody>
      </p:sp>
      <p:sp>
        <p:nvSpPr>
          <p:cNvPr id="171" name="Google Shape;171;p24"/>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Overview</a:t>
            </a:r>
            <a:endParaRPr sz="2640"/>
          </a:p>
        </p:txBody>
      </p:sp>
      <p:pic>
        <p:nvPicPr>
          <p:cNvPr id="172" name="Google Shape;172;p24"/>
          <p:cNvPicPr preferRelativeResize="0"/>
          <p:nvPr/>
        </p:nvPicPr>
        <p:blipFill>
          <a:blip r:embed="rId3">
            <a:alphaModFix/>
          </a:blip>
          <a:stretch>
            <a:fillRect/>
          </a:stretch>
        </p:blipFill>
        <p:spPr>
          <a:xfrm>
            <a:off x="4177150" y="3590075"/>
            <a:ext cx="3918850" cy="14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Logistic Regression</a:t>
            </a:r>
            <a:endParaRPr sz="2040"/>
          </a:p>
        </p:txBody>
      </p:sp>
      <p:sp>
        <p:nvSpPr>
          <p:cNvPr id="178" name="Google Shape;178;p25"/>
          <p:cNvSpPr txBox="1"/>
          <p:nvPr>
            <p:ph idx="1" type="body"/>
          </p:nvPr>
        </p:nvSpPr>
        <p:spPr>
          <a:xfrm>
            <a:off x="729450" y="1853850"/>
            <a:ext cx="7688700" cy="3093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1200"/>
              </a:spcBef>
              <a:spcAft>
                <a:spcPts val="0"/>
              </a:spcAft>
              <a:buClr>
                <a:srgbClr val="000000"/>
              </a:buClr>
              <a:buSzPts val="1400"/>
              <a:buFont typeface="Arial"/>
              <a:buChar char="●"/>
            </a:pPr>
            <a:r>
              <a:rPr lang="en" sz="1400"/>
              <a:t>Achieved </a:t>
            </a:r>
            <a:r>
              <a:rPr lang="en" sz="1400">
                <a:solidFill>
                  <a:srgbClr val="FF0000"/>
                </a:solidFill>
              </a:rPr>
              <a:t>72% accuracy</a:t>
            </a:r>
            <a:r>
              <a:rPr lang="en" sz="1400"/>
              <a:t>, indicating satisfactory predictive power.</a:t>
            </a:r>
            <a:endParaRPr sz="1400"/>
          </a:p>
          <a:p>
            <a:pPr indent="-317500" lvl="0" marL="457200" rtl="0" algn="l">
              <a:lnSpc>
                <a:spcPct val="150000"/>
              </a:lnSpc>
              <a:spcBef>
                <a:spcPts val="0"/>
              </a:spcBef>
              <a:spcAft>
                <a:spcPts val="0"/>
              </a:spcAft>
              <a:buClr>
                <a:srgbClr val="000000"/>
              </a:buClr>
              <a:buSzPts val="1400"/>
              <a:buFont typeface="Arial"/>
              <a:buChar char="●"/>
            </a:pPr>
            <a:r>
              <a:rPr lang="en" sz="1400"/>
              <a:t>Sepsis prediction </a:t>
            </a:r>
            <a:r>
              <a:rPr lang="en" sz="1400">
                <a:solidFill>
                  <a:srgbClr val="FF0000"/>
                </a:solidFill>
              </a:rPr>
              <a:t>precision</a:t>
            </a:r>
            <a:r>
              <a:rPr lang="en" sz="1400"/>
              <a:t> at </a:t>
            </a:r>
            <a:r>
              <a:rPr lang="en" sz="1400">
                <a:solidFill>
                  <a:srgbClr val="FF0000"/>
                </a:solidFill>
              </a:rPr>
              <a:t>5%</a:t>
            </a:r>
            <a:r>
              <a:rPr lang="en" sz="1400"/>
              <a:t> reveals a challenge in false positive reduction.</a:t>
            </a:r>
            <a:endParaRPr sz="1400"/>
          </a:p>
          <a:p>
            <a:pPr indent="-317500" lvl="0" marL="457200" rtl="0" algn="l">
              <a:lnSpc>
                <a:spcPct val="150000"/>
              </a:lnSpc>
              <a:spcBef>
                <a:spcPts val="0"/>
              </a:spcBef>
              <a:spcAft>
                <a:spcPts val="0"/>
              </a:spcAft>
              <a:buClr>
                <a:srgbClr val="000000"/>
              </a:buClr>
              <a:buSzPts val="1400"/>
              <a:buFont typeface="Arial"/>
              <a:buChar char="●"/>
            </a:pPr>
            <a:r>
              <a:rPr lang="en" sz="1400"/>
              <a:t>Sepsis prediction </a:t>
            </a:r>
            <a:r>
              <a:rPr lang="en" sz="1400">
                <a:solidFill>
                  <a:srgbClr val="FF0000"/>
                </a:solidFill>
              </a:rPr>
              <a:t>recall</a:t>
            </a:r>
            <a:r>
              <a:rPr lang="en" sz="1400"/>
              <a:t> at </a:t>
            </a:r>
            <a:r>
              <a:rPr lang="en" sz="1400">
                <a:solidFill>
                  <a:srgbClr val="FF0000"/>
                </a:solidFill>
              </a:rPr>
              <a:t>64%</a:t>
            </a:r>
            <a:r>
              <a:rPr lang="en" sz="1400"/>
              <a:t> shows a reasonable detection rate for true sepsis cases.</a:t>
            </a:r>
            <a:endParaRPr sz="1400"/>
          </a:p>
          <a:p>
            <a:pPr indent="-317500" lvl="0" marL="457200" rtl="0" algn="l">
              <a:lnSpc>
                <a:spcPct val="150000"/>
              </a:lnSpc>
              <a:spcBef>
                <a:spcPts val="0"/>
              </a:spcBef>
              <a:spcAft>
                <a:spcPts val="0"/>
              </a:spcAft>
              <a:buClr>
                <a:srgbClr val="000000"/>
              </a:buClr>
              <a:buSzPts val="1400"/>
              <a:buFont typeface="Arial"/>
              <a:buChar char="●"/>
            </a:pPr>
            <a:r>
              <a:rPr lang="en" sz="1400">
                <a:solidFill>
                  <a:srgbClr val="FF0000"/>
                </a:solidFill>
              </a:rPr>
              <a:t>F1-score</a:t>
            </a:r>
            <a:r>
              <a:rPr lang="en" sz="1400"/>
              <a:t> for sepsis at </a:t>
            </a:r>
            <a:r>
              <a:rPr lang="en" sz="1400">
                <a:solidFill>
                  <a:srgbClr val="FF0000"/>
                </a:solidFill>
              </a:rPr>
              <a:t>0.09</a:t>
            </a:r>
            <a:r>
              <a:rPr lang="en" sz="1400"/>
              <a:t>, highlighting a critical area for improvement in balancing precision and recall.</a:t>
            </a:r>
            <a:endParaRPr sz="1400"/>
          </a:p>
        </p:txBody>
      </p:sp>
      <p:sp>
        <p:nvSpPr>
          <p:cNvPr id="179" name="Google Shape;179;p25"/>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Overview</a:t>
            </a:r>
            <a:endParaRPr sz="2640"/>
          </a:p>
        </p:txBody>
      </p:sp>
      <p:pic>
        <p:nvPicPr>
          <p:cNvPr id="180" name="Google Shape;180;p25"/>
          <p:cNvPicPr preferRelativeResize="0"/>
          <p:nvPr/>
        </p:nvPicPr>
        <p:blipFill>
          <a:blip r:embed="rId3">
            <a:alphaModFix/>
          </a:blip>
          <a:stretch>
            <a:fillRect/>
          </a:stretch>
        </p:blipFill>
        <p:spPr>
          <a:xfrm>
            <a:off x="3798625" y="3382850"/>
            <a:ext cx="4491631" cy="156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Random Forest</a:t>
            </a:r>
            <a:endParaRPr sz="2040"/>
          </a:p>
        </p:txBody>
      </p:sp>
      <p:sp>
        <p:nvSpPr>
          <p:cNvPr id="186" name="Google Shape;186;p26"/>
          <p:cNvSpPr txBox="1"/>
          <p:nvPr>
            <p:ph idx="1" type="body"/>
          </p:nvPr>
        </p:nvSpPr>
        <p:spPr>
          <a:xfrm>
            <a:off x="729450" y="1853850"/>
            <a:ext cx="7688700" cy="3093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1200"/>
              </a:spcBef>
              <a:spcAft>
                <a:spcPts val="0"/>
              </a:spcAft>
              <a:buClr>
                <a:srgbClr val="000000"/>
              </a:buClr>
              <a:buSzPts val="1400"/>
              <a:buFont typeface="Arial"/>
              <a:buChar char="●"/>
            </a:pPr>
            <a:r>
              <a:rPr lang="en" sz="1400"/>
              <a:t>Exhibited robust performance with </a:t>
            </a:r>
            <a:r>
              <a:rPr lang="en" sz="1400">
                <a:solidFill>
                  <a:srgbClr val="FF0000"/>
                </a:solidFill>
              </a:rPr>
              <a:t>88% accuracy</a:t>
            </a:r>
            <a:r>
              <a:rPr lang="en" sz="1400"/>
              <a:t> across both sepsis and non-sepsis classes.</a:t>
            </a:r>
            <a:endParaRPr sz="1400"/>
          </a:p>
          <a:p>
            <a:pPr indent="-317500" lvl="0" marL="457200" rtl="0" algn="l">
              <a:lnSpc>
                <a:spcPct val="150000"/>
              </a:lnSpc>
              <a:spcBef>
                <a:spcPts val="0"/>
              </a:spcBef>
              <a:spcAft>
                <a:spcPts val="0"/>
              </a:spcAft>
              <a:buClr>
                <a:srgbClr val="000000"/>
              </a:buClr>
              <a:buSzPts val="1400"/>
              <a:buFont typeface="Arial"/>
              <a:buChar char="●"/>
            </a:pPr>
            <a:r>
              <a:rPr lang="en" sz="1400">
                <a:solidFill>
                  <a:srgbClr val="FF0000"/>
                </a:solidFill>
              </a:rPr>
              <a:t>High precision (88%)</a:t>
            </a:r>
            <a:r>
              <a:rPr lang="en" sz="1400"/>
              <a:t> and </a:t>
            </a:r>
            <a:r>
              <a:rPr lang="en" sz="1400">
                <a:solidFill>
                  <a:srgbClr val="FF0000"/>
                </a:solidFill>
              </a:rPr>
              <a:t>recall (87%)</a:t>
            </a:r>
            <a:r>
              <a:rPr lang="en" sz="1400"/>
              <a:t> for sepsis cases, indicating strong predictive accuracy with minimal false positives/negatives.</a:t>
            </a:r>
            <a:endParaRPr sz="1400"/>
          </a:p>
          <a:p>
            <a:pPr indent="-317500" lvl="0" marL="457200" rtl="0" algn="l">
              <a:lnSpc>
                <a:spcPct val="150000"/>
              </a:lnSpc>
              <a:spcBef>
                <a:spcPts val="0"/>
              </a:spcBef>
              <a:spcAft>
                <a:spcPts val="0"/>
              </a:spcAft>
              <a:buClr>
                <a:srgbClr val="000000"/>
              </a:buClr>
              <a:buSzPts val="1400"/>
              <a:buFont typeface="Arial"/>
              <a:buChar char="●"/>
            </a:pPr>
            <a:r>
              <a:rPr lang="en" sz="1400"/>
              <a:t>Balanced </a:t>
            </a:r>
            <a:r>
              <a:rPr lang="en" sz="1400">
                <a:solidFill>
                  <a:srgbClr val="FF0000"/>
                </a:solidFill>
              </a:rPr>
              <a:t>F1-score</a:t>
            </a:r>
            <a:r>
              <a:rPr lang="en" sz="1400"/>
              <a:t> of </a:t>
            </a:r>
            <a:r>
              <a:rPr lang="en" sz="1400">
                <a:solidFill>
                  <a:srgbClr val="FF0000"/>
                </a:solidFill>
              </a:rPr>
              <a:t>0.88</a:t>
            </a:r>
            <a:r>
              <a:rPr lang="en" sz="1400"/>
              <a:t> for sepsis class demonstrates the model's effectiveness in sepsis detection.</a:t>
            </a:r>
            <a:endParaRPr sz="1400"/>
          </a:p>
          <a:p>
            <a:pPr indent="-317500" lvl="0" marL="457200" rtl="0" algn="l">
              <a:lnSpc>
                <a:spcPct val="150000"/>
              </a:lnSpc>
              <a:spcBef>
                <a:spcPts val="0"/>
              </a:spcBef>
              <a:spcAft>
                <a:spcPts val="0"/>
              </a:spcAft>
              <a:buClr>
                <a:srgbClr val="000000"/>
              </a:buClr>
              <a:buSzPts val="1400"/>
              <a:buFont typeface="Arial"/>
              <a:buChar char="●"/>
            </a:pPr>
            <a:r>
              <a:rPr lang="en" sz="1400"/>
              <a:t>Overall model performance suggests Random Forest as </a:t>
            </a:r>
            <a:r>
              <a:rPr lang="en" sz="1400">
                <a:solidFill>
                  <a:srgbClr val="FF0000"/>
                </a:solidFill>
              </a:rPr>
              <a:t>a potentially reliable tool</a:t>
            </a:r>
            <a:r>
              <a:rPr lang="en" sz="1400"/>
              <a:t> for early sepsis prediction in clinical settings.</a:t>
            </a:r>
            <a:endParaRPr sz="1400"/>
          </a:p>
        </p:txBody>
      </p:sp>
      <p:sp>
        <p:nvSpPr>
          <p:cNvPr id="187" name="Google Shape;187;p26"/>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Overview</a:t>
            </a:r>
            <a:endParaRPr sz="2640"/>
          </a:p>
        </p:txBody>
      </p:sp>
      <p:pic>
        <p:nvPicPr>
          <p:cNvPr id="188" name="Google Shape;188;p26"/>
          <p:cNvPicPr preferRelativeResize="0"/>
          <p:nvPr/>
        </p:nvPicPr>
        <p:blipFill>
          <a:blip r:embed="rId3">
            <a:alphaModFix/>
          </a:blip>
          <a:stretch>
            <a:fillRect/>
          </a:stretch>
        </p:blipFill>
        <p:spPr>
          <a:xfrm>
            <a:off x="4572000" y="3808950"/>
            <a:ext cx="4026099" cy="127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Comparison</a:t>
            </a:r>
            <a:endParaRPr sz="2040"/>
          </a:p>
        </p:txBody>
      </p:sp>
      <p:sp>
        <p:nvSpPr>
          <p:cNvPr id="194" name="Google Shape;194;p27"/>
          <p:cNvSpPr txBox="1"/>
          <p:nvPr>
            <p:ph idx="1" type="body"/>
          </p:nvPr>
        </p:nvSpPr>
        <p:spPr>
          <a:xfrm>
            <a:off x="729450" y="1853850"/>
            <a:ext cx="7688700" cy="30936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1200"/>
              </a:spcBef>
              <a:spcAft>
                <a:spcPts val="1200"/>
              </a:spcAft>
              <a:buNone/>
            </a:pPr>
            <a:r>
              <a:t/>
            </a:r>
            <a:endParaRPr sz="1400"/>
          </a:p>
        </p:txBody>
      </p:sp>
      <p:sp>
        <p:nvSpPr>
          <p:cNvPr id="195" name="Google Shape;195;p27"/>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Overview</a:t>
            </a:r>
            <a:endParaRPr sz="2640"/>
          </a:p>
        </p:txBody>
      </p:sp>
      <p:pic>
        <p:nvPicPr>
          <p:cNvPr id="196" name="Google Shape;196;p27"/>
          <p:cNvPicPr preferRelativeResize="0"/>
          <p:nvPr/>
        </p:nvPicPr>
        <p:blipFill>
          <a:blip r:embed="rId3">
            <a:alphaModFix/>
          </a:blip>
          <a:stretch>
            <a:fillRect/>
          </a:stretch>
        </p:blipFill>
        <p:spPr>
          <a:xfrm>
            <a:off x="2623500" y="1413663"/>
            <a:ext cx="5715000" cy="353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idx="1" type="body"/>
          </p:nvPr>
        </p:nvSpPr>
        <p:spPr>
          <a:xfrm>
            <a:off x="729450" y="1497575"/>
            <a:ext cx="7688700" cy="3593100"/>
          </a:xfrm>
          <a:prstGeom prst="rect">
            <a:avLst/>
          </a:prstGeom>
        </p:spPr>
        <p:txBody>
          <a:bodyPr anchorCtr="0" anchor="t" bIns="91425" lIns="91425" spcFirstLastPara="1" rIns="91425" wrap="square" tIns="91425">
            <a:noAutofit/>
          </a:bodyPr>
          <a:lstStyle/>
          <a:p>
            <a:pPr indent="-317500" lvl="0" marL="457200" marR="0" rtl="0" algn="l">
              <a:lnSpc>
                <a:spcPct val="150000"/>
              </a:lnSpc>
              <a:spcBef>
                <a:spcPts val="1200"/>
              </a:spcBef>
              <a:spcAft>
                <a:spcPts val="0"/>
              </a:spcAft>
              <a:buClr>
                <a:srgbClr val="000000"/>
              </a:buClr>
              <a:buSzPts val="1400"/>
              <a:buFont typeface="Arial"/>
              <a:buChar char="●"/>
            </a:pPr>
            <a:r>
              <a:rPr b="1" lang="en" sz="1400"/>
              <a:t>Model Integration</a:t>
            </a:r>
            <a:r>
              <a:rPr lang="en" sz="1400"/>
              <a:t>: Explored the integration of machine learning models into clinical workflows, highlighting the need for careful interpretation alongside professional judgment.</a:t>
            </a:r>
            <a:endParaRPr sz="1400"/>
          </a:p>
          <a:p>
            <a:pPr indent="-317500" lvl="0" marL="457200" marR="0" rtl="0" algn="l">
              <a:lnSpc>
                <a:spcPct val="150000"/>
              </a:lnSpc>
              <a:spcBef>
                <a:spcPts val="0"/>
              </a:spcBef>
              <a:spcAft>
                <a:spcPts val="0"/>
              </a:spcAft>
              <a:buClr>
                <a:srgbClr val="000000"/>
              </a:buClr>
              <a:buSzPts val="1400"/>
              <a:buFont typeface="Arial"/>
              <a:buChar char="●"/>
            </a:pPr>
            <a:r>
              <a:rPr b="1" lang="en" sz="1400"/>
              <a:t>Performance Enhancement</a:t>
            </a:r>
            <a:r>
              <a:rPr lang="en" sz="1400"/>
              <a:t>: Discussed strategies for model improvement, such as incorporating granular clinical data and advanced feature engineering.</a:t>
            </a:r>
            <a:endParaRPr sz="1400"/>
          </a:p>
          <a:p>
            <a:pPr indent="-317500" lvl="0" marL="457200" marR="0" rtl="0" algn="l">
              <a:lnSpc>
                <a:spcPct val="150000"/>
              </a:lnSpc>
              <a:spcBef>
                <a:spcPts val="0"/>
              </a:spcBef>
              <a:spcAft>
                <a:spcPts val="0"/>
              </a:spcAft>
              <a:buClr>
                <a:srgbClr val="000000"/>
              </a:buClr>
              <a:buSzPts val="1400"/>
              <a:buFont typeface="Arial"/>
              <a:buChar char="●"/>
            </a:pPr>
            <a:r>
              <a:rPr b="1" lang="en" sz="1400"/>
              <a:t>Model Generalization</a:t>
            </a:r>
            <a:r>
              <a:rPr lang="en" sz="1400"/>
              <a:t>: Emphasized the importance of validating models with diverse, up-to-date datasets to ensure broad applicability and resilience against overfitting.</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sp>
        <p:nvSpPr>
          <p:cNvPr id="202" name="Google Shape;202;p28"/>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and Implications</a:t>
            </a:r>
            <a:endParaRPr/>
          </a:p>
          <a:p>
            <a:pPr indent="0" lvl="0" marL="0" rtl="0" algn="l">
              <a:spcBef>
                <a:spcPts val="0"/>
              </a:spcBef>
              <a:spcAft>
                <a:spcPts val="0"/>
              </a:spcAft>
              <a:buSzPts val="990"/>
              <a:buNone/>
            </a:pPr>
            <a:r>
              <a:t/>
            </a:r>
            <a:endParaRPr sz="264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idx="1" type="body"/>
          </p:nvPr>
        </p:nvSpPr>
        <p:spPr>
          <a:xfrm>
            <a:off x="729450" y="1541925"/>
            <a:ext cx="7688700" cy="2798100"/>
          </a:xfrm>
          <a:prstGeom prst="rect">
            <a:avLst/>
          </a:prstGeom>
        </p:spPr>
        <p:txBody>
          <a:bodyPr anchorCtr="0" anchor="t" bIns="91425" lIns="91425" spcFirstLastPara="1" rIns="91425" wrap="square" tIns="91425">
            <a:normAutofit/>
          </a:bodyPr>
          <a:lstStyle/>
          <a:p>
            <a:pPr indent="-317500" lvl="0" marL="457200" marR="0" rtl="0" algn="l">
              <a:lnSpc>
                <a:spcPct val="150000"/>
              </a:lnSpc>
              <a:spcBef>
                <a:spcPts val="1200"/>
              </a:spcBef>
              <a:spcAft>
                <a:spcPts val="0"/>
              </a:spcAft>
              <a:buClr>
                <a:srgbClr val="000000"/>
              </a:buClr>
              <a:buSzPts val="1400"/>
              <a:buFont typeface="Arial"/>
              <a:buChar char="●"/>
            </a:pPr>
            <a:r>
              <a:rPr b="1" lang="en" sz="1400"/>
              <a:t>Advancing Sepsis Prediction</a:t>
            </a:r>
            <a:r>
              <a:rPr lang="en" sz="1400"/>
              <a:t>: Demonstrated promising results in sepsis detection using KNN, Logistic Regression, and Random Forest models.</a:t>
            </a:r>
            <a:endParaRPr sz="1400"/>
          </a:p>
          <a:p>
            <a:pPr indent="-317500" lvl="0" marL="457200" marR="0" rtl="0" algn="l">
              <a:lnSpc>
                <a:spcPct val="150000"/>
              </a:lnSpc>
              <a:spcBef>
                <a:spcPts val="0"/>
              </a:spcBef>
              <a:spcAft>
                <a:spcPts val="0"/>
              </a:spcAft>
              <a:buClr>
                <a:srgbClr val="000000"/>
              </a:buClr>
              <a:buSzPts val="1400"/>
              <a:buFont typeface="Arial"/>
              <a:buChar char="●"/>
            </a:pPr>
            <a:r>
              <a:rPr b="1" lang="en" sz="1400"/>
              <a:t>Clinical Relevance</a:t>
            </a:r>
            <a:r>
              <a:rPr lang="en" sz="1400"/>
              <a:t>: Highlighted the potential of these models to enhance early sepsis identification in clinical settings, thus improving patient care.</a:t>
            </a:r>
            <a:endParaRPr sz="1400"/>
          </a:p>
          <a:p>
            <a:pPr indent="-317500" lvl="0" marL="457200" marR="0" rtl="0" algn="l">
              <a:lnSpc>
                <a:spcPct val="150000"/>
              </a:lnSpc>
              <a:spcBef>
                <a:spcPts val="0"/>
              </a:spcBef>
              <a:spcAft>
                <a:spcPts val="0"/>
              </a:spcAft>
              <a:buClr>
                <a:srgbClr val="000000"/>
              </a:buClr>
              <a:buSzPts val="1400"/>
              <a:buFont typeface="Arial"/>
              <a:buChar char="●"/>
            </a:pPr>
            <a:r>
              <a:rPr b="1" lang="en" sz="1400"/>
              <a:t>Model Limitations</a:t>
            </a:r>
            <a:r>
              <a:rPr lang="en" sz="1400"/>
              <a:t>: Acknowledged the need to address class imbalance and refine false positive rates for greater accuracy.</a:t>
            </a:r>
            <a:endParaRPr sz="1400"/>
          </a:p>
        </p:txBody>
      </p:sp>
      <p:sp>
        <p:nvSpPr>
          <p:cNvPr id="208" name="Google Shape;208;p29"/>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sz="26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0"/>
          <p:cNvPicPr preferRelativeResize="0"/>
          <p:nvPr/>
        </p:nvPicPr>
        <p:blipFill>
          <a:blip r:embed="rId3">
            <a:alphaModFix/>
          </a:blip>
          <a:stretch>
            <a:fillRect/>
          </a:stretch>
        </p:blipFill>
        <p:spPr>
          <a:xfrm>
            <a:off x="233496" y="0"/>
            <a:ext cx="8677007"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727650" y="1284350"/>
            <a:ext cx="7688700" cy="3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latin typeface="Arial"/>
                <a:ea typeface="Arial"/>
                <a:cs typeface="Arial"/>
                <a:sym typeface="Arial"/>
              </a:rPr>
              <a:t>Batista, G. E., Prati, R. C., &amp; Monard, M. C. (2005, September). Balancing strategies and class overlapping. In </a:t>
            </a:r>
            <a:br>
              <a:rPr lang="en" sz="1200">
                <a:solidFill>
                  <a:srgbClr val="222222"/>
                </a:solidFill>
                <a:highlight>
                  <a:srgbClr val="FFFFFF"/>
                </a:highlight>
                <a:latin typeface="Arial"/>
                <a:ea typeface="Arial"/>
                <a:cs typeface="Arial"/>
                <a:sym typeface="Arial"/>
              </a:rPr>
            </a:br>
            <a:r>
              <a:rPr lang="en" sz="1200">
                <a:solidFill>
                  <a:srgbClr val="222222"/>
                </a:solidFill>
                <a:highlight>
                  <a:srgbClr val="FFFFFF"/>
                </a:highlight>
                <a:latin typeface="Arial"/>
                <a:ea typeface="Arial"/>
                <a:cs typeface="Arial"/>
                <a:sym typeface="Arial"/>
              </a:rPr>
              <a:t>		</a:t>
            </a:r>
            <a:r>
              <a:rPr i="1" lang="en" sz="1200">
                <a:solidFill>
                  <a:srgbClr val="222222"/>
                </a:solidFill>
                <a:highlight>
                  <a:srgbClr val="FFFFFF"/>
                </a:highlight>
                <a:latin typeface="Arial"/>
                <a:ea typeface="Arial"/>
                <a:cs typeface="Arial"/>
                <a:sym typeface="Arial"/>
              </a:rPr>
              <a:t>International symposium on intelligent data analysis</a:t>
            </a:r>
            <a:r>
              <a:rPr lang="en" sz="1200">
                <a:solidFill>
                  <a:srgbClr val="222222"/>
                </a:solidFill>
                <a:highlight>
                  <a:srgbClr val="FFFFFF"/>
                </a:highlight>
                <a:latin typeface="Arial"/>
                <a:ea typeface="Arial"/>
                <a:cs typeface="Arial"/>
                <a:sym typeface="Arial"/>
              </a:rPr>
              <a:t> (pp. 24-35). Berlin, Heidelberg: Springer Berlin </a:t>
            </a:r>
            <a:br>
              <a:rPr lang="en" sz="1200">
                <a:solidFill>
                  <a:srgbClr val="222222"/>
                </a:solidFill>
                <a:highlight>
                  <a:srgbClr val="FFFFFF"/>
                </a:highlight>
                <a:latin typeface="Arial"/>
                <a:ea typeface="Arial"/>
                <a:cs typeface="Arial"/>
                <a:sym typeface="Arial"/>
              </a:rPr>
            </a:br>
            <a:r>
              <a:rPr lang="en" sz="1200">
                <a:solidFill>
                  <a:srgbClr val="222222"/>
                </a:solidFill>
                <a:highlight>
                  <a:srgbClr val="FFFFFF"/>
                </a:highlight>
                <a:latin typeface="Arial"/>
                <a:ea typeface="Arial"/>
                <a:cs typeface="Arial"/>
                <a:sym typeface="Arial"/>
              </a:rPr>
              <a:t>		Heidelberg.</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22222"/>
                </a:solidFill>
                <a:highlight>
                  <a:schemeClr val="lt1"/>
                </a:highlight>
                <a:latin typeface="Arial"/>
                <a:ea typeface="Arial"/>
                <a:cs typeface="Arial"/>
                <a:sym typeface="Arial"/>
              </a:rPr>
              <a:t>Gyawali, B., Ramakrishna, K., &amp; Dhamoon, A. S. (2019). Sepsis: The evolution in definition, pathophysiology, </a:t>
            </a:r>
            <a:br>
              <a:rPr lang="en" sz="1200">
                <a:solidFill>
                  <a:srgbClr val="222222"/>
                </a:solidFill>
                <a:highlight>
                  <a:schemeClr val="lt1"/>
                </a:highlight>
                <a:latin typeface="Arial"/>
                <a:ea typeface="Arial"/>
                <a:cs typeface="Arial"/>
                <a:sym typeface="Arial"/>
              </a:rPr>
            </a:br>
            <a:r>
              <a:rPr lang="en" sz="1200">
                <a:solidFill>
                  <a:srgbClr val="222222"/>
                </a:solidFill>
                <a:highlight>
                  <a:schemeClr val="lt1"/>
                </a:highlight>
                <a:latin typeface="Arial"/>
                <a:ea typeface="Arial"/>
                <a:cs typeface="Arial"/>
                <a:sym typeface="Arial"/>
              </a:rPr>
              <a:t>		and management. </a:t>
            </a:r>
            <a:r>
              <a:rPr i="1" lang="en" sz="1200">
                <a:solidFill>
                  <a:srgbClr val="222222"/>
                </a:solidFill>
                <a:highlight>
                  <a:schemeClr val="lt1"/>
                </a:highlight>
                <a:latin typeface="Arial"/>
                <a:ea typeface="Arial"/>
                <a:cs typeface="Arial"/>
                <a:sym typeface="Arial"/>
              </a:rPr>
              <a:t>SAGE open medicine</a:t>
            </a:r>
            <a:r>
              <a:rPr lang="en" sz="1200">
                <a:solidFill>
                  <a:srgbClr val="222222"/>
                </a:solidFill>
                <a:highlight>
                  <a:schemeClr val="lt1"/>
                </a:highlight>
                <a:latin typeface="Arial"/>
                <a:ea typeface="Arial"/>
                <a:cs typeface="Arial"/>
                <a:sym typeface="Arial"/>
              </a:rPr>
              <a:t>, </a:t>
            </a:r>
            <a:r>
              <a:rPr i="1" lang="en" sz="1200">
                <a:solidFill>
                  <a:srgbClr val="222222"/>
                </a:solidFill>
                <a:highlight>
                  <a:schemeClr val="lt1"/>
                </a:highlight>
                <a:latin typeface="Arial"/>
                <a:ea typeface="Arial"/>
                <a:cs typeface="Arial"/>
                <a:sym typeface="Arial"/>
              </a:rPr>
              <a:t>7</a:t>
            </a:r>
            <a:r>
              <a:rPr lang="en" sz="1200">
                <a:solidFill>
                  <a:srgbClr val="222222"/>
                </a:solidFill>
                <a:highlight>
                  <a:schemeClr val="lt1"/>
                </a:highlight>
                <a:latin typeface="Arial"/>
                <a:ea typeface="Arial"/>
                <a:cs typeface="Arial"/>
                <a:sym typeface="Arial"/>
              </a:rPr>
              <a:t>, 2050312119835043.</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22222"/>
                </a:solidFill>
                <a:highlight>
                  <a:srgbClr val="FFFFFF"/>
                </a:highlight>
                <a:latin typeface="Arial"/>
                <a:ea typeface="Arial"/>
                <a:cs typeface="Arial"/>
                <a:sym typeface="Arial"/>
              </a:rPr>
              <a:t>Reyna, M. A., Josef, C. S., Jeter, R., Shashikumar, S. P., Westover, M. B., Nemati, S., ... &amp; Sharma, A. (2020). </a:t>
            </a:r>
            <a:br>
              <a:rPr lang="en" sz="1200">
                <a:solidFill>
                  <a:srgbClr val="222222"/>
                </a:solidFill>
                <a:highlight>
                  <a:srgbClr val="FFFFFF"/>
                </a:highlight>
                <a:latin typeface="Arial"/>
                <a:ea typeface="Arial"/>
                <a:cs typeface="Arial"/>
                <a:sym typeface="Arial"/>
              </a:rPr>
            </a:br>
            <a:r>
              <a:rPr lang="en" sz="1200">
                <a:solidFill>
                  <a:srgbClr val="222222"/>
                </a:solidFill>
                <a:highlight>
                  <a:srgbClr val="FFFFFF"/>
                </a:highlight>
                <a:latin typeface="Arial"/>
                <a:ea typeface="Arial"/>
                <a:cs typeface="Arial"/>
                <a:sym typeface="Arial"/>
              </a:rPr>
              <a:t>		Early prediction of sepsis from clinical data: the PhysioNet/Computing in Cardiology Challenge 2019. </a:t>
            </a:r>
            <a:br>
              <a:rPr lang="en" sz="1200">
                <a:solidFill>
                  <a:srgbClr val="222222"/>
                </a:solidFill>
                <a:highlight>
                  <a:srgbClr val="FFFFFF"/>
                </a:highlight>
                <a:latin typeface="Arial"/>
                <a:ea typeface="Arial"/>
                <a:cs typeface="Arial"/>
                <a:sym typeface="Arial"/>
              </a:rPr>
            </a:br>
            <a:r>
              <a:rPr lang="en" sz="1200">
                <a:solidFill>
                  <a:srgbClr val="222222"/>
                </a:solidFill>
                <a:highlight>
                  <a:srgbClr val="FFFFFF"/>
                </a:highlight>
                <a:latin typeface="Arial"/>
                <a:ea typeface="Arial"/>
                <a:cs typeface="Arial"/>
                <a:sym typeface="Arial"/>
              </a:rPr>
              <a:t>		</a:t>
            </a:r>
            <a:r>
              <a:rPr i="1" lang="en" sz="1200">
                <a:solidFill>
                  <a:srgbClr val="222222"/>
                </a:solidFill>
                <a:highlight>
                  <a:srgbClr val="FFFFFF"/>
                </a:highlight>
                <a:latin typeface="Arial"/>
                <a:ea typeface="Arial"/>
                <a:cs typeface="Arial"/>
                <a:sym typeface="Arial"/>
              </a:rPr>
              <a:t>Critical care medicine</a:t>
            </a:r>
            <a:r>
              <a:rPr lang="en" sz="1200">
                <a:solidFill>
                  <a:srgbClr val="222222"/>
                </a:solidFill>
                <a:highlight>
                  <a:srgbClr val="FFFFFF"/>
                </a:highlight>
                <a:latin typeface="Arial"/>
                <a:ea typeface="Arial"/>
                <a:cs typeface="Arial"/>
                <a:sym typeface="Arial"/>
              </a:rPr>
              <a:t>, </a:t>
            </a:r>
            <a:r>
              <a:rPr i="1" lang="en" sz="1200">
                <a:solidFill>
                  <a:srgbClr val="222222"/>
                </a:solidFill>
                <a:highlight>
                  <a:srgbClr val="FFFFFF"/>
                </a:highlight>
                <a:latin typeface="Arial"/>
                <a:ea typeface="Arial"/>
                <a:cs typeface="Arial"/>
                <a:sym typeface="Arial"/>
              </a:rPr>
              <a:t>48</a:t>
            </a:r>
            <a:r>
              <a:rPr lang="en" sz="1200">
                <a:solidFill>
                  <a:srgbClr val="222222"/>
                </a:solidFill>
                <a:highlight>
                  <a:srgbClr val="FFFFFF"/>
                </a:highlight>
                <a:latin typeface="Arial"/>
                <a:ea typeface="Arial"/>
                <a:cs typeface="Arial"/>
                <a:sym typeface="Arial"/>
              </a:rPr>
              <a:t>(2), 210-217.</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22222"/>
                </a:solidFill>
                <a:highlight>
                  <a:srgbClr val="FFFFFF"/>
                </a:highlight>
                <a:latin typeface="Arial"/>
                <a:ea typeface="Arial"/>
                <a:cs typeface="Arial"/>
                <a:sym typeface="Arial"/>
              </a:rPr>
              <a:t>Rudd, K. E., Johnson, S. C., Agesa, K. M., Shackelford, K. A., Tsoi, D., Kievlan, D. R., ... &amp; Naghavi, M. (2020). </a:t>
            </a:r>
            <a:br>
              <a:rPr lang="en" sz="1200">
                <a:solidFill>
                  <a:srgbClr val="222222"/>
                </a:solidFill>
                <a:highlight>
                  <a:srgbClr val="FFFFFF"/>
                </a:highlight>
                <a:latin typeface="Arial"/>
                <a:ea typeface="Arial"/>
                <a:cs typeface="Arial"/>
                <a:sym typeface="Arial"/>
              </a:rPr>
            </a:br>
            <a:r>
              <a:rPr lang="en" sz="1200">
                <a:solidFill>
                  <a:srgbClr val="222222"/>
                </a:solidFill>
                <a:highlight>
                  <a:srgbClr val="FFFFFF"/>
                </a:highlight>
                <a:latin typeface="Arial"/>
                <a:ea typeface="Arial"/>
                <a:cs typeface="Arial"/>
                <a:sym typeface="Arial"/>
              </a:rPr>
              <a:t>		Global, regional, and national sepsis incidence and mortality, 1990–2017: analysis for the Global Burden </a:t>
            </a:r>
            <a:br>
              <a:rPr lang="en" sz="1200">
                <a:solidFill>
                  <a:srgbClr val="222222"/>
                </a:solidFill>
                <a:highlight>
                  <a:srgbClr val="FFFFFF"/>
                </a:highlight>
                <a:latin typeface="Arial"/>
                <a:ea typeface="Arial"/>
                <a:cs typeface="Arial"/>
                <a:sym typeface="Arial"/>
              </a:rPr>
            </a:br>
            <a:r>
              <a:rPr lang="en" sz="1200">
                <a:solidFill>
                  <a:srgbClr val="222222"/>
                </a:solidFill>
                <a:highlight>
                  <a:srgbClr val="FFFFFF"/>
                </a:highlight>
                <a:latin typeface="Arial"/>
                <a:ea typeface="Arial"/>
                <a:cs typeface="Arial"/>
                <a:sym typeface="Arial"/>
              </a:rPr>
              <a:t>		of Disease Study. </a:t>
            </a:r>
            <a:r>
              <a:rPr i="1" lang="en" sz="1200">
                <a:solidFill>
                  <a:srgbClr val="222222"/>
                </a:solidFill>
                <a:highlight>
                  <a:srgbClr val="FFFFFF"/>
                </a:highlight>
                <a:latin typeface="Arial"/>
                <a:ea typeface="Arial"/>
                <a:cs typeface="Arial"/>
                <a:sym typeface="Arial"/>
              </a:rPr>
              <a:t>The Lancet</a:t>
            </a:r>
            <a:r>
              <a:rPr lang="en" sz="1200">
                <a:solidFill>
                  <a:srgbClr val="222222"/>
                </a:solidFill>
                <a:highlight>
                  <a:srgbClr val="FFFFFF"/>
                </a:highlight>
                <a:latin typeface="Arial"/>
                <a:ea typeface="Arial"/>
                <a:cs typeface="Arial"/>
                <a:sym typeface="Arial"/>
              </a:rPr>
              <a:t>, </a:t>
            </a:r>
            <a:r>
              <a:rPr i="1" lang="en" sz="1200">
                <a:solidFill>
                  <a:srgbClr val="222222"/>
                </a:solidFill>
                <a:highlight>
                  <a:srgbClr val="FFFFFF"/>
                </a:highlight>
                <a:latin typeface="Arial"/>
                <a:ea typeface="Arial"/>
                <a:cs typeface="Arial"/>
                <a:sym typeface="Arial"/>
              </a:rPr>
              <a:t>395</a:t>
            </a:r>
            <a:r>
              <a:rPr lang="en" sz="1200">
                <a:solidFill>
                  <a:srgbClr val="222222"/>
                </a:solidFill>
                <a:highlight>
                  <a:srgbClr val="FFFFFF"/>
                </a:highlight>
                <a:latin typeface="Arial"/>
                <a:ea typeface="Arial"/>
                <a:cs typeface="Arial"/>
                <a:sym typeface="Arial"/>
              </a:rPr>
              <a:t>(10219), 200-211.</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LAKSHYA SONI. (2022).Sepsis prediction. Kaggle. Retrieved December 5, 2023</a:t>
            </a:r>
            <a:r>
              <a:rPr lang="en" sz="1200">
                <a:solidFill>
                  <a:srgbClr val="000000"/>
                </a:solidFill>
                <a:latin typeface="Arial"/>
                <a:ea typeface="Arial"/>
                <a:cs typeface="Arial"/>
                <a:sym typeface="Arial"/>
              </a:rPr>
              <a:t> </a:t>
            </a:r>
            <a:r>
              <a:rPr lang="en" sz="1200">
                <a:solidFill>
                  <a:srgbClr val="000000"/>
                </a:solidFill>
                <a:highlight>
                  <a:srgbClr val="FFFFFF"/>
                </a:highlight>
                <a:latin typeface="Arial"/>
                <a:ea typeface="Arial"/>
                <a:cs typeface="Arial"/>
                <a:sym typeface="Arial"/>
              </a:rPr>
              <a:t>from </a:t>
            </a:r>
            <a:br>
              <a:rPr lang="en" sz="1200">
                <a:solidFill>
                  <a:srgbClr val="000000"/>
                </a:solidFill>
                <a:highlight>
                  <a:srgbClr val="FFFFFF"/>
                </a:highlight>
                <a:latin typeface="Arial"/>
                <a:ea typeface="Arial"/>
                <a:cs typeface="Arial"/>
                <a:sym typeface="Arial"/>
              </a:rPr>
            </a:br>
            <a:r>
              <a:rPr lang="en" sz="1200">
                <a:solidFill>
                  <a:srgbClr val="000000"/>
                </a:solidFill>
                <a:highlight>
                  <a:srgbClr val="FFFFFF"/>
                </a:highlight>
                <a:latin typeface="Arial"/>
                <a:ea typeface="Arial"/>
                <a:cs typeface="Arial"/>
                <a:sym typeface="Arial"/>
              </a:rPr>
              <a:t>		https://www.kaggle.com/code/lakshyasoni97/sepsis-prediction</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200"/>
          </a:p>
        </p:txBody>
      </p:sp>
      <p:sp>
        <p:nvSpPr>
          <p:cNvPr id="219" name="Google Shape;219;p31"/>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SzPts val="990"/>
              <a:buNone/>
            </a:pPr>
            <a:r>
              <a:t/>
            </a:r>
            <a:endParaRPr sz="26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Introduction</a:t>
            </a:r>
            <a:endParaRPr sz="2640"/>
          </a:p>
        </p:txBody>
      </p:sp>
      <p:sp>
        <p:nvSpPr>
          <p:cNvPr id="93" name="Google Shape;93;p14"/>
          <p:cNvSpPr txBox="1"/>
          <p:nvPr>
            <p:ph idx="1" type="body"/>
          </p:nvPr>
        </p:nvSpPr>
        <p:spPr>
          <a:xfrm>
            <a:off x="729450" y="1977450"/>
            <a:ext cx="8107800" cy="27780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000000"/>
              </a:buClr>
              <a:buSzPts val="1500"/>
              <a:buFont typeface="Arial"/>
              <a:buChar char="●"/>
            </a:pPr>
            <a:r>
              <a:rPr lang="en" sz="1500"/>
              <a:t>The complexity of sepsis: </a:t>
            </a:r>
            <a:endParaRPr sz="1500"/>
          </a:p>
          <a:p>
            <a:pPr indent="-323850" lvl="1" marL="914400" rtl="0" algn="l">
              <a:lnSpc>
                <a:spcPct val="200000"/>
              </a:lnSpc>
              <a:spcBef>
                <a:spcPts val="0"/>
              </a:spcBef>
              <a:spcAft>
                <a:spcPts val="0"/>
              </a:spcAft>
              <a:buClr>
                <a:srgbClr val="000000"/>
              </a:buClr>
              <a:buSzPts val="1500"/>
              <a:buFont typeface="Arial"/>
              <a:buChar char="○"/>
            </a:pPr>
            <a:r>
              <a:rPr lang="en" sz="1500"/>
              <a:t>Sepsis </a:t>
            </a:r>
            <a:r>
              <a:rPr lang="en" sz="1500"/>
              <a:t>is a kind of severe blood poisoning caused by a systemic inflammatory response to infection</a:t>
            </a:r>
            <a:r>
              <a:rPr lang="en" sz="1500"/>
              <a:t> (Gyawali et al., 2019).</a:t>
            </a:r>
            <a:endParaRPr sz="1500"/>
          </a:p>
          <a:p>
            <a:pPr indent="-323850" lvl="1" marL="914400" rtl="0" algn="l">
              <a:lnSpc>
                <a:spcPct val="200000"/>
              </a:lnSpc>
              <a:spcBef>
                <a:spcPts val="0"/>
              </a:spcBef>
              <a:spcAft>
                <a:spcPts val="0"/>
              </a:spcAft>
              <a:buClr>
                <a:srgbClr val="000000"/>
              </a:buClr>
              <a:buSzPts val="1500"/>
              <a:buFont typeface="Arial"/>
              <a:buChar char="○"/>
            </a:pPr>
            <a:r>
              <a:rPr lang="en" sz="1500"/>
              <a:t>No specific indicators for the occurrence of sepsis</a:t>
            </a:r>
            <a:endParaRPr sz="1500"/>
          </a:p>
          <a:p>
            <a:pPr indent="-323850" lvl="1" marL="914400" rtl="0" algn="l">
              <a:lnSpc>
                <a:spcPct val="200000"/>
              </a:lnSpc>
              <a:spcBef>
                <a:spcPts val="0"/>
              </a:spcBef>
              <a:spcAft>
                <a:spcPts val="0"/>
              </a:spcAft>
              <a:buClr>
                <a:srgbClr val="000000"/>
              </a:buClr>
              <a:buSzPts val="1500"/>
              <a:buFont typeface="Arial"/>
              <a:buChar char="○"/>
            </a:pPr>
            <a:r>
              <a:rPr lang="en" sz="1500"/>
              <a:t>48.9 million cases and </a:t>
            </a:r>
            <a:r>
              <a:rPr lang="en" sz="1500">
                <a:solidFill>
                  <a:srgbClr val="FF0000"/>
                </a:solidFill>
              </a:rPr>
              <a:t>11 million deaths</a:t>
            </a:r>
            <a:r>
              <a:rPr lang="en" sz="1500"/>
              <a:t> in 2017 (</a:t>
            </a:r>
            <a:r>
              <a:rPr lang="en" sz="1500">
                <a:highlight>
                  <a:srgbClr val="FFFFFF"/>
                </a:highlight>
                <a:latin typeface="Arial"/>
                <a:ea typeface="Arial"/>
                <a:cs typeface="Arial"/>
                <a:sym typeface="Arial"/>
              </a:rPr>
              <a:t>Rudd et al., 2017</a:t>
            </a:r>
            <a:r>
              <a:rPr lang="en" sz="1500"/>
              <a:t>).</a:t>
            </a:r>
            <a:endParaRPr sz="1500"/>
          </a:p>
          <a:p>
            <a:pPr indent="-323850" lvl="0" marL="457200" rtl="0" algn="l">
              <a:lnSpc>
                <a:spcPct val="200000"/>
              </a:lnSpc>
              <a:spcBef>
                <a:spcPts val="0"/>
              </a:spcBef>
              <a:spcAft>
                <a:spcPts val="0"/>
              </a:spcAft>
              <a:buClr>
                <a:srgbClr val="000000"/>
              </a:buClr>
              <a:buSzPts val="1500"/>
              <a:buFont typeface="Arial"/>
              <a:buChar char="●"/>
            </a:pPr>
            <a:r>
              <a:rPr lang="en" sz="1500"/>
              <a:t>The critical need for early detection to improve survival rates and prevent organ damages.</a:t>
            </a:r>
            <a:endParaRPr sz="1500"/>
          </a:p>
          <a:p>
            <a:pPr indent="0" lvl="0" marL="0" rtl="0" algn="l">
              <a:lnSpc>
                <a:spcPct val="200000"/>
              </a:lnSpc>
              <a:spcBef>
                <a:spcPts val="0"/>
              </a:spcBef>
              <a:spcAft>
                <a:spcPts val="1200"/>
              </a:spcAft>
              <a:buNone/>
            </a:pPr>
            <a:r>
              <a:t/>
            </a:r>
            <a:endParaRPr sz="1500"/>
          </a:p>
        </p:txBody>
      </p:sp>
      <p:sp>
        <p:nvSpPr>
          <p:cNvPr id="94" name="Google Shape;94;p14"/>
          <p:cNvSpPr txBox="1"/>
          <p:nvPr>
            <p:ph type="title"/>
          </p:nvPr>
        </p:nvSpPr>
        <p:spPr>
          <a:xfrm>
            <a:off x="473825" y="1396875"/>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Lato"/>
                <a:ea typeface="Lato"/>
                <a:cs typeface="Lato"/>
                <a:sym typeface="Lato"/>
              </a:rPr>
              <a:t>What’s Sepsis</a:t>
            </a:r>
            <a:endParaRPr sz="26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9450" y="1336550"/>
            <a:ext cx="8049300" cy="2821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solidFill>
                  <a:schemeClr val="dk2"/>
                </a:solidFill>
                <a:latin typeface="Raleway"/>
                <a:ea typeface="Raleway"/>
                <a:cs typeface="Raleway"/>
                <a:sym typeface="Raleway"/>
              </a:rPr>
              <a:t>Dataset</a:t>
            </a:r>
            <a:endParaRPr sz="700"/>
          </a:p>
          <a:p>
            <a:pPr indent="-317500" lvl="0" marL="457200" rtl="0" algn="l">
              <a:lnSpc>
                <a:spcPct val="150000"/>
              </a:lnSpc>
              <a:spcBef>
                <a:spcPts val="1200"/>
              </a:spcBef>
              <a:spcAft>
                <a:spcPts val="0"/>
              </a:spcAft>
              <a:buClr>
                <a:srgbClr val="000000"/>
              </a:buClr>
              <a:buSzPts val="1400"/>
              <a:buFont typeface="Arial"/>
              <a:buChar char="●"/>
            </a:pPr>
            <a:r>
              <a:rPr lang="en" sz="1400"/>
              <a:t>Comprehensive clinical dataset designed to challenge and enable sepsis prediction before clinical awareness [1].</a:t>
            </a:r>
            <a:endParaRPr sz="1400"/>
          </a:p>
          <a:p>
            <a:pPr indent="-317500" lvl="0" marL="457200" rtl="0" algn="l">
              <a:lnSpc>
                <a:spcPct val="150000"/>
              </a:lnSpc>
              <a:spcBef>
                <a:spcPts val="0"/>
              </a:spcBef>
              <a:spcAft>
                <a:spcPts val="0"/>
              </a:spcAft>
              <a:buClr>
                <a:srgbClr val="000000"/>
              </a:buClr>
              <a:buSzPts val="1400"/>
              <a:buFont typeface="Arial"/>
              <a:buChar char="●"/>
            </a:pPr>
            <a:r>
              <a:rPr lang="en" sz="1400"/>
              <a:t>Dataset includes:</a:t>
            </a:r>
            <a:endParaRPr sz="1400"/>
          </a:p>
          <a:p>
            <a:pPr indent="-317500" lvl="1" marL="914400" rtl="0" algn="l">
              <a:lnSpc>
                <a:spcPct val="150000"/>
              </a:lnSpc>
              <a:spcBef>
                <a:spcPts val="0"/>
              </a:spcBef>
              <a:spcAft>
                <a:spcPts val="0"/>
              </a:spcAft>
              <a:buClr>
                <a:srgbClr val="000000"/>
              </a:buClr>
              <a:buSzPts val="1400"/>
              <a:buFont typeface="Arial"/>
              <a:buChar char="○"/>
            </a:pPr>
            <a:r>
              <a:rPr lang="en" sz="1400"/>
              <a:t>Vital Signs: HR, O2Sat, Temp, SBP, MAP, DBP, Resp, EtCO2.</a:t>
            </a:r>
            <a:endParaRPr sz="1400"/>
          </a:p>
          <a:p>
            <a:pPr indent="-317500" lvl="1" marL="914400" rtl="0" algn="l">
              <a:lnSpc>
                <a:spcPct val="150000"/>
              </a:lnSpc>
              <a:spcBef>
                <a:spcPts val="0"/>
              </a:spcBef>
              <a:spcAft>
                <a:spcPts val="0"/>
              </a:spcAft>
              <a:buClr>
                <a:srgbClr val="000000"/>
              </a:buClr>
              <a:buSzPts val="1400"/>
              <a:buFont typeface="Arial"/>
              <a:buChar char="○"/>
            </a:pPr>
            <a:r>
              <a:rPr lang="en" sz="1400"/>
              <a:t>Laboratory Values: Blood pH, PaCO2, and more.</a:t>
            </a:r>
            <a:endParaRPr sz="1400"/>
          </a:p>
          <a:p>
            <a:pPr indent="-317500" lvl="1" marL="914400" rtl="0" algn="l">
              <a:lnSpc>
                <a:spcPct val="150000"/>
              </a:lnSpc>
              <a:spcBef>
                <a:spcPts val="0"/>
              </a:spcBef>
              <a:spcAft>
                <a:spcPts val="0"/>
              </a:spcAft>
              <a:buClr>
                <a:srgbClr val="000000"/>
              </a:buClr>
              <a:buSzPts val="1400"/>
              <a:buFont typeface="Arial"/>
              <a:buChar char="○"/>
            </a:pPr>
            <a:r>
              <a:rPr lang="en" sz="1400"/>
              <a:t>Demographics: Age, Gender, ICU identifiers, ICU admission times, ICU stay duration.</a:t>
            </a:r>
            <a:endParaRPr sz="1400"/>
          </a:p>
          <a:p>
            <a:pPr indent="-317500" lvl="1" marL="914400" rtl="0" algn="l">
              <a:lnSpc>
                <a:spcPct val="150000"/>
              </a:lnSpc>
              <a:spcBef>
                <a:spcPts val="0"/>
              </a:spcBef>
              <a:spcAft>
                <a:spcPts val="0"/>
              </a:spcAft>
              <a:buClr>
                <a:srgbClr val="000000"/>
              </a:buClr>
              <a:buSzPts val="1400"/>
              <a:buFont typeface="Arial"/>
              <a:buChar char="○"/>
            </a:pPr>
            <a:r>
              <a:rPr lang="en" sz="1400"/>
              <a:t>Outcome: SepsisLabel indicating sepsis onset within a specific time frame.</a:t>
            </a:r>
            <a:endParaRPr sz="1200"/>
          </a:p>
        </p:txBody>
      </p:sp>
      <p:sp>
        <p:nvSpPr>
          <p:cNvPr id="100" name="Google Shape;100;p15"/>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Introduction</a:t>
            </a:r>
            <a:endParaRPr sz="2640"/>
          </a:p>
        </p:txBody>
      </p:sp>
      <p:sp>
        <p:nvSpPr>
          <p:cNvPr id="101" name="Google Shape;101;p15"/>
          <p:cNvSpPr txBox="1"/>
          <p:nvPr/>
        </p:nvSpPr>
        <p:spPr>
          <a:xfrm>
            <a:off x="778100" y="4427250"/>
            <a:ext cx="6907800" cy="7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highlight>
                  <a:srgbClr val="FFFFFF"/>
                </a:highlight>
              </a:rPr>
              <a:t>[1] LAKSHYA SONI. 2022.Sepsis prediction. Kaggle. Retrieved December 5, 2023</a:t>
            </a:r>
            <a:r>
              <a:rPr lang="en" sz="1200"/>
              <a:t> </a:t>
            </a:r>
            <a:r>
              <a:rPr lang="en" sz="1200">
                <a:highlight>
                  <a:srgbClr val="FFFFFF"/>
                </a:highlight>
              </a:rPr>
              <a:t>from https://www.kaggle.com/code/lakshyasoni97/sepsis-prediction</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9450" y="1967100"/>
            <a:ext cx="7688700" cy="28647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Font typeface="Arial"/>
              <a:buChar char="●"/>
            </a:pPr>
            <a:r>
              <a:rPr lang="en" sz="1600"/>
              <a:t>Created a set</a:t>
            </a:r>
            <a:r>
              <a:rPr lang="en" sz="1600"/>
              <a:t> of </a:t>
            </a:r>
            <a:r>
              <a:rPr lang="en" sz="1600">
                <a:solidFill>
                  <a:srgbClr val="FF0000"/>
                </a:solidFill>
              </a:rPr>
              <a:t>data visualization</a:t>
            </a:r>
            <a:r>
              <a:rPr lang="en" sz="1600"/>
              <a:t> for clinical insights into sepsis indicators</a:t>
            </a:r>
            <a:endParaRPr sz="1600"/>
          </a:p>
          <a:p>
            <a:pPr indent="-330200" lvl="0" marL="457200" rtl="0" algn="l">
              <a:lnSpc>
                <a:spcPct val="200000"/>
              </a:lnSpc>
              <a:spcBef>
                <a:spcPts val="0"/>
              </a:spcBef>
              <a:spcAft>
                <a:spcPts val="0"/>
              </a:spcAft>
              <a:buClr>
                <a:srgbClr val="000000"/>
              </a:buClr>
              <a:buSzPts val="1600"/>
              <a:buFont typeface="Arial"/>
              <a:buChar char="●"/>
            </a:pPr>
            <a:r>
              <a:rPr lang="en" sz="1600"/>
              <a:t>Development of </a:t>
            </a:r>
            <a:r>
              <a:rPr lang="en" sz="1600">
                <a:solidFill>
                  <a:srgbClr val="FF0000"/>
                </a:solidFill>
              </a:rPr>
              <a:t>predictive models</a:t>
            </a:r>
            <a:r>
              <a:rPr lang="en" sz="1600"/>
              <a:t> to assist healthcare professionals</a:t>
            </a:r>
            <a:endParaRPr sz="1600"/>
          </a:p>
          <a:p>
            <a:pPr indent="-330200" lvl="0" marL="457200" rtl="0" algn="l">
              <a:lnSpc>
                <a:spcPct val="200000"/>
              </a:lnSpc>
              <a:spcBef>
                <a:spcPts val="0"/>
              </a:spcBef>
              <a:spcAft>
                <a:spcPts val="0"/>
              </a:spcAft>
              <a:buClr>
                <a:srgbClr val="000000"/>
              </a:buClr>
              <a:buSzPts val="1600"/>
              <a:buFont typeface="Arial"/>
              <a:buChar char="●"/>
            </a:pPr>
            <a:r>
              <a:rPr lang="en" sz="1600"/>
              <a:t>Full code repository made publicly available for transparency and collaboration</a:t>
            </a:r>
            <a:endParaRPr sz="1600"/>
          </a:p>
          <a:p>
            <a:pPr indent="0" lvl="0" marL="0" rtl="0" algn="l">
              <a:lnSpc>
                <a:spcPct val="200000"/>
              </a:lnSpc>
              <a:spcBef>
                <a:spcPts val="0"/>
              </a:spcBef>
              <a:spcAft>
                <a:spcPts val="1200"/>
              </a:spcAft>
              <a:buNone/>
            </a:pPr>
            <a:r>
              <a:t/>
            </a:r>
            <a:endParaRPr sz="1400"/>
          </a:p>
        </p:txBody>
      </p:sp>
      <p:sp>
        <p:nvSpPr>
          <p:cNvPr id="107" name="Google Shape;107;p16"/>
          <p:cNvSpPr txBox="1"/>
          <p:nvPr>
            <p:ph type="title"/>
          </p:nvPr>
        </p:nvSpPr>
        <p:spPr>
          <a:xfrm>
            <a:off x="473825" y="1396875"/>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sz="2000">
                <a:latin typeface="Lato"/>
                <a:ea typeface="Lato"/>
                <a:cs typeface="Lato"/>
                <a:sym typeface="Lato"/>
              </a:rPr>
              <a:t>Our Contribution</a:t>
            </a:r>
            <a:endParaRPr sz="2640"/>
          </a:p>
        </p:txBody>
      </p:sp>
      <p:sp>
        <p:nvSpPr>
          <p:cNvPr id="108" name="Google Shape;108;p16"/>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Introduction</a:t>
            </a:r>
            <a:endParaRPr sz="26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41375" y="2844475"/>
            <a:ext cx="2874350" cy="2155775"/>
          </a:xfrm>
          <a:prstGeom prst="rect">
            <a:avLst/>
          </a:prstGeom>
          <a:noFill/>
          <a:ln>
            <a:noFill/>
          </a:ln>
        </p:spPr>
      </p:pic>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Data Analysis</a:t>
            </a:r>
            <a:endParaRPr sz="2040"/>
          </a:p>
        </p:txBody>
      </p:sp>
      <p:pic>
        <p:nvPicPr>
          <p:cNvPr id="115" name="Google Shape;115;p17"/>
          <p:cNvPicPr preferRelativeResize="0"/>
          <p:nvPr/>
        </p:nvPicPr>
        <p:blipFill>
          <a:blip r:embed="rId4">
            <a:alphaModFix/>
          </a:blip>
          <a:stretch>
            <a:fillRect/>
          </a:stretch>
        </p:blipFill>
        <p:spPr>
          <a:xfrm>
            <a:off x="2873763" y="2699875"/>
            <a:ext cx="3259974" cy="2444975"/>
          </a:xfrm>
          <a:prstGeom prst="rect">
            <a:avLst/>
          </a:prstGeom>
          <a:noFill/>
          <a:ln>
            <a:noFill/>
          </a:ln>
        </p:spPr>
      </p:pic>
      <p:sp>
        <p:nvSpPr>
          <p:cNvPr id="116" name="Google Shape;116;p17"/>
          <p:cNvSpPr txBox="1"/>
          <p:nvPr>
            <p:ph idx="1" type="body"/>
          </p:nvPr>
        </p:nvSpPr>
        <p:spPr>
          <a:xfrm>
            <a:off x="729450" y="1853850"/>
            <a:ext cx="8158200" cy="1101300"/>
          </a:xfrm>
          <a:prstGeom prst="rect">
            <a:avLst/>
          </a:prstGeom>
        </p:spPr>
        <p:txBody>
          <a:bodyPr anchorCtr="0" anchor="t" bIns="91425" lIns="91425" spcFirstLastPara="1" rIns="91425" wrap="square" tIns="91425">
            <a:noAutofit/>
          </a:bodyPr>
          <a:lstStyle/>
          <a:p>
            <a:pPr indent="-311150" lvl="0" marL="457200" marR="0" rtl="0" algn="l">
              <a:lnSpc>
                <a:spcPct val="150000"/>
              </a:lnSpc>
              <a:spcBef>
                <a:spcPts val="1200"/>
              </a:spcBef>
              <a:spcAft>
                <a:spcPts val="0"/>
              </a:spcAft>
              <a:buClr>
                <a:srgbClr val="000000"/>
              </a:buClr>
              <a:buSzPts val="1300"/>
              <a:buFont typeface="Arial"/>
              <a:buChar char="●"/>
            </a:pPr>
            <a:r>
              <a:rPr b="1" lang="en"/>
              <a:t>Exploratory Data Analysis</a:t>
            </a:r>
            <a:endParaRPr/>
          </a:p>
          <a:p>
            <a:pPr indent="-311150" lvl="1" marL="914400" marR="0" rtl="0" algn="l">
              <a:lnSpc>
                <a:spcPct val="150000"/>
              </a:lnSpc>
              <a:spcBef>
                <a:spcPts val="0"/>
              </a:spcBef>
              <a:spcAft>
                <a:spcPts val="0"/>
              </a:spcAft>
              <a:buClr>
                <a:srgbClr val="000000"/>
              </a:buClr>
              <a:buSzPts val="1300"/>
              <a:buFont typeface="Arial"/>
              <a:buChar char="○"/>
            </a:pPr>
            <a:r>
              <a:rPr lang="en" sz="1300"/>
              <a:t>Reviewed 790,215 records across 43 columns from 20,336 patients.</a:t>
            </a:r>
            <a:endParaRPr sz="1300"/>
          </a:p>
          <a:p>
            <a:pPr indent="-311150" lvl="1" marL="914400" marR="0" rtl="0" algn="l">
              <a:lnSpc>
                <a:spcPct val="150000"/>
              </a:lnSpc>
              <a:spcBef>
                <a:spcPts val="0"/>
              </a:spcBef>
              <a:spcAft>
                <a:spcPts val="0"/>
              </a:spcAft>
              <a:buClr>
                <a:srgbClr val="000000"/>
              </a:buClr>
              <a:buSzPts val="1300"/>
              <a:buFont typeface="Arial"/>
              <a:buChar char="○"/>
            </a:pPr>
            <a:r>
              <a:rPr lang="en" sz="1300"/>
              <a:t>Identified </a:t>
            </a:r>
            <a:r>
              <a:rPr lang="en" sz="1300">
                <a:solidFill>
                  <a:srgbClr val="FF0000"/>
                </a:solidFill>
              </a:rPr>
              <a:t>2.2%</a:t>
            </a:r>
            <a:r>
              <a:rPr lang="en" sz="1300"/>
              <a:t> of records as sepsis cases, highlighting dataset imbalance.</a:t>
            </a:r>
            <a:endParaRPr sz="13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a:p>
        </p:txBody>
      </p:sp>
      <p:sp>
        <p:nvSpPr>
          <p:cNvPr id="117" name="Google Shape;117;p17"/>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2640"/>
          </a:p>
        </p:txBody>
      </p:sp>
      <p:pic>
        <p:nvPicPr>
          <p:cNvPr id="118" name="Google Shape;118;p17"/>
          <p:cNvPicPr preferRelativeResize="0"/>
          <p:nvPr/>
        </p:nvPicPr>
        <p:blipFill>
          <a:blip r:embed="rId5">
            <a:alphaModFix/>
          </a:blip>
          <a:stretch>
            <a:fillRect/>
          </a:stretch>
        </p:blipFill>
        <p:spPr>
          <a:xfrm>
            <a:off x="6024225" y="2927163"/>
            <a:ext cx="2967374" cy="199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Data Analysis</a:t>
            </a:r>
            <a:endParaRPr sz="2040"/>
          </a:p>
        </p:txBody>
      </p:sp>
      <p:sp>
        <p:nvSpPr>
          <p:cNvPr id="124" name="Google Shape;124;p18"/>
          <p:cNvSpPr txBox="1"/>
          <p:nvPr>
            <p:ph idx="1" type="body"/>
          </p:nvPr>
        </p:nvSpPr>
        <p:spPr>
          <a:xfrm>
            <a:off x="729450" y="1853850"/>
            <a:ext cx="8162400" cy="768600"/>
          </a:xfrm>
          <a:prstGeom prst="rect">
            <a:avLst/>
          </a:prstGeom>
        </p:spPr>
        <p:txBody>
          <a:bodyPr anchorCtr="0" anchor="t" bIns="91425" lIns="91425" spcFirstLastPara="1" rIns="91425" wrap="square" tIns="91425">
            <a:noAutofit/>
          </a:bodyPr>
          <a:lstStyle/>
          <a:p>
            <a:pPr indent="-317500" lvl="0" marL="457200" marR="0" rtl="0" algn="l">
              <a:lnSpc>
                <a:spcPct val="150000"/>
              </a:lnSpc>
              <a:spcBef>
                <a:spcPts val="1200"/>
              </a:spcBef>
              <a:spcAft>
                <a:spcPts val="0"/>
              </a:spcAft>
              <a:buClr>
                <a:srgbClr val="000000"/>
              </a:buClr>
              <a:buSzPts val="1400"/>
              <a:buFont typeface="Arial"/>
              <a:buChar char="●"/>
            </a:pPr>
            <a:r>
              <a:rPr b="1" lang="en" sz="1400"/>
              <a:t>Addressing Nullity</a:t>
            </a:r>
            <a:endParaRPr sz="1400"/>
          </a:p>
          <a:p>
            <a:pPr indent="-317500" lvl="1" marL="914400" marR="0" rtl="0" algn="l">
              <a:lnSpc>
                <a:spcPct val="150000"/>
              </a:lnSpc>
              <a:spcBef>
                <a:spcPts val="0"/>
              </a:spcBef>
              <a:spcAft>
                <a:spcPts val="0"/>
              </a:spcAft>
              <a:buClr>
                <a:srgbClr val="000000"/>
              </a:buClr>
              <a:buSzPts val="1400"/>
              <a:buFont typeface="Arial"/>
              <a:buChar char="○"/>
            </a:pPr>
            <a:r>
              <a:rPr lang="en" sz="1400"/>
              <a:t>Noted high levels of missing data, averaging </a:t>
            </a:r>
            <a:r>
              <a:rPr lang="en" sz="1400">
                <a:solidFill>
                  <a:srgbClr val="FF0000"/>
                </a:solidFill>
              </a:rPr>
              <a:t>65.04%</a:t>
            </a:r>
            <a:r>
              <a:rPr lang="en" sz="1400"/>
              <a:t> null values.</a:t>
            </a:r>
            <a:endParaRPr sz="14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a:p>
        </p:txBody>
      </p:sp>
      <p:sp>
        <p:nvSpPr>
          <p:cNvPr id="125" name="Google Shape;125;p18"/>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2640"/>
          </a:p>
        </p:txBody>
      </p:sp>
      <p:pic>
        <p:nvPicPr>
          <p:cNvPr id="126" name="Google Shape;126;p18"/>
          <p:cNvPicPr preferRelativeResize="0"/>
          <p:nvPr/>
        </p:nvPicPr>
        <p:blipFill>
          <a:blip r:embed="rId3">
            <a:alphaModFix/>
          </a:blip>
          <a:stretch>
            <a:fillRect/>
          </a:stretch>
        </p:blipFill>
        <p:spPr>
          <a:xfrm>
            <a:off x="1249425" y="2801600"/>
            <a:ext cx="6648750" cy="221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688875" y="1853850"/>
            <a:ext cx="3425100" cy="31464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200"/>
              </a:spcBef>
              <a:spcAft>
                <a:spcPts val="0"/>
              </a:spcAft>
              <a:buClr>
                <a:srgbClr val="000000"/>
              </a:buClr>
              <a:buSzPts val="1500"/>
              <a:buFont typeface="Arial"/>
              <a:buChar char="●"/>
            </a:pPr>
            <a:r>
              <a:rPr b="1" lang="en" sz="1500"/>
              <a:t>Outlier Management</a:t>
            </a:r>
            <a:endParaRPr sz="1500"/>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We refer to the box plot of the original dataset</a:t>
            </a:r>
            <a:endParaRPr sz="14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1200"/>
              </a:spcAft>
              <a:buNone/>
            </a:pPr>
            <a:r>
              <a:t/>
            </a:r>
            <a:endParaRPr/>
          </a:p>
        </p:txBody>
      </p:sp>
      <p:sp>
        <p:nvSpPr>
          <p:cNvPr id="132" name="Google Shape;132;p19"/>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2640"/>
          </a:p>
        </p:txBody>
      </p:sp>
      <p:pic>
        <p:nvPicPr>
          <p:cNvPr id="133" name="Google Shape;133;p19"/>
          <p:cNvPicPr preferRelativeResize="0"/>
          <p:nvPr/>
        </p:nvPicPr>
        <p:blipFill>
          <a:blip r:embed="rId3">
            <a:alphaModFix/>
          </a:blip>
          <a:stretch>
            <a:fillRect/>
          </a:stretch>
        </p:blipFill>
        <p:spPr>
          <a:xfrm>
            <a:off x="4356577" y="552075"/>
            <a:ext cx="4623652" cy="4448176"/>
          </a:xfrm>
          <a:prstGeom prst="rect">
            <a:avLst/>
          </a:prstGeom>
          <a:noFill/>
          <a:ln>
            <a:noFill/>
          </a:ln>
        </p:spPr>
      </p:pic>
      <p:sp>
        <p:nvSpPr>
          <p:cNvPr id="134" name="Google Shape;134;p19"/>
          <p:cNvSpPr txBox="1"/>
          <p:nvPr/>
        </p:nvSpPr>
        <p:spPr>
          <a:xfrm>
            <a:off x="272000" y="44250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FFFFF"/>
                </a:highlight>
              </a:rPr>
              <a:t>Image source: (</a:t>
            </a:r>
            <a:r>
              <a:rPr lang="en" sz="1200">
                <a:highlight>
                  <a:srgbClr val="FFFFFF"/>
                </a:highlight>
              </a:rPr>
              <a:t>Reyna, et al., 2020)</a:t>
            </a:r>
            <a:endParaRPr sz="1200"/>
          </a:p>
        </p:txBody>
      </p:sp>
      <p:sp>
        <p:nvSpPr>
          <p:cNvPr id="135" name="Google Shape;135;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Data Analysis</a:t>
            </a:r>
            <a:endParaRPr sz="20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Data Analysis</a:t>
            </a:r>
            <a:endParaRPr sz="2040"/>
          </a:p>
        </p:txBody>
      </p:sp>
      <p:sp>
        <p:nvSpPr>
          <p:cNvPr id="141" name="Google Shape;141;p20"/>
          <p:cNvSpPr txBox="1"/>
          <p:nvPr>
            <p:ph idx="1" type="body"/>
          </p:nvPr>
        </p:nvSpPr>
        <p:spPr>
          <a:xfrm>
            <a:off x="519825" y="1853850"/>
            <a:ext cx="8469300" cy="3146400"/>
          </a:xfrm>
          <a:prstGeom prst="rect">
            <a:avLst/>
          </a:prstGeom>
        </p:spPr>
        <p:txBody>
          <a:bodyPr anchorCtr="0" anchor="t" bIns="91425" lIns="91425" spcFirstLastPara="1" rIns="91425" wrap="square" tIns="91425">
            <a:noAutofit/>
          </a:bodyPr>
          <a:lstStyle/>
          <a:p>
            <a:pPr indent="-317500" lvl="0" marL="457200" marR="0" rtl="0" algn="l">
              <a:lnSpc>
                <a:spcPct val="150000"/>
              </a:lnSpc>
              <a:spcBef>
                <a:spcPts val="1200"/>
              </a:spcBef>
              <a:spcAft>
                <a:spcPts val="0"/>
              </a:spcAft>
              <a:buClr>
                <a:srgbClr val="000000"/>
              </a:buClr>
              <a:buSzPts val="1400"/>
              <a:buFont typeface="Arial"/>
              <a:buChar char="●"/>
            </a:pPr>
            <a:r>
              <a:rPr b="1" lang="en" sz="1400"/>
              <a:t>Feature Selection</a:t>
            </a:r>
            <a:endParaRPr sz="1400"/>
          </a:p>
          <a:p>
            <a:pPr indent="-317500" lvl="1" marL="914400" marR="0" rtl="0" algn="l">
              <a:lnSpc>
                <a:spcPct val="150000"/>
              </a:lnSpc>
              <a:spcBef>
                <a:spcPts val="0"/>
              </a:spcBef>
              <a:spcAft>
                <a:spcPts val="0"/>
              </a:spcAft>
              <a:buClr>
                <a:srgbClr val="000000"/>
              </a:buClr>
              <a:buSzPts val="1400"/>
              <a:buFont typeface="Arial"/>
              <a:buChar char="○"/>
            </a:pPr>
            <a:r>
              <a:rPr lang="en" sz="1400"/>
              <a:t>Analyzed a correlation matrix to evaluate the relationship between features and “SepsisLabel”.</a:t>
            </a:r>
            <a:endParaRPr sz="14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400"/>
          </a:p>
        </p:txBody>
      </p:sp>
      <p:sp>
        <p:nvSpPr>
          <p:cNvPr id="142" name="Google Shape;142;p20"/>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26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Data Analysis</a:t>
            </a:r>
            <a:endParaRPr sz="2040"/>
          </a:p>
        </p:txBody>
      </p:sp>
      <p:sp>
        <p:nvSpPr>
          <p:cNvPr id="148" name="Google Shape;148;p21"/>
          <p:cNvSpPr txBox="1"/>
          <p:nvPr>
            <p:ph idx="1" type="body"/>
          </p:nvPr>
        </p:nvSpPr>
        <p:spPr>
          <a:xfrm>
            <a:off x="519825" y="1853850"/>
            <a:ext cx="8469300" cy="3146400"/>
          </a:xfrm>
          <a:prstGeom prst="rect">
            <a:avLst/>
          </a:prstGeom>
        </p:spPr>
        <p:txBody>
          <a:bodyPr anchorCtr="0" anchor="t" bIns="91425" lIns="91425" spcFirstLastPara="1" rIns="91425" wrap="square" tIns="91425">
            <a:noAutofit/>
          </a:bodyPr>
          <a:lstStyle/>
          <a:p>
            <a:pPr indent="-317500" lvl="0" marL="457200" marR="0" rtl="0" algn="l">
              <a:lnSpc>
                <a:spcPct val="150000"/>
              </a:lnSpc>
              <a:spcBef>
                <a:spcPts val="1200"/>
              </a:spcBef>
              <a:spcAft>
                <a:spcPts val="0"/>
              </a:spcAft>
              <a:buClr>
                <a:srgbClr val="000000"/>
              </a:buClr>
              <a:buSzPts val="1400"/>
              <a:buFont typeface="Arial"/>
              <a:buChar char="●"/>
            </a:pPr>
            <a:r>
              <a:rPr b="1" lang="en" sz="1400"/>
              <a:t>Feature Selection</a:t>
            </a:r>
            <a:endParaRPr sz="1400"/>
          </a:p>
          <a:p>
            <a:pPr indent="-317500" lvl="1" marL="914400" marR="0" rtl="0" algn="l">
              <a:lnSpc>
                <a:spcPct val="150000"/>
              </a:lnSpc>
              <a:spcBef>
                <a:spcPts val="0"/>
              </a:spcBef>
              <a:spcAft>
                <a:spcPts val="0"/>
              </a:spcAft>
              <a:buClr>
                <a:srgbClr val="000000"/>
              </a:buClr>
              <a:buSzPts val="1400"/>
              <a:buFont typeface="Arial"/>
              <a:buChar char="○"/>
            </a:pPr>
            <a:r>
              <a:rPr lang="en" sz="1400"/>
              <a:t>Analyzed a correlation matrix to evaluate the relationship between features and “SepsisLabel”.</a:t>
            </a:r>
            <a:endParaRPr sz="14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400"/>
          </a:p>
        </p:txBody>
      </p:sp>
      <p:sp>
        <p:nvSpPr>
          <p:cNvPr id="149" name="Google Shape;149;p21"/>
          <p:cNvSpPr txBox="1"/>
          <p:nvPr>
            <p:ph type="title"/>
          </p:nvPr>
        </p:nvSpPr>
        <p:spPr>
          <a:xfrm>
            <a:off x="346175" y="552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2640"/>
          </a:p>
        </p:txBody>
      </p:sp>
      <p:pic>
        <p:nvPicPr>
          <p:cNvPr id="150" name="Google Shape;150;p21"/>
          <p:cNvPicPr preferRelativeResize="0"/>
          <p:nvPr/>
        </p:nvPicPr>
        <p:blipFill>
          <a:blip r:embed="rId3">
            <a:alphaModFix/>
          </a:blip>
          <a:stretch>
            <a:fillRect/>
          </a:stretch>
        </p:blipFill>
        <p:spPr>
          <a:xfrm>
            <a:off x="83652" y="0"/>
            <a:ext cx="8980296"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