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SemiBold"/>
      <p:regular r:id="rId14"/>
      <p:bold r:id="rId15"/>
      <p:italic r:id="rId16"/>
      <p:boldItalic r:id="rId17"/>
    </p:embeddedFont>
    <p:embeddedFont>
      <p:font typeface="Roboto Thin"/>
      <p:regular r:id="rId18"/>
      <p:bold r:id="rId19"/>
      <p:italic r:id="rId20"/>
      <p:boldItalic r:id="rId21"/>
    </p:embeddedFont>
    <p:embeddedFont>
      <p:font typeface="Roboto Medium"/>
      <p:regular r:id="rId22"/>
      <p:bold r:id="rId23"/>
      <p:italic r:id="rId24"/>
      <p:boldItalic r:id="rId25"/>
    </p:embeddedFont>
    <p:embeddedFont>
      <p:font typeface="Roboto"/>
      <p:regular r:id="rId26"/>
      <p:bold r:id="rId27"/>
      <p:italic r:id="rId28"/>
      <p:boldItalic r:id="rId29"/>
    </p:embeddedFont>
    <p:embeddedFont>
      <p:font typeface="Montserrat"/>
      <p:regular r:id="rId30"/>
      <p:bold r:id="rId31"/>
      <p:italic r:id="rId32"/>
      <p:boldItalic r:id="rId33"/>
    </p:embeddedFont>
    <p:embeddedFont>
      <p:font typeface="Frank Ruhl Libre"/>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Medium-regular.fntdata"/><Relationship Id="rId21" Type="http://schemas.openxmlformats.org/officeDocument/2006/relationships/font" Target="fonts/RobotoThin-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Medium-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FrankRuhlLibre-bold.fntdata"/><Relationship Id="rId12" Type="http://schemas.openxmlformats.org/officeDocument/2006/relationships/slide" Target="slides/slide7.xml"/><Relationship Id="rId34" Type="http://schemas.openxmlformats.org/officeDocument/2006/relationships/font" Target="fonts/FrankRuhlLibre-regular.fntdata"/><Relationship Id="rId15" Type="http://schemas.openxmlformats.org/officeDocument/2006/relationships/font" Target="fonts/MontserratSemiBold-bold.fntdata"/><Relationship Id="rId14" Type="http://schemas.openxmlformats.org/officeDocument/2006/relationships/font" Target="fonts/MontserratSemiBold-regular.fntdata"/><Relationship Id="rId17" Type="http://schemas.openxmlformats.org/officeDocument/2006/relationships/font" Target="fonts/MontserratSemiBold-boldItalic.fntdata"/><Relationship Id="rId16" Type="http://schemas.openxmlformats.org/officeDocument/2006/relationships/font" Target="fonts/MontserratSemiBold-italic.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abd51c7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abd51c7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end of Moore’s law is in sight, parallel computing has become an essential technique to achieve high-performance computing for large-scale scientific and engineering applications. Two dominant parallel models are OpenMP, which stands for Open Multi-Processing, and MPI, which stands for Message Passing Interface. These models can help programmers divide a task into smaller pieces and utilize multi processors for better performance. Both models are widely used in modern high performance computing.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project, we compared these two parallel programming language models from four </a:t>
            </a:r>
            <a:r>
              <a:rPr lang="en"/>
              <a:t>perspectives: Runtime overhead, scalability, programmability and the amount of control given to the programmers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abd51c7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abd51c7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proceed to the experiment part, let’s take a look at literature survey we’ve done.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paper compared OpenMP and MPI from the mechanism perspective. They pointed out OpenMP is a language model with fine granularity and implicit synchronization, while MPI is a </a:t>
            </a:r>
            <a:r>
              <a:rPr lang="en">
                <a:solidFill>
                  <a:schemeClr val="dk1"/>
                </a:solidFill>
              </a:rPr>
              <a:t>more coarse-grained </a:t>
            </a:r>
            <a:r>
              <a:rPr lang="en"/>
              <a:t>message passing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one designed a set of benchmark programs including Floyd-Warshall algorithm and join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third one did a very interesting experiment. They asked a group of programmers to solve sharks and fishes problem using OpenMP and MPI. As a result, OpenMP development time was 9.6 hours less than MPI in average.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one did a comprehensive comparison of DMP, which stands for distributed memory programming and SMP, which stands for shared memory 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abd51c7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abd51c7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project, we </a:t>
            </a:r>
            <a:r>
              <a:rPr lang="en"/>
              <a:t>designed</a:t>
            </a:r>
            <a:r>
              <a:rPr lang="en"/>
              <a:t> three benchmark programs to compare characteristics of OpenMP and MPI.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abd51c76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abd51c7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abd51c7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abd51c7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abd51c7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abd51c7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From the literature review and experiment we did, we can conclude three points we have learned about OpenMP and MPI.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a:t>
            </a:r>
            <a:r>
              <a:rPr lang="en"/>
              <a:t>The overhead of creating a MPI process is 34,000 times greater than that of creating an omp thread in the given machine. For OpenMP, this overhead is linear to the number of threads created. However, for MPI, The overhead gets greater as the number of processes increases.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OpenMP outperformed MPI when the problem size is small. </a:t>
            </a:r>
            <a:r>
              <a:rPr lang="en"/>
              <a:t>The implicit synchronization mechanism and strong parallel runtime implementation of OpenMP make it more suitable for problems that can be solved using a single shared memory system. In such cases, OpenMP can provide better performance than MPI due to its ability to minimize communication overhead and exploit parallelism within a single node. However, for problems that require distributed memory systems or where the problem size exceeds the available memory on a single node, MPI may be a more appropriate choice for parallelization.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MPI is typically used for inter-node communication in distributed memory systems, while OpenMP is used for intra-node parallelism in shared memory systems. By combining the two, it is possible to take advantage of both types of parallelism and minimize communication overhead. There are still some research to do on combining these two complementary language models.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2c29682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2c29682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7.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pic>
        <p:nvPicPr>
          <p:cNvPr descr=" " id="63" name="Google Shape;63;p11"/>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65" name="Google Shape;65;p11"/>
          <p:cNvSpPr txBox="1"/>
          <p:nvPr>
            <p:ph type="title"/>
          </p:nvPr>
        </p:nvSpPr>
        <p:spPr>
          <a:xfrm>
            <a:off x="311700" y="3619355"/>
            <a:ext cx="45117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800"/>
              <a:buFont typeface="Montserrat"/>
              <a:buNone/>
              <a:defRPr b="0" sz="18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66" name="Google Shape;66;p11"/>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b="0" l="0" r="0" t="0"/>
          <a:stretch/>
        </p:blipFill>
        <p:spPr>
          <a:xfrm>
            <a:off x="3965" y="0"/>
            <a:ext cx="9136072" cy="5143501"/>
          </a:xfrm>
          <a:prstGeom prst="rect">
            <a:avLst/>
          </a:prstGeom>
          <a:noFill/>
          <a:ln>
            <a:noFill/>
          </a:ln>
        </p:spPr>
      </p:pic>
      <p:sp>
        <p:nvSpPr>
          <p:cNvPr id="69" name="Google Shape;69;p12"/>
          <p:cNvSpPr txBox="1"/>
          <p:nvPr>
            <p:ph hasCustomPrompt="1" type="title"/>
          </p:nvPr>
        </p:nvSpPr>
        <p:spPr>
          <a:xfrm>
            <a:off x="311700" y="606575"/>
            <a:ext cx="8520600" cy="16710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idx="1" type="body"/>
          </p:nvPr>
        </p:nvSpPr>
        <p:spPr>
          <a:xfrm>
            <a:off x="3007950" y="3094875"/>
            <a:ext cx="3128100" cy="1186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pic>
        <p:nvPicPr>
          <p:cNvPr descr=" " id="71" name="Google Shape;71;p12"/>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3" name="Google Shape;73;p12"/>
          <p:cNvSpPr txBox="1"/>
          <p:nvPr>
            <p:ph idx="2" type="subTitle"/>
          </p:nvPr>
        </p:nvSpPr>
        <p:spPr>
          <a:xfrm>
            <a:off x="1429500" y="2353776"/>
            <a:ext cx="6285000" cy="463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800">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CUSTOM">
    <p:spTree>
      <p:nvGrpSpPr>
        <p:cNvPr id="74"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descr=" " id="76" name="Google Shape;76;p13"/>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8" name="Google Shape;78;p13"/>
          <p:cNvSpPr txBox="1"/>
          <p:nvPr>
            <p:ph type="title"/>
          </p:nvPr>
        </p:nvSpPr>
        <p:spPr>
          <a:xfrm>
            <a:off x="4969800" y="1412750"/>
            <a:ext cx="3766800" cy="137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3"/>
          <p:cNvSpPr txBox="1"/>
          <p:nvPr>
            <p:ph idx="1" type="body"/>
          </p:nvPr>
        </p:nvSpPr>
        <p:spPr>
          <a:xfrm>
            <a:off x="4969675" y="2901150"/>
            <a:ext cx="3766800" cy="1374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800"/>
              </a:spcBef>
              <a:spcAft>
                <a:spcPts val="0"/>
              </a:spcAft>
              <a:buSzPts val="1100"/>
              <a:buChar char="○"/>
              <a:defRPr sz="1100"/>
            </a:lvl2pPr>
            <a:lvl3pPr indent="-298450" lvl="2" marL="1371600" rtl="0">
              <a:lnSpc>
                <a:spcPct val="125000"/>
              </a:lnSpc>
              <a:spcBef>
                <a:spcPts val="800"/>
              </a:spcBef>
              <a:spcAft>
                <a:spcPts val="0"/>
              </a:spcAft>
              <a:buSzPts val="1100"/>
              <a:buChar char="■"/>
              <a:defRPr sz="1100"/>
            </a:lvl3pPr>
            <a:lvl4pPr indent="-298450" lvl="3" marL="1828800" rtl="0">
              <a:lnSpc>
                <a:spcPct val="125000"/>
              </a:lnSpc>
              <a:spcBef>
                <a:spcPts val="800"/>
              </a:spcBef>
              <a:spcAft>
                <a:spcPts val="0"/>
              </a:spcAft>
              <a:buSzPts val="1100"/>
              <a:buChar char="●"/>
              <a:defRPr sz="1100"/>
            </a:lvl4pPr>
            <a:lvl5pPr indent="-298450" lvl="4" marL="2286000" rtl="0">
              <a:lnSpc>
                <a:spcPct val="125000"/>
              </a:lnSpc>
              <a:spcBef>
                <a:spcPts val="800"/>
              </a:spcBef>
              <a:spcAft>
                <a:spcPts val="0"/>
              </a:spcAft>
              <a:buSzPts val="1100"/>
              <a:buChar char="○"/>
              <a:defRPr sz="1100"/>
            </a:lvl5pPr>
            <a:lvl6pPr indent="-298450" lvl="5" marL="2743200" rtl="0">
              <a:lnSpc>
                <a:spcPct val="125000"/>
              </a:lnSpc>
              <a:spcBef>
                <a:spcPts val="800"/>
              </a:spcBef>
              <a:spcAft>
                <a:spcPts val="0"/>
              </a:spcAft>
              <a:buSzPts val="1100"/>
              <a:buChar char="■"/>
              <a:defRPr sz="1100"/>
            </a:lvl6pPr>
            <a:lvl7pPr indent="-298450" lvl="6" marL="3200400" rtl="0">
              <a:lnSpc>
                <a:spcPct val="125000"/>
              </a:lnSpc>
              <a:spcBef>
                <a:spcPts val="800"/>
              </a:spcBef>
              <a:spcAft>
                <a:spcPts val="0"/>
              </a:spcAft>
              <a:buSzPts val="1100"/>
              <a:buChar char="●"/>
              <a:defRPr sz="1100"/>
            </a:lvl7pPr>
            <a:lvl8pPr indent="-298450" lvl="7" marL="3657600" rtl="0">
              <a:lnSpc>
                <a:spcPct val="125000"/>
              </a:lnSpc>
              <a:spcBef>
                <a:spcPts val="800"/>
              </a:spcBef>
              <a:spcAft>
                <a:spcPts val="0"/>
              </a:spcAft>
              <a:buSzPts val="1100"/>
              <a:buChar char="○"/>
              <a:defRPr sz="1100"/>
            </a:lvl8pPr>
            <a:lvl9pPr indent="-298450" lvl="8" marL="411480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1">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3" name="Google Shape;83;p14"/>
          <p:cNvSpPr txBox="1"/>
          <p:nvPr>
            <p:ph type="title"/>
          </p:nvPr>
        </p:nvSpPr>
        <p:spPr>
          <a:xfrm>
            <a:off x="311700" y="587975"/>
            <a:ext cx="3610800" cy="89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311700" y="1836175"/>
            <a:ext cx="3610800" cy="24396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800"/>
              </a:spcBef>
              <a:spcAft>
                <a:spcPts val="0"/>
              </a:spcAft>
              <a:buSzPts val="1400"/>
              <a:buChar char="○"/>
              <a:defRPr/>
            </a:lvl2pPr>
            <a:lvl3pPr indent="-317500" lvl="2" marL="1371600" rtl="0">
              <a:lnSpc>
                <a:spcPct val="125000"/>
              </a:lnSpc>
              <a:spcBef>
                <a:spcPts val="800"/>
              </a:spcBef>
              <a:spcAft>
                <a:spcPts val="0"/>
              </a:spcAft>
              <a:buSzPts val="1400"/>
              <a:buChar char="■"/>
              <a:defRPr/>
            </a:lvl3pPr>
            <a:lvl4pPr indent="-317500" lvl="3" marL="1828800" rtl="0">
              <a:lnSpc>
                <a:spcPct val="125000"/>
              </a:lnSpc>
              <a:spcBef>
                <a:spcPts val="800"/>
              </a:spcBef>
              <a:spcAft>
                <a:spcPts val="0"/>
              </a:spcAft>
              <a:buSzPts val="1400"/>
              <a:buChar char="●"/>
              <a:defRPr/>
            </a:lvl4pPr>
            <a:lvl5pPr indent="-317500" lvl="4" marL="2286000" rtl="0">
              <a:lnSpc>
                <a:spcPct val="125000"/>
              </a:lnSpc>
              <a:spcBef>
                <a:spcPts val="800"/>
              </a:spcBef>
              <a:spcAft>
                <a:spcPts val="0"/>
              </a:spcAft>
              <a:buSzPts val="1400"/>
              <a:buChar char="○"/>
              <a:defRPr/>
            </a:lvl5pPr>
            <a:lvl6pPr indent="-317500" lvl="5" marL="2743200" rtl="0">
              <a:lnSpc>
                <a:spcPct val="125000"/>
              </a:lnSpc>
              <a:spcBef>
                <a:spcPts val="800"/>
              </a:spcBef>
              <a:spcAft>
                <a:spcPts val="0"/>
              </a:spcAft>
              <a:buSzPts val="1400"/>
              <a:buChar char="■"/>
              <a:defRPr/>
            </a:lvl6pPr>
            <a:lvl7pPr indent="-317500" lvl="6" marL="3200400" rtl="0">
              <a:lnSpc>
                <a:spcPct val="125000"/>
              </a:lnSpc>
              <a:spcBef>
                <a:spcPts val="800"/>
              </a:spcBef>
              <a:spcAft>
                <a:spcPts val="0"/>
              </a:spcAft>
              <a:buSzPts val="1400"/>
              <a:buChar char="●"/>
              <a:defRPr/>
            </a:lvl7pPr>
            <a:lvl8pPr indent="-317500" lvl="7" marL="3657600" rtl="0">
              <a:lnSpc>
                <a:spcPct val="125000"/>
              </a:lnSpc>
              <a:spcBef>
                <a:spcPts val="800"/>
              </a:spcBef>
              <a:spcAft>
                <a:spcPts val="0"/>
              </a:spcAft>
              <a:buSzPts val="1400"/>
              <a:buChar char="○"/>
              <a:defRPr/>
            </a:lvl8pPr>
            <a:lvl9pPr indent="-317500" lvl="8" marL="4114800" rtl="0">
              <a:lnSpc>
                <a:spcPct val="125000"/>
              </a:lnSpc>
              <a:spcBef>
                <a:spcPts val="800"/>
              </a:spcBef>
              <a:spcAft>
                <a:spcPts val="800"/>
              </a:spcAft>
              <a:buSzPts val="1400"/>
              <a:buChar char="■"/>
              <a:defRPr/>
            </a:lvl9pPr>
          </a:lstStyle>
          <a:p/>
        </p:txBody>
      </p:sp>
      <p:sp>
        <p:nvSpPr>
          <p:cNvPr id="85" name="Google Shape;85;p14"/>
          <p:cNvSpPr txBox="1"/>
          <p:nvPr/>
        </p:nvSpPr>
        <p:spPr>
          <a:xfrm>
            <a:off x="5958050" y="683000"/>
            <a:ext cx="27786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86" name="Google Shape;86;p14"/>
          <p:cNvSpPr txBox="1"/>
          <p:nvPr>
            <p:ph idx="2" type="body"/>
          </p:nvPr>
        </p:nvSpPr>
        <p:spPr>
          <a:xfrm>
            <a:off x="5824575" y="683050"/>
            <a:ext cx="2911800" cy="1096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600"/>
              </a:spcBef>
              <a:spcAft>
                <a:spcPts val="0"/>
              </a:spcAft>
              <a:buSzPts val="1000"/>
              <a:buChar char="○"/>
              <a:defRPr sz="1000"/>
            </a:lvl2pPr>
            <a:lvl3pPr indent="-292100" lvl="2" marL="1371600">
              <a:spcBef>
                <a:spcPts val="600"/>
              </a:spcBef>
              <a:spcAft>
                <a:spcPts val="0"/>
              </a:spcAft>
              <a:buSzPts val="1000"/>
              <a:buChar char="■"/>
              <a:defRPr sz="1000"/>
            </a:lvl3pPr>
            <a:lvl4pPr indent="-292100" lvl="3" marL="1828800">
              <a:spcBef>
                <a:spcPts val="600"/>
              </a:spcBef>
              <a:spcAft>
                <a:spcPts val="0"/>
              </a:spcAft>
              <a:buSzPts val="1000"/>
              <a:buChar char="●"/>
              <a:defRPr sz="1000"/>
            </a:lvl4pPr>
            <a:lvl5pPr indent="-292100" lvl="4" marL="2286000">
              <a:spcBef>
                <a:spcPts val="600"/>
              </a:spcBef>
              <a:spcAft>
                <a:spcPts val="0"/>
              </a:spcAft>
              <a:buSzPts val="1000"/>
              <a:buChar char="○"/>
              <a:defRPr sz="1000"/>
            </a:lvl5pPr>
            <a:lvl6pPr indent="-292100" lvl="5" marL="2743200">
              <a:spcBef>
                <a:spcPts val="600"/>
              </a:spcBef>
              <a:spcAft>
                <a:spcPts val="0"/>
              </a:spcAft>
              <a:buSzPts val="1000"/>
              <a:buChar char="■"/>
              <a:defRPr sz="1000"/>
            </a:lvl6pPr>
            <a:lvl7pPr indent="-292100" lvl="6" marL="3200400">
              <a:spcBef>
                <a:spcPts val="600"/>
              </a:spcBef>
              <a:spcAft>
                <a:spcPts val="0"/>
              </a:spcAft>
              <a:buSzPts val="1000"/>
              <a:buChar char="●"/>
              <a:defRPr sz="1000"/>
            </a:lvl7pPr>
            <a:lvl8pPr indent="-292100" lvl="7" marL="3657600">
              <a:spcBef>
                <a:spcPts val="600"/>
              </a:spcBef>
              <a:spcAft>
                <a:spcPts val="0"/>
              </a:spcAft>
              <a:buSzPts val="1000"/>
              <a:buChar char="○"/>
              <a:defRPr sz="1000"/>
            </a:lvl8pPr>
            <a:lvl9pPr indent="-292100" lvl="8" marL="4114800">
              <a:spcBef>
                <a:spcPts val="600"/>
              </a:spcBef>
              <a:spcAft>
                <a:spcPts val="600"/>
              </a:spcAft>
              <a:buSzPts val="1000"/>
              <a:buChar char="■"/>
              <a:defRPr sz="1000"/>
            </a:lvl9pPr>
          </a:lstStyle>
          <a:p/>
        </p:txBody>
      </p:sp>
      <p:sp>
        <p:nvSpPr>
          <p:cNvPr id="87" name="Google Shape;87;p14"/>
          <p:cNvSpPr txBox="1"/>
          <p:nvPr>
            <p:ph idx="3" type="body"/>
          </p:nvPr>
        </p:nvSpPr>
        <p:spPr>
          <a:xfrm>
            <a:off x="5824575" y="1931875"/>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sp>
        <p:nvSpPr>
          <p:cNvPr id="88" name="Google Shape;88;p14"/>
          <p:cNvSpPr txBox="1"/>
          <p:nvPr>
            <p:ph idx="4" type="body"/>
          </p:nvPr>
        </p:nvSpPr>
        <p:spPr>
          <a:xfrm>
            <a:off x="5824575" y="3180700"/>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pic>
        <p:nvPicPr>
          <p:cNvPr id="89" name="Google Shape;89;p14"/>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bg>
      <p:bgPr>
        <a:solidFill>
          <a:srgbClr val="220337"/>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descr=" " id="92" name="Google Shape;92;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94" name="Google Shape;94;p15"/>
          <p:cNvSpPr txBox="1"/>
          <p:nvPr>
            <p:ph type="title"/>
          </p:nvPr>
        </p:nvSpPr>
        <p:spPr>
          <a:xfrm>
            <a:off x="904850" y="1264532"/>
            <a:ext cx="6710700" cy="1595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95" name="Google Shape;95;p15"/>
          <p:cNvSpPr txBox="1"/>
          <p:nvPr>
            <p:ph idx="1" type="subTitle"/>
          </p:nvPr>
        </p:nvSpPr>
        <p:spPr>
          <a:xfrm>
            <a:off x="974919" y="3029082"/>
            <a:ext cx="3715200" cy="500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descr=" " id="96" name="Google Shape;96;p15"/>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bg>
      <p:bgPr>
        <a:solidFill>
          <a:schemeClr val="lt2"/>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descr=" " id="99" name="Google Shape;99;p16"/>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101" name="Google Shape;101;p16"/>
          <p:cNvSpPr txBox="1"/>
          <p:nvPr>
            <p:ph type="title"/>
          </p:nvPr>
        </p:nvSpPr>
        <p:spPr>
          <a:xfrm>
            <a:off x="592275" y="522825"/>
            <a:ext cx="8144400" cy="3753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02" name="Shape 102"/>
        <p:cNvGrpSpPr/>
        <p:nvPr/>
      </p:nvGrpSpPr>
      <p:grpSpPr>
        <a:xfrm>
          <a:off x="0" y="0"/>
          <a:ext cx="0" cy="0"/>
          <a:chOff x="0" y="0"/>
          <a:chExt cx="0" cy="0"/>
        </a:xfrm>
      </p:grpSpPr>
      <p:pic>
        <p:nvPicPr>
          <p:cNvPr descr=" " id="103" name="Google Shape;103;p1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1_1">
    <p:bg>
      <p:bgPr>
        <a:solidFill>
          <a:srgbClr val="220337"/>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367" l="308" r="327" t="357"/>
          <a:stretch/>
        </p:blipFill>
        <p:spPr>
          <a:xfrm>
            <a:off x="0" y="250"/>
            <a:ext cx="9143997" cy="5143501"/>
          </a:xfrm>
          <a:prstGeom prst="rect">
            <a:avLst/>
          </a:prstGeom>
          <a:noFill/>
          <a:ln>
            <a:noFill/>
          </a:ln>
        </p:spPr>
      </p:pic>
      <p:pic>
        <p:nvPicPr>
          <p:cNvPr descr="New York University logo" id="16" name="Google Shape;16;p3"/>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19" name="Google Shape;19;p3"/>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22" name="Google Shape;22;p4"/>
          <p:cNvSpPr txBox="1"/>
          <p:nvPr>
            <p:ph type="title"/>
          </p:nvPr>
        </p:nvSpPr>
        <p:spPr>
          <a:xfrm>
            <a:off x="1506000" y="1385509"/>
            <a:ext cx="6131700" cy="1638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3" name="Google Shape;23;p4"/>
          <p:cNvSpPr txBox="1"/>
          <p:nvPr>
            <p:ph idx="1" type="subTitle"/>
          </p:nvPr>
        </p:nvSpPr>
        <p:spPr>
          <a:xfrm>
            <a:off x="2462575" y="2959018"/>
            <a:ext cx="4218600" cy="73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descr=" " id="26" name="Google Shape;26;p5"/>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lvl1pPr indent="-342900" lvl="0" marL="457200">
              <a:lnSpc>
                <a:spcPct val="125000"/>
              </a:lnSpc>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29" name="Google Shape;29;p5"/>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sp>
        <p:nvSpPr>
          <p:cNvPr id="33" name="Google Shape;33;p6"/>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pic>
        <p:nvPicPr>
          <p:cNvPr descr=" " id="34" name="Google Shape;34;p6"/>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36" name="Google Shape;36;p6"/>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lvl1pPr lvl="0">
              <a:spcBef>
                <a:spcPts val="0"/>
              </a:spcBef>
              <a:spcAft>
                <a:spcPts val="0"/>
              </a:spcAft>
              <a:buNone/>
              <a:defRPr b="1" sz="1400">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7" name="Google Shape;37;p6"/>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400">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8" name="Google Shape;38;p6"/>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 " id="41" name="Google Shape;41;p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708000"/>
            <a:ext cx="31323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idx="1" type="body"/>
          </p:nvPr>
        </p:nvSpPr>
        <p:spPr>
          <a:xfrm>
            <a:off x="311700" y="1542000"/>
            <a:ext cx="3054600" cy="288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pic>
        <p:nvPicPr>
          <p:cNvPr descr=" " id="47" name="Google Shape;47;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9"/>
          <p:cNvSpPr txBox="1"/>
          <p:nvPr>
            <p:ph type="title"/>
          </p:nvPr>
        </p:nvSpPr>
        <p:spPr>
          <a:xfrm>
            <a:off x="1772975" y="528144"/>
            <a:ext cx="5597700" cy="247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descr=" " id="52" name="Google Shape;52;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54" name="Google Shape;54;p9"/>
          <p:cNvSpPr txBox="1"/>
          <p:nvPr>
            <p:ph idx="1" type="body"/>
          </p:nvPr>
        </p:nvSpPr>
        <p:spPr>
          <a:xfrm>
            <a:off x="2120250" y="2660325"/>
            <a:ext cx="4903500" cy="1615500"/>
          </a:xfrm>
          <a:prstGeom prst="rect">
            <a:avLst/>
          </a:prstGeom>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descr=" " id="56" name="Google Shape;5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10"/>
          <p:cNvSpPr txBox="1"/>
          <p:nvPr>
            <p:ph idx="1" type="subTitle"/>
          </p:nvPr>
        </p:nvSpPr>
        <p:spPr>
          <a:xfrm>
            <a:off x="294375" y="2803075"/>
            <a:ext cx="3616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10"/>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60" name="Google Shape;60;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3600"/>
              <a:buFont typeface="Frank Ruhl Libre"/>
              <a:buNone/>
              <a:defRPr b="1" sz="3600">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www.nyu.edu/employees/resources-and-services/media-and-communications/nyu-brand-guidelines/creating-messaging-and-visual-assets/templates.html" TargetMode="External"/><Relationship Id="rId4" Type="http://schemas.openxmlformats.org/officeDocument/2006/relationships/hyperlink" Target="https://drive.google.com/drive/folders/1fqEj3C01dO5TuHCjKlPpOaJd_SK9G-6j?usp=sharing" TargetMode="External"/><Relationship Id="rId5" Type="http://schemas.openxmlformats.org/officeDocument/2006/relationships/hyperlink" Target="https://gsuite.google.com/marketplace/app/grackle_slides/27376407688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Comparing several parallel programming languages: OpenMP and MPI</a:t>
            </a:r>
            <a:endParaRPr sz="4100"/>
          </a:p>
        </p:txBody>
      </p:sp>
      <p:sp>
        <p:nvSpPr>
          <p:cNvPr id="111" name="Google Shape;111;p19"/>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05.03.23</a:t>
            </a:r>
            <a:endParaRPr/>
          </a:p>
        </p:txBody>
      </p:sp>
      <p:sp>
        <p:nvSpPr>
          <p:cNvPr id="112" name="Google Shape;112;p19"/>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Yantao Luo, Yuchen Zhao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grpSp>
        <p:nvGrpSpPr>
          <p:cNvPr id="118" name="Google Shape;118;p20"/>
          <p:cNvGrpSpPr/>
          <p:nvPr/>
        </p:nvGrpSpPr>
        <p:grpSpPr>
          <a:xfrm>
            <a:off x="1271694" y="3696798"/>
            <a:ext cx="6504917" cy="787837"/>
            <a:chOff x="1593000" y="2322568"/>
            <a:chExt cx="5957975" cy="643500"/>
          </a:xfrm>
        </p:grpSpPr>
        <p:sp>
          <p:nvSpPr>
            <p:cNvPr id="119" name="Google Shape;119;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The amount of control</a:t>
              </a:r>
              <a:endParaRPr sz="1000">
                <a:solidFill>
                  <a:srgbClr val="FFFFFF"/>
                </a:solidFill>
                <a:latin typeface="Roboto"/>
                <a:ea typeface="Roboto"/>
                <a:cs typeface="Roboto"/>
                <a:sym typeface="Roboto"/>
              </a:endParaRPr>
            </a:p>
          </p:txBody>
        </p:sp>
        <p:sp>
          <p:nvSpPr>
            <p:cNvPr id="123" name="Google Shape;123;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25" name="Google Shape;125;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Can the programmer choose hardware cores</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Can the programmer decide private and public variable</a:t>
              </a:r>
              <a:endParaRPr sz="800">
                <a:solidFill>
                  <a:srgbClr val="701C7F"/>
                </a:solidFill>
                <a:latin typeface="Roboto"/>
                <a:ea typeface="Roboto"/>
                <a:cs typeface="Roboto"/>
                <a:sym typeface="Roboto"/>
              </a:endParaRPr>
            </a:p>
          </p:txBody>
        </p:sp>
      </p:grpSp>
      <p:grpSp>
        <p:nvGrpSpPr>
          <p:cNvPr id="126" name="Google Shape;126;p20"/>
          <p:cNvGrpSpPr/>
          <p:nvPr/>
        </p:nvGrpSpPr>
        <p:grpSpPr>
          <a:xfrm>
            <a:off x="1271694" y="2895074"/>
            <a:ext cx="6504917" cy="787837"/>
            <a:chOff x="1593000" y="2322568"/>
            <a:chExt cx="5957975" cy="643500"/>
          </a:xfrm>
        </p:grpSpPr>
        <p:sp>
          <p:nvSpPr>
            <p:cNvPr id="127" name="Google Shape;127;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Programmability</a:t>
              </a:r>
              <a:endParaRPr sz="1000">
                <a:solidFill>
                  <a:srgbClr val="FFFFFF"/>
                </a:solidFill>
                <a:latin typeface="Roboto"/>
                <a:ea typeface="Roboto"/>
                <a:cs typeface="Roboto"/>
                <a:sym typeface="Roboto"/>
              </a:endParaRPr>
            </a:p>
          </p:txBody>
        </p:sp>
        <p:sp>
          <p:nvSpPr>
            <p:cNvPr id="131" name="Google Shape;131;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33" name="Google Shape;133;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Extra lines of directives and functions</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Memory management</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Steps to implement same parallel benchmark</a:t>
              </a:r>
              <a:endParaRPr sz="800">
                <a:solidFill>
                  <a:srgbClr val="701C7F"/>
                </a:solidFill>
                <a:latin typeface="Roboto"/>
                <a:ea typeface="Roboto"/>
                <a:cs typeface="Roboto"/>
                <a:sym typeface="Roboto"/>
              </a:endParaRPr>
            </a:p>
          </p:txBody>
        </p:sp>
      </p:grpSp>
      <p:grpSp>
        <p:nvGrpSpPr>
          <p:cNvPr id="134" name="Google Shape;134;p20"/>
          <p:cNvGrpSpPr/>
          <p:nvPr/>
        </p:nvGrpSpPr>
        <p:grpSpPr>
          <a:xfrm>
            <a:off x="1271694" y="2093319"/>
            <a:ext cx="6504917" cy="787837"/>
            <a:chOff x="1593000" y="2322568"/>
            <a:chExt cx="5957975" cy="643500"/>
          </a:xfrm>
        </p:grpSpPr>
        <p:sp>
          <p:nvSpPr>
            <p:cNvPr id="135" name="Google Shape;135;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Scalability</a:t>
              </a:r>
              <a:endParaRPr sz="1000">
                <a:solidFill>
                  <a:srgbClr val="FFFFFF"/>
                </a:solidFill>
                <a:latin typeface="Roboto"/>
                <a:ea typeface="Roboto"/>
                <a:cs typeface="Roboto"/>
                <a:sym typeface="Roboto"/>
              </a:endParaRPr>
            </a:p>
          </p:txBody>
        </p:sp>
        <p:sp>
          <p:nvSpPr>
            <p:cNvPr id="139" name="Google Shape;139;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41" name="Google Shape;141;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Fixed problem size with different number of workers</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Fixed number of workers with different problem size</a:t>
              </a:r>
              <a:endParaRPr sz="800">
                <a:solidFill>
                  <a:srgbClr val="701C7F"/>
                </a:solidFill>
                <a:latin typeface="Roboto"/>
                <a:ea typeface="Roboto"/>
                <a:cs typeface="Roboto"/>
                <a:sym typeface="Roboto"/>
              </a:endParaRPr>
            </a:p>
          </p:txBody>
        </p:sp>
      </p:grpSp>
      <p:grpSp>
        <p:nvGrpSpPr>
          <p:cNvPr id="142" name="Google Shape;142;p20"/>
          <p:cNvGrpSpPr/>
          <p:nvPr/>
        </p:nvGrpSpPr>
        <p:grpSpPr>
          <a:xfrm>
            <a:off x="1271694" y="1291605"/>
            <a:ext cx="6504917" cy="787837"/>
            <a:chOff x="1593000" y="2322568"/>
            <a:chExt cx="5957975" cy="643500"/>
          </a:xfrm>
        </p:grpSpPr>
        <p:sp>
          <p:nvSpPr>
            <p:cNvPr id="143" name="Google Shape;143;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5400000">
              <a:off x="3501574" y="1934671"/>
              <a:ext cx="643356" cy="1419149"/>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Runtime overhead</a:t>
              </a:r>
              <a:endParaRPr sz="1000">
                <a:solidFill>
                  <a:srgbClr val="FFFFFF"/>
                </a:solidFill>
                <a:latin typeface="Roboto"/>
                <a:ea typeface="Roboto"/>
                <a:cs typeface="Roboto"/>
                <a:sym typeface="Roboto"/>
              </a:endParaRPr>
            </a:p>
          </p:txBody>
        </p:sp>
        <p:sp>
          <p:nvSpPr>
            <p:cNvPr id="147" name="Google Shape;147;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9" name="Google Shape;149;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Time to create and destroy the worker</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Execution time of same problem</a:t>
              </a:r>
              <a:endParaRPr sz="800">
                <a:solidFill>
                  <a:srgbClr val="701C7F"/>
                </a:solidFill>
                <a:latin typeface="Roboto"/>
                <a:ea typeface="Roboto"/>
                <a:cs typeface="Roboto"/>
                <a:sym typeface="Roboto"/>
              </a:endParaRPr>
            </a:p>
            <a:p>
              <a:pPr indent="-279400" lvl="0" marL="457200" rtl="0" algn="l">
                <a:lnSpc>
                  <a:spcPct val="115000"/>
                </a:lnSpc>
                <a:spcBef>
                  <a:spcPts val="0"/>
                </a:spcBef>
                <a:spcAft>
                  <a:spcPts val="0"/>
                </a:spcAft>
                <a:buClr>
                  <a:srgbClr val="701C7F"/>
                </a:buClr>
                <a:buSzPts val="800"/>
                <a:buFont typeface="Roboto"/>
                <a:buChar char="●"/>
              </a:pPr>
              <a:r>
                <a:rPr lang="en" sz="800">
                  <a:solidFill>
                    <a:srgbClr val="701C7F"/>
                  </a:solidFill>
                  <a:latin typeface="Roboto"/>
                  <a:ea typeface="Roboto"/>
                  <a:cs typeface="Roboto"/>
                  <a:sym typeface="Roboto"/>
                </a:rPr>
                <a:t>Different problem size</a:t>
              </a:r>
              <a:endParaRPr sz="800">
                <a:solidFill>
                  <a:srgbClr val="701C7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55" name="Google Shape;155;p21"/>
          <p:cNvSpPr txBox="1"/>
          <p:nvPr/>
        </p:nvSpPr>
        <p:spPr>
          <a:xfrm>
            <a:off x="368775" y="1206050"/>
            <a:ext cx="8271300" cy="2904000"/>
          </a:xfrm>
          <a:prstGeom prst="rect">
            <a:avLst/>
          </a:prstGeom>
          <a:noFill/>
          <a:ln>
            <a:noFill/>
          </a:ln>
        </p:spPr>
        <p:txBody>
          <a:bodyPr anchorCtr="0" anchor="t" bIns="91425" lIns="91425" spcFirstLastPara="1" rIns="91425" wrap="square" tIns="91425">
            <a:spAutoFit/>
          </a:bodyPr>
          <a:lstStyle/>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J. Diaz, etc: A Survey of Parallel Programming Models and Tools in the Multi and Many-Core Era</a:t>
            </a:r>
            <a:endParaRPr b="1" sz="1250">
              <a:solidFill>
                <a:srgbClr val="57068C"/>
              </a:solidFill>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Compared OpenMP and MPI from the mechanism. </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Reasons to combine OpenMP and MPI.</a:t>
            </a:r>
            <a:endParaRPr sz="1050">
              <a:highlight>
                <a:srgbClr val="FFFFFF"/>
              </a:highlight>
            </a:endParaRPr>
          </a:p>
          <a:p>
            <a:pPr indent="0" lvl="0" marL="914400" rtl="0" algn="l">
              <a:lnSpc>
                <a:spcPct val="115000"/>
              </a:lnSpc>
              <a:spcBef>
                <a:spcPts val="0"/>
              </a:spcBef>
              <a:spcAft>
                <a:spcPts val="0"/>
              </a:spcAft>
              <a:buNone/>
            </a:pPr>
            <a:r>
              <a:t/>
            </a:r>
            <a:endParaRPr sz="1050">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S. J. Kang, etc: Performance comparison of openmp, mpi, and mapreduce in practical problems</a:t>
            </a:r>
            <a:endParaRPr b="1" sz="1250">
              <a:solidFill>
                <a:srgbClr val="57068C"/>
              </a:solidFill>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Designed a set of benchmark programs that can be used to evaluate and compare the performance and scalability of OpenMp and MPI.</a:t>
            </a:r>
            <a:endParaRPr sz="1050">
              <a:highlight>
                <a:srgbClr val="FFFFFF"/>
              </a:highlight>
            </a:endParaRPr>
          </a:p>
          <a:p>
            <a:pPr indent="0" lvl="0" marL="914400" rtl="0" algn="l">
              <a:lnSpc>
                <a:spcPct val="115000"/>
              </a:lnSpc>
              <a:spcBef>
                <a:spcPts val="0"/>
              </a:spcBef>
              <a:spcAft>
                <a:spcPts val="0"/>
              </a:spcAft>
              <a:buNone/>
            </a:pPr>
            <a:r>
              <a:t/>
            </a:r>
            <a:endParaRPr sz="1050">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Lorin Hochstein, etc: A preliminary empirical study to compare MPI and OpenMP</a:t>
            </a:r>
            <a:endParaRPr b="1" sz="1250">
              <a:solidFill>
                <a:srgbClr val="57068C"/>
              </a:solidFill>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Did an experiment to evaluate the programmability of two models.</a:t>
            </a:r>
            <a:endParaRPr sz="1050">
              <a:highlight>
                <a:srgbClr val="FFFFFF"/>
              </a:highlight>
            </a:endParaRPr>
          </a:p>
          <a:p>
            <a:pPr indent="0" lvl="0" marL="914400" rtl="0" algn="l">
              <a:lnSpc>
                <a:spcPct val="115000"/>
              </a:lnSpc>
              <a:spcBef>
                <a:spcPts val="0"/>
              </a:spcBef>
              <a:spcAft>
                <a:spcPts val="0"/>
              </a:spcAft>
              <a:buNone/>
            </a:pPr>
            <a:r>
              <a:t/>
            </a:r>
            <a:endParaRPr sz="1050">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Bova, S.W., etc: Parallel programming with message passing and directives</a:t>
            </a:r>
            <a:endParaRPr b="1" sz="1250">
              <a:solidFill>
                <a:srgbClr val="57068C"/>
              </a:solidFill>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Comprehensive comparison of DMP and SMP</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Implemented both languages on several types of applications</a:t>
            </a:r>
            <a:endParaRPr sz="105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Setup</a:t>
            </a:r>
            <a:endParaRPr/>
          </a:p>
        </p:txBody>
      </p:sp>
      <p:grpSp>
        <p:nvGrpSpPr>
          <p:cNvPr id="161" name="Google Shape;161;p22"/>
          <p:cNvGrpSpPr/>
          <p:nvPr/>
        </p:nvGrpSpPr>
        <p:grpSpPr>
          <a:xfrm>
            <a:off x="3306291" y="1353698"/>
            <a:ext cx="2539297" cy="3044268"/>
            <a:chOff x="3328581" y="769000"/>
            <a:chExt cx="2436010" cy="2267442"/>
          </a:xfrm>
        </p:grpSpPr>
        <p:sp>
          <p:nvSpPr>
            <p:cNvPr id="162" name="Google Shape;162;p22"/>
            <p:cNvSpPr/>
            <p:nvPr/>
          </p:nvSpPr>
          <p:spPr>
            <a:xfrm>
              <a:off x="3328581" y="769000"/>
              <a:ext cx="2436010" cy="2267442"/>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3466188" y="1198037"/>
              <a:ext cx="2158800" cy="16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For MPI, we use MPI_Scatter to distribute the task to each process and MPI_Reduce to collect local sum. For OpenMP, we use omp parallel for reduction directive.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Try different worker numbers and </a:t>
              </a:r>
              <a:r>
                <a:rPr lang="en" sz="900">
                  <a:solidFill>
                    <a:srgbClr val="761E86"/>
                  </a:solidFill>
                  <a:latin typeface="Roboto"/>
                  <a:ea typeface="Roboto"/>
                  <a:cs typeface="Roboto"/>
                  <a:sym typeface="Roboto"/>
                </a:rPr>
                <a:t>different</a:t>
              </a:r>
              <a:r>
                <a:rPr lang="en" sz="900">
                  <a:solidFill>
                    <a:srgbClr val="761E86"/>
                  </a:solidFill>
                  <a:latin typeface="Roboto"/>
                  <a:ea typeface="Roboto"/>
                  <a:cs typeface="Roboto"/>
                  <a:sym typeface="Roboto"/>
                </a:rPr>
                <a:t> problem size. Record the time of reduction part of each program to compare the scalability. Compare the code structure to analyse the programmability.</a:t>
              </a:r>
              <a:r>
                <a:rPr lang="en" sz="800">
                  <a:solidFill>
                    <a:srgbClr val="761E86"/>
                  </a:solidFill>
                  <a:latin typeface="Roboto"/>
                  <a:ea typeface="Roboto"/>
                  <a:cs typeface="Roboto"/>
                  <a:sym typeface="Roboto"/>
                </a:rPr>
                <a:t> </a:t>
              </a:r>
              <a:endParaRPr sz="800">
                <a:solidFill>
                  <a:srgbClr val="761E86"/>
                </a:solidFill>
                <a:latin typeface="Roboto"/>
                <a:ea typeface="Roboto"/>
                <a:cs typeface="Roboto"/>
                <a:sym typeface="Roboto"/>
              </a:endParaRPr>
            </a:p>
          </p:txBody>
        </p:sp>
        <p:sp>
          <p:nvSpPr>
            <p:cNvPr id="164" name="Google Shape;164;p22"/>
            <p:cNvSpPr/>
            <p:nvPr/>
          </p:nvSpPr>
          <p:spPr>
            <a:xfrm>
              <a:off x="3466113" y="886307"/>
              <a:ext cx="2158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Reduction</a:t>
              </a:r>
              <a:endParaRPr sz="2000">
                <a:solidFill>
                  <a:srgbClr val="761E86"/>
                </a:solidFill>
                <a:latin typeface="Roboto Thin"/>
                <a:ea typeface="Roboto Thin"/>
                <a:cs typeface="Roboto Thin"/>
                <a:sym typeface="Roboto Thin"/>
              </a:endParaRPr>
            </a:p>
          </p:txBody>
        </p:sp>
      </p:grpSp>
      <p:grpSp>
        <p:nvGrpSpPr>
          <p:cNvPr id="165" name="Google Shape;165;p22"/>
          <p:cNvGrpSpPr/>
          <p:nvPr/>
        </p:nvGrpSpPr>
        <p:grpSpPr>
          <a:xfrm>
            <a:off x="5948591" y="1353628"/>
            <a:ext cx="2635021" cy="3044211"/>
            <a:chOff x="5953735" y="768981"/>
            <a:chExt cx="2436000" cy="2267400"/>
          </a:xfrm>
        </p:grpSpPr>
        <p:sp>
          <p:nvSpPr>
            <p:cNvPr id="166" name="Google Shape;166;p22"/>
            <p:cNvSpPr/>
            <p:nvPr/>
          </p:nvSpPr>
          <p:spPr>
            <a:xfrm>
              <a:off x="5953735" y="768981"/>
              <a:ext cx="2436000" cy="22674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6015405" y="1414349"/>
              <a:ext cx="2158800" cy="147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For MPI, we use MPI_BCast to broadcast matrices to each </a:t>
              </a:r>
              <a:r>
                <a:rPr lang="en" sz="900">
                  <a:solidFill>
                    <a:srgbClr val="761E86"/>
                  </a:solidFill>
                  <a:latin typeface="Roboto"/>
                  <a:ea typeface="Roboto"/>
                  <a:cs typeface="Roboto"/>
                  <a:sym typeface="Roboto"/>
                </a:rPr>
                <a:t>processes</a:t>
              </a:r>
              <a:r>
                <a:rPr lang="en" sz="900">
                  <a:solidFill>
                    <a:srgbClr val="761E86"/>
                  </a:solidFill>
                  <a:latin typeface="Roboto"/>
                  <a:ea typeface="Roboto"/>
                  <a:cs typeface="Roboto"/>
                  <a:sym typeface="Roboto"/>
                </a:rPr>
                <a:t> and use MPI_scatter and MPI_gather to distribute the task and collect the result. For OpenMP, we use parallel for directive to complete the job.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Try different worker numbers and different problem size. Record the time of multiplication part</a:t>
              </a:r>
              <a:r>
                <a:rPr lang="en" sz="900">
                  <a:solidFill>
                    <a:srgbClr val="761E86"/>
                  </a:solidFill>
                  <a:latin typeface="Roboto"/>
                  <a:ea typeface="Roboto"/>
                  <a:cs typeface="Roboto"/>
                  <a:sym typeface="Roboto"/>
                </a:rPr>
                <a:t> to compare the scalability. Compare the code structure to analyse the programmability.</a:t>
              </a:r>
              <a:r>
                <a:rPr lang="en" sz="800">
                  <a:solidFill>
                    <a:srgbClr val="761E86"/>
                  </a:solidFill>
                  <a:latin typeface="Roboto"/>
                  <a:ea typeface="Roboto"/>
                  <a:cs typeface="Roboto"/>
                  <a:sym typeface="Roboto"/>
                </a:rPr>
                <a:t> </a:t>
              </a:r>
              <a:endParaRPr sz="8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p:txBody>
        </p:sp>
        <p:sp>
          <p:nvSpPr>
            <p:cNvPr id="168" name="Google Shape;168;p22"/>
            <p:cNvSpPr/>
            <p:nvPr/>
          </p:nvSpPr>
          <p:spPr>
            <a:xfrm>
              <a:off x="6015336" y="886306"/>
              <a:ext cx="2092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Matrices multiplication</a:t>
              </a:r>
              <a:endParaRPr sz="2000">
                <a:solidFill>
                  <a:srgbClr val="761E86"/>
                </a:solidFill>
                <a:latin typeface="Roboto Thin"/>
                <a:ea typeface="Roboto Thin"/>
                <a:cs typeface="Roboto Thin"/>
                <a:sym typeface="Roboto Thin"/>
              </a:endParaRPr>
            </a:p>
          </p:txBody>
        </p:sp>
      </p:grpSp>
      <p:grpSp>
        <p:nvGrpSpPr>
          <p:cNvPr id="169" name="Google Shape;169;p22"/>
          <p:cNvGrpSpPr/>
          <p:nvPr/>
        </p:nvGrpSpPr>
        <p:grpSpPr>
          <a:xfrm>
            <a:off x="601662" y="1353704"/>
            <a:ext cx="2591417" cy="3044211"/>
            <a:chOff x="779363" y="769000"/>
            <a:chExt cx="2436000" cy="2267400"/>
          </a:xfrm>
        </p:grpSpPr>
        <p:sp>
          <p:nvSpPr>
            <p:cNvPr id="170" name="Google Shape;170;p22"/>
            <p:cNvSpPr/>
            <p:nvPr/>
          </p:nvSpPr>
          <p:spPr>
            <a:xfrm>
              <a:off x="779363" y="769000"/>
              <a:ext cx="2436000" cy="22674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916963" y="1428171"/>
              <a:ext cx="2158800" cy="14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For MPI, we create processes at the </a:t>
              </a:r>
              <a:r>
                <a:rPr lang="en" sz="900">
                  <a:solidFill>
                    <a:srgbClr val="761E86"/>
                  </a:solidFill>
                  <a:latin typeface="Roboto"/>
                  <a:ea typeface="Roboto"/>
                  <a:cs typeface="Roboto"/>
                  <a:sym typeface="Roboto"/>
                </a:rPr>
                <a:t>beginning. For OpenMP, we write a for loop to repeatedly create and destroy threads.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Try different worker numbers and record the time of the whole program  to compare the overhead of worker creation and destruction. </a:t>
              </a:r>
              <a:endParaRPr sz="900">
                <a:solidFill>
                  <a:srgbClr val="761E86"/>
                </a:solidFill>
                <a:latin typeface="Roboto"/>
                <a:ea typeface="Roboto"/>
                <a:cs typeface="Roboto"/>
                <a:sym typeface="Roboto"/>
              </a:endParaRPr>
            </a:p>
          </p:txBody>
        </p:sp>
        <p:sp>
          <p:nvSpPr>
            <p:cNvPr id="172" name="Google Shape;172;p22"/>
            <p:cNvSpPr/>
            <p:nvPr/>
          </p:nvSpPr>
          <p:spPr>
            <a:xfrm>
              <a:off x="916889" y="886306"/>
              <a:ext cx="21588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Worker creation and destruction</a:t>
              </a:r>
              <a:endParaRPr sz="2000">
                <a:solidFill>
                  <a:srgbClr val="761E86"/>
                </a:solidFill>
                <a:latin typeface="Roboto Thin"/>
                <a:ea typeface="Roboto Thin"/>
                <a:cs typeface="Roboto Thin"/>
                <a:sym typeface="Roboto Thi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and Analysis</a:t>
            </a:r>
            <a:endParaRPr/>
          </a:p>
        </p:txBody>
      </p:sp>
      <p:pic>
        <p:nvPicPr>
          <p:cNvPr id="178" name="Google Shape;178;p23"/>
          <p:cNvPicPr preferRelativeResize="0"/>
          <p:nvPr/>
        </p:nvPicPr>
        <p:blipFill>
          <a:blip r:embed="rId3">
            <a:alphaModFix/>
          </a:blip>
          <a:stretch>
            <a:fillRect/>
          </a:stretch>
        </p:blipFill>
        <p:spPr>
          <a:xfrm>
            <a:off x="729913" y="1204325"/>
            <a:ext cx="3151600" cy="1966902"/>
          </a:xfrm>
          <a:prstGeom prst="rect">
            <a:avLst/>
          </a:prstGeom>
          <a:noFill/>
          <a:ln>
            <a:noFill/>
          </a:ln>
        </p:spPr>
      </p:pic>
      <p:pic>
        <p:nvPicPr>
          <p:cNvPr id="179" name="Google Shape;179;p23"/>
          <p:cNvPicPr preferRelativeResize="0"/>
          <p:nvPr/>
        </p:nvPicPr>
        <p:blipFill>
          <a:blip r:embed="rId4">
            <a:alphaModFix/>
          </a:blip>
          <a:stretch>
            <a:fillRect/>
          </a:stretch>
        </p:blipFill>
        <p:spPr>
          <a:xfrm>
            <a:off x="729900" y="3135950"/>
            <a:ext cx="3151631" cy="1966900"/>
          </a:xfrm>
          <a:prstGeom prst="rect">
            <a:avLst/>
          </a:prstGeom>
          <a:noFill/>
          <a:ln>
            <a:noFill/>
          </a:ln>
        </p:spPr>
      </p:pic>
      <p:pic>
        <p:nvPicPr>
          <p:cNvPr id="180" name="Google Shape;180;p23"/>
          <p:cNvPicPr preferRelativeResize="0"/>
          <p:nvPr/>
        </p:nvPicPr>
        <p:blipFill>
          <a:blip r:embed="rId5">
            <a:alphaModFix/>
          </a:blip>
          <a:stretch>
            <a:fillRect/>
          </a:stretch>
        </p:blipFill>
        <p:spPr>
          <a:xfrm>
            <a:off x="4674950" y="1204350"/>
            <a:ext cx="3151576" cy="1966853"/>
          </a:xfrm>
          <a:prstGeom prst="rect">
            <a:avLst/>
          </a:prstGeom>
          <a:noFill/>
          <a:ln>
            <a:noFill/>
          </a:ln>
        </p:spPr>
      </p:pic>
      <p:pic>
        <p:nvPicPr>
          <p:cNvPr id="181" name="Google Shape;181;p23"/>
          <p:cNvPicPr preferRelativeResize="0"/>
          <p:nvPr/>
        </p:nvPicPr>
        <p:blipFill>
          <a:blip r:embed="rId6">
            <a:alphaModFix/>
          </a:blip>
          <a:stretch>
            <a:fillRect/>
          </a:stretch>
        </p:blipFill>
        <p:spPr>
          <a:xfrm>
            <a:off x="4674953" y="3135950"/>
            <a:ext cx="3151574" cy="19442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and Analysis</a:t>
            </a:r>
            <a:endParaRPr/>
          </a:p>
        </p:txBody>
      </p:sp>
      <p:pic>
        <p:nvPicPr>
          <p:cNvPr id="187" name="Google Shape;187;p24"/>
          <p:cNvPicPr preferRelativeResize="0"/>
          <p:nvPr/>
        </p:nvPicPr>
        <p:blipFill>
          <a:blip r:embed="rId3">
            <a:alphaModFix/>
          </a:blip>
          <a:stretch>
            <a:fillRect/>
          </a:stretch>
        </p:blipFill>
        <p:spPr>
          <a:xfrm>
            <a:off x="543775" y="1188175"/>
            <a:ext cx="3740150" cy="2311326"/>
          </a:xfrm>
          <a:prstGeom prst="rect">
            <a:avLst/>
          </a:prstGeom>
          <a:noFill/>
          <a:ln>
            <a:noFill/>
          </a:ln>
        </p:spPr>
      </p:pic>
      <p:pic>
        <p:nvPicPr>
          <p:cNvPr id="188" name="Google Shape;188;p24"/>
          <p:cNvPicPr preferRelativeResize="0"/>
          <p:nvPr/>
        </p:nvPicPr>
        <p:blipFill>
          <a:blip r:embed="rId4">
            <a:alphaModFix/>
          </a:blip>
          <a:stretch>
            <a:fillRect/>
          </a:stretch>
        </p:blipFill>
        <p:spPr>
          <a:xfrm>
            <a:off x="4757525" y="1188175"/>
            <a:ext cx="3740150" cy="2311325"/>
          </a:xfrm>
          <a:prstGeom prst="rect">
            <a:avLst/>
          </a:prstGeom>
          <a:noFill/>
          <a:ln>
            <a:noFill/>
          </a:ln>
        </p:spPr>
      </p:pic>
      <p:pic>
        <p:nvPicPr>
          <p:cNvPr id="189" name="Google Shape;189;p24"/>
          <p:cNvPicPr preferRelativeResize="0"/>
          <p:nvPr/>
        </p:nvPicPr>
        <p:blipFill>
          <a:blip r:embed="rId5">
            <a:alphaModFix/>
          </a:blip>
          <a:stretch>
            <a:fillRect/>
          </a:stretch>
        </p:blipFill>
        <p:spPr>
          <a:xfrm>
            <a:off x="1550013" y="3728114"/>
            <a:ext cx="6043974" cy="109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5" name="Google Shape;195;p25"/>
          <p:cNvSpPr txBox="1"/>
          <p:nvPr/>
        </p:nvSpPr>
        <p:spPr>
          <a:xfrm>
            <a:off x="436350" y="1468375"/>
            <a:ext cx="8271300" cy="2718300"/>
          </a:xfrm>
          <a:prstGeom prst="rect">
            <a:avLst/>
          </a:prstGeom>
          <a:noFill/>
          <a:ln>
            <a:noFill/>
          </a:ln>
        </p:spPr>
        <p:txBody>
          <a:bodyPr anchorCtr="0" anchor="t" bIns="91425" lIns="91425" spcFirstLastPara="1" rIns="91425" wrap="square" tIns="91425">
            <a:spAutoFit/>
          </a:bodyPr>
          <a:lstStyle/>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The overhead of creating a MPI process is 34,000 times greater than that of creating a omp thread. </a:t>
            </a:r>
            <a:endParaRPr b="1" sz="1250">
              <a:solidFill>
                <a:srgbClr val="57068C"/>
              </a:solidFill>
              <a:highlight>
                <a:srgbClr val="FFFFFF"/>
              </a:highlight>
            </a:endParaRPr>
          </a:p>
          <a:p>
            <a:pPr indent="0" lvl="0" marL="457200" rtl="0" algn="l">
              <a:lnSpc>
                <a:spcPct val="115000"/>
              </a:lnSpc>
              <a:spcBef>
                <a:spcPts val="0"/>
              </a:spcBef>
              <a:spcAft>
                <a:spcPts val="0"/>
              </a:spcAft>
              <a:buNone/>
            </a:pPr>
            <a:r>
              <a:rPr b="1" lang="en" sz="1250">
                <a:solidFill>
                  <a:srgbClr val="57068C"/>
                </a:solidFill>
                <a:highlight>
                  <a:srgbClr val="FFFFFF"/>
                </a:highlight>
              </a:rPr>
              <a:t>	</a:t>
            </a:r>
            <a:r>
              <a:rPr lang="en" sz="1050">
                <a:highlight>
                  <a:schemeClr val="lt1"/>
                </a:highlight>
              </a:rPr>
              <a:t>Creating a process takes much more time than creating a thread. For OpenMP, this overhead is linear to the number of threads created. However, for MPI, The overhead gets greater as the number of processes increases. </a:t>
            </a:r>
            <a:endParaRPr sz="1050">
              <a:solidFill>
                <a:srgbClr val="220337"/>
              </a:solidFill>
              <a:highlight>
                <a:srgbClr val="FFFFFF"/>
              </a:highlight>
            </a:endParaRPr>
          </a:p>
          <a:p>
            <a:pPr indent="0" lvl="0" marL="914400" rtl="0" algn="l">
              <a:lnSpc>
                <a:spcPct val="115000"/>
              </a:lnSpc>
              <a:spcBef>
                <a:spcPts val="0"/>
              </a:spcBef>
              <a:spcAft>
                <a:spcPts val="0"/>
              </a:spcAft>
              <a:buNone/>
            </a:pPr>
            <a:r>
              <a:t/>
            </a:r>
            <a:endParaRPr sz="1050">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OpenMP outperformed MPI when the problem size is small</a:t>
            </a:r>
            <a:endParaRPr b="1" sz="1250">
              <a:solidFill>
                <a:srgbClr val="57068C"/>
              </a:solidFill>
              <a:highlight>
                <a:srgbClr val="FFFFFF"/>
              </a:highlight>
            </a:endParaRPr>
          </a:p>
          <a:p>
            <a:pPr indent="457200" lvl="0" marL="457200" rtl="0" algn="l">
              <a:lnSpc>
                <a:spcPct val="115000"/>
              </a:lnSpc>
              <a:spcBef>
                <a:spcPts val="0"/>
              </a:spcBef>
              <a:spcAft>
                <a:spcPts val="0"/>
              </a:spcAft>
              <a:buNone/>
            </a:pPr>
            <a:r>
              <a:rPr lang="en" sz="1050">
                <a:highlight>
                  <a:srgbClr val="FFFFFF"/>
                </a:highlight>
              </a:rPr>
              <a:t>The implicit synchronization mechanism and strong parallel runtime implementation of OpenMP make it more suitable for problems that can be solved using a single shared memory system.</a:t>
            </a:r>
            <a:endParaRPr sz="1050">
              <a:highlight>
                <a:srgbClr val="FFFFFF"/>
              </a:highlight>
            </a:endParaRPr>
          </a:p>
          <a:p>
            <a:pPr indent="0" lvl="0" marL="914400" rtl="0" algn="l">
              <a:lnSpc>
                <a:spcPct val="115000"/>
              </a:lnSpc>
              <a:spcBef>
                <a:spcPts val="0"/>
              </a:spcBef>
              <a:spcAft>
                <a:spcPts val="0"/>
              </a:spcAft>
              <a:buNone/>
            </a:pPr>
            <a:r>
              <a:t/>
            </a:r>
            <a:endParaRPr sz="1050">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Combining OpenMP and MPI properly in a single program can very likely improve the performance</a:t>
            </a:r>
            <a:endParaRPr b="1" sz="1250">
              <a:solidFill>
                <a:srgbClr val="57068C"/>
              </a:solidFill>
              <a:highlight>
                <a:srgbClr val="FFFFFF"/>
              </a:highlight>
            </a:endParaRPr>
          </a:p>
          <a:p>
            <a:pPr indent="457200" lvl="0" marL="457200" rtl="0" algn="l">
              <a:lnSpc>
                <a:spcPct val="115000"/>
              </a:lnSpc>
              <a:spcBef>
                <a:spcPts val="0"/>
              </a:spcBef>
              <a:spcAft>
                <a:spcPts val="0"/>
              </a:spcAft>
              <a:buNone/>
            </a:pPr>
            <a:r>
              <a:rPr lang="en" sz="1050">
                <a:highlight>
                  <a:srgbClr val="FFFFFF"/>
                </a:highlight>
              </a:rPr>
              <a:t>MPI is typically used for inter-node communication in distributed memory systems, while OpenMP is used for intra-node parallelism in shared memory systems. By combining the two, it is possible to take advantage of both types of parallelism and minimize communication overhead.</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1772975" y="257915"/>
            <a:ext cx="5597700" cy="24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Template Notes</a:t>
            </a:r>
            <a:endParaRPr/>
          </a:p>
        </p:txBody>
      </p:sp>
      <p:sp>
        <p:nvSpPr>
          <p:cNvPr id="201" name="Google Shape;201;p26"/>
          <p:cNvSpPr txBox="1"/>
          <p:nvPr>
            <p:ph idx="1" type="body"/>
          </p:nvPr>
        </p:nvSpPr>
        <p:spPr>
          <a:xfrm>
            <a:off x="1443425" y="1994621"/>
            <a:ext cx="6257400" cy="19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template is part of the </a:t>
            </a:r>
            <a:r>
              <a:rPr b="1" lang="en" u="sng">
                <a:solidFill>
                  <a:schemeClr val="hlink"/>
                </a:solidFill>
                <a:hlinkClick r:id="rId3"/>
              </a:rPr>
              <a:t>NYU Templates collection</a:t>
            </a:r>
            <a:r>
              <a:rPr lang="en"/>
              <a:t>. Refer to our </a:t>
            </a:r>
            <a:r>
              <a:rPr b="1" lang="en" u="sng">
                <a:solidFill>
                  <a:schemeClr val="hlink"/>
                </a:solidFill>
                <a:hlinkClick r:id="rId4"/>
              </a:rPr>
              <a:t>Usage Guidelines</a:t>
            </a:r>
            <a:r>
              <a:rPr lang="en"/>
              <a:t> for help topics and quick tips on how to use this template.</a:t>
            </a:r>
            <a:endParaRPr/>
          </a:p>
          <a:p>
            <a:pPr indent="0" lvl="0" marL="0" rtl="0" algn="ctr">
              <a:spcBef>
                <a:spcPts val="1000"/>
              </a:spcBef>
              <a:spcAft>
                <a:spcPts val="0"/>
              </a:spcAft>
              <a:buNone/>
            </a:pPr>
            <a:r>
              <a:rPr lang="en"/>
              <a:t>Download the </a:t>
            </a:r>
            <a:r>
              <a:rPr b="1" lang="en" u="sng">
                <a:solidFill>
                  <a:schemeClr val="hlink"/>
                </a:solidFill>
                <a:hlinkClick r:id="rId5"/>
              </a:rPr>
              <a:t>Grackle Slides</a:t>
            </a:r>
            <a:r>
              <a:rPr lang="en"/>
              <a:t> add-on to automatically run accessibility checks on all aspects of your document and get advice on how to make things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