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7"/>
  </p:notesMasterIdLst>
  <p:sldIdLst>
    <p:sldId id="328" r:id="rId2"/>
    <p:sldId id="345" r:id="rId3"/>
    <p:sldId id="346" r:id="rId4"/>
    <p:sldId id="347" r:id="rId5"/>
    <p:sldId id="348" r:id="rId6"/>
    <p:sldId id="349" r:id="rId7"/>
    <p:sldId id="350" r:id="rId8"/>
    <p:sldId id="356" r:id="rId9"/>
    <p:sldId id="387" r:id="rId10"/>
    <p:sldId id="388" r:id="rId11"/>
    <p:sldId id="361" r:id="rId12"/>
    <p:sldId id="364" r:id="rId13"/>
    <p:sldId id="362" r:id="rId14"/>
    <p:sldId id="363" r:id="rId15"/>
    <p:sldId id="389" r:id="rId16"/>
    <p:sldId id="390" r:id="rId17"/>
    <p:sldId id="391" r:id="rId18"/>
    <p:sldId id="392" r:id="rId19"/>
    <p:sldId id="393" r:id="rId20"/>
    <p:sldId id="394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82" r:id="rId29"/>
    <p:sldId id="379" r:id="rId30"/>
    <p:sldId id="380" r:id="rId31"/>
    <p:sldId id="381" r:id="rId32"/>
    <p:sldId id="383" r:id="rId33"/>
    <p:sldId id="384" r:id="rId34"/>
    <p:sldId id="385" r:id="rId35"/>
    <p:sldId id="386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45"/>
          </p14:sldIdLst>
        </p14:section>
        <p14:section name="基本使用" id="{2711070E-E95E-2846-A9D3-8636C2CCB8C9}">
          <p14:sldIdLst>
            <p14:sldId id="346"/>
            <p14:sldId id="347"/>
            <p14:sldId id="348"/>
            <p14:sldId id="349"/>
          </p14:sldIdLst>
        </p14:section>
        <p14:section name="NSMutableURLRequest" id="{29CD83DE-65A6-3D47-8CA4-24F76312148F}">
          <p14:sldIdLst>
            <p14:sldId id="350"/>
            <p14:sldId id="356"/>
          </p14:sldIdLst>
        </p14:section>
        <p14:section name="发送JSON" id="{3BC488C0-5C01-7E48-B567-6F2D238055CD}">
          <p14:sldIdLst>
            <p14:sldId id="387"/>
          </p14:sldIdLst>
        </p14:section>
        <p14:section name="多值参数" id="{B6637C7F-F7BC-3044-9BA3-C838EE3A0F21}">
          <p14:sldIdLst>
            <p14:sldId id="388"/>
          </p14:sldIdLst>
        </p14:section>
        <p14:section name="Charles" id="{E08803B4-0D3C-104C-8749-23971A16CE43}">
          <p14:sldIdLst>
            <p14:sldId id="361"/>
            <p14:sldId id="364"/>
            <p14:sldId id="362"/>
            <p14:sldId id="363"/>
          </p14:sldIdLst>
        </p14:section>
        <p14:section name="数据安全" id="{478C6960-8E1E-4C4F-8D21-01DC44F7B243}">
          <p14:sldIdLst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缓存思路" id="{86E85436-50B1-514A-8295-D66A71B373EB}">
          <p14:sldIdLst>
            <p14:sldId id="372"/>
            <p14:sldId id="373"/>
            <p14:sldId id="374"/>
            <p14:sldId id="375"/>
            <p14:sldId id="376"/>
          </p14:sldIdLst>
        </p14:section>
        <p14:section name="实现缓存" id="{4EE8C6D5-95C3-F344-921B-311836FF8C90}">
          <p14:sldIdLst>
            <p14:sldId id="377"/>
            <p14:sldId id="378"/>
            <p14:sldId id="382"/>
            <p14:sldId id="379"/>
            <p14:sldId id="380"/>
            <p14:sldId id="381"/>
          </p14:sldIdLst>
        </p14:section>
        <p14:section name="检测网络状态" id="{9DCD5AEA-DFC7-8A43-9B7F-03BECCCC639C}">
          <p14:sldIdLst>
            <p14:sldId id="383"/>
            <p14:sldId id="384"/>
            <p14:sldId id="385"/>
            <p14:sldId id="3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744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03:8080/MJServer/weather?place=%E5%8C%97%E4%BA%AC&amp;place=%E6%B2%B3%E5%8D%97&amp;place=%E6%B9%96%E5%8D%9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rlesproxy.com/download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d5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samplecode/Reachability/Reachability.zi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CN" dirty="0"/>
              <a:t>NSURLConnection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多值参数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有时候一个参数名，可能会对应多个值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C41A16"/>
                </a:solidFill>
                <a:latin typeface="Menlo-Regular"/>
                <a:hlinkClick r:id="rId2"/>
              </a:rPr>
              <a:t>http://192.168.1.103:8080/MJServer/weather?place=</a:t>
            </a:r>
            <a:r>
              <a:rPr lang="zh-CN" altLang="en-US" sz="1800">
                <a:solidFill>
                  <a:srgbClr val="C41A16"/>
                </a:solidFill>
                <a:latin typeface="Menlo-Regular"/>
                <a:hlinkClick r:id="rId2"/>
              </a:rPr>
              <a:t>北京</a:t>
            </a:r>
            <a:r>
              <a:rPr lang="en-US" altLang="zh-CN" sz="1800">
                <a:solidFill>
                  <a:srgbClr val="C41A16"/>
                </a:solidFill>
                <a:latin typeface="Menlo-Regular"/>
                <a:hlinkClick r:id="rId2"/>
              </a:rPr>
              <a:t>&amp;place=</a:t>
            </a:r>
            <a:r>
              <a:rPr lang="zh-CN" altLang="en-US" sz="1800">
                <a:solidFill>
                  <a:srgbClr val="C41A16"/>
                </a:solidFill>
                <a:latin typeface="Menlo-Regular"/>
                <a:hlinkClick r:id="rId2"/>
              </a:rPr>
              <a:t>河南</a:t>
            </a:r>
            <a:r>
              <a:rPr lang="en-US" altLang="zh-CN" sz="1800">
                <a:solidFill>
                  <a:srgbClr val="C41A16"/>
                </a:solidFill>
                <a:latin typeface="Menlo-Regular"/>
                <a:hlinkClick r:id="rId2"/>
              </a:rPr>
              <a:t>&amp;place=</a:t>
            </a:r>
            <a:r>
              <a:rPr lang="zh-CN" altLang="en-US" sz="1800">
                <a:solidFill>
                  <a:srgbClr val="C41A16"/>
                </a:solidFill>
                <a:latin typeface="Menlo-Regular"/>
                <a:hlinkClick r:id="rId2"/>
              </a:rPr>
              <a:t>湖南</a:t>
            </a:r>
            <a:endParaRPr lang="en-US" altLang="zh-CN" sz="18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服务器的</a:t>
            </a:r>
            <a:r>
              <a:rPr kumimoji="1" lang="en-US" altLang="zh-CN" sz="1800"/>
              <a:t>place</a:t>
            </a:r>
            <a:r>
              <a:rPr kumimoji="1" lang="zh-CN" altLang="en-US" sz="1800"/>
              <a:t>属性是一个数组</a:t>
            </a:r>
          </a:p>
        </p:txBody>
      </p:sp>
    </p:spTree>
    <p:extLst>
      <p:ext uri="{BB962C8B-B14F-4D97-AF65-F5344CB8AC3E}">
        <p14:creationId xmlns:p14="http://schemas.microsoft.com/office/powerpoint/2010/main" val="37688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Charles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167391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Charles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Charles</a:t>
            </a:r>
            <a:r>
              <a:rPr kumimoji="1" lang="zh-CN" altLang="en-US" sz="1800"/>
              <a:t>是一款代理服务器软件，可以用来拦截网络请求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利用</a:t>
            </a:r>
            <a:r>
              <a:rPr kumimoji="1" lang="en-US" altLang="zh-CN" sz="1800"/>
              <a:t>Charles</a:t>
            </a:r>
            <a:r>
              <a:rPr kumimoji="1" lang="zh-CN" altLang="en-US" sz="1800"/>
              <a:t>能得知大部分公司</a:t>
            </a:r>
            <a:r>
              <a:rPr kumimoji="1" lang="en-US" altLang="zh-CN" sz="1800"/>
              <a:t>app</a:t>
            </a:r>
            <a:r>
              <a:rPr kumimoji="1" lang="zh-CN" altLang="en-US" sz="1800"/>
              <a:t>的数据来源和数据格式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下载地址：</a:t>
            </a:r>
            <a:r>
              <a:rPr kumimoji="1" lang="en-US" altLang="zh-CN" sz="1800">
                <a:hlinkClick r:id="rId2"/>
              </a:rPr>
              <a:t>http://www.charlesproxy.com/download/</a:t>
            </a:r>
            <a:endParaRPr kumimoji="1"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39" y="3340989"/>
            <a:ext cx="5105762" cy="29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快速设置</a:t>
            </a:r>
          </a:p>
        </p:txBody>
      </p:sp>
      <p:pic>
        <p:nvPicPr>
          <p:cNvPr id="7" name="图片 6" descr="QQ20140625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2286000"/>
            <a:ext cx="6654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手机设置</a:t>
            </a:r>
          </a:p>
        </p:txBody>
      </p:sp>
      <p:pic>
        <p:nvPicPr>
          <p:cNvPr id="4" name="图片 3" descr="IMG_09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39610"/>
            <a:ext cx="2501458" cy="4440088"/>
          </a:xfrm>
          <a:prstGeom prst="rect">
            <a:avLst/>
          </a:prstGeom>
        </p:spPr>
      </p:pic>
      <p:pic>
        <p:nvPicPr>
          <p:cNvPr id="5" name="图片 4" descr="IMG_09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62" y="1739610"/>
            <a:ext cx="2519985" cy="44729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1096" y="2845707"/>
            <a:ext cx="398836" cy="3518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>
            <a:off x="2999932" y="3021651"/>
            <a:ext cx="10825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44079" y="3380593"/>
            <a:ext cx="2458367" cy="7196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4653" y="3380593"/>
            <a:ext cx="2004374" cy="719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安装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Charles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的电脑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IP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5841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授权手机访问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006600"/>
            <a:ext cx="6959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提交用户的隐私数据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一定要使用</a:t>
            </a:r>
            <a:r>
              <a:rPr kumimoji="1" lang="en-US" altLang="zh-CN" sz="1800">
                <a:solidFill>
                  <a:srgbClr val="FF0000"/>
                </a:solidFill>
              </a:rPr>
              <a:t>POST</a:t>
            </a:r>
            <a:r>
              <a:rPr kumimoji="1" lang="zh-CN" altLang="en-US" sz="1800"/>
              <a:t>请求</a:t>
            </a:r>
            <a:r>
              <a:rPr kumimoji="1" lang="en-US" altLang="en-US" sz="1800"/>
              <a:t>提交用户</a:t>
            </a:r>
            <a:r>
              <a:rPr kumimoji="1" lang="zh-CN" altLang="en-US" sz="1800"/>
              <a:t>的</a:t>
            </a:r>
            <a:r>
              <a:rPr kumimoji="1" lang="en-US" altLang="en-US" sz="1800"/>
              <a:t>隐私数据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GET</a:t>
            </a:r>
            <a:r>
              <a:rPr kumimoji="1" lang="zh-CN" altLang="en-US" sz="1800"/>
              <a:t>请求的所有参数都直接暴露在</a:t>
            </a:r>
            <a:r>
              <a:rPr kumimoji="1" lang="en-US" altLang="zh-CN" sz="1800"/>
              <a:t>URL</a:t>
            </a:r>
            <a:r>
              <a:rPr kumimoji="1" lang="zh-CN" altLang="en-US" sz="1800"/>
              <a:t>中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请求的</a:t>
            </a:r>
            <a:r>
              <a:rPr kumimoji="1" lang="en-US" altLang="zh-CN" sz="1800"/>
              <a:t>URL</a:t>
            </a:r>
            <a:r>
              <a:rPr kumimoji="1" lang="zh-CN" altLang="en-US" sz="1800"/>
              <a:t>一般会记录在服务器的访问日志中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服务器的访问日志是黑客攻击的重点对象之一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用户的隐私数据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登录密码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银行账号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endParaRPr kumimoji="1" lang="en-US" altLang="en-US" sz="1800"/>
          </a:p>
          <a:p>
            <a:pPr>
              <a:buFont typeface="Wingdings" charset="2"/>
              <a:buChar char="p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935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数据安全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仅仅用</a:t>
            </a:r>
            <a:r>
              <a:rPr kumimoji="1" lang="en-US" altLang="zh-CN" sz="1800"/>
              <a:t>POST</a:t>
            </a:r>
            <a:r>
              <a:rPr kumimoji="1" lang="zh-CN" altLang="en-US" sz="1800"/>
              <a:t>请求提交用户的隐私数据，还是不能完全解决安全问题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可以利用软件（比如</a:t>
            </a:r>
            <a:r>
              <a:rPr kumimoji="1" lang="en-US" altLang="zh-CN" sz="1800">
                <a:solidFill>
                  <a:srgbClr val="0000FF"/>
                </a:solidFill>
              </a:rPr>
              <a:t>Charles</a:t>
            </a:r>
            <a:r>
              <a:rPr kumimoji="1" lang="zh-CN" altLang="en-US" sz="1800"/>
              <a:t>）设置代理服务器，拦截查看手机的请求数据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因此：</a:t>
            </a:r>
            <a:r>
              <a:rPr kumimoji="1" lang="zh-CN" altLang="en-US" sz="1800">
                <a:solidFill>
                  <a:srgbClr val="FF0000"/>
                </a:solidFill>
              </a:rPr>
              <a:t>提交用户的隐私数据时，一定不要明文提交，要加密处理后再提交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常见的加密算法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MD5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SHA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DES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3DES</a:t>
            </a:r>
            <a:r>
              <a:rPr kumimoji="1" lang="zh-CN" altLang="en-US" sz="1800"/>
              <a:t> \ </a:t>
            </a:r>
            <a:r>
              <a:rPr kumimoji="1" lang="en-US" altLang="zh-CN" sz="1800"/>
              <a:t>RC2</a:t>
            </a:r>
            <a:r>
              <a:rPr kumimoji="1" lang="zh-CN" altLang="en-US" sz="1800"/>
              <a:t>和</a:t>
            </a:r>
            <a:r>
              <a:rPr kumimoji="1" lang="en-US" altLang="zh-CN" sz="1800"/>
              <a:t>RC4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RSA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IDEA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DSA</a:t>
            </a:r>
            <a:r>
              <a:rPr kumimoji="1" lang="zh-CN" altLang="en-US" sz="1800"/>
              <a:t> </a:t>
            </a:r>
            <a:r>
              <a:rPr kumimoji="1" lang="en-US" altLang="zh-CN" sz="1800"/>
              <a:t>\</a:t>
            </a:r>
            <a:r>
              <a:rPr kumimoji="1" lang="zh-CN" altLang="en-US" sz="1800"/>
              <a:t> </a:t>
            </a:r>
            <a:r>
              <a:rPr kumimoji="1" lang="en-US" altLang="zh-CN" sz="1800"/>
              <a:t>AES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加密算法的选择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一般公司都会有一套自己的加密方案，按照公司接口文档的规定去加密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9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MD5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792" y="1393900"/>
            <a:ext cx="8762256" cy="511272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MD5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lang="en-US" altLang="zh-CN" sz="1800"/>
              <a:t>Message Digest Algorithm</a:t>
            </a:r>
            <a:r>
              <a:rPr lang="zh-CN" altLang="en-US" sz="1800"/>
              <a:t> </a:t>
            </a:r>
            <a:r>
              <a:rPr lang="en-US" altLang="zh-CN" sz="1800"/>
              <a:t>5</a:t>
            </a:r>
            <a:r>
              <a:rPr lang="zh-CN" altLang="en-US" sz="1800"/>
              <a:t>，译为“消息摘要算法第</a:t>
            </a:r>
            <a:r>
              <a:rPr lang="en-US" altLang="zh-CN" sz="1800"/>
              <a:t>5</a:t>
            </a:r>
            <a:r>
              <a:rPr lang="zh-CN" altLang="en-US" sz="1800"/>
              <a:t>版”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效果</a:t>
            </a:r>
            <a:r>
              <a:rPr lang="zh-CN" altLang="zh-CN" sz="1800"/>
              <a:t>：</a:t>
            </a:r>
            <a:r>
              <a:rPr lang="zh-CN" altLang="en-US" sz="1800"/>
              <a:t>对输入信息生成唯一的</a:t>
            </a:r>
            <a:r>
              <a:rPr lang="en-US" altLang="zh-CN" sz="1800"/>
              <a:t>128</a:t>
            </a:r>
            <a:r>
              <a:rPr lang="zh-CN" altLang="en-US" sz="1800"/>
              <a:t>位散列值（</a:t>
            </a:r>
            <a:r>
              <a:rPr lang="en-US" altLang="zh-CN" sz="1800"/>
              <a:t>32</a:t>
            </a:r>
            <a:r>
              <a:rPr lang="zh-CN" altLang="en-US" sz="1800"/>
              <a:t>个字符）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MD5</a:t>
            </a:r>
            <a:r>
              <a:rPr lang="zh-CN" altLang="en-US" sz="1800"/>
              <a:t>的特点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输入两个不同的明文不会得到相同的输出值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根据输出值，不能得到原始的明文，即其过程</a:t>
            </a:r>
            <a:r>
              <a:rPr lang="zh-CN" altLang="en-US" sz="1800">
                <a:solidFill>
                  <a:srgbClr val="FF0000"/>
                </a:solidFill>
              </a:rPr>
              <a:t>不可逆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/>
          </a:p>
          <a:p>
            <a:r>
              <a:rPr lang="en-US" altLang="zh-CN" sz="1800"/>
              <a:t>MD5</a:t>
            </a:r>
            <a:r>
              <a:rPr lang="zh-CN" altLang="en-US" sz="1800"/>
              <a:t>的应用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由于</a:t>
            </a:r>
            <a:r>
              <a:rPr lang="en-US" altLang="zh-CN" sz="1800"/>
              <a:t>MD5</a:t>
            </a:r>
            <a:r>
              <a:rPr lang="zh-CN" altLang="en-US" sz="1800"/>
              <a:t>加密算法具有较好的安全性，而且免费，因此该加密算法被广泛使用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主要运用在数字签名、文件完整性验证以及口令加密等方面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MD5</a:t>
            </a:r>
            <a:r>
              <a:rPr kumimoji="1" lang="zh-CN" altLang="en-US" sz="1800"/>
              <a:t>解密网站：</a:t>
            </a:r>
            <a:r>
              <a:rPr kumimoji="1" lang="en-US" altLang="zh-CN" sz="1800">
                <a:hlinkClick r:id="rId2"/>
              </a:rPr>
              <a:t>http://www.cmd5.com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755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提交隐私数据的安全过程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6531893" y="1954839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368971" y="2259341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99896" y="1479512"/>
            <a:ext cx="2269075" cy="2037775"/>
            <a:chOff x="99896" y="1707816"/>
            <a:chExt cx="2269075" cy="2037775"/>
          </a:xfrm>
        </p:grpSpPr>
        <p:sp>
          <p:nvSpPr>
            <p:cNvPr id="7" name="矩形 6"/>
            <p:cNvSpPr/>
            <p:nvPr/>
          </p:nvSpPr>
          <p:spPr>
            <a:xfrm>
              <a:off x="99896" y="1707816"/>
              <a:ext cx="2269075" cy="20377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8681" y="1912037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帐号：</a:t>
              </a:r>
              <a:r>
                <a:rPr kumimoji="1" lang="en-US" altLang="zh-CN"/>
                <a:t>zhangsan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8681" y="2492503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密码：</a:t>
              </a:r>
              <a:r>
                <a:rPr kumimoji="1" lang="en-US" altLang="zh-CN"/>
                <a:t>123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8681" y="3110622"/>
              <a:ext cx="1856205" cy="45660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注册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68866" y="1669739"/>
            <a:ext cx="394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5" name="直线箭头连接符 14"/>
          <p:cNvCxnSpPr>
            <a:stCxn id="8" idx="2"/>
            <a:endCxn id="18" idx="1"/>
          </p:cNvCxnSpPr>
          <p:nvPr/>
        </p:nvCxnSpPr>
        <p:spPr>
          <a:xfrm flipH="1">
            <a:off x="5017701" y="2820685"/>
            <a:ext cx="2648730" cy="65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磁盘 17"/>
          <p:cNvSpPr/>
          <p:nvPr/>
        </p:nvSpPr>
        <p:spPr>
          <a:xfrm>
            <a:off x="2368971" y="3472518"/>
            <a:ext cx="5297460" cy="1912036"/>
          </a:xfrm>
          <a:prstGeom prst="flowChartMagneticDisk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05906" y="4628744"/>
            <a:ext cx="394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8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提交隐私数据的安全过程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登录</a:t>
            </a:r>
          </a:p>
        </p:txBody>
      </p:sp>
      <p:sp>
        <p:nvSpPr>
          <p:cNvPr id="8" name="矩形 7"/>
          <p:cNvSpPr/>
          <p:nvPr/>
        </p:nvSpPr>
        <p:spPr>
          <a:xfrm>
            <a:off x="6531893" y="1926301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368971" y="2230803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99896" y="1450974"/>
            <a:ext cx="2269075" cy="2037775"/>
            <a:chOff x="99896" y="1707816"/>
            <a:chExt cx="2269075" cy="2037775"/>
          </a:xfrm>
        </p:grpSpPr>
        <p:sp>
          <p:nvSpPr>
            <p:cNvPr id="7" name="矩形 6"/>
            <p:cNvSpPr/>
            <p:nvPr/>
          </p:nvSpPr>
          <p:spPr>
            <a:xfrm>
              <a:off x="99896" y="1707816"/>
              <a:ext cx="2269075" cy="20377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8681" y="1912037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帐号：</a:t>
              </a:r>
              <a:r>
                <a:rPr kumimoji="1" lang="en-US" altLang="zh-CN"/>
                <a:t>zhangsan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8681" y="2492503"/>
              <a:ext cx="1856205" cy="45660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/>
                <a:t>密码：</a:t>
              </a:r>
              <a:r>
                <a:rPr kumimoji="1" lang="en-US" altLang="zh-CN"/>
                <a:t>123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8681" y="3110622"/>
              <a:ext cx="1856205" cy="45660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登录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68866" y="1441435"/>
            <a:ext cx="3946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username=</a:t>
            </a:r>
            <a:r>
              <a:rPr kumimoji="1" lang="en-US" altLang="zh-CN" sz="1400">
                <a:solidFill>
                  <a:srgbClr val="FF0000"/>
                </a:solidFill>
              </a:rPr>
              <a:t>zhangsan</a:t>
            </a:r>
          </a:p>
          <a:p>
            <a:endParaRPr kumimoji="1" lang="en-US" altLang="zh-CN" sz="1400">
              <a:solidFill>
                <a:srgbClr val="FF0000"/>
              </a:solidFill>
            </a:endParaRPr>
          </a:p>
          <a:p>
            <a:r>
              <a:rPr kumimoji="1" lang="en-US" altLang="zh-CN" sz="1400"/>
              <a:t>pwd=</a:t>
            </a:r>
            <a:r>
              <a:rPr kumimoji="1" lang="en-US" altLang="zh-CN" sz="1400">
                <a:solidFill>
                  <a:srgbClr val="FF0000"/>
                </a:solidFill>
              </a:rPr>
              <a:t>202CB962AC59075B964B07152D234B70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5" name="直线箭头连接符 14"/>
          <p:cNvCxnSpPr>
            <a:stCxn id="8" idx="2"/>
            <a:endCxn id="16" idx="1"/>
          </p:cNvCxnSpPr>
          <p:nvPr/>
        </p:nvCxnSpPr>
        <p:spPr>
          <a:xfrm flipH="1">
            <a:off x="5017701" y="2792147"/>
            <a:ext cx="2648730" cy="609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2368971" y="3401173"/>
            <a:ext cx="5297460" cy="1912036"/>
            <a:chOff x="2368971" y="3914857"/>
            <a:chExt cx="5297460" cy="1912036"/>
          </a:xfrm>
        </p:grpSpPr>
        <p:sp>
          <p:nvSpPr>
            <p:cNvPr id="16" name="磁盘 15"/>
            <p:cNvSpPr/>
            <p:nvPr/>
          </p:nvSpPr>
          <p:spPr>
            <a:xfrm>
              <a:off x="2368971" y="3914857"/>
              <a:ext cx="5297460" cy="1912036"/>
            </a:xfrm>
            <a:prstGeom prst="flowChartMagneticDisk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数据库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05906" y="4914124"/>
              <a:ext cx="39467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username=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zhangsan</a:t>
              </a:r>
            </a:p>
            <a:p>
              <a:endParaRPr kumimoji="1" lang="en-US" altLang="zh-CN" sz="1400">
                <a:solidFill>
                  <a:srgbClr val="FF0000"/>
                </a:solidFill>
              </a:endParaRPr>
            </a:p>
            <a:p>
              <a:r>
                <a:rPr kumimoji="1" lang="en-US" altLang="zh-CN" sz="1400"/>
                <a:t>pwd=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202CB962AC59075B964B07152D234B70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线箭头连接符 19"/>
          <p:cNvCxnSpPr>
            <a:stCxn id="16" idx="4"/>
          </p:cNvCxnSpPr>
          <p:nvPr/>
        </p:nvCxnSpPr>
        <p:spPr>
          <a:xfrm flipV="1">
            <a:off x="7666431" y="2792147"/>
            <a:ext cx="681973" cy="1565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3"/>
          <p:cNvSpPr>
            <a:spLocks noGrp="1"/>
          </p:cNvSpPr>
          <p:nvPr>
            <p:ph idx="1"/>
          </p:nvPr>
        </p:nvSpPr>
        <p:spPr>
          <a:xfrm>
            <a:off x="498474" y="5536341"/>
            <a:ext cx="8128599" cy="927480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结论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FF0000"/>
                </a:solidFill>
              </a:rPr>
              <a:t>用户的隐私数据，只有在用户输入那一刻是明文，其他情况都是密文处理</a:t>
            </a:r>
            <a:endParaRPr kumimoji="1" lang="en-US" altLang="zh-CN" sz="1800">
              <a:solidFill>
                <a:srgbClr val="FF0000"/>
              </a:solidFill>
            </a:endParaRPr>
          </a:p>
        </p:txBody>
      </p:sp>
      <p:sp>
        <p:nvSpPr>
          <p:cNvPr id="27" name="框架 26"/>
          <p:cNvSpPr/>
          <p:nvPr/>
        </p:nvSpPr>
        <p:spPr>
          <a:xfrm>
            <a:off x="2954051" y="1854956"/>
            <a:ext cx="3490133" cy="337898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框架 27"/>
          <p:cNvSpPr/>
          <p:nvPr/>
        </p:nvSpPr>
        <p:spPr>
          <a:xfrm>
            <a:off x="3691091" y="4799797"/>
            <a:ext cx="3490133" cy="337898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2368971" y="2539868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14718" y="2610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登录成功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sp>
        <p:nvSpPr>
          <p:cNvPr id="35" name="框架 34"/>
          <p:cNvSpPr/>
          <p:nvPr/>
        </p:nvSpPr>
        <p:spPr>
          <a:xfrm>
            <a:off x="3391868" y="1450974"/>
            <a:ext cx="1003532" cy="332635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框架 35"/>
          <p:cNvSpPr/>
          <p:nvPr/>
        </p:nvSpPr>
        <p:spPr>
          <a:xfrm>
            <a:off x="4117389" y="4419964"/>
            <a:ext cx="1003532" cy="332635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6" grpId="0" build="p"/>
      <p:bldP spid="27" grpId="0" animBg="1"/>
      <p:bldP spid="28" grpId="0" animBg="1"/>
      <p:bldP spid="34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：请求地址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：一个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对象就代表一个请求，它包含的信息有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请求方法、请求头、请求体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请求超时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…</a:t>
            </a:r>
            <a:r>
              <a:rPr lang="zh-CN" altLang="en-US" sz="1800" dirty="0"/>
              <a:t> </a:t>
            </a:r>
            <a:r>
              <a:rPr lang="en-US" altLang="zh-CN" sz="1800" dirty="0"/>
              <a:t>…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zh-CN" altLang="en-US" sz="1800" dirty="0"/>
              <a:t>：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的子类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负责发送请求</a:t>
            </a:r>
            <a:r>
              <a:rPr lang="zh-CN" altLang="zh-CN" sz="1800" dirty="0"/>
              <a:t>，</a:t>
            </a:r>
            <a:r>
              <a:rPr lang="zh-CN" altLang="en-US" sz="1800" dirty="0"/>
              <a:t>建立客户端和服务器的连接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发送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的数据给服务器，并收集来自服务器的响应数据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537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MD5</a:t>
            </a:r>
            <a:r>
              <a:rPr kumimoji="1" lang="zh-CN" altLang="en-US" dirty="0"/>
              <a:t>改进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792" y="1393900"/>
            <a:ext cx="8762256" cy="511272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现在的</a:t>
            </a:r>
            <a:r>
              <a:rPr kumimoji="1" lang="en-US" altLang="zh-CN" sz="1800"/>
              <a:t>MD5</a:t>
            </a:r>
            <a:r>
              <a:rPr kumimoji="1" lang="zh-CN" altLang="en-US" sz="1800"/>
              <a:t>已不再是绝对安全，对此，可以对</a:t>
            </a:r>
            <a:r>
              <a:rPr kumimoji="1" lang="en-US" altLang="zh-CN" sz="1800"/>
              <a:t>MD5</a:t>
            </a:r>
            <a:r>
              <a:rPr kumimoji="1" lang="zh-CN" altLang="en-US" sz="1800"/>
              <a:t>稍作改进，以增加解密的难度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加盐（</a:t>
            </a:r>
            <a:r>
              <a:rPr kumimoji="1" lang="en-US" altLang="zh-CN" sz="1800"/>
              <a:t>Salt</a:t>
            </a:r>
            <a:r>
              <a:rPr kumimoji="1" lang="zh-CN" altLang="en-US" sz="1800"/>
              <a:t>）：在明文的固定位置插入随机串，然后再进行</a:t>
            </a:r>
            <a:r>
              <a:rPr kumimoji="1" lang="en-US" altLang="zh-CN" sz="1800"/>
              <a:t>MD5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先加密，后乱序：先对明文进行</a:t>
            </a:r>
            <a:r>
              <a:rPr kumimoji="1" lang="en-US" altLang="zh-CN" sz="1800"/>
              <a:t>MD5</a:t>
            </a:r>
            <a:r>
              <a:rPr kumimoji="1" lang="zh-CN" altLang="en-US" sz="1800"/>
              <a:t>，然后对加密得到的</a:t>
            </a:r>
            <a:r>
              <a:rPr kumimoji="1" lang="en-US" altLang="zh-CN" sz="1800"/>
              <a:t>MD5</a:t>
            </a:r>
            <a:r>
              <a:rPr kumimoji="1" lang="zh-CN" altLang="en-US" sz="1800"/>
              <a:t>串的字符进行乱序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总之宗旨就是：黑客就算攻破了数据库，也无法解密出正确的明文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8796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同一个</a:t>
            </a:r>
            <a:r>
              <a:rPr kumimoji="1" lang="en-US" altLang="zh-CN"/>
              <a:t>URL</a:t>
            </a:r>
            <a:r>
              <a:rPr kumimoji="1" lang="zh-CN" altLang="en-US"/>
              <a:t>的多次请求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7"/>
            <a:ext cx="8519654" cy="907852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有时候，对同一个</a:t>
            </a:r>
            <a:r>
              <a:rPr kumimoji="1" lang="en-US" altLang="zh-CN" sz="1800"/>
              <a:t>URL</a:t>
            </a:r>
            <a:r>
              <a:rPr kumimoji="1" lang="zh-CN" altLang="en-US" sz="1800"/>
              <a:t>请求多次，返回的数据可能都是一样的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比如服务器上的某张图片，无论下载多少次，返回的数据都是一样的</a:t>
            </a:r>
            <a:endParaRPr kumimoji="1"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498474" y="2654025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7091459" y="2654025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1798118" y="2953674"/>
            <a:ext cx="5293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1798118" y="3239052"/>
            <a:ext cx="5293341" cy="42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"/>
          <p:cNvSpPr txBox="1">
            <a:spLocks/>
          </p:cNvSpPr>
          <p:nvPr/>
        </p:nvSpPr>
        <p:spPr>
          <a:xfrm>
            <a:off x="2635517" y="2421963"/>
            <a:ext cx="2858733" cy="47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请求</a:t>
            </a:r>
            <a:r>
              <a:rPr kumimoji="1" lang="en-US" altLang="zh-CN" sz="1800"/>
              <a:t>N</a:t>
            </a:r>
            <a:r>
              <a:rPr kumimoji="1" lang="zh-CN" altLang="en-US" sz="1800"/>
              <a:t>次</a:t>
            </a:r>
            <a:endParaRPr kumimoji="1" lang="en-US" altLang="zh-CN" sz="1800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2635517" y="3327344"/>
            <a:ext cx="2858733" cy="47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返回一样的数据</a:t>
            </a:r>
            <a:endParaRPr kumimoji="1" lang="en-US" altLang="zh-CN" sz="180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99687" y="4181597"/>
            <a:ext cx="8519654" cy="202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上面的情况会造成以下问题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用户流量的浪费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程序响应速度不够快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思考：如何解决？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919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29" grpId="0" build="p"/>
      <p:bldP spid="30" grpId="0" build="p"/>
      <p:bldP spid="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 </a:t>
            </a:r>
            <a:r>
              <a:rPr kumimoji="1" lang="en-US" altLang="zh-CN"/>
              <a:t>–</a:t>
            </a:r>
            <a:r>
              <a:rPr kumimoji="1" lang="zh-CN" altLang="en-US"/>
              <a:t> 第一次请求数据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3641435" y="1954844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3641435" y="3952493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99687" y="1384085"/>
            <a:ext cx="8519654" cy="44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为了提高程序的响应速度，可以考虑使用缓存（内存缓存</a:t>
            </a:r>
            <a:r>
              <a:rPr kumimoji="1" lang="en-US" altLang="zh-CN" sz="1800"/>
              <a:t>\</a:t>
            </a:r>
            <a:r>
              <a:rPr kumimoji="1" lang="zh-CN" altLang="en-US" sz="1800"/>
              <a:t>硬盘缓存）</a:t>
            </a:r>
            <a:endParaRPr kumimoji="1" lang="en-US" altLang="zh-CN" sz="1800"/>
          </a:p>
        </p:txBody>
      </p:sp>
      <p:sp>
        <p:nvSpPr>
          <p:cNvPr id="18" name="矩形 17"/>
          <p:cNvSpPr/>
          <p:nvPr/>
        </p:nvSpPr>
        <p:spPr>
          <a:xfrm>
            <a:off x="498474" y="1954844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19" name="矩形 18"/>
          <p:cNvSpPr/>
          <p:nvPr/>
        </p:nvSpPr>
        <p:spPr>
          <a:xfrm>
            <a:off x="6948865" y="1954844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21" name="直线箭头连接符 20"/>
          <p:cNvCxnSpPr>
            <a:stCxn id="18" idx="3"/>
            <a:endCxn id="6" idx="1"/>
          </p:cNvCxnSpPr>
          <p:nvPr/>
        </p:nvCxnSpPr>
        <p:spPr>
          <a:xfrm>
            <a:off x="1484161" y="2411450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6" idx="2"/>
            <a:endCxn id="7" idx="0"/>
          </p:cNvCxnSpPr>
          <p:nvPr/>
        </p:nvCxnSpPr>
        <p:spPr>
          <a:xfrm>
            <a:off x="4203943" y="2868055"/>
            <a:ext cx="0" cy="1084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7" idx="3"/>
            <a:endCxn id="19" idx="2"/>
          </p:cNvCxnSpPr>
          <p:nvPr/>
        </p:nvCxnSpPr>
        <p:spPr>
          <a:xfrm flipV="1">
            <a:off x="4766450" y="2868055"/>
            <a:ext cx="2832237" cy="1541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内容占位符 2"/>
          <p:cNvSpPr txBox="1">
            <a:spLocks/>
          </p:cNvSpPr>
          <p:nvPr/>
        </p:nvSpPr>
        <p:spPr>
          <a:xfrm>
            <a:off x="6253238" y="3919397"/>
            <a:ext cx="93384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请求</a:t>
            </a:r>
          </a:p>
        </p:txBody>
      </p:sp>
      <p:sp>
        <p:nvSpPr>
          <p:cNvPr id="101" name="内容占位符 2"/>
          <p:cNvSpPr txBox="1">
            <a:spLocks/>
          </p:cNvSpPr>
          <p:nvPr/>
        </p:nvSpPr>
        <p:spPr>
          <a:xfrm>
            <a:off x="1639199" y="1954844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检测有无缓存</a:t>
            </a:r>
          </a:p>
        </p:txBody>
      </p:sp>
      <p:sp>
        <p:nvSpPr>
          <p:cNvPr id="102" name="内容占位符 2"/>
          <p:cNvSpPr txBox="1">
            <a:spLocks/>
          </p:cNvSpPr>
          <p:nvPr/>
        </p:nvSpPr>
        <p:spPr>
          <a:xfrm>
            <a:off x="2560863" y="3198816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检测有无缓存</a:t>
            </a: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299687" y="5008393"/>
            <a:ext cx="8519654" cy="128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第一次请求数据时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内存缓存中没有数据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硬盘缓存中没有数据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531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build="p"/>
      <p:bldP spid="18" grpId="0" animBg="1"/>
      <p:bldP spid="19" grpId="0" animBg="1"/>
      <p:bldP spid="95" grpId="0"/>
      <p:bldP spid="101" grpId="0"/>
      <p:bldP spid="102" grpId="0"/>
      <p:bldP spid="1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 </a:t>
            </a:r>
            <a:r>
              <a:rPr kumimoji="1" lang="en-US" altLang="zh-CN"/>
              <a:t>–</a:t>
            </a:r>
            <a:r>
              <a:rPr kumimoji="1" lang="zh-CN" altLang="en-US"/>
              <a:t> 缓存数据的过程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3641435" y="1469698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3641435" y="3156006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18" name="矩形 17"/>
          <p:cNvSpPr/>
          <p:nvPr/>
        </p:nvSpPr>
        <p:spPr>
          <a:xfrm>
            <a:off x="498474" y="1469698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19" name="矩形 18"/>
          <p:cNvSpPr/>
          <p:nvPr/>
        </p:nvSpPr>
        <p:spPr>
          <a:xfrm>
            <a:off x="6948865" y="1469698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4" name="直线箭头连接符 3"/>
          <p:cNvCxnSpPr>
            <a:stCxn id="19" idx="1"/>
            <a:endCxn id="6" idx="3"/>
          </p:cNvCxnSpPr>
          <p:nvPr/>
        </p:nvCxnSpPr>
        <p:spPr>
          <a:xfrm flipH="1">
            <a:off x="4766450" y="1926304"/>
            <a:ext cx="2182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6" idx="2"/>
            <a:endCxn id="7" idx="0"/>
          </p:cNvCxnSpPr>
          <p:nvPr/>
        </p:nvCxnSpPr>
        <p:spPr>
          <a:xfrm>
            <a:off x="4203943" y="2382909"/>
            <a:ext cx="0" cy="773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 txBox="1">
            <a:spLocks/>
          </p:cNvSpPr>
          <p:nvPr/>
        </p:nvSpPr>
        <p:spPr>
          <a:xfrm>
            <a:off x="5029707" y="148396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返回数据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4203943" y="2578114"/>
            <a:ext cx="191822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写入硬盘（沙盒）</a:t>
            </a:r>
          </a:p>
        </p:txBody>
      </p:sp>
      <p:cxnSp>
        <p:nvCxnSpPr>
          <p:cNvPr id="10" name="直线箭头连接符 9"/>
          <p:cNvCxnSpPr>
            <a:stCxn id="6" idx="1"/>
            <a:endCxn id="18" idx="3"/>
          </p:cNvCxnSpPr>
          <p:nvPr/>
        </p:nvCxnSpPr>
        <p:spPr>
          <a:xfrm flipH="1">
            <a:off x="1484161" y="1926304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1742851" y="148396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使用数据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299687" y="4273540"/>
            <a:ext cx="8519654" cy="2161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当服务器返回数据时，需要做以下步骤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使用服务器的数据（比如解析</a:t>
            </a:r>
            <a:r>
              <a:rPr kumimoji="1" lang="zh-CN" altLang="zh-CN" sz="1800"/>
              <a:t>、</a:t>
            </a:r>
            <a:r>
              <a:rPr kumimoji="1" lang="zh-CN" altLang="en-US" sz="1800"/>
              <a:t>显示）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将服务器的数据缓存到硬盘（沙盒）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此时缓存的情况是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内存缓存中有数据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硬盘缓存中有数据</a:t>
            </a:r>
          </a:p>
        </p:txBody>
      </p:sp>
    </p:spTree>
    <p:extLst>
      <p:ext uri="{BB962C8B-B14F-4D97-AF65-F5344CB8AC3E}">
        <p14:creationId xmlns:p14="http://schemas.microsoft.com/office/powerpoint/2010/main" val="18099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  <p:bldP spid="20" grpId="0"/>
      <p:bldP spid="22" grpId="0"/>
      <p:bldP spid="23" grpId="0"/>
      <p:bldP spid="2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</a:t>
            </a:r>
            <a:r>
              <a:rPr kumimoji="1" lang="en-US" altLang="zh-CN"/>
              <a:t> – </a:t>
            </a:r>
            <a:r>
              <a:rPr kumimoji="1" lang="zh-CN" altLang="en-US"/>
              <a:t>再次请求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99687" y="1384085"/>
            <a:ext cx="8519654" cy="199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如果程序并没有被关闭，一直在运行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内存缓存中有数据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硬盘缓存中有数据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如果再次请求数据，直接使用内存缓存中的数据即可</a:t>
            </a:r>
          </a:p>
        </p:txBody>
      </p:sp>
      <p:sp>
        <p:nvSpPr>
          <p:cNvPr id="15" name="矩形 14"/>
          <p:cNvSpPr/>
          <p:nvPr/>
        </p:nvSpPr>
        <p:spPr>
          <a:xfrm>
            <a:off x="3641435" y="3620338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16" name="矩形 15"/>
          <p:cNvSpPr/>
          <p:nvPr/>
        </p:nvSpPr>
        <p:spPr>
          <a:xfrm>
            <a:off x="3641435" y="5304070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20" name="矩形 19"/>
          <p:cNvSpPr/>
          <p:nvPr/>
        </p:nvSpPr>
        <p:spPr>
          <a:xfrm>
            <a:off x="498474" y="3620338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6948865" y="3620338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27" name="直线箭头连接符 26"/>
          <p:cNvCxnSpPr>
            <a:stCxn id="15" idx="1"/>
            <a:endCxn id="20" idx="3"/>
          </p:cNvCxnSpPr>
          <p:nvPr/>
        </p:nvCxnSpPr>
        <p:spPr>
          <a:xfrm flipH="1">
            <a:off x="1484161" y="4076944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1742851" y="363460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使用数据</a:t>
            </a:r>
          </a:p>
        </p:txBody>
      </p:sp>
    </p:spTree>
    <p:extLst>
      <p:ext uri="{BB962C8B-B14F-4D97-AF65-F5344CB8AC3E}">
        <p14:creationId xmlns:p14="http://schemas.microsoft.com/office/powerpoint/2010/main" val="18099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5" grpId="0" animBg="1"/>
      <p:bldP spid="16" grpId="0" animBg="1"/>
      <p:bldP spid="20" grpId="0" animBg="1"/>
      <p:bldP spid="22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缓存思路</a:t>
            </a:r>
            <a:r>
              <a:rPr kumimoji="1" lang="en-US" altLang="zh-CN"/>
              <a:t> – </a:t>
            </a:r>
            <a:r>
              <a:rPr kumimoji="1" lang="zh-CN" altLang="en-US"/>
              <a:t>再次请求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99687" y="1384085"/>
            <a:ext cx="8519654" cy="118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如果程序重新启动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内存缓存已经消失，没有数据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硬盘缓存依旧存在，还有数据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3641435" y="2730514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内存缓存</a:t>
            </a:r>
          </a:p>
        </p:txBody>
      </p:sp>
      <p:sp>
        <p:nvSpPr>
          <p:cNvPr id="16" name="矩形 15"/>
          <p:cNvSpPr/>
          <p:nvPr/>
        </p:nvSpPr>
        <p:spPr>
          <a:xfrm>
            <a:off x="3641435" y="4699625"/>
            <a:ext cx="1125015" cy="9132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硬盘缓存</a:t>
            </a:r>
          </a:p>
        </p:txBody>
      </p:sp>
      <p:sp>
        <p:nvSpPr>
          <p:cNvPr id="20" name="矩形 19"/>
          <p:cNvSpPr/>
          <p:nvPr/>
        </p:nvSpPr>
        <p:spPr>
          <a:xfrm>
            <a:off x="498474" y="2730514"/>
            <a:ext cx="985687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6948865" y="2730514"/>
            <a:ext cx="1299644" cy="91321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27" name="直线箭头连接符 26"/>
          <p:cNvCxnSpPr>
            <a:stCxn id="15" idx="1"/>
            <a:endCxn id="20" idx="3"/>
          </p:cNvCxnSpPr>
          <p:nvPr/>
        </p:nvCxnSpPr>
        <p:spPr>
          <a:xfrm flipH="1">
            <a:off x="1484161" y="3187120"/>
            <a:ext cx="2157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1742851" y="2744783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使用数据</a:t>
            </a:r>
          </a:p>
        </p:txBody>
      </p:sp>
      <p:cxnSp>
        <p:nvCxnSpPr>
          <p:cNvPr id="4" name="直线箭头连接符 3"/>
          <p:cNvCxnSpPr>
            <a:stCxn id="16" idx="0"/>
            <a:endCxn id="15" idx="2"/>
          </p:cNvCxnSpPr>
          <p:nvPr/>
        </p:nvCxnSpPr>
        <p:spPr>
          <a:xfrm flipV="1">
            <a:off x="4203943" y="3643725"/>
            <a:ext cx="0" cy="105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 txBox="1">
            <a:spLocks/>
          </p:cNvSpPr>
          <p:nvPr/>
        </p:nvSpPr>
        <p:spPr>
          <a:xfrm>
            <a:off x="4203943" y="4067827"/>
            <a:ext cx="1643080" cy="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kumimoji="1" lang="zh-CN" altLang="en-US" sz="1800"/>
              <a:t>读取数据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99687" y="5855407"/>
            <a:ext cx="8519654" cy="45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/>
              <a:t>一旦从硬盘缓存中读取数据，内存缓存中又有数据了</a:t>
            </a:r>
          </a:p>
        </p:txBody>
      </p:sp>
    </p:spTree>
    <p:extLst>
      <p:ext uri="{BB962C8B-B14F-4D97-AF65-F5344CB8AC3E}">
        <p14:creationId xmlns:p14="http://schemas.microsoft.com/office/powerpoint/2010/main" val="23531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5" grpId="0" animBg="1"/>
      <p:bldP spid="16" grpId="0" animBg="1"/>
      <p:bldP spid="20" grpId="0" animBg="1"/>
      <p:bldP spid="22" grpId="0" animBg="1"/>
      <p:bldP spid="28" grpId="0"/>
      <p:bldP spid="12" grpId="0"/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>
                <a:solidFill>
                  <a:srgbClr val="FF0000"/>
                </a:solidFill>
              </a:rPr>
              <a:t>一般只对</a:t>
            </a:r>
            <a:r>
              <a:rPr kumimoji="1" lang="en-US" altLang="zh-CN" sz="1800">
                <a:solidFill>
                  <a:srgbClr val="FF0000"/>
                </a:solidFill>
              </a:rPr>
              <a:t>GET</a:t>
            </a:r>
            <a:r>
              <a:rPr kumimoji="1" lang="zh-CN" altLang="en-US" sz="1800">
                <a:solidFill>
                  <a:srgbClr val="FF0000"/>
                </a:solidFill>
              </a:rPr>
              <a:t>请求进行缓存，不必对</a:t>
            </a:r>
            <a:r>
              <a:rPr kumimoji="1" lang="en-US" altLang="zh-CN" sz="1800">
                <a:solidFill>
                  <a:srgbClr val="FF0000"/>
                </a:solidFill>
              </a:rPr>
              <a:t>POST</a:t>
            </a:r>
            <a:r>
              <a:rPr kumimoji="1" lang="zh-CN" altLang="en-US" sz="1800">
                <a:solidFill>
                  <a:srgbClr val="FF0000"/>
                </a:solidFill>
              </a:rPr>
              <a:t>请求进行缓存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GET</a:t>
            </a:r>
            <a:r>
              <a:rPr kumimoji="1" lang="zh-CN" altLang="en-US" sz="1800"/>
              <a:t>请求一般用来查询数据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POST</a:t>
            </a:r>
            <a:r>
              <a:rPr kumimoji="1" lang="zh-CN" altLang="en-US" sz="1800"/>
              <a:t>请求一般是发大量数据给服务器处理（变动性比较大）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在</a:t>
            </a:r>
            <a:r>
              <a:rPr kumimoji="1" lang="en-US" altLang="zh-CN" sz="1800"/>
              <a:t>iOS</a:t>
            </a:r>
            <a:r>
              <a:rPr kumimoji="1" lang="zh-CN" altLang="en-US" sz="1800"/>
              <a:t>中，可以使用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类缓存数据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iOS</a:t>
            </a:r>
            <a:r>
              <a:rPr kumimoji="1" lang="zh-CN" altLang="en-US" sz="1800"/>
              <a:t> </a:t>
            </a:r>
            <a:r>
              <a:rPr kumimoji="1" lang="en-US" altLang="zh-CN" sz="1800"/>
              <a:t>5</a:t>
            </a:r>
            <a:r>
              <a:rPr kumimoji="1" lang="zh-CN" altLang="en-US" sz="1800"/>
              <a:t>之前：只支持 内存缓存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iOS</a:t>
            </a:r>
            <a:r>
              <a:rPr kumimoji="1" lang="zh-CN" altLang="en-US" sz="1800"/>
              <a:t> </a:t>
            </a:r>
            <a:r>
              <a:rPr kumimoji="1" lang="en-US" altLang="zh-CN" sz="1800"/>
              <a:t>5</a:t>
            </a:r>
            <a:r>
              <a:rPr kumimoji="1" lang="zh-CN" altLang="en-US" sz="1800"/>
              <a:t>开始：同时支持 内存缓存 和 硬盘缓存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了解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缓存原理：一个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kumimoji="1" lang="zh-CN" altLang="en-US" sz="1800"/>
              <a:t>对应一个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NSCachedURLResponse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缓存技术：数据库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003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NSURLCache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202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的常见用法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获得全局缓存对象（没必要手动创建）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sharedURLCache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设置内存缓存的最大容量（字节为单位，默认为</a:t>
            </a:r>
            <a:r>
              <a:rPr kumimoji="1" lang="en-US" altLang="zh-CN" sz="1800"/>
              <a:t>512KB</a:t>
            </a:r>
            <a:r>
              <a:rPr kumimoji="1" lang="zh-CN" altLang="en-US" sz="1800"/>
              <a:t>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)setMemoryCapacity:(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)memoryCapacity;</a:t>
            </a:r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设置硬盘缓存的最大容量（字节为单位，默认为</a:t>
            </a:r>
            <a:r>
              <a:rPr kumimoji="1" lang="en-US" altLang="zh-CN" sz="1800"/>
              <a:t>10M</a:t>
            </a:r>
            <a:r>
              <a:rPr kumimoji="1" lang="zh-CN" altLang="en-US" sz="1800"/>
              <a:t>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)setDiskCapacity:(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)diskCapacity;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硬盘缓存的位置：沙盒</a:t>
            </a:r>
            <a:r>
              <a:rPr kumimoji="1" lang="en-US" altLang="zh-CN" sz="1800"/>
              <a:t>/Library/Caches</a:t>
            </a:r>
          </a:p>
        </p:txBody>
      </p:sp>
    </p:spTree>
    <p:extLst>
      <p:ext uri="{BB962C8B-B14F-4D97-AF65-F5344CB8AC3E}">
        <p14:creationId xmlns:p14="http://schemas.microsoft.com/office/powerpoint/2010/main" val="19781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NSURLCache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202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sz="1800"/>
              <a:t>取得某个请求的缓存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NSCachedURLResponse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*)cachedResponseForRequest:(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*)request;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清除某个请求的缓存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)removeCachedResponseForRequest:(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*)request;</a:t>
            </a:r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清除所有的缓存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)removeAllCachedResponses;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407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</a:t>
            </a:r>
            <a:r>
              <a:rPr kumimoji="1" lang="en-US" altLang="zh-CN"/>
              <a:t>GET</a:t>
            </a:r>
            <a:r>
              <a:rPr kumimoji="1" lang="zh-CN" altLang="en-US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要想对某个</a:t>
            </a:r>
            <a:r>
              <a:rPr kumimoji="1" lang="en-US" altLang="zh-CN" sz="1800"/>
              <a:t>GET</a:t>
            </a:r>
            <a:r>
              <a:rPr kumimoji="1" lang="zh-CN" altLang="en-US" sz="1800"/>
              <a:t>请求进行数据缓存，非常简单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设置缓存策略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NSURLRequestReturnCacheDataElseLoad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只要设置了缓存策略，系统会自动利用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NSURLCache</a:t>
            </a:r>
            <a:r>
              <a:rPr kumimoji="1" lang="zh-CN" altLang="en-US" sz="1800"/>
              <a:t>进行数据缓存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272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en-US" altLang="en-US" dirty="0"/>
              <a:t>的</a:t>
            </a:r>
            <a:r>
              <a:rPr kumimoji="1" lang="zh-CN" altLang="en-US" dirty="0"/>
              <a:t>使用</a:t>
            </a:r>
            <a:r>
              <a:rPr kumimoji="1" lang="en-US" altLang="en-US" dirty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7"/>
            <a:ext cx="8415655" cy="163089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发送请求的步骤很简单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对象，设置请求路径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对象，设置请求头和请求体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发送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3096737" y="3025009"/>
            <a:ext cx="2568740" cy="212606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NSURLRequest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7665" y="3488749"/>
            <a:ext cx="1655410" cy="4708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NSURL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7665" y="4028986"/>
            <a:ext cx="1655410" cy="4708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请求头</a:t>
            </a:r>
          </a:p>
        </p:txBody>
      </p:sp>
      <p:sp>
        <p:nvSpPr>
          <p:cNvPr id="7" name="矩形 6"/>
          <p:cNvSpPr/>
          <p:nvPr/>
        </p:nvSpPr>
        <p:spPr>
          <a:xfrm>
            <a:off x="3567665" y="4580916"/>
            <a:ext cx="1655410" cy="4708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请求体</a:t>
            </a:r>
          </a:p>
        </p:txBody>
      </p:sp>
      <p:sp>
        <p:nvSpPr>
          <p:cNvPr id="8" name="矩形 7"/>
          <p:cNvSpPr/>
          <p:nvPr/>
        </p:nvSpPr>
        <p:spPr>
          <a:xfrm>
            <a:off x="99896" y="4989266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NSURLConnection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31893" y="4989266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368971" y="5293768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368971" y="5607687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1600"/>
              <a:t>iOS</a:t>
            </a:r>
            <a:r>
              <a:rPr kumimoji="1" lang="zh-CN" altLang="en-US" sz="1600"/>
              <a:t>对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kumimoji="1" lang="zh-CN" altLang="en-US" sz="1600"/>
              <a:t>提供了</a:t>
            </a:r>
            <a:r>
              <a:rPr kumimoji="1" lang="en-US" altLang="zh-CN" sz="1600"/>
              <a:t>7</a:t>
            </a:r>
            <a:r>
              <a:rPr kumimoji="1" lang="zh-CN" altLang="en-US" sz="1600"/>
              <a:t>种缓存策略：（实际上能用的只有</a:t>
            </a:r>
            <a:r>
              <a:rPr kumimoji="1" lang="en-US" altLang="zh-CN" sz="1600"/>
              <a:t>3</a:t>
            </a:r>
            <a:r>
              <a:rPr kumimoji="1" lang="zh-CN" altLang="en-US" sz="1600"/>
              <a:t>种）</a:t>
            </a:r>
            <a:endParaRPr kumimoji="1" lang="en-US" altLang="zh-CN" sz="1600"/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NSURLRequestUseProtocolCachePolicy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默认的缓存策略（取决于协议）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NSURLRequestReloadIgnoringLocalCacheData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忽略缓存，重新请求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NSURLRequestReloadIgnoringLocalAndRemoteCacheData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未实现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NSURLRequestReloadIgnoringCacheData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NSURLRequestReloadIgnoringLocalCacheData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忽略缓存，重新请求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NSURLRequestReturnCacheDataElseLoad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有缓存就用缓存，没有缓存就重新请求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NSURLRequestReturnCacheDataDontLoad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有缓存就用缓存，没有缓存就不发请求，当做请求出错处理（用于离线模式）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NSURLRequestReloadRevalidatingCacheData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未实现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2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缓存的使用注意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缓存看起来很美好，但需要谨慎使用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如果请求某个</a:t>
            </a:r>
            <a:r>
              <a:rPr kumimoji="1" lang="en-US" altLang="zh-CN" sz="1800"/>
              <a:t>URL</a:t>
            </a:r>
            <a:r>
              <a:rPr kumimoji="1" lang="zh-CN" altLang="en-US" sz="1800"/>
              <a:t>的返回数据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经常更新：不能用缓存！比如股票、彩票数据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一成不变：果断用缓存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偶尔更新：可以定期更改缓存策略 或者 清除缓存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如果大量使用缓存，会越积越大，建议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定期清除缓存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34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检测网络状态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在网络应用中，需要对用户设备的网络状态进行实时监控，目的是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让用户了解自己的网络状态，防止一些误会（比如怪应用无能）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根据用户的网络状态进行智能处理，节省用户流量，提高用户体验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WIFI\3G</a:t>
            </a:r>
            <a:r>
              <a:rPr kumimoji="1" lang="zh-CN" altLang="en-US" sz="1800"/>
              <a:t>网络：自动下载高清图片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低速网络：只下载缩略图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没有网络：只显示离线的缓存数据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r>
              <a:rPr kumimoji="1" lang="zh-CN" altLang="en-US" sz="1800"/>
              <a:t>苹果官方提供了一个叫</a:t>
            </a:r>
            <a:r>
              <a:rPr lang="en-US" altLang="zh-CN" sz="1800"/>
              <a:t>Reachability</a:t>
            </a:r>
            <a:r>
              <a:rPr kumimoji="1" lang="zh-CN" altLang="en-US" sz="1800"/>
              <a:t>的示例程序，便于开发者检测网络状态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https://developer.apple.com/library/ios/samplecode/Reachability/Reachability.zip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728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Reachability</a:t>
            </a:r>
            <a:r>
              <a:rPr lang="zh-CN" altLang="en-US" sz="1800"/>
              <a:t>的使用步骤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添加框架</a:t>
            </a:r>
            <a:r>
              <a:rPr kumimoji="1" lang="en-US" altLang="zh-CN" sz="1800"/>
              <a:t>SystemConfiguration.framework</a:t>
            </a:r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添加源代码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包含头文件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"Reachability.h"</a:t>
            </a:r>
            <a:endParaRPr kumimoji="1" lang="en-US" altLang="zh-CN" sz="1800"/>
          </a:p>
        </p:txBody>
      </p:sp>
      <p:pic>
        <p:nvPicPr>
          <p:cNvPr id="4" name="图片 3" descr="QQ2014062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25406"/>
            <a:ext cx="3629006" cy="528496"/>
          </a:xfrm>
          <a:prstGeom prst="rect">
            <a:avLst/>
          </a:prstGeom>
        </p:spPr>
      </p:pic>
      <p:pic>
        <p:nvPicPr>
          <p:cNvPr id="5" name="图片 4" descr="QQ20140629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8" y="3422650"/>
            <a:ext cx="3106298" cy="10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Reachability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600"/>
              <a:t>常见用法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T" altLang="en-US" sz="1600">
                <a:solidFill>
                  <a:srgbClr val="007400"/>
                </a:solidFill>
                <a:latin typeface="STHeitiSC-Light"/>
              </a:rPr>
              <a:t>是否</a:t>
            </a: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WIFI</a:t>
            </a:r>
            <a:endParaRPr lang="zh-CHT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IsEnableWIFI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reachabilityForLocalWiFi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currentReachabilityStatus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!=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NotReachable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T" altLang="en-US" sz="1600">
                <a:solidFill>
                  <a:srgbClr val="007400"/>
                </a:solidFill>
                <a:latin typeface="STHeitiSC-Light"/>
              </a:rPr>
              <a:t>是否</a:t>
            </a:r>
            <a:r>
              <a:rPr lang="en-US" altLang="zh-CHT" sz="1600">
                <a:solidFill>
                  <a:srgbClr val="007400"/>
                </a:solidFill>
                <a:latin typeface="Menlo-Regular"/>
              </a:rPr>
              <a:t>3G</a:t>
            </a:r>
            <a:endParaRPr lang="zh-CHT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IsEnable3G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reachabilityForInter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ne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tConnectionen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currentReachabilityStatus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!=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NotReachable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603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网络监控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1417983"/>
            <a:ext cx="8847882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addObserver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(reachabilityChanged:)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kReachabilityChangedNotification</a:t>
            </a:r>
            <a:r>
              <a:rPr lang="zh-CN" altLang="en-US" sz="1600">
                <a:solidFill>
                  <a:srgbClr val="3F6E74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reachabilityForInternetConnection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startNotifier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netReachability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stopNotifier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removeObserver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kReachabilityChangedNotification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741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zh-CN" altLang="en-US" dirty="0"/>
              <a:t>发送请求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常见的发送请求方法有以下几种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同步请求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*)sendSynchronousRequest:(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 returningResponse:(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**)response 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**)error;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异步请求：根据对服务器返回数据的处理方式的不同，又可以分为</a:t>
            </a:r>
            <a:r>
              <a:rPr lang="en-US" altLang="zh-CN" sz="1800" dirty="0"/>
              <a:t>2</a:t>
            </a:r>
            <a:r>
              <a:rPr lang="zh-CN" altLang="en-US" sz="1800" dirty="0"/>
              <a:t>种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block</a:t>
            </a:r>
            <a:r>
              <a:rPr lang="zh-CN" altLang="en-US" sz="1800" dirty="0"/>
              <a:t>回调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)sendAsynchronousRequest:(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 request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                      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queue:(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*) queue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                                              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completionHandler:(</a:t>
            </a:r>
            <a:r>
              <a:rPr lang="fr-FR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response, 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data, 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connectionError)) handler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  <a:endParaRPr lang="fr-FR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39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zh-CN" altLang="en-US" dirty="0"/>
              <a:t>发送请求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4" y="1379846"/>
            <a:ext cx="8555720" cy="5083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zh-CN" altLang="en-US" sz="1600" dirty="0"/>
              <a:t>代理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*)connectionWithRequest:(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 startImmediately:(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)startImmediately;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²"/>
            </a:pPr>
            <a:r>
              <a:rPr lang="zh-CN" altLang="en-US" sz="1600" dirty="0"/>
              <a:t>在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startImmediately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</a:t>
            </a:r>
            <a:r>
              <a:rPr lang="zh-CN" altLang="en-US" sz="1600" dirty="0"/>
              <a:t>的情况下，需要调用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600" dirty="0"/>
              <a:t>方法开始发送请求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)start;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²"/>
            </a:pPr>
            <a:r>
              <a:rPr lang="zh-CN" altLang="en-US" sz="1600" dirty="0"/>
              <a:t>成为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600" dirty="0"/>
              <a:t>的代理，最好遵守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Data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zh-CN" altLang="en-US" sz="1600" dirty="0"/>
              <a:t>协议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582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NSURLConnectionDataDelegate</a:t>
            </a:r>
            <a:r>
              <a:rPr lang="zh-CN" altLang="en-US" sz="1600" dirty="0"/>
              <a:t>协议中的代理方法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开始接收到服务器的响应时调用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didReceiveResponse:(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*)response;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接收到服务器返回的数据时调用（服务器返回的数据比较大时会调用多次）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didReceiveData:(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*)data;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服务器返回的数据完全接收完毕后调用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)connectionDidFinishLoading:(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请求出错时调用（比如请求超时）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didFailWithError:(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*)error;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468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NSMutableURLRequest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zh-CN" altLang="en-US" sz="1600" dirty="0"/>
              <a:t>是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600" dirty="0"/>
              <a:t>的子类，常用方法有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设置请求超时等待时间（超过这个时间就算超时，请求失败）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)setTimeoutInterval:(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)seconds;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设置请求方法（比如</a:t>
            </a:r>
            <a:r>
              <a:rPr lang="en-US" altLang="zh-CN" sz="1600" dirty="0"/>
              <a:t>GET</a:t>
            </a:r>
            <a:r>
              <a:rPr lang="zh-CN" altLang="en-US" sz="1600" dirty="0"/>
              <a:t>和</a:t>
            </a:r>
            <a:r>
              <a:rPr lang="en-US" altLang="zh-CN" sz="1600" dirty="0"/>
              <a:t>POST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)setHTTPMethod:(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*)method;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设置请求体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)setHTTPBody:(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*)data;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)setValue:(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*)value forHTTPHeaderField:(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*)field;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658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GET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333" y="1379846"/>
            <a:ext cx="8805068" cy="5083975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/>
              <a:t>创建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*urlStr = [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@"http://192.168.1.102:8080/MJServer/login</a:t>
            </a:r>
            <a:r>
              <a:rPr lang="nl-NL" altLang="zh-CN" sz="1600">
                <a:solidFill>
                  <a:srgbClr val="C41A16"/>
                </a:solidFill>
                <a:latin typeface="Menlo-Regular"/>
              </a:rPr>
              <a:t>?username=123&amp;pwd=123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stringByAddingPercentEscapesUsingEncoding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pl-PL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pl-PL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:urlStr];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创建</a:t>
            </a:r>
            <a:r>
              <a:rPr lang="en-US" altLang="zh-CN" sz="1600" dirty="0"/>
              <a:t>POST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*urlStr = 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@"http://192.168.1.102:8080/MJServer/login"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:urlStr];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HTTPMethod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@"POST"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请求体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*bodyStr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@"username=123&amp;pwd=123"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HTTPBody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[bodyStr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dataUsingEncoding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983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发送</a:t>
            </a:r>
            <a:r>
              <a:rPr kumimoji="1" lang="en-US" altLang="zh-CN"/>
              <a:t>JSON</a:t>
            </a:r>
            <a:r>
              <a:rPr kumimoji="1" lang="zh-CN" altLang="en-US"/>
              <a:t>给服务器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如何发送</a:t>
            </a:r>
            <a:r>
              <a:rPr kumimoji="1" lang="en-US" altLang="zh-CN" sz="1800"/>
              <a:t>JSON</a:t>
            </a:r>
            <a:r>
              <a:rPr kumimoji="1" lang="zh-CN" altLang="en-US" sz="1800"/>
              <a:t>给服务器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一定要使用</a:t>
            </a:r>
            <a:r>
              <a:rPr kumimoji="1" lang="en-US" altLang="zh-CN" sz="1800"/>
              <a:t>POST</a:t>
            </a:r>
            <a:r>
              <a:rPr kumimoji="1" lang="zh-CN" altLang="en-US" sz="1800"/>
              <a:t>请求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设置请求头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setValue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@"application/json"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forHTTPHeaderField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@"Content-Type"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en-US" sz="1800"/>
              <a:t>设置JSON数据为请求体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6671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10240</TotalTime>
  <Words>1675</Words>
  <Application>Microsoft Macintosh PowerPoint</Application>
  <PresentationFormat>全屏显示(4:3)</PresentationFormat>
  <Paragraphs>386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框架PPT2014</vt:lpstr>
      <vt:lpstr>网络 NSURLConnection</vt:lpstr>
      <vt:lpstr>常用类</vt:lpstr>
      <vt:lpstr>NSURLConnection的使用步骤</vt:lpstr>
      <vt:lpstr>NSURLConnection发送请求</vt:lpstr>
      <vt:lpstr>NSURLConnection发送请求</vt:lpstr>
      <vt:lpstr>NSURLConnectionDelegate</vt:lpstr>
      <vt:lpstr>NSMutableURLRequest</vt:lpstr>
      <vt:lpstr>创建GET和POST请求</vt:lpstr>
      <vt:lpstr>发送JSON给服务器</vt:lpstr>
      <vt:lpstr>多值参数</vt:lpstr>
      <vt:lpstr>Charles</vt:lpstr>
      <vt:lpstr>快速设置</vt:lpstr>
      <vt:lpstr>手机设置</vt:lpstr>
      <vt:lpstr>授权手机访问</vt:lpstr>
      <vt:lpstr>提交用户的隐私数据</vt:lpstr>
      <vt:lpstr>数据安全</vt:lpstr>
      <vt:lpstr>MD5</vt:lpstr>
      <vt:lpstr>提交隐私数据的安全过程 – 注册</vt:lpstr>
      <vt:lpstr>提交隐私数据的安全过程 – 登录</vt:lpstr>
      <vt:lpstr>MD5改进</vt:lpstr>
      <vt:lpstr>同一个URL的多次请求</vt:lpstr>
      <vt:lpstr>缓存思路 – 第一次请求数据</vt:lpstr>
      <vt:lpstr>缓存思路 – 缓存数据的过程</vt:lpstr>
      <vt:lpstr>缓存思路 – 再次请求</vt:lpstr>
      <vt:lpstr>缓存思路 – 再次请求</vt:lpstr>
      <vt:lpstr>缓存的实现</vt:lpstr>
      <vt:lpstr>NSURLCache</vt:lpstr>
      <vt:lpstr>NSURLCache</vt:lpstr>
      <vt:lpstr>缓存GET请求</vt:lpstr>
      <vt:lpstr>缓存策略</vt:lpstr>
      <vt:lpstr>缓存的使用注意</vt:lpstr>
      <vt:lpstr>检测网络状态</vt:lpstr>
      <vt:lpstr>Reachability</vt:lpstr>
      <vt:lpstr>Reachability</vt:lpstr>
      <vt:lpstr>网络监控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5311</cp:revision>
  <dcterms:created xsi:type="dcterms:W3CDTF">2013-07-22T07:36:09Z</dcterms:created>
  <dcterms:modified xsi:type="dcterms:W3CDTF">2014-09-22T02:29:20Z</dcterms:modified>
</cp:coreProperties>
</file>