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22"/>
  </p:notesMasterIdLst>
  <p:sldIdLst>
    <p:sldId id="328" r:id="rId2"/>
    <p:sldId id="351" r:id="rId3"/>
    <p:sldId id="353" r:id="rId4"/>
    <p:sldId id="354" r:id="rId5"/>
    <p:sldId id="352" r:id="rId6"/>
    <p:sldId id="355" r:id="rId7"/>
    <p:sldId id="356" r:id="rId8"/>
    <p:sldId id="357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9" r:id="rId19"/>
    <p:sldId id="368" r:id="rId20"/>
    <p:sldId id="370" r:id="rId2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</p14:sldIdLst>
        </p14:section>
        <p14:section name="JSON" id="{7EC137D0-7A7A-EB4F-9D64-B57A653A4CCB}">
          <p14:sldIdLst>
            <p14:sldId id="351"/>
            <p14:sldId id="353"/>
            <p14:sldId id="354"/>
            <p14:sldId id="352"/>
            <p14:sldId id="355"/>
          </p14:sldIdLst>
        </p14:section>
        <p14:section name="XML语法" id="{1CAAD0E4-1A89-114A-A7EC-3688B31C7888}">
          <p14:sldIdLst>
            <p14:sldId id="356"/>
            <p14:sldId id="357"/>
            <p14:sldId id="359"/>
            <p14:sldId id="360"/>
            <p14:sldId id="361"/>
            <p14:sldId id="362"/>
          </p14:sldIdLst>
        </p14:section>
        <p14:section name="XML解析" id="{01FC3936-B369-A341-9DF5-054E551839D6}">
          <p14:sldIdLst>
            <p14:sldId id="363"/>
            <p14:sldId id="364"/>
          </p14:sldIdLst>
        </p14:section>
        <p14:section name="NSXMLParser" id="{543E584B-4A2F-3E46-BCD1-FC8FA19A8EAF}">
          <p14:sldIdLst>
            <p14:sldId id="365"/>
            <p14:sldId id="366"/>
          </p14:sldIdLst>
        </p14:section>
        <p14:section name="GDataXML" id="{11D7DCB9-6894-DF41-B673-5FBBF2032D86}">
          <p14:sldIdLst>
            <p14:sldId id="367"/>
            <p14:sldId id="369"/>
            <p14:sldId id="368"/>
          </p14:sldIdLst>
        </p14:section>
        <p14:section name="JSON和XML比较" id="{4A09E662-7898-3C49-BA5A-3FE920917F6C}">
          <p14:sldIdLst>
            <p14:sldId id="3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812" autoAdjust="0"/>
  </p:normalViewPr>
  <p:slideViewPr>
    <p:cSldViewPr snapToGrid="0" snapToObjects="1">
      <p:cViewPr>
        <p:scale>
          <a:sx n="89" d="100"/>
          <a:sy n="89" d="100"/>
        </p:scale>
        <p:origin x="-1664" y="-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14-6-26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14-6-26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网络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CN" dirty="0"/>
              <a:t>JSON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XML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 smtClean="0"/>
          </a:p>
          <a:p>
            <a:r>
              <a:rPr kumimoji="1" lang="zh-CN" altLang="en-US" dirty="0"/>
              <a:t>李明杰</a:t>
            </a:r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XML</a:t>
            </a:r>
            <a:r>
              <a:rPr kumimoji="1" lang="zh-CN" altLang="en-US" dirty="0"/>
              <a:t>语法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元素（</a:t>
            </a:r>
            <a:r>
              <a:rPr kumimoji="1" lang="en-US" altLang="zh-CN" dirty="0"/>
              <a:t>Element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一个元素包括了开始标签和结束标签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拥有元素内容：</a:t>
            </a:r>
            <a:r>
              <a:rPr lang="en-US" altLang="zh-TW" sz="1600">
                <a:solidFill>
                  <a:srgbClr val="AA0D91"/>
                </a:solidFill>
                <a:latin typeface="Menlo-Regular"/>
              </a:rPr>
              <a:t>&lt;video&gt;</a:t>
            </a:r>
            <a:r>
              <a:rPr lang="zh-TW" altLang="en-US" sz="1600">
                <a:solidFill>
                  <a:srgbClr val="000000"/>
                </a:solidFill>
                <a:latin typeface="STHeitiSC-Light"/>
              </a:rPr>
              <a:t>小黄人</a:t>
            </a:r>
            <a:r>
              <a:rPr lang="en-US" altLang="zh-TW" sz="1600">
                <a:solidFill>
                  <a:srgbClr val="AA0D91"/>
                </a:solidFill>
                <a:latin typeface="Menlo-Regular"/>
              </a:rPr>
              <a:t>&lt;/video&gt;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没有元素内容：</a:t>
            </a:r>
            <a:r>
              <a:rPr lang="en-US" altLang="zh-TW" sz="1600">
                <a:solidFill>
                  <a:srgbClr val="AA0D91"/>
                </a:solidFill>
                <a:latin typeface="Menlo-Regular"/>
              </a:rPr>
              <a:t>&lt;video&gt;&lt;/video&gt;</a:t>
            </a:r>
            <a:endParaRPr lang="en-US" altLang="zh-TW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没有元素内容的简写：</a:t>
            </a:r>
            <a:r>
              <a:rPr lang="en-US" altLang="zh-TW" sz="1600">
                <a:solidFill>
                  <a:srgbClr val="AA0D91"/>
                </a:solidFill>
                <a:latin typeface="Menlo-Regular"/>
              </a:rPr>
              <a:t>&lt;video/&gt;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endParaRPr lang="en-US" altLang="zh-CN" sz="1600" dirty="0"/>
          </a:p>
          <a:p>
            <a:r>
              <a:rPr lang="zh-CN" altLang="en-US" sz="1600" dirty="0"/>
              <a:t>一个元素可以嵌套若干个子元素（不能出现交叉嵌套）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&lt;videos&gt;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&lt;video&gt;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TW" sz="1600">
                <a:solidFill>
                  <a:srgbClr val="AA0D91"/>
                </a:solidFill>
                <a:latin typeface="Menlo-Regular"/>
              </a:rPr>
              <a:t>&lt;name&gt;</a:t>
            </a:r>
            <a:r>
              <a:rPr lang="zh-TW" altLang="en-US" sz="1600">
                <a:solidFill>
                  <a:srgbClr val="000000"/>
                </a:solidFill>
                <a:latin typeface="STHeitiSC-Light"/>
              </a:rPr>
              <a:t>小黄人</a:t>
            </a: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zh-TW" altLang="en-US" sz="1600">
                <a:solidFill>
                  <a:srgbClr val="000000"/>
                </a:solidFill>
                <a:latin typeface="STHeitiSC-Light"/>
              </a:rPr>
              <a:t>第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01</a:t>
            </a:r>
            <a:r>
              <a:rPr lang="zh-TW" altLang="en-US" sz="1600">
                <a:solidFill>
                  <a:srgbClr val="000000"/>
                </a:solidFill>
                <a:latin typeface="STHeitiSC-Light"/>
              </a:rPr>
              <a:t>部</a:t>
            </a:r>
            <a:r>
              <a:rPr lang="en-US" altLang="zh-TW" sz="1600">
                <a:solidFill>
                  <a:srgbClr val="AA0D91"/>
                </a:solidFill>
                <a:latin typeface="Menlo-Regular"/>
              </a:rPr>
              <a:t>&lt;/name&gt;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   	</a:t>
            </a: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&lt;length&gt;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30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&lt;/length&gt;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&lt;/video&gt;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&lt;/videos&gt;</a:t>
            </a:r>
          </a:p>
          <a:p>
            <a:pPr marL="0" indent="0">
              <a:buNone/>
            </a:pPr>
            <a:endParaRPr lang="en-US" altLang="zh-CN" sz="1600" dirty="0"/>
          </a:p>
          <a:p>
            <a:r>
              <a:rPr lang="zh-CN" altLang="en-US" sz="1600" dirty="0"/>
              <a:t>规范的</a:t>
            </a:r>
            <a:r>
              <a:rPr lang="en-US" altLang="zh-CN" sz="1600" dirty="0"/>
              <a:t>XML</a:t>
            </a:r>
            <a:r>
              <a:rPr lang="zh-CN" altLang="en-US" sz="1600" dirty="0"/>
              <a:t>文档最多只有</a:t>
            </a:r>
            <a:r>
              <a:rPr lang="en-US" altLang="zh-CN" sz="1600" dirty="0"/>
              <a:t>1</a:t>
            </a:r>
            <a:r>
              <a:rPr lang="zh-CN" altLang="en-US" sz="1600" dirty="0"/>
              <a:t>个根元素，其他元素都是根元素的子孙元素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965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XML</a:t>
            </a:r>
            <a:r>
              <a:rPr kumimoji="1" lang="zh-CN" altLang="en-US" dirty="0"/>
              <a:t>语法 </a:t>
            </a:r>
            <a:r>
              <a:rPr kumimoji="1" lang="en-US" altLang="zh-CN" dirty="0"/>
              <a:t>–</a:t>
            </a:r>
            <a:r>
              <a:rPr lang="zh-CN" altLang="en-US" dirty="0"/>
              <a:t>元素</a:t>
            </a:r>
            <a:r>
              <a:rPr kumimoji="1" lang="zh-CN" altLang="en-US" dirty="0"/>
              <a:t>的注意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XML</a:t>
            </a:r>
            <a:r>
              <a:rPr lang="zh-CN" altLang="en-US" sz="1800" dirty="0"/>
              <a:t>中的所有空格和换行，都会当做具体内容处理</a:t>
            </a:r>
            <a:endParaRPr lang="en-US" altLang="zh-CN" sz="1800" dirty="0"/>
          </a:p>
          <a:p>
            <a:r>
              <a:rPr lang="zh-CN" altLang="en-US" sz="1800" dirty="0"/>
              <a:t>下面两个元素的内容是不一样的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第</a:t>
            </a:r>
            <a:r>
              <a:rPr lang="en-US" altLang="zh-CN" sz="1800" dirty="0"/>
              <a:t>1</a:t>
            </a:r>
            <a:r>
              <a:rPr lang="zh-CN" altLang="en-US" sz="1800" dirty="0"/>
              <a:t>个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TW" sz="1800">
                <a:solidFill>
                  <a:srgbClr val="AA0D91"/>
                </a:solidFill>
                <a:latin typeface="Menlo-Regular"/>
              </a:rPr>
              <a:t>&lt;video&gt;</a:t>
            </a:r>
            <a:r>
              <a:rPr lang="zh-TW" altLang="en-US" sz="1800">
                <a:solidFill>
                  <a:srgbClr val="000000"/>
                </a:solidFill>
                <a:latin typeface="STHeitiSC-Light"/>
              </a:rPr>
              <a:t>小黄人</a:t>
            </a:r>
            <a:r>
              <a:rPr lang="en-US" altLang="zh-TW" sz="1800">
                <a:solidFill>
                  <a:srgbClr val="AA0D91"/>
                </a:solidFill>
                <a:latin typeface="Menlo-Regular"/>
              </a:rPr>
              <a:t>&lt;/video&gt;</a:t>
            </a:r>
          </a:p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第</a:t>
            </a:r>
            <a:r>
              <a:rPr lang="en-US" altLang="zh-CN" sz="1800" dirty="0"/>
              <a:t>2</a:t>
            </a:r>
            <a:r>
              <a:rPr lang="zh-CN" altLang="en-US" sz="1800" dirty="0"/>
              <a:t>个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&lt;video&gt;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TW" altLang="en-US" sz="1800">
                <a:solidFill>
                  <a:srgbClr val="000000"/>
                </a:solidFill>
                <a:latin typeface="STHeitiSC-Light"/>
              </a:rPr>
              <a:t>小黄人</a:t>
            </a:r>
            <a:endParaRPr lang="zh-TW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&lt;/video&gt;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4274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XML</a:t>
            </a:r>
            <a:r>
              <a:rPr kumimoji="1" lang="zh-CN" altLang="en-US" dirty="0"/>
              <a:t>语法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属性（</a:t>
            </a:r>
            <a:r>
              <a:rPr kumimoji="1" lang="en-US" altLang="zh-CN" dirty="0"/>
              <a:t>Attribute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一个元素可以拥有多个属性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&lt;video 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name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</a:t>
            </a:r>
            <a:r>
              <a:rPr lang="zh-CN" altLang="en-US" sz="1800">
                <a:solidFill>
                  <a:srgbClr val="C41A16"/>
                </a:solidFill>
                <a:latin typeface="STHeitiSC-Light"/>
              </a:rPr>
              <a:t>小黄人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 </a:t>
            </a:r>
            <a:r>
              <a:rPr lang="zh-CN" altLang="en-US" sz="1800">
                <a:solidFill>
                  <a:srgbClr val="C41A16"/>
                </a:solidFill>
                <a:latin typeface="STHeitiSC-Light"/>
              </a:rPr>
              <a:t>第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01</a:t>
            </a:r>
            <a:r>
              <a:rPr lang="zh-CN" altLang="en-US" sz="1800">
                <a:solidFill>
                  <a:srgbClr val="C41A16"/>
                </a:solidFill>
                <a:latin typeface="STHeitiSC-Light"/>
              </a:rPr>
              <a:t>部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length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"30"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 /&gt;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video</a:t>
            </a:r>
            <a:r>
              <a:rPr lang="zh-CN" altLang="en-US" sz="1800" dirty="0"/>
              <a:t>元素拥有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name</a:t>
            </a:r>
            <a:r>
              <a:rPr lang="zh-CN" altLang="en-US" sz="1800" dirty="0"/>
              <a:t>和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length</a:t>
            </a:r>
            <a:r>
              <a:rPr lang="zh-CN" altLang="en-US" sz="1800" dirty="0"/>
              <a:t>两个属性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属性值必须用 双引号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""</a:t>
            </a:r>
            <a:r>
              <a:rPr lang="zh-CN" altLang="en-US" sz="1800">
                <a:solidFill>
                  <a:srgbClr val="C41A16"/>
                </a:solidFill>
                <a:latin typeface="Menlo-Regular"/>
              </a:rPr>
              <a:t> </a:t>
            </a:r>
            <a:r>
              <a:rPr lang="zh-CN" altLang="en-US" sz="1800" dirty="0"/>
              <a:t>或者 单引号</a:t>
            </a:r>
            <a:r>
              <a:rPr lang="fr-FR" altLang="zh-CN" sz="1800">
                <a:solidFill>
                  <a:srgbClr val="C41A16"/>
                </a:solidFill>
                <a:latin typeface="Menlo-Regular"/>
              </a:rPr>
              <a:t>''</a:t>
            </a:r>
            <a:r>
              <a:rPr lang="zh-CN" altLang="en-US" sz="1800">
                <a:solidFill>
                  <a:srgbClr val="C41A16"/>
                </a:solidFill>
                <a:latin typeface="Menlo-Regular"/>
              </a:rPr>
              <a:t> </a:t>
            </a:r>
            <a:r>
              <a:rPr lang="zh-CN" altLang="en-US" sz="1800" dirty="0"/>
              <a:t>括住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r>
              <a:rPr lang="zh-CN" altLang="en-US" sz="1800" dirty="0"/>
              <a:t>实际上，属性表示的信息也可以用子元素来表示，比如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&lt;video&gt;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800">
                <a:solidFill>
                  <a:srgbClr val="AA0D91"/>
                </a:solidFill>
                <a:latin typeface="Menlo-Regular"/>
              </a:rPr>
              <a:t>&lt;name&gt;</a:t>
            </a:r>
            <a:r>
              <a:rPr lang="zh-TW" altLang="en-US" sz="1800">
                <a:solidFill>
                  <a:srgbClr val="000000"/>
                </a:solidFill>
                <a:latin typeface="STHeitiSC-Light"/>
              </a:rPr>
              <a:t>小黄人</a:t>
            </a: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zh-TW" altLang="en-US" sz="1800">
                <a:solidFill>
                  <a:srgbClr val="000000"/>
                </a:solidFill>
                <a:latin typeface="STHeitiSC-Light"/>
              </a:rPr>
              <a:t>第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01</a:t>
            </a:r>
            <a:r>
              <a:rPr lang="zh-TW" altLang="en-US" sz="1800">
                <a:solidFill>
                  <a:srgbClr val="000000"/>
                </a:solidFill>
                <a:latin typeface="STHeitiSC-Light"/>
              </a:rPr>
              <a:t>部</a:t>
            </a:r>
            <a:r>
              <a:rPr lang="en-US" altLang="zh-TW" sz="1800">
                <a:solidFill>
                  <a:srgbClr val="AA0D91"/>
                </a:solidFill>
                <a:latin typeface="Menlo-Regular"/>
              </a:rPr>
              <a:t>&lt;/name&gt;</a:t>
            </a:r>
            <a:endParaRPr lang="zh-TW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&lt;length&gt;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30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&lt;/length&gt;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&lt;/video&gt;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56526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XML</a:t>
            </a:r>
            <a:r>
              <a:rPr kumimoji="1" lang="zh-CN" altLang="en-US" dirty="0"/>
              <a:t>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要想从</a:t>
            </a:r>
            <a:r>
              <a:rPr lang="en-US" altLang="zh-CN" sz="1800" dirty="0"/>
              <a:t>XML</a:t>
            </a:r>
            <a:r>
              <a:rPr lang="zh-CN" altLang="en-US" sz="1800" dirty="0"/>
              <a:t>中提取有用的信息，必须得学会解析</a:t>
            </a:r>
            <a:r>
              <a:rPr lang="en-US" altLang="zh-CN" sz="1800" dirty="0"/>
              <a:t>XML</a:t>
            </a: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提取</a:t>
            </a:r>
            <a:r>
              <a:rPr lang="en-US" altLang="zh-TW" sz="1800">
                <a:solidFill>
                  <a:srgbClr val="AA0D91"/>
                </a:solidFill>
                <a:latin typeface="Menlo-Regular"/>
              </a:rPr>
              <a:t>name</a:t>
            </a:r>
            <a:r>
              <a:rPr lang="zh-CN" altLang="en-US" sz="1800" dirty="0"/>
              <a:t>元素里面的内容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TW" sz="1800">
                <a:solidFill>
                  <a:srgbClr val="AA0D91"/>
                </a:solidFill>
                <a:latin typeface="Menlo-Regular"/>
              </a:rPr>
              <a:t>&lt;name&gt;</a:t>
            </a:r>
            <a:r>
              <a:rPr lang="zh-TW" altLang="en-US" sz="1800">
                <a:solidFill>
                  <a:srgbClr val="000000"/>
                </a:solidFill>
                <a:latin typeface="STHeitiSC-Light"/>
              </a:rPr>
              <a:t>小黄人</a:t>
            </a: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zh-TW" altLang="en-US" sz="1800">
                <a:solidFill>
                  <a:srgbClr val="000000"/>
                </a:solidFill>
                <a:latin typeface="STHeitiSC-Light"/>
              </a:rPr>
              <a:t>第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01</a:t>
            </a:r>
            <a:r>
              <a:rPr lang="zh-TW" altLang="en-US" sz="1800">
                <a:solidFill>
                  <a:srgbClr val="000000"/>
                </a:solidFill>
                <a:latin typeface="STHeitiSC-Light"/>
              </a:rPr>
              <a:t>部</a:t>
            </a:r>
            <a:r>
              <a:rPr lang="en-US" altLang="zh-TW" sz="1800">
                <a:solidFill>
                  <a:srgbClr val="AA0D91"/>
                </a:solidFill>
                <a:latin typeface="Menlo-Regular"/>
              </a:rPr>
              <a:t>&lt;/name&gt;</a:t>
            </a:r>
          </a:p>
          <a:p>
            <a:pPr marL="0" indent="0">
              <a:buNone/>
            </a:pPr>
            <a:endParaRPr lang="en-US" altLang="zh-TW" sz="1800">
              <a:solidFill>
                <a:srgbClr val="AA0D91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提取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video</a:t>
            </a:r>
            <a:r>
              <a:rPr lang="zh-CN" altLang="en-US" sz="1800" dirty="0"/>
              <a:t>元素中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name</a:t>
            </a:r>
            <a:r>
              <a:rPr lang="zh-CN" altLang="en-US" sz="1800" dirty="0"/>
              <a:t>和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length</a:t>
            </a:r>
            <a:r>
              <a:rPr lang="zh-CN" altLang="en-US" sz="1800" dirty="0"/>
              <a:t>属性的值</a:t>
            </a:r>
            <a:endParaRPr lang="en-US" altLang="zh-TW" sz="1800">
              <a:solidFill>
                <a:srgbClr val="AA0D9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&lt;video 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name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</a:t>
            </a:r>
            <a:r>
              <a:rPr lang="zh-CN" altLang="en-US" sz="1800">
                <a:solidFill>
                  <a:srgbClr val="C41A16"/>
                </a:solidFill>
                <a:latin typeface="STHeitiSC-Light"/>
              </a:rPr>
              <a:t>小黄人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 </a:t>
            </a:r>
            <a:r>
              <a:rPr lang="zh-CN" altLang="en-US" sz="1800">
                <a:solidFill>
                  <a:srgbClr val="C41A16"/>
                </a:solidFill>
                <a:latin typeface="STHeitiSC-Light"/>
              </a:rPr>
              <a:t>第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01</a:t>
            </a:r>
            <a:r>
              <a:rPr lang="zh-CN" altLang="en-US" sz="1800">
                <a:solidFill>
                  <a:srgbClr val="C41A16"/>
                </a:solidFill>
                <a:latin typeface="STHeitiSC-Light"/>
              </a:rPr>
              <a:t>部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length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"30"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 /&gt;</a:t>
            </a:r>
          </a:p>
          <a:p>
            <a:pPr marL="0" indent="0">
              <a:buNone/>
            </a:pPr>
            <a:endParaRPr lang="en-US" altLang="zh-CN" sz="1800">
              <a:solidFill>
                <a:srgbClr val="AA0D91"/>
              </a:solidFill>
              <a:latin typeface="Menlo-Regular"/>
            </a:endParaRPr>
          </a:p>
          <a:p>
            <a:r>
              <a:rPr lang="en-US" altLang="zh-CN" sz="1800" dirty="0"/>
              <a:t>XML</a:t>
            </a:r>
            <a:r>
              <a:rPr lang="zh-CN" altLang="en-US" sz="1800" dirty="0"/>
              <a:t>的解析方式有</a:t>
            </a:r>
            <a:r>
              <a:rPr lang="en-US" altLang="zh-CN" sz="1800" dirty="0"/>
              <a:t>2</a:t>
            </a:r>
            <a:r>
              <a:rPr lang="zh-CN" altLang="en-US" sz="1800" dirty="0"/>
              <a:t>种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FF"/>
                </a:solidFill>
              </a:rPr>
              <a:t>DOM</a:t>
            </a:r>
            <a:r>
              <a:rPr lang="zh-CN" altLang="en-US" sz="1800"/>
              <a:t>：一次性将整个</a:t>
            </a:r>
            <a:r>
              <a:rPr lang="en-US" altLang="zh-CN" sz="1800"/>
              <a:t>XML</a:t>
            </a:r>
            <a:r>
              <a:rPr lang="zh-CN" altLang="en-US" sz="1800"/>
              <a:t>文档加载进内存，比较适合解析</a:t>
            </a:r>
            <a:r>
              <a:rPr lang="zh-CN" altLang="en-US" sz="1800">
                <a:solidFill>
                  <a:srgbClr val="FF0000"/>
                </a:solidFill>
              </a:rPr>
              <a:t>小</a:t>
            </a:r>
            <a:r>
              <a:rPr lang="zh-CN" altLang="en-US" sz="1800"/>
              <a:t>文件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FF"/>
                </a:solidFill>
              </a:rPr>
              <a:t>SAX</a:t>
            </a:r>
            <a:r>
              <a:rPr lang="zh-CN" altLang="en-US" sz="1800"/>
              <a:t>：从根元素开始，按顺序一个元素一个元素往下解析，比较适合解析</a:t>
            </a:r>
            <a:r>
              <a:rPr lang="zh-CN" altLang="en-US" sz="1800">
                <a:solidFill>
                  <a:srgbClr val="FF0000"/>
                </a:solidFill>
              </a:rPr>
              <a:t>大</a:t>
            </a:r>
            <a:r>
              <a:rPr lang="zh-CN" altLang="en-US" sz="1800"/>
              <a:t>文件</a:t>
            </a:r>
            <a:endParaRPr lang="en-US" altLang="zh-CN" sz="1800"/>
          </a:p>
          <a:p>
            <a:pPr marL="0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8965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iOS中的</a:t>
            </a:r>
            <a:r>
              <a:rPr kumimoji="1" lang="en-US" altLang="zh-CN" dirty="0"/>
              <a:t>XML</a:t>
            </a:r>
            <a:r>
              <a:rPr kumimoji="1" lang="zh-CN" altLang="en-US" dirty="0"/>
              <a:t>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在</a:t>
            </a:r>
            <a:r>
              <a:rPr lang="en-US" altLang="zh-CN" sz="1800" dirty="0"/>
              <a:t>iOS</a:t>
            </a:r>
            <a:r>
              <a:rPr lang="zh-CN" altLang="en-US" sz="1800" dirty="0"/>
              <a:t>中，解析</a:t>
            </a:r>
            <a:r>
              <a:rPr lang="en-US" altLang="zh-CN" sz="1800" dirty="0"/>
              <a:t>XML</a:t>
            </a:r>
            <a:r>
              <a:rPr lang="zh-CN" altLang="en-US" sz="1800" dirty="0"/>
              <a:t>的手段有很多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苹果原生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NSXMLParser</a:t>
            </a:r>
            <a:r>
              <a:rPr lang="zh-CN" altLang="zh-CN" sz="1800" dirty="0"/>
              <a:t>：</a:t>
            </a:r>
            <a:r>
              <a:rPr lang="en-US" altLang="zh-CN" sz="1800" dirty="0">
                <a:solidFill>
                  <a:srgbClr val="FF0000"/>
                </a:solidFill>
              </a:rPr>
              <a:t>SAX</a:t>
            </a:r>
            <a:r>
              <a:rPr lang="zh-CN" altLang="en-US" sz="1800" dirty="0"/>
              <a:t>方式解析</a:t>
            </a:r>
            <a:r>
              <a:rPr lang="zh-CN" altLang="zh-CN" sz="1800" dirty="0"/>
              <a:t>，</a:t>
            </a:r>
            <a:r>
              <a:rPr lang="zh-CN" altLang="en-US" sz="1800" dirty="0"/>
              <a:t>使用简单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第三方框架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FF"/>
                </a:solidFill>
              </a:rPr>
              <a:t>libxml2</a:t>
            </a:r>
            <a:r>
              <a:rPr lang="zh-CN" altLang="en-US" sz="1800"/>
              <a:t>：纯</a:t>
            </a:r>
            <a:r>
              <a:rPr lang="en-US" altLang="zh-CN" sz="1800"/>
              <a:t>C</a:t>
            </a:r>
            <a:r>
              <a:rPr lang="zh-CN" altLang="en-US" sz="1800"/>
              <a:t>语言，默认包含在</a:t>
            </a:r>
            <a:r>
              <a:rPr lang="en-US" altLang="zh-CN" sz="1800"/>
              <a:t>iOS</a:t>
            </a:r>
            <a:r>
              <a:rPr lang="zh-CN" altLang="en-US" sz="1800"/>
              <a:t> </a:t>
            </a:r>
            <a:r>
              <a:rPr lang="en-US" altLang="zh-CN" sz="1800"/>
              <a:t>SDK</a:t>
            </a:r>
            <a:r>
              <a:rPr lang="zh-CN" altLang="en-US" sz="1800"/>
              <a:t>中，同时支持</a:t>
            </a:r>
            <a:r>
              <a:rPr lang="en-US" altLang="zh-CN" sz="1800">
                <a:solidFill>
                  <a:srgbClr val="FF0000"/>
                </a:solidFill>
              </a:rPr>
              <a:t>DOM</a:t>
            </a:r>
            <a:r>
              <a:rPr lang="zh-CN" altLang="en-US" sz="1800"/>
              <a:t>和</a:t>
            </a:r>
            <a:r>
              <a:rPr lang="en-US" altLang="zh-CN" sz="1800">
                <a:solidFill>
                  <a:srgbClr val="FF0000"/>
                </a:solidFill>
              </a:rPr>
              <a:t>SAX</a:t>
            </a:r>
            <a:r>
              <a:rPr lang="zh-CN" altLang="en-US" sz="1800"/>
              <a:t>方式解析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FF"/>
                </a:solidFill>
              </a:rPr>
              <a:t>GDataXML</a:t>
            </a:r>
            <a:r>
              <a:rPr lang="zh-CN" altLang="en-US" sz="1800"/>
              <a:t>：</a:t>
            </a:r>
            <a:r>
              <a:rPr lang="en-US" altLang="zh-CN" sz="1800">
                <a:solidFill>
                  <a:srgbClr val="FF0000"/>
                </a:solidFill>
              </a:rPr>
              <a:t>DOM</a:t>
            </a:r>
            <a:r>
              <a:rPr lang="zh-CN" altLang="en-US" sz="1800"/>
              <a:t>方式解析，由</a:t>
            </a:r>
            <a:r>
              <a:rPr lang="en-US" altLang="zh-CN" sz="1800"/>
              <a:t>Google</a:t>
            </a:r>
            <a:r>
              <a:rPr lang="zh-CN" altLang="en-US" sz="1800"/>
              <a:t>开发</a:t>
            </a:r>
            <a:r>
              <a:rPr lang="zh-CN" altLang="zh-CN" sz="1800"/>
              <a:t>，</a:t>
            </a:r>
            <a:r>
              <a:rPr lang="zh-CN" altLang="en-US" sz="1800"/>
              <a:t>基于</a:t>
            </a:r>
            <a:r>
              <a:rPr lang="en-US" altLang="zh-CN" sz="1800"/>
              <a:t>libxml2</a:t>
            </a:r>
          </a:p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sz="1800" dirty="0"/>
              <a:t>XML</a:t>
            </a:r>
            <a:r>
              <a:rPr lang="zh-CN" altLang="en-US" sz="1800" dirty="0"/>
              <a:t>解析方式的选择建议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大文件：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NSXMLParser</a:t>
            </a:r>
            <a:r>
              <a:rPr lang="zh-CN" altLang="en-US" sz="1800" dirty="0"/>
              <a:t>、</a:t>
            </a:r>
            <a:r>
              <a:rPr lang="en-US" altLang="zh-CN" sz="1800" dirty="0">
                <a:solidFill>
                  <a:srgbClr val="0000FF"/>
                </a:solidFill>
              </a:rPr>
              <a:t>libxml2</a:t>
            </a: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小文件：</a:t>
            </a:r>
            <a:r>
              <a:rPr lang="en-US" altLang="zh-CN" sz="1800" dirty="0">
                <a:solidFill>
                  <a:srgbClr val="0000FF"/>
                </a:solidFill>
              </a:rPr>
              <a:t>GDataXML</a:t>
            </a:r>
          </a:p>
        </p:txBody>
      </p:sp>
    </p:spTree>
    <p:extLst>
      <p:ext uri="{BB962C8B-B14F-4D97-AF65-F5344CB8AC3E}">
        <p14:creationId xmlns:p14="http://schemas.microsoft.com/office/powerpoint/2010/main" val="395398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NSXMLParser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062" y="1394115"/>
            <a:ext cx="8762255" cy="5083975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使用步骤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传入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XML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数据，创建解析器</a:t>
            </a:r>
            <a:endParaRPr lang="zh-CN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NSXMLParser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*parser = [[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NSXMLParser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initWithData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:data];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设置代理，监听解析过程</a:t>
            </a:r>
            <a:endParaRPr lang="zh-CN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parser.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delegate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>
                <a:solidFill>
                  <a:srgbClr val="007400"/>
                </a:solidFill>
                <a:latin typeface="STHeitiSC-Light"/>
              </a:rPr>
              <a:t>开始解析</a:t>
            </a:r>
            <a:endParaRPr lang="zh-TW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[parser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parse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NSXMLParser</a:t>
            </a:r>
            <a:r>
              <a:rPr lang="zh-CN" altLang="en-US" sz="1800" dirty="0"/>
              <a:t>采取的是</a:t>
            </a:r>
            <a:r>
              <a:rPr lang="en-US" altLang="zh-CN" sz="1800" dirty="0">
                <a:solidFill>
                  <a:srgbClr val="FF0000"/>
                </a:solidFill>
              </a:rPr>
              <a:t>SAX</a:t>
            </a:r>
            <a:r>
              <a:rPr lang="zh-CN" altLang="en-US" sz="1800" dirty="0"/>
              <a:t>方式解析，特点是事件驱动，下面情况都会通知代理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/>
              <a:t>当扫描到文档（</a:t>
            </a:r>
            <a:r>
              <a:rPr lang="en-US" altLang="zh-CN" sz="1800"/>
              <a:t>Document</a:t>
            </a:r>
            <a:r>
              <a:rPr lang="zh-CN" altLang="en-US" sz="1800"/>
              <a:t>）的开始与结束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当扫描到元素（</a:t>
            </a:r>
            <a:r>
              <a:rPr lang="en-US" altLang="zh-CN" sz="1800"/>
              <a:t>Element</a:t>
            </a:r>
            <a:r>
              <a:rPr lang="zh-CN" altLang="en-US" sz="1800"/>
              <a:t>）的开始与结束</a:t>
            </a:r>
            <a:endParaRPr lang="en-US" altLang="en-US" sz="1800" dirty="0"/>
          </a:p>
          <a:p>
            <a:pPr marL="0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2014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NSXMLParserDelegate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当扫描到文档的开始时调用（开始解析）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)parserDidStartDocument:(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NSXMLParser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*)parser</a:t>
            </a:r>
          </a:p>
          <a:p>
            <a:pPr marL="0" indent="0">
              <a:buNone/>
            </a:pPr>
            <a:endParaRPr lang="en-US" altLang="zh-CN" sz="1600" dirty="0"/>
          </a:p>
          <a:p>
            <a:r>
              <a:rPr lang="zh-CN" altLang="en-US" sz="1600" dirty="0"/>
              <a:t>当扫描到文档的结束时调用（解析完毕）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)parserDidEndDocument:(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NSXMLParser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*)parser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当扫描到元素的开始时调用（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attributeDict</a:t>
            </a:r>
            <a:r>
              <a:rPr lang="zh-CN" altLang="en-US" sz="1600" dirty="0"/>
              <a:t>存放着元素的属性）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)parser:(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NSXMLParser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*)parser didStartElement:(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*)elementName namespaceURI:(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*)namespaceURI qualifiedName:(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*)qName attributes:(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*)attributeDict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当扫描到元素的结束时调用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)parser:(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NSXMLParser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*)parser didEndElement:(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*)elementName namespaceURI:(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*)namespaceURI qualifiedName:(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*)qName</a:t>
            </a:r>
            <a:endParaRPr lang="en-US" altLang="zh-CN" sz="1600" dirty="0"/>
          </a:p>
          <a:p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848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GDataXML</a:t>
            </a:r>
            <a:r>
              <a:rPr kumimoji="1" lang="zh-CN" altLang="en-US" dirty="0"/>
              <a:t>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769" y="1394115"/>
            <a:ext cx="8448300" cy="5083975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</a:rPr>
              <a:t>GDataXML</a:t>
            </a:r>
            <a:r>
              <a:rPr lang="zh-CN" altLang="en-US" sz="1800" dirty="0"/>
              <a:t>基于</a:t>
            </a:r>
            <a:r>
              <a:rPr lang="en-US" altLang="zh-CN" sz="1800" dirty="0">
                <a:solidFill>
                  <a:srgbClr val="0000FF"/>
                </a:solidFill>
              </a:rPr>
              <a:t>libxml2</a:t>
            </a:r>
            <a:r>
              <a:rPr lang="zh-CN" altLang="en-US" sz="1800" dirty="0"/>
              <a:t>库，得做以下配置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导入</a:t>
            </a:r>
            <a:r>
              <a:rPr lang="en-US" altLang="zh-CN" sz="1800" dirty="0">
                <a:solidFill>
                  <a:srgbClr val="0000FF"/>
                </a:solidFill>
              </a:rPr>
              <a:t>libxml2</a:t>
            </a:r>
            <a:r>
              <a:rPr lang="zh-CN" altLang="en-US" sz="1800" dirty="0"/>
              <a:t>库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设置</a:t>
            </a:r>
            <a:r>
              <a:rPr lang="en-US" altLang="zh-CN" sz="1800" dirty="0">
                <a:solidFill>
                  <a:srgbClr val="0000FF"/>
                </a:solidFill>
              </a:rPr>
              <a:t>libxml2</a:t>
            </a:r>
            <a:r>
              <a:rPr lang="zh-CN" altLang="en-US" sz="1800" dirty="0"/>
              <a:t>的头文件搜索路径（为了能找到</a:t>
            </a:r>
            <a:r>
              <a:rPr lang="en-US" altLang="zh-CN" sz="1800" dirty="0">
                <a:solidFill>
                  <a:srgbClr val="0000FF"/>
                </a:solidFill>
              </a:rPr>
              <a:t>libxml2</a:t>
            </a:r>
            <a:r>
              <a:rPr lang="zh-CN" altLang="en-US" sz="1800" dirty="0"/>
              <a:t>库的所有头文件）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zh-CN" altLang="en-US" sz="1800" dirty="0"/>
              <a:t>在</a:t>
            </a:r>
            <a:r>
              <a:rPr lang="en-US" altLang="zh-CN" sz="1800" b="1"/>
              <a:t>Head Search Path</a:t>
            </a:r>
            <a:r>
              <a:rPr lang="zh-CN" altLang="en-US" sz="1800"/>
              <a:t>中加入</a:t>
            </a:r>
            <a:r>
              <a:rPr lang="en-US" altLang="zh-CN" sz="1800">
                <a:solidFill>
                  <a:srgbClr val="FF0000"/>
                </a:solidFill>
              </a:rPr>
              <a:t>/usr/include/libxml2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设置链接参数（自动链接</a:t>
            </a:r>
            <a:r>
              <a:rPr lang="en-US" altLang="zh-CN" sz="1800" dirty="0">
                <a:solidFill>
                  <a:srgbClr val="0000FF"/>
                </a:solidFill>
              </a:rPr>
              <a:t>libxml2</a:t>
            </a:r>
            <a:r>
              <a:rPr lang="zh-CN" altLang="en-US" sz="1800" dirty="0"/>
              <a:t>库）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zh-CN" altLang="en-US" sz="1800" dirty="0"/>
              <a:t>在</a:t>
            </a:r>
            <a:r>
              <a:rPr lang="en-US" altLang="zh-CN" sz="1800" b="1" dirty="0"/>
              <a:t>Other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Linker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Flags</a:t>
            </a:r>
            <a:r>
              <a:rPr lang="zh-CN" altLang="en-US" sz="1800" dirty="0"/>
              <a:t>中加入</a:t>
            </a:r>
            <a:r>
              <a:rPr lang="en-US" altLang="zh-CN" sz="1800" dirty="0">
                <a:solidFill>
                  <a:srgbClr val="FF0000"/>
                </a:solidFill>
              </a:rPr>
              <a:t>-lxml2</a:t>
            </a:r>
          </a:p>
          <a:p>
            <a:pPr marL="0" indent="0">
              <a:buNone/>
            </a:pPr>
            <a:endParaRPr lang="en-US" altLang="zh-CN" sz="1800" dirty="0"/>
          </a:p>
        </p:txBody>
      </p:sp>
      <p:pic>
        <p:nvPicPr>
          <p:cNvPr id="4" name="图片 3" descr="QQ20140626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2243639"/>
            <a:ext cx="2794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0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GDataXML</a:t>
            </a:r>
            <a:r>
              <a:rPr kumimoji="1" lang="zh-CN" altLang="en-US" dirty="0"/>
              <a:t>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769" y="1394115"/>
            <a:ext cx="8448300" cy="508397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由于</a:t>
            </a:r>
            <a:r>
              <a:rPr lang="en-US" altLang="zh-CN" sz="1800" dirty="0">
                <a:solidFill>
                  <a:srgbClr val="0000FF"/>
                </a:solidFill>
              </a:rPr>
              <a:t>GDataXML</a:t>
            </a:r>
            <a:r>
              <a:rPr lang="zh-CN" altLang="en-US" sz="1800" dirty="0"/>
              <a:t>是非</a:t>
            </a:r>
            <a:r>
              <a:rPr lang="en-US" altLang="zh-CN" sz="1800" dirty="0"/>
              <a:t>ARC</a:t>
            </a:r>
            <a:r>
              <a:rPr lang="zh-CN" altLang="en-US" sz="1800" dirty="0"/>
              <a:t>的，因此得设置编译参数</a:t>
            </a:r>
            <a:endParaRPr lang="en-US" altLang="zh-CN" sz="1800" dirty="0"/>
          </a:p>
        </p:txBody>
      </p:sp>
      <p:pic>
        <p:nvPicPr>
          <p:cNvPr id="5" name="图片 4" descr="QQ20140626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9" y="2094904"/>
            <a:ext cx="8326280" cy="3270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082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GDataXML</a:t>
            </a:r>
            <a:r>
              <a:rPr kumimoji="1" lang="zh-CN" altLang="en-US" dirty="0"/>
              <a:t>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769" y="1394115"/>
            <a:ext cx="8448300" cy="5083975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</a:rPr>
              <a:t>GDataXML</a:t>
            </a:r>
            <a:r>
              <a:rPr lang="zh-CN" altLang="en-US" sz="1800" dirty="0"/>
              <a:t>中常用的类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GDataXMLDocument</a:t>
            </a:r>
            <a:r>
              <a:rPr lang="zh-CN" altLang="zh-CN" sz="1800" dirty="0"/>
              <a:t>：</a:t>
            </a:r>
            <a:r>
              <a:rPr lang="zh-CN" altLang="en-US" sz="1800" dirty="0"/>
              <a:t>代表整个</a:t>
            </a:r>
            <a:r>
              <a:rPr lang="en-US" altLang="zh-CN" sz="1800" dirty="0"/>
              <a:t>XML</a:t>
            </a:r>
            <a:r>
              <a:rPr lang="zh-CN" altLang="en-US" sz="1800" dirty="0"/>
              <a:t>文档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GDataXMLElement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zh-CN" altLang="en-US" sz="1800" dirty="0"/>
              <a:t>代表文档中的每个元素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zh-CN" altLang="en-US" sz="1800" dirty="0"/>
              <a:t>使用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attributeForName:</a:t>
            </a:r>
            <a:r>
              <a:rPr lang="zh-CN" altLang="en-US" sz="1800" dirty="0"/>
              <a:t>方法可以获得属性值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42124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什么是</a:t>
            </a:r>
            <a:r>
              <a:rPr lang="en-US" altLang="zh-CN" sz="1800" dirty="0"/>
              <a:t>JSON</a:t>
            </a:r>
          </a:p>
          <a:p>
            <a:pPr>
              <a:buFont typeface="Wingdings" charset="2"/>
              <a:buChar char="p"/>
            </a:pPr>
            <a:r>
              <a:rPr lang="en-US" altLang="zh-CN" sz="1800" dirty="0"/>
              <a:t>JSON</a:t>
            </a:r>
            <a:r>
              <a:rPr lang="zh-CN" altLang="en-US" sz="1800" dirty="0"/>
              <a:t>是一种轻量级的数据格式，一般用于数据交互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服务器返回给客户端的数据，一般都是</a:t>
            </a:r>
            <a:r>
              <a:rPr lang="en-US" altLang="zh-CN" sz="1800" dirty="0">
                <a:solidFill>
                  <a:srgbClr val="FF0000"/>
                </a:solidFill>
              </a:rPr>
              <a:t>JSON</a:t>
            </a:r>
            <a:r>
              <a:rPr lang="zh-CN" altLang="en-US" sz="1800" dirty="0"/>
              <a:t>格式或者</a:t>
            </a:r>
            <a:r>
              <a:rPr lang="en-US" altLang="zh-CN" sz="1800" dirty="0">
                <a:solidFill>
                  <a:srgbClr val="FF0000"/>
                </a:solidFill>
              </a:rPr>
              <a:t>XML</a:t>
            </a:r>
            <a:r>
              <a:rPr lang="zh-CN" altLang="en-US" sz="1800" dirty="0"/>
              <a:t>格式（文件下载除外）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r>
              <a:rPr lang="en-US" altLang="zh-CN" sz="1800" dirty="0"/>
              <a:t>JSON</a:t>
            </a:r>
            <a:r>
              <a:rPr lang="zh-CN" altLang="en-US" sz="1800" dirty="0"/>
              <a:t>的格式很像</a:t>
            </a:r>
            <a:r>
              <a:rPr lang="en-US" altLang="zh-CN" sz="1800" dirty="0"/>
              <a:t>OC</a:t>
            </a:r>
            <a:r>
              <a:rPr lang="zh-CN" altLang="en-US" sz="1800" dirty="0"/>
              <a:t>中的字典和数组</a:t>
            </a:r>
            <a:endParaRPr lang="en-US" altLang="zh-CN" sz="1800" dirty="0"/>
          </a:p>
          <a:p>
            <a:pPr marL="0" indent="0">
              <a:buNone/>
            </a:pPr>
            <a:r>
              <a:rPr lang="hr-HR" altLang="zh-CN" sz="1800">
                <a:solidFill>
                  <a:srgbClr val="000000"/>
                </a:solidFill>
                <a:latin typeface="Menlo-Regular"/>
              </a:rPr>
              <a:t>{</a:t>
            </a:r>
            <a:r>
              <a:rPr lang="hr-HR" altLang="zh-CN" sz="1800">
                <a:solidFill>
                  <a:srgbClr val="C41A16"/>
                </a:solidFill>
                <a:latin typeface="Menlo-Regular"/>
              </a:rPr>
              <a:t>"name"</a:t>
            </a:r>
            <a:r>
              <a:rPr lang="hr-HR" altLang="zh-CN" sz="1800">
                <a:solidFill>
                  <a:srgbClr val="000000"/>
                </a:solidFill>
                <a:latin typeface="Menlo-Regular"/>
              </a:rPr>
              <a:t> : </a:t>
            </a:r>
            <a:r>
              <a:rPr lang="hr-HR" altLang="zh-CN" sz="1800">
                <a:solidFill>
                  <a:srgbClr val="C41A16"/>
                </a:solidFill>
                <a:latin typeface="Menlo-Regular"/>
              </a:rPr>
              <a:t>"jack"</a:t>
            </a:r>
            <a:r>
              <a:rPr lang="hr-HR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hr-HR" altLang="zh-CN" sz="1800">
                <a:solidFill>
                  <a:srgbClr val="C41A16"/>
                </a:solidFill>
                <a:latin typeface="Menlo-Regular"/>
              </a:rPr>
              <a:t>"age"</a:t>
            </a:r>
            <a:r>
              <a:rPr lang="hr-HR" altLang="zh-CN" sz="1800">
                <a:solidFill>
                  <a:srgbClr val="000000"/>
                </a:solidFill>
                <a:latin typeface="Menlo-Regular"/>
              </a:rPr>
              <a:t> : </a:t>
            </a:r>
            <a:r>
              <a:rPr lang="hr-HR" altLang="zh-CN" sz="1800">
                <a:solidFill>
                  <a:srgbClr val="1C00CF"/>
                </a:solidFill>
                <a:latin typeface="Menlo-Regular"/>
              </a:rPr>
              <a:t>10</a:t>
            </a:r>
            <a:r>
              <a:rPr lang="hr-HR" altLang="zh-CN" sz="180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r>
              <a:rPr lang="hr-HR" altLang="zh-CN" sz="1800">
                <a:solidFill>
                  <a:srgbClr val="000000"/>
                </a:solidFill>
                <a:latin typeface="Menlo-Regular"/>
              </a:rPr>
              <a:t>{</a:t>
            </a:r>
            <a:r>
              <a:rPr lang="hr-HR" altLang="zh-CN" sz="1800">
                <a:solidFill>
                  <a:srgbClr val="C41A16"/>
                </a:solidFill>
                <a:latin typeface="Menlo-Regular"/>
              </a:rPr>
              <a:t>"names"</a:t>
            </a:r>
            <a:r>
              <a:rPr lang="hr-HR" altLang="zh-CN" sz="1800">
                <a:solidFill>
                  <a:srgbClr val="000000"/>
                </a:solidFill>
                <a:latin typeface="Menlo-Regular"/>
              </a:rPr>
              <a:t> : [</a:t>
            </a:r>
            <a:r>
              <a:rPr lang="hr-HR" altLang="zh-CN" sz="1800">
                <a:solidFill>
                  <a:srgbClr val="C41A16"/>
                </a:solidFill>
                <a:latin typeface="Menlo-Regular"/>
              </a:rPr>
              <a:t>"jack"</a:t>
            </a:r>
            <a:r>
              <a:rPr lang="hr-HR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hr-HR" altLang="zh-CN" sz="1800">
                <a:solidFill>
                  <a:srgbClr val="C41A16"/>
                </a:solidFill>
                <a:latin typeface="Menlo-Regular"/>
              </a:rPr>
              <a:t>"rose"</a:t>
            </a:r>
            <a:r>
              <a:rPr lang="hr-HR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hr-HR" altLang="zh-CN" sz="1800">
                <a:solidFill>
                  <a:srgbClr val="C41A16"/>
                </a:solidFill>
                <a:latin typeface="Menlo-Regular"/>
              </a:rPr>
              <a:t>"jim"</a:t>
            </a:r>
            <a:r>
              <a:rPr lang="hr-HR" altLang="zh-CN" sz="1800">
                <a:solidFill>
                  <a:srgbClr val="000000"/>
                </a:solidFill>
                <a:latin typeface="Menlo-Regular"/>
              </a:rPr>
              <a:t>]}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标准</a:t>
            </a:r>
            <a:r>
              <a:rPr lang="en-US" altLang="zh-CN" sz="1800" dirty="0"/>
              <a:t>JSON</a:t>
            </a:r>
            <a:r>
              <a:rPr lang="zh-CN" altLang="en-US" sz="1800" dirty="0"/>
              <a:t>格式的注意点：</a:t>
            </a:r>
            <a:r>
              <a:rPr lang="en-US" altLang="zh-CN" sz="1800" dirty="0">
                <a:solidFill>
                  <a:srgbClr val="FF0000"/>
                </a:solidFill>
              </a:rPr>
              <a:t>key</a:t>
            </a:r>
            <a:r>
              <a:rPr lang="zh-CN" altLang="en-US" sz="1800" dirty="0">
                <a:solidFill>
                  <a:srgbClr val="FF0000"/>
                </a:solidFill>
              </a:rPr>
              <a:t>必须用双引号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r>
              <a:rPr lang="zh-CN" altLang="en-US" sz="1800" dirty="0"/>
              <a:t>要想从</a:t>
            </a:r>
            <a:r>
              <a:rPr lang="en-US" altLang="zh-CN" sz="1800" dirty="0"/>
              <a:t>JSON</a:t>
            </a:r>
            <a:r>
              <a:rPr lang="zh-CN" altLang="en-US" sz="1800" dirty="0"/>
              <a:t>中挖掘出具体数据，得对</a:t>
            </a:r>
            <a:r>
              <a:rPr lang="en-US" altLang="zh-CN" sz="1800" dirty="0"/>
              <a:t>JSON</a:t>
            </a:r>
            <a:r>
              <a:rPr lang="zh-CN" altLang="en-US" sz="1800" dirty="0"/>
              <a:t>进行解析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>
                <a:solidFill>
                  <a:srgbClr val="0000FF"/>
                </a:solidFill>
              </a:rPr>
              <a:t>JSON</a:t>
            </a:r>
            <a:r>
              <a:rPr lang="zh-CN" altLang="en-US" sz="1800" dirty="0">
                <a:solidFill>
                  <a:srgbClr val="0000FF"/>
                </a:solidFill>
              </a:rPr>
              <a:t> </a:t>
            </a:r>
            <a:r>
              <a:rPr lang="zh-CN" altLang="en-US" sz="1800" dirty="0">
                <a:sym typeface="Wingdings"/>
              </a:rPr>
              <a:t>转换为</a:t>
            </a:r>
            <a:r>
              <a:rPr lang="zh-CN" altLang="en-US" sz="1800" dirty="0"/>
              <a:t> </a:t>
            </a:r>
            <a:r>
              <a:rPr lang="en-US" altLang="zh-CN" sz="1800" dirty="0">
                <a:solidFill>
                  <a:srgbClr val="0000FF"/>
                </a:solidFill>
              </a:rPr>
              <a:t>OC</a:t>
            </a:r>
            <a:r>
              <a:rPr lang="zh-CN" altLang="en-US" sz="1800" dirty="0">
                <a:solidFill>
                  <a:srgbClr val="0000FF"/>
                </a:solidFill>
              </a:rPr>
              <a:t>数据类型</a:t>
            </a:r>
            <a:endParaRPr lang="en-US" altLang="zh-CN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62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XML</a:t>
            </a:r>
            <a:r>
              <a:rPr kumimoji="1" lang="zh-CN" altLang="en-US" dirty="0"/>
              <a:t>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7"/>
            <a:ext cx="8415655" cy="446576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同一份数据，既可以用</a:t>
            </a:r>
            <a:r>
              <a:rPr lang="en-US" altLang="zh-CN" sz="1800" dirty="0"/>
              <a:t>JSON</a:t>
            </a:r>
            <a:r>
              <a:rPr lang="zh-CN" altLang="en-US" sz="1800" dirty="0"/>
              <a:t>来表示，也可以用</a:t>
            </a:r>
            <a:r>
              <a:rPr lang="en-US" altLang="zh-CN" sz="1800" dirty="0"/>
              <a:t>XML</a:t>
            </a:r>
            <a:r>
              <a:rPr lang="zh-CN" altLang="en-US" sz="1800" dirty="0"/>
              <a:t>来表示</a:t>
            </a:r>
            <a:endParaRPr lang="en-US" altLang="zh-CN" sz="1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541244" y="1774817"/>
            <a:ext cx="770620" cy="446576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/>
              <a:t>JSON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98474" y="2321278"/>
            <a:ext cx="3424984" cy="340511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ro-RO" altLang="zh-CN" sz="120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altLang="zh-CN" sz="1200">
                <a:solidFill>
                  <a:srgbClr val="C41A16"/>
                </a:solidFill>
                <a:latin typeface="Menlo-Regular"/>
              </a:rPr>
              <a:t>"videos"</a:t>
            </a:r>
            <a:r>
              <a:rPr lang="ro-RO" altLang="zh-CN" sz="1200">
                <a:solidFill>
                  <a:srgbClr val="000000"/>
                </a:solidFill>
                <a:latin typeface="Menlo-Regular"/>
              </a:rPr>
              <a:t> : [</a:t>
            </a:r>
          </a:p>
          <a:p>
            <a:pPr marL="0" indent="0">
              <a:buNone/>
            </a:pPr>
            <a:r>
              <a:rPr lang="ro-RO" altLang="zh-CN" sz="1200">
                <a:solidFill>
                  <a:srgbClr val="000000"/>
                </a:solidFill>
                <a:latin typeface="Menlo-Regular"/>
              </a:rPr>
              <a:t>        {</a:t>
            </a:r>
          </a:p>
          <a:p>
            <a:pPr marL="0" indent="0">
              <a:buNone/>
            </a:pPr>
            <a:r>
              <a:rPr lang="zh-TW" altLang="en-US" sz="120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altLang="zh-TW" sz="1200">
                <a:solidFill>
                  <a:srgbClr val="C41A16"/>
                </a:solidFill>
                <a:latin typeface="Menlo-Regular"/>
              </a:rPr>
              <a:t>"name"</a:t>
            </a:r>
            <a:r>
              <a:rPr lang="zh-TW" alt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20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TW" sz="1200">
                <a:solidFill>
                  <a:srgbClr val="C41A16"/>
                </a:solidFill>
                <a:latin typeface="Menlo-Regular"/>
              </a:rPr>
              <a:t>"</a:t>
            </a:r>
            <a:r>
              <a:rPr lang="zh-TW" altLang="en-US" sz="1200">
                <a:solidFill>
                  <a:srgbClr val="C41A16"/>
                </a:solidFill>
                <a:latin typeface="STHeitiSC-Light"/>
              </a:rPr>
              <a:t>小黄人</a:t>
            </a:r>
            <a:r>
              <a:rPr lang="zh-TW" altLang="en-US" sz="1200">
                <a:solidFill>
                  <a:srgbClr val="C41A16"/>
                </a:solidFill>
                <a:latin typeface="Menlo-Regular"/>
              </a:rPr>
              <a:t> </a:t>
            </a:r>
            <a:r>
              <a:rPr lang="zh-TW" altLang="en-US" sz="1200">
                <a:solidFill>
                  <a:srgbClr val="C41A16"/>
                </a:solidFill>
                <a:latin typeface="STHeitiSC-Light"/>
              </a:rPr>
              <a:t>第</a:t>
            </a:r>
            <a:r>
              <a:rPr lang="en-US" altLang="zh-TW" sz="1200">
                <a:solidFill>
                  <a:srgbClr val="C41A16"/>
                </a:solidFill>
                <a:latin typeface="Menlo-Regular"/>
              </a:rPr>
              <a:t>01</a:t>
            </a:r>
            <a:r>
              <a:rPr lang="zh-TW" altLang="en-US" sz="1200">
                <a:solidFill>
                  <a:srgbClr val="C41A16"/>
                </a:solidFill>
                <a:latin typeface="STHeitiSC-Light"/>
              </a:rPr>
              <a:t>部</a:t>
            </a:r>
            <a:r>
              <a:rPr lang="en-US" altLang="zh-TW" sz="12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TW" sz="1200">
                <a:solidFill>
                  <a:srgbClr val="000000"/>
                </a:solidFill>
                <a:latin typeface="Menlo-Regular"/>
              </a:rPr>
              <a:t>,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altLang="zh-CN" sz="1200">
                <a:solidFill>
                  <a:srgbClr val="C41A16"/>
                </a:solidFill>
                <a:latin typeface="Menlo-Regular"/>
              </a:rPr>
              <a:t>"length"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: </a:t>
            </a:r>
            <a:r>
              <a:rPr lang="en-US" altLang="zh-CN" sz="1200">
                <a:solidFill>
                  <a:srgbClr val="1C00CF"/>
                </a:solidFill>
                <a:latin typeface="Menlo-Regular"/>
              </a:rPr>
              <a:t>30</a:t>
            </a:r>
            <a:endParaRPr lang="en-US" altLang="zh-CN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       },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       {</a:t>
            </a:r>
          </a:p>
          <a:p>
            <a:pPr marL="0" indent="0">
              <a:buNone/>
            </a:pPr>
            <a:r>
              <a:rPr lang="zh-TW" altLang="en-US" sz="120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altLang="zh-TW" sz="1200">
                <a:solidFill>
                  <a:srgbClr val="C41A16"/>
                </a:solidFill>
                <a:latin typeface="Menlo-Regular"/>
              </a:rPr>
              <a:t>"name"</a:t>
            </a:r>
            <a:r>
              <a:rPr lang="zh-TW" alt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20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TW" sz="1200">
                <a:solidFill>
                  <a:srgbClr val="C41A16"/>
                </a:solidFill>
                <a:latin typeface="Menlo-Regular"/>
              </a:rPr>
              <a:t>"</a:t>
            </a:r>
            <a:r>
              <a:rPr lang="zh-TW" altLang="en-US" sz="1200">
                <a:solidFill>
                  <a:srgbClr val="C41A16"/>
                </a:solidFill>
                <a:latin typeface="STHeitiSC-Light"/>
              </a:rPr>
              <a:t>小黄人</a:t>
            </a:r>
            <a:r>
              <a:rPr lang="zh-TW" altLang="en-US" sz="1200">
                <a:solidFill>
                  <a:srgbClr val="C41A16"/>
                </a:solidFill>
                <a:latin typeface="Menlo-Regular"/>
              </a:rPr>
              <a:t> </a:t>
            </a:r>
            <a:r>
              <a:rPr lang="zh-TW" altLang="en-US" sz="1200">
                <a:solidFill>
                  <a:srgbClr val="C41A16"/>
                </a:solidFill>
                <a:latin typeface="STHeitiSC-Light"/>
              </a:rPr>
              <a:t>第</a:t>
            </a:r>
            <a:r>
              <a:rPr lang="en-US" altLang="zh-TW" sz="1200">
                <a:solidFill>
                  <a:srgbClr val="C41A16"/>
                </a:solidFill>
                <a:latin typeface="Menlo-Regular"/>
              </a:rPr>
              <a:t>02</a:t>
            </a:r>
            <a:r>
              <a:rPr lang="zh-TW" altLang="en-US" sz="1200">
                <a:solidFill>
                  <a:srgbClr val="C41A16"/>
                </a:solidFill>
                <a:latin typeface="STHeitiSC-Light"/>
              </a:rPr>
              <a:t>部</a:t>
            </a:r>
            <a:r>
              <a:rPr lang="en-US" altLang="zh-TW" sz="12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TW" sz="1200">
                <a:solidFill>
                  <a:srgbClr val="000000"/>
                </a:solidFill>
                <a:latin typeface="Menlo-Regular"/>
              </a:rPr>
              <a:t>,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altLang="zh-CN" sz="1200">
                <a:solidFill>
                  <a:srgbClr val="C41A16"/>
                </a:solidFill>
                <a:latin typeface="Menlo-Regular"/>
              </a:rPr>
              <a:t>"length"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: </a:t>
            </a:r>
            <a:r>
              <a:rPr lang="en-US" altLang="zh-CN" sz="1200">
                <a:solidFill>
                  <a:srgbClr val="1C00CF"/>
                </a:solidFill>
                <a:latin typeface="Menlo-Regular"/>
              </a:rPr>
              <a:t>19</a:t>
            </a:r>
            <a:endParaRPr lang="en-US" altLang="zh-CN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   ]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}</a:t>
            </a:r>
            <a:endParaRPr lang="en-US" altLang="zh-CN" sz="12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60502" y="1774817"/>
            <a:ext cx="770620" cy="446576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/>
              <a:t>XML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489707" y="2327032"/>
            <a:ext cx="4311261" cy="129331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>
              <a:buNone/>
            </a:pP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&lt;videos&gt;</a:t>
            </a:r>
            <a:endParaRPr lang="en-US" altLang="zh-CN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&lt;video </a:t>
            </a:r>
            <a:r>
              <a:rPr lang="en-US" altLang="zh-CN" sz="1200">
                <a:solidFill>
                  <a:srgbClr val="836C28"/>
                </a:solidFill>
                <a:latin typeface="Menlo-Regular"/>
              </a:rPr>
              <a:t>name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200">
                <a:solidFill>
                  <a:srgbClr val="C41A16"/>
                </a:solidFill>
                <a:latin typeface="Menlo-Regular"/>
              </a:rPr>
              <a:t>"</a:t>
            </a:r>
            <a:r>
              <a:rPr lang="zh-CN" altLang="en-US" sz="1200">
                <a:solidFill>
                  <a:srgbClr val="C41A16"/>
                </a:solidFill>
                <a:latin typeface="STHeitiSC-Light"/>
              </a:rPr>
              <a:t>小黄人</a:t>
            </a:r>
            <a:r>
              <a:rPr lang="en-US" altLang="zh-CN" sz="1200">
                <a:solidFill>
                  <a:srgbClr val="C41A16"/>
                </a:solidFill>
                <a:latin typeface="Menlo-Regular"/>
              </a:rPr>
              <a:t> </a:t>
            </a:r>
            <a:r>
              <a:rPr lang="zh-CN" altLang="en-US" sz="1200">
                <a:solidFill>
                  <a:srgbClr val="C41A16"/>
                </a:solidFill>
                <a:latin typeface="STHeitiSC-Light"/>
              </a:rPr>
              <a:t>第</a:t>
            </a:r>
            <a:r>
              <a:rPr lang="en-US" altLang="zh-CN" sz="1200">
                <a:solidFill>
                  <a:srgbClr val="C41A16"/>
                </a:solidFill>
                <a:latin typeface="Menlo-Regular"/>
              </a:rPr>
              <a:t>01</a:t>
            </a:r>
            <a:r>
              <a:rPr lang="zh-CN" altLang="en-US" sz="1200">
                <a:solidFill>
                  <a:srgbClr val="C41A16"/>
                </a:solidFill>
                <a:latin typeface="STHeitiSC-Light"/>
              </a:rPr>
              <a:t>部</a:t>
            </a:r>
            <a:r>
              <a:rPr lang="en-US" altLang="zh-CN" sz="12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 </a:t>
            </a:r>
            <a:r>
              <a:rPr lang="en-US" altLang="zh-CN" sz="1200">
                <a:solidFill>
                  <a:srgbClr val="836C28"/>
                </a:solidFill>
                <a:latin typeface="Menlo-Regular"/>
              </a:rPr>
              <a:t>length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200">
                <a:solidFill>
                  <a:srgbClr val="C41A16"/>
                </a:solidFill>
                <a:latin typeface="Menlo-Regular"/>
              </a:rPr>
              <a:t>"30"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 /&gt;</a:t>
            </a:r>
            <a:endParaRPr lang="en-US" altLang="zh-CN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&lt;video </a:t>
            </a:r>
            <a:r>
              <a:rPr lang="en-US" altLang="zh-CN" sz="1200">
                <a:solidFill>
                  <a:srgbClr val="836C28"/>
                </a:solidFill>
                <a:latin typeface="Menlo-Regular"/>
              </a:rPr>
              <a:t>name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200">
                <a:solidFill>
                  <a:srgbClr val="C41A16"/>
                </a:solidFill>
                <a:latin typeface="Menlo-Regular"/>
              </a:rPr>
              <a:t>"</a:t>
            </a:r>
            <a:r>
              <a:rPr lang="zh-CN" altLang="en-US" sz="1200">
                <a:solidFill>
                  <a:srgbClr val="C41A16"/>
                </a:solidFill>
                <a:latin typeface="STHeitiSC-Light"/>
              </a:rPr>
              <a:t>小黄人</a:t>
            </a:r>
            <a:r>
              <a:rPr lang="en-US" altLang="zh-CN" sz="1200">
                <a:solidFill>
                  <a:srgbClr val="C41A16"/>
                </a:solidFill>
                <a:latin typeface="Menlo-Regular"/>
              </a:rPr>
              <a:t> </a:t>
            </a:r>
            <a:r>
              <a:rPr lang="zh-CN" altLang="en-US" sz="1200">
                <a:solidFill>
                  <a:srgbClr val="C41A16"/>
                </a:solidFill>
                <a:latin typeface="STHeitiSC-Light"/>
              </a:rPr>
              <a:t>第</a:t>
            </a:r>
            <a:r>
              <a:rPr lang="en-US" altLang="zh-CN" sz="1200">
                <a:solidFill>
                  <a:srgbClr val="C41A16"/>
                </a:solidFill>
                <a:latin typeface="Menlo-Regular"/>
              </a:rPr>
              <a:t>02</a:t>
            </a:r>
            <a:r>
              <a:rPr lang="zh-CN" altLang="en-US" sz="1200">
                <a:solidFill>
                  <a:srgbClr val="C41A16"/>
                </a:solidFill>
                <a:latin typeface="STHeitiSC-Light"/>
              </a:rPr>
              <a:t>部</a:t>
            </a:r>
            <a:r>
              <a:rPr lang="en-US" altLang="zh-CN" sz="12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 </a:t>
            </a:r>
            <a:r>
              <a:rPr lang="en-US" altLang="zh-CN" sz="1200">
                <a:solidFill>
                  <a:srgbClr val="836C28"/>
                </a:solidFill>
                <a:latin typeface="Menlo-Regular"/>
              </a:rPr>
              <a:t>length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200">
                <a:solidFill>
                  <a:srgbClr val="C41A16"/>
                </a:solidFill>
                <a:latin typeface="Menlo-Regular"/>
              </a:rPr>
              <a:t>"19"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 /&gt;</a:t>
            </a:r>
            <a:endParaRPr lang="en-US" altLang="zh-CN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&lt;/videos&gt;</a:t>
            </a:r>
            <a:endParaRPr lang="en-US" altLang="zh-CN" sz="12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85313" y="5898537"/>
            <a:ext cx="8415655" cy="446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lang="zh-CN" altLang="en-US" sz="1800" dirty="0"/>
              <a:t>相比之下，</a:t>
            </a:r>
            <a:r>
              <a:rPr lang="en-US" altLang="zh-CN" sz="1800" dirty="0"/>
              <a:t>JSON</a:t>
            </a:r>
            <a:r>
              <a:rPr lang="zh-CN" altLang="en-US" sz="1800" dirty="0"/>
              <a:t>的体积小于</a:t>
            </a:r>
            <a:r>
              <a:rPr lang="en-US" altLang="zh-CN" sz="1800" dirty="0"/>
              <a:t>XML</a:t>
            </a:r>
            <a:r>
              <a:rPr lang="zh-CN" altLang="en-US" sz="1800" dirty="0"/>
              <a:t>，所以服务器返回给移动端的数据格式以</a:t>
            </a:r>
            <a:r>
              <a:rPr lang="en-US" altLang="zh-CN" sz="1800" dirty="0"/>
              <a:t>JSON</a:t>
            </a:r>
            <a:r>
              <a:rPr lang="zh-CN" altLang="en-US" sz="1800" dirty="0"/>
              <a:t>居多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82919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OC</a:t>
            </a:r>
            <a:r>
              <a:rPr kumimoji="1" lang="zh-CN" altLang="en-US" dirty="0"/>
              <a:t> 转换对照表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219211"/>
              </p:ext>
            </p:extLst>
          </p:nvPr>
        </p:nvGraphicFramePr>
        <p:xfrm>
          <a:off x="1198745" y="2630462"/>
          <a:ext cx="61364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1030"/>
                <a:gridCol w="30254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JSON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OC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大括号 </a:t>
                      </a:r>
                      <a:r>
                        <a:rPr lang="en-US" altLang="zh-CN"/>
                        <a:t>{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NSDictionary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中括号 </a:t>
                      </a:r>
                      <a:r>
                        <a:rPr lang="en-US" altLang="zh-CN"/>
                        <a:t>[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NSArray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双引号 </a:t>
                      </a:r>
                      <a:r>
                        <a:rPr lang="hr-HR" altLang="zh-CN" sz="1800">
                          <a:solidFill>
                            <a:srgbClr val="C41A16"/>
                          </a:solidFill>
                          <a:latin typeface="Menlo-Regular"/>
                        </a:rPr>
                        <a:t>"</a:t>
                      </a:r>
                      <a:r>
                        <a:rPr lang="zh-CN" altLang="en-US" sz="1800">
                          <a:solidFill>
                            <a:srgbClr val="C41A16"/>
                          </a:solidFill>
                          <a:latin typeface="Menlo-Regular"/>
                        </a:rPr>
                        <a:t> </a:t>
                      </a:r>
                      <a:r>
                        <a:rPr lang="hr-HR" altLang="zh-CN" sz="1800">
                          <a:solidFill>
                            <a:srgbClr val="C41A16"/>
                          </a:solidFill>
                          <a:latin typeface="Menlo-Regular"/>
                        </a:rPr>
                        <a:t>"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NSString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数字 </a:t>
                      </a:r>
                      <a:r>
                        <a:rPr lang="zh-CN" altLang="zh-CN"/>
                        <a:t>1</a:t>
                      </a:r>
                      <a:r>
                        <a:rPr lang="en-US" altLang="zh-CN"/>
                        <a:t>0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10.8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NSNumber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00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JSON</a:t>
            </a:r>
            <a:r>
              <a:rPr kumimoji="1" lang="zh-CN" altLang="en-US"/>
              <a:t> </a:t>
            </a:r>
            <a:r>
              <a:rPr kumimoji="1" lang="en-US" altLang="zh-CN"/>
              <a:t>–</a:t>
            </a:r>
            <a:r>
              <a:rPr kumimoji="1" lang="zh-CN" altLang="en-US"/>
              <a:t> </a:t>
            </a:r>
            <a:r>
              <a:rPr kumimoji="1" lang="en-US" altLang="zh-CN"/>
              <a:t>OC</a:t>
            </a:r>
            <a:r>
              <a:rPr kumimoji="1" lang="zh-CN" altLang="en-US"/>
              <a:t> 转换练习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537" y="1369820"/>
            <a:ext cx="3868383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hr-HR" altLang="zh-CN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hr-HR" altLang="zh-CN" sz="1400">
                <a:solidFill>
                  <a:srgbClr val="C41A16"/>
                </a:solidFill>
                <a:latin typeface="Menlo-Regular"/>
              </a:rPr>
              <a:t>"name"</a:t>
            </a:r>
            <a:r>
              <a:rPr lang="hr-HR" altLang="zh-CN" sz="1400">
                <a:solidFill>
                  <a:srgbClr val="000000"/>
                </a:solidFill>
                <a:latin typeface="Menlo-Regular"/>
              </a:rPr>
              <a:t> : </a:t>
            </a:r>
            <a:r>
              <a:rPr lang="hr-HR" altLang="zh-CN" sz="1400">
                <a:solidFill>
                  <a:srgbClr val="C41A16"/>
                </a:solidFill>
                <a:latin typeface="Menlo-Regular"/>
              </a:rPr>
              <a:t>"jack"</a:t>
            </a:r>
            <a:r>
              <a:rPr lang="hr-HR" altLang="zh-CN" sz="140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hr-HR" altLang="zh-CN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hr-HR" altLang="zh-CN" sz="1400">
                <a:solidFill>
                  <a:srgbClr val="C41A16"/>
                </a:solidFill>
                <a:latin typeface="Menlo-Regular"/>
              </a:rPr>
              <a:t>"age"</a:t>
            </a:r>
            <a:r>
              <a:rPr lang="hr-HR" altLang="zh-CN" sz="1400">
                <a:solidFill>
                  <a:srgbClr val="000000"/>
                </a:solidFill>
                <a:latin typeface="Menlo-Regular"/>
              </a:rPr>
              <a:t>  : </a:t>
            </a:r>
            <a:r>
              <a:rPr lang="hr-HR" altLang="zh-CN" sz="1400">
                <a:solidFill>
                  <a:srgbClr val="1C00CF"/>
                </a:solidFill>
                <a:latin typeface="Menlo-Regular"/>
              </a:rPr>
              <a:t>20</a:t>
            </a:r>
            <a:r>
              <a:rPr lang="hr-HR" altLang="zh-CN" sz="140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"height"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: </a:t>
            </a:r>
            <a:r>
              <a:rPr lang="en-US" altLang="zh-CN" sz="1400">
                <a:solidFill>
                  <a:srgbClr val="1C00CF"/>
                </a:solidFill>
                <a:latin typeface="Menlo-Regular"/>
              </a:rPr>
              <a:t>1.85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nl-NL" altLang="zh-CN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altLang="zh-CN" sz="1400">
                <a:solidFill>
                  <a:srgbClr val="C41A16"/>
                </a:solidFill>
                <a:latin typeface="Menlo-Regular"/>
              </a:rPr>
              <a:t>"school"</a:t>
            </a:r>
            <a:r>
              <a:rPr lang="nl-NL" altLang="zh-CN" sz="1400">
                <a:solidFill>
                  <a:srgbClr val="000000"/>
                </a:solidFill>
                <a:latin typeface="Menlo-Regular"/>
              </a:rPr>
              <a:t> : {</a:t>
            </a:r>
          </a:p>
          <a:p>
            <a:r>
              <a:rPr lang="nl-NL" altLang="zh-CN" sz="14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altLang="zh-CN" sz="1400">
                <a:solidFill>
                  <a:srgbClr val="C41A16"/>
                </a:solidFill>
                <a:latin typeface="Menlo-Regular"/>
              </a:rPr>
              <a:t>"name"</a:t>
            </a:r>
            <a:r>
              <a:rPr lang="nl-NL" altLang="zh-CN" sz="1400">
                <a:solidFill>
                  <a:srgbClr val="000000"/>
                </a:solidFill>
                <a:latin typeface="Menlo-Regular"/>
              </a:rPr>
              <a:t> : </a:t>
            </a:r>
            <a:r>
              <a:rPr lang="nl-NL" altLang="zh-CN" sz="1400">
                <a:solidFill>
                  <a:srgbClr val="C41A16"/>
                </a:solidFill>
                <a:latin typeface="Menlo-Regular"/>
              </a:rPr>
              <a:t>"HM"</a:t>
            </a:r>
            <a:r>
              <a:rPr lang="nl-NL" altLang="zh-CN" sz="140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zh-TW" altLang="en-US" sz="14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altLang="zh-CN" sz="14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TW" sz="1400">
                <a:solidFill>
                  <a:srgbClr val="C41A16"/>
                </a:solidFill>
                <a:latin typeface="Menlo-Regular"/>
              </a:rPr>
              <a:t>address</a:t>
            </a:r>
            <a:r>
              <a:rPr lang="nl-NL" altLang="zh-CN" sz="1400">
                <a:solidFill>
                  <a:srgbClr val="C41A16"/>
                </a:solidFill>
                <a:latin typeface="Menlo-Regular"/>
              </a:rPr>
              <a:t>"</a:t>
            </a:r>
            <a:r>
              <a:rPr lang="zh-TW" altLang="en-US" sz="14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400">
                <a:solidFill>
                  <a:srgbClr val="000000"/>
                </a:solidFill>
                <a:latin typeface="Menlo-Regular"/>
              </a:rPr>
              <a:t>: </a:t>
            </a:r>
            <a:r>
              <a:rPr lang="nl-NL" altLang="zh-CN" sz="1400">
                <a:solidFill>
                  <a:srgbClr val="C41A16"/>
                </a:solidFill>
                <a:latin typeface="Menlo-Regular"/>
              </a:rPr>
              <a:t>"</a:t>
            </a:r>
            <a:r>
              <a:rPr lang="zh-TW" altLang="en-US" sz="1400">
                <a:solidFill>
                  <a:srgbClr val="C41A16"/>
                </a:solidFill>
                <a:latin typeface="STHeitiSC-Light"/>
              </a:rPr>
              <a:t>中关村软件园</a:t>
            </a:r>
            <a:r>
              <a:rPr lang="en-US" altLang="zh-TW" sz="1400">
                <a:solidFill>
                  <a:srgbClr val="C41A16"/>
                </a:solidFill>
                <a:latin typeface="Menlo-Regular"/>
              </a:rPr>
              <a:t>"</a:t>
            </a:r>
            <a:endParaRPr lang="zh-TW" altLang="en-US" sz="1400">
              <a:solidFill>
                <a:srgbClr val="000000"/>
              </a:solidFill>
              <a:latin typeface="Menlo-Regular"/>
            </a:endParaRPr>
          </a:p>
          <a:p>
            <a:r>
              <a:rPr lang="zh-TW" altLang="en-US" sz="1400">
                <a:solidFill>
                  <a:srgbClr val="000000"/>
                </a:solidFill>
                <a:latin typeface="Menlo-Regular"/>
              </a:rPr>
              <a:t>          </a:t>
            </a:r>
            <a:r>
              <a:rPr lang="en-US" altLang="zh-TW" sz="1400">
                <a:solidFill>
                  <a:srgbClr val="000000"/>
                </a:solidFill>
                <a:latin typeface="Menlo-Regular"/>
              </a:rPr>
              <a:t>},</a:t>
            </a:r>
          </a:p>
          <a:p>
            <a:r>
              <a:rPr lang="cs-CZ" altLang="zh-CN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cs-CZ" altLang="zh-CN" sz="1400">
                <a:solidFill>
                  <a:srgbClr val="C41A16"/>
                </a:solidFill>
                <a:latin typeface="Menlo-Regular"/>
              </a:rPr>
              <a:t>"photos"</a:t>
            </a:r>
            <a:r>
              <a:rPr lang="cs-CZ" altLang="zh-CN" sz="1400">
                <a:solidFill>
                  <a:srgbClr val="000000"/>
                </a:solidFill>
                <a:latin typeface="Menlo-Regular"/>
              </a:rPr>
              <a:t> : [</a:t>
            </a:r>
          </a:p>
          <a:p>
            <a:r>
              <a:rPr lang="cs-CZ" altLang="zh-CN" sz="1400">
                <a:solidFill>
                  <a:srgbClr val="000000"/>
                </a:solidFill>
                <a:latin typeface="Menlo-Regular"/>
              </a:rPr>
              <a:t>        {</a:t>
            </a:r>
          </a:p>
          <a:p>
            <a:r>
              <a:rPr lang="fr-FR" altLang="zh-CN" sz="140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fr-FR" altLang="zh-CN" sz="1400">
                <a:solidFill>
                  <a:srgbClr val="C41A16"/>
                </a:solidFill>
                <a:latin typeface="Menlo-Regular"/>
              </a:rPr>
              <a:t>"icon"</a:t>
            </a:r>
            <a:r>
              <a:rPr lang="fr-FR" altLang="zh-CN" sz="1400">
                <a:solidFill>
                  <a:srgbClr val="000000"/>
                </a:solidFill>
                <a:latin typeface="Menlo-Regular"/>
              </a:rPr>
              <a:t> : </a:t>
            </a:r>
            <a:r>
              <a:rPr lang="fr-FR" altLang="zh-CN" sz="1400">
                <a:solidFill>
                  <a:srgbClr val="C41A16"/>
                </a:solidFill>
                <a:latin typeface="Menlo-Regular"/>
              </a:rPr>
              <a:t>"beauty.png"</a:t>
            </a:r>
            <a:r>
              <a:rPr lang="fr-FR" altLang="zh-CN" sz="140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r-FR" altLang="zh-CN" sz="140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fr-FR" altLang="zh-CN" sz="1400">
                <a:solidFill>
                  <a:srgbClr val="C41A16"/>
                </a:solidFill>
                <a:latin typeface="Menlo-Regular"/>
              </a:rPr>
              <a:t>"time"</a:t>
            </a:r>
            <a:r>
              <a:rPr lang="fr-FR" altLang="zh-CN" sz="1400">
                <a:solidFill>
                  <a:srgbClr val="000000"/>
                </a:solidFill>
                <a:latin typeface="Menlo-Regular"/>
              </a:rPr>
              <a:t> : </a:t>
            </a:r>
            <a:r>
              <a:rPr lang="fr-FR" altLang="zh-CN" sz="1400">
                <a:solidFill>
                  <a:srgbClr val="C41A16"/>
                </a:solidFill>
                <a:latin typeface="Menlo-Regular"/>
              </a:rPr>
              <a:t>"2014-01-01"</a:t>
            </a:r>
            <a:endParaRPr lang="fr-FR" altLang="zh-CN" sz="1400">
              <a:solidFill>
                <a:srgbClr val="000000"/>
              </a:solidFill>
              <a:latin typeface="Menlo-Regular"/>
            </a:endParaRPr>
          </a:p>
          <a:p>
            <a:r>
              <a:rPr lang="fr-FR" altLang="zh-CN" sz="1400">
                <a:solidFill>
                  <a:srgbClr val="000000"/>
                </a:solidFill>
                <a:latin typeface="Menlo-Regular"/>
              </a:rPr>
              <a:t>        },</a:t>
            </a:r>
          </a:p>
          <a:p>
            <a:r>
              <a:rPr lang="fr-FR" altLang="zh-CN" sz="1400">
                <a:solidFill>
                  <a:srgbClr val="000000"/>
                </a:solidFill>
                <a:latin typeface="Menlo-Regular"/>
              </a:rPr>
              <a:t>        {</a:t>
            </a:r>
          </a:p>
          <a:p>
            <a:r>
              <a:rPr lang="it-IT" altLang="zh-CN" sz="140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it-IT" altLang="zh-CN" sz="1400">
                <a:solidFill>
                  <a:srgbClr val="C41A16"/>
                </a:solidFill>
                <a:latin typeface="Menlo-Regular"/>
              </a:rPr>
              <a:t>"icon"</a:t>
            </a:r>
            <a:r>
              <a:rPr lang="it-IT" altLang="zh-CN" sz="1400">
                <a:solidFill>
                  <a:srgbClr val="000000"/>
                </a:solidFill>
                <a:latin typeface="Menlo-Regular"/>
              </a:rPr>
              <a:t> : </a:t>
            </a:r>
            <a:r>
              <a:rPr lang="it-IT" altLang="zh-CN" sz="1400">
                <a:solidFill>
                  <a:srgbClr val="C41A16"/>
                </a:solidFill>
                <a:latin typeface="Menlo-Regular"/>
              </a:rPr>
              <a:t>"nice.png"</a:t>
            </a:r>
            <a:r>
              <a:rPr lang="it-IT" altLang="zh-CN" sz="140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it-IT" altLang="zh-CN" sz="140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it-IT" altLang="zh-CN" sz="1400">
                <a:solidFill>
                  <a:srgbClr val="C41A16"/>
                </a:solidFill>
                <a:latin typeface="Menlo-Regular"/>
              </a:rPr>
              <a:t>"time"</a:t>
            </a:r>
            <a:r>
              <a:rPr lang="it-IT" altLang="zh-CN" sz="1400">
                <a:solidFill>
                  <a:srgbClr val="000000"/>
                </a:solidFill>
                <a:latin typeface="Menlo-Regular"/>
              </a:rPr>
              <a:t> : </a:t>
            </a:r>
            <a:r>
              <a:rPr lang="it-IT" altLang="zh-CN" sz="1400">
                <a:solidFill>
                  <a:srgbClr val="C41A16"/>
                </a:solidFill>
                <a:latin typeface="Menlo-Regular"/>
              </a:rPr>
              <a:t>"2014-02-07"</a:t>
            </a:r>
            <a:endParaRPr lang="it-IT" altLang="zh-CN" sz="1400">
              <a:solidFill>
                <a:srgbClr val="000000"/>
              </a:solidFill>
              <a:latin typeface="Menlo-Regular"/>
            </a:endParaRPr>
          </a:p>
          <a:p>
            <a:r>
              <a:rPr lang="it-IT" altLang="zh-CN" sz="1400">
                <a:solidFill>
                  <a:srgbClr val="000000"/>
                </a:solidFill>
                <a:latin typeface="Menlo-Regular"/>
              </a:rPr>
              <a:t>        },</a:t>
            </a:r>
          </a:p>
          <a:p>
            <a:r>
              <a:rPr lang="it-IT" altLang="zh-CN" sz="1400">
                <a:solidFill>
                  <a:srgbClr val="000000"/>
                </a:solidFill>
                <a:latin typeface="Menlo-Regular"/>
              </a:rPr>
              <a:t>        {</a:t>
            </a:r>
          </a:p>
          <a:p>
            <a:r>
              <a:rPr lang="nl-NL" altLang="zh-CN" sz="140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nl-NL" altLang="zh-CN" sz="1400">
                <a:solidFill>
                  <a:srgbClr val="C41A16"/>
                </a:solidFill>
                <a:latin typeface="Menlo-Regular"/>
              </a:rPr>
              <a:t>"icon"</a:t>
            </a:r>
            <a:r>
              <a:rPr lang="nl-NL" altLang="zh-CN" sz="1400">
                <a:solidFill>
                  <a:srgbClr val="000000"/>
                </a:solidFill>
                <a:latin typeface="Menlo-Regular"/>
              </a:rPr>
              <a:t> : </a:t>
            </a:r>
            <a:r>
              <a:rPr lang="nl-NL" altLang="zh-CN" sz="1400">
                <a:solidFill>
                  <a:srgbClr val="C41A16"/>
                </a:solidFill>
                <a:latin typeface="Menlo-Regular"/>
              </a:rPr>
              <a:t>"good.png"</a:t>
            </a:r>
            <a:r>
              <a:rPr lang="nl-NL" altLang="zh-CN" sz="140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nl-NL" altLang="zh-CN" sz="140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nl-NL" altLang="zh-CN" sz="1400">
                <a:solidFill>
                  <a:srgbClr val="C41A16"/>
                </a:solidFill>
                <a:latin typeface="Menlo-Regular"/>
              </a:rPr>
              <a:t>"time"</a:t>
            </a:r>
            <a:r>
              <a:rPr lang="nl-NL" altLang="zh-CN" sz="1400">
                <a:solidFill>
                  <a:srgbClr val="000000"/>
                </a:solidFill>
                <a:latin typeface="Menlo-Regular"/>
              </a:rPr>
              <a:t> : </a:t>
            </a:r>
            <a:r>
              <a:rPr lang="nl-NL" altLang="zh-CN" sz="1400">
                <a:solidFill>
                  <a:srgbClr val="C41A16"/>
                </a:solidFill>
                <a:latin typeface="Menlo-Regular"/>
              </a:rPr>
              <a:t>"2014-05-06"</a:t>
            </a:r>
            <a:endParaRPr lang="nl-NL" altLang="zh-CN" sz="1400">
              <a:solidFill>
                <a:srgbClr val="000000"/>
              </a:solidFill>
              <a:latin typeface="Menlo-Regular"/>
            </a:endParaRPr>
          </a:p>
          <a:p>
            <a:r>
              <a:rPr lang="nl-NL" altLang="zh-CN" sz="140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nl-NL" altLang="zh-CN" sz="1400">
                <a:solidFill>
                  <a:srgbClr val="000000"/>
                </a:solidFill>
                <a:latin typeface="Menlo-Regular"/>
              </a:rPr>
              <a:t>    ]</a:t>
            </a:r>
          </a:p>
          <a:p>
            <a:r>
              <a:rPr lang="nl-NL" altLang="zh-CN" sz="140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pic>
        <p:nvPicPr>
          <p:cNvPr id="7" name="图片 6" descr="QQ20140624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077" y="2156099"/>
            <a:ext cx="4771110" cy="3474977"/>
          </a:xfrm>
          <a:prstGeom prst="rect">
            <a:avLst/>
          </a:prstGeom>
        </p:spPr>
      </p:pic>
      <p:cxnSp>
        <p:nvCxnSpPr>
          <p:cNvPr id="9" name="直线箭头连接符 8"/>
          <p:cNvCxnSpPr>
            <a:stCxn id="6" idx="3"/>
            <a:endCxn id="7" idx="1"/>
          </p:cNvCxnSpPr>
          <p:nvPr/>
        </p:nvCxnSpPr>
        <p:spPr>
          <a:xfrm>
            <a:off x="3895920" y="3893588"/>
            <a:ext cx="4341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46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JSON</a:t>
            </a:r>
            <a:r>
              <a:rPr kumimoji="1" lang="zh-CN" altLang="en-US" dirty="0"/>
              <a:t>解析方案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在</a:t>
            </a:r>
            <a:r>
              <a:rPr lang="en-US" altLang="zh-CN" sz="1800" dirty="0"/>
              <a:t>iOS</a:t>
            </a:r>
            <a:r>
              <a:rPr lang="zh-CN" altLang="en-US" sz="1800" dirty="0"/>
              <a:t>中，</a:t>
            </a:r>
            <a:r>
              <a:rPr lang="en-US" altLang="zh-CN" sz="1800" dirty="0"/>
              <a:t>JSON</a:t>
            </a:r>
            <a:r>
              <a:rPr lang="zh-CN" altLang="en-US" sz="1800" dirty="0"/>
              <a:t>的常见解析方案有</a:t>
            </a:r>
            <a:r>
              <a:rPr lang="en-US" altLang="zh-CN" sz="1800" dirty="0"/>
              <a:t>4</a:t>
            </a:r>
            <a:r>
              <a:rPr lang="zh-CN" altLang="en-US" sz="1800" dirty="0"/>
              <a:t>种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第三方框架：</a:t>
            </a:r>
            <a:r>
              <a:rPr lang="en-US" altLang="zh-CN" sz="1800" dirty="0">
                <a:solidFill>
                  <a:srgbClr val="0000FF"/>
                </a:solidFill>
              </a:rPr>
              <a:t>JSONKit</a:t>
            </a:r>
            <a:r>
              <a:rPr lang="zh-CN" altLang="en-US" sz="1800" dirty="0"/>
              <a:t>、</a:t>
            </a:r>
            <a:r>
              <a:rPr lang="en-US" altLang="zh-CN" sz="1800" dirty="0">
                <a:solidFill>
                  <a:srgbClr val="0000FF"/>
                </a:solidFill>
              </a:rPr>
              <a:t>SBJson</a:t>
            </a:r>
            <a:r>
              <a:rPr lang="zh-CN" altLang="en-US" sz="1800" dirty="0"/>
              <a:t>、</a:t>
            </a:r>
            <a:r>
              <a:rPr lang="en-US" altLang="zh-CN" sz="1800" dirty="0">
                <a:solidFill>
                  <a:srgbClr val="0000FF"/>
                </a:solidFill>
              </a:rPr>
              <a:t>TouchJSON</a:t>
            </a:r>
            <a:r>
              <a:rPr lang="zh-CN" altLang="en-US" sz="1800" dirty="0"/>
              <a:t>（性能从左到右，越差） 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苹果原生（自带）：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NSJSONSerialization</a:t>
            </a:r>
            <a:r>
              <a:rPr lang="zh-CN" altLang="en-US" sz="1800" dirty="0"/>
              <a:t>（</a:t>
            </a:r>
            <a:r>
              <a:rPr lang="zh-CN" altLang="en-US" sz="1800" dirty="0">
                <a:solidFill>
                  <a:srgbClr val="FF0000"/>
                </a:solidFill>
              </a:rPr>
              <a:t>性能最好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NSJSONSerialization</a:t>
            </a:r>
            <a:r>
              <a:rPr lang="zh-CN" altLang="en-US" sz="1800" dirty="0"/>
              <a:t>的常见方法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/>
              <a:t>JSON</a:t>
            </a:r>
            <a:r>
              <a:rPr lang="zh-CN" altLang="en-US" sz="1800" dirty="0"/>
              <a:t>数据 </a:t>
            </a:r>
            <a:r>
              <a:rPr lang="zh-CN" altLang="en-US" sz="1800" dirty="0">
                <a:sym typeface="Wingdings"/>
              </a:rPr>
              <a:t> </a:t>
            </a:r>
            <a:r>
              <a:rPr lang="en-US" altLang="zh-CN" sz="1800" dirty="0">
                <a:sym typeface="Wingdings"/>
              </a:rPr>
              <a:t>OC</a:t>
            </a:r>
            <a:r>
              <a:rPr lang="zh-CN" altLang="en-US" sz="1800" dirty="0">
                <a:sym typeface="Wingdings"/>
              </a:rPr>
              <a:t>对象</a:t>
            </a:r>
            <a:endParaRPr lang="en-US" altLang="zh-CN" sz="1800" dirty="0">
              <a:sym typeface="Wingdings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)JSONObjectWithData:(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*)data options:(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NSJSONReadingOptions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)opt error:(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**)error;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800" dirty="0">
                <a:sym typeface="Wingdings"/>
              </a:rPr>
              <a:t>OC</a:t>
            </a:r>
            <a:r>
              <a:rPr lang="zh-CN" altLang="en-US" sz="1800" dirty="0">
                <a:sym typeface="Wingdings"/>
              </a:rPr>
              <a:t>对象  </a:t>
            </a:r>
            <a:r>
              <a:rPr lang="en-US" altLang="zh-CN" sz="1800" dirty="0">
                <a:sym typeface="Wingdings"/>
              </a:rPr>
              <a:t>J</a:t>
            </a:r>
            <a:r>
              <a:rPr lang="en-US" altLang="zh-CN" sz="1800" dirty="0"/>
              <a:t>SON</a:t>
            </a:r>
            <a:r>
              <a:rPr lang="zh-CN" altLang="en-US" sz="1800" dirty="0"/>
              <a:t>数据 </a:t>
            </a:r>
            <a:endParaRPr lang="en-US" altLang="zh-CN" sz="1800" dirty="0">
              <a:sym typeface="Wingdings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*)dataWithJSONObject:(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)obj options:(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NSJSONWritingOptions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)opt error:(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**)error;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4952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解析来自服务器的</a:t>
            </a:r>
            <a:r>
              <a:rPr kumimoji="1" lang="en-US" altLang="zh-CN" dirty="0"/>
              <a:t>JSON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4064" y="2221096"/>
            <a:ext cx="1683951" cy="2929984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客户端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63722" y="2221096"/>
            <a:ext cx="1551414" cy="2929984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服务器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1898015" y="2953666"/>
            <a:ext cx="54657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endCxn id="15" idx="3"/>
          </p:cNvCxnSpPr>
          <p:nvPr/>
        </p:nvCxnSpPr>
        <p:spPr>
          <a:xfrm flipH="1">
            <a:off x="6473810" y="4152258"/>
            <a:ext cx="8899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895924" y="25398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发送请求</a:t>
            </a:r>
          </a:p>
        </p:txBody>
      </p:sp>
      <p:sp>
        <p:nvSpPr>
          <p:cNvPr id="15" name="矩形 14"/>
          <p:cNvSpPr/>
          <p:nvPr/>
        </p:nvSpPr>
        <p:spPr>
          <a:xfrm>
            <a:off x="5003920" y="3752728"/>
            <a:ext cx="1469890" cy="799059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NSData</a:t>
            </a:r>
          </a:p>
          <a:p>
            <a:pPr algn="ctr"/>
            <a:r>
              <a:rPr kumimoji="1" lang="en-US" altLang="zh-CN"/>
              <a:t>JSON</a:t>
            </a:r>
            <a:r>
              <a:rPr kumimoji="1" lang="zh-CN" altLang="en-US"/>
              <a:t>数据</a:t>
            </a:r>
          </a:p>
        </p:txBody>
      </p:sp>
      <p:cxnSp>
        <p:nvCxnSpPr>
          <p:cNvPr id="19" name="直线箭头连接符 18"/>
          <p:cNvCxnSpPr>
            <a:stCxn id="15" idx="1"/>
            <a:endCxn id="25" idx="3"/>
          </p:cNvCxnSpPr>
          <p:nvPr/>
        </p:nvCxnSpPr>
        <p:spPr>
          <a:xfrm flipH="1">
            <a:off x="4304652" y="4152258"/>
            <a:ext cx="699268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834762" y="3752730"/>
            <a:ext cx="1469890" cy="799059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OC</a:t>
            </a:r>
            <a:r>
              <a:rPr kumimoji="1" lang="zh-CN" altLang="en-US"/>
              <a:t>对象</a:t>
            </a:r>
            <a:endParaRPr kumimoji="1" lang="en-US" altLang="zh-CN"/>
          </a:p>
          <a:p>
            <a:pPr algn="ctr"/>
            <a:r>
              <a:rPr kumimoji="1" lang="zh-CN" altLang="en-US"/>
              <a:t>字典</a:t>
            </a:r>
            <a:r>
              <a:rPr kumimoji="1" lang="en-US" altLang="zh-CN"/>
              <a:t>\</a:t>
            </a:r>
            <a:r>
              <a:rPr kumimoji="1" lang="zh-CN" altLang="en-US"/>
              <a:t>数组等</a:t>
            </a:r>
          </a:p>
        </p:txBody>
      </p:sp>
      <p:cxnSp>
        <p:nvCxnSpPr>
          <p:cNvPr id="26" name="直线箭头连接符 25"/>
          <p:cNvCxnSpPr>
            <a:stCxn id="25" idx="1"/>
          </p:cNvCxnSpPr>
          <p:nvPr/>
        </p:nvCxnSpPr>
        <p:spPr>
          <a:xfrm flipH="1" flipV="1">
            <a:off x="1898016" y="4152258"/>
            <a:ext cx="936746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81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  <p:bldP spid="15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XML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什么是</a:t>
            </a:r>
            <a:r>
              <a:rPr lang="en-US" altLang="zh-CN" sz="1800" dirty="0"/>
              <a:t>XML</a:t>
            </a:r>
          </a:p>
          <a:p>
            <a:pPr>
              <a:buFont typeface="Wingdings" charset="2"/>
              <a:buChar char="p"/>
            </a:pPr>
            <a:r>
              <a:rPr lang="zh-CN" altLang="en-US" sz="1800"/>
              <a:t>全称是</a:t>
            </a:r>
            <a:r>
              <a:rPr lang="en-US" altLang="zh-CN" sz="1800"/>
              <a:t>E</a:t>
            </a:r>
            <a:r>
              <a:rPr lang="en-US" altLang="zh-CN" sz="1800">
                <a:solidFill>
                  <a:srgbClr val="FF0000"/>
                </a:solidFill>
              </a:rPr>
              <a:t>x</a:t>
            </a:r>
            <a:r>
              <a:rPr lang="en-US" altLang="zh-CN" sz="1800"/>
              <a:t>tensible </a:t>
            </a:r>
            <a:r>
              <a:rPr lang="en-US" altLang="zh-CN" sz="1800">
                <a:solidFill>
                  <a:srgbClr val="FF0000"/>
                </a:solidFill>
              </a:rPr>
              <a:t>M</a:t>
            </a:r>
            <a:r>
              <a:rPr lang="en-US" altLang="zh-CN" sz="1800"/>
              <a:t>arkup </a:t>
            </a:r>
            <a:r>
              <a:rPr lang="en-US" altLang="zh-CN" sz="1800">
                <a:solidFill>
                  <a:srgbClr val="FF0000"/>
                </a:solidFill>
              </a:rPr>
              <a:t>L</a:t>
            </a:r>
            <a:r>
              <a:rPr lang="en-US" altLang="zh-CN" sz="1800"/>
              <a:t>anguage</a:t>
            </a:r>
            <a:r>
              <a:rPr lang="zh-CN" altLang="en-US" sz="1800"/>
              <a:t>，译作“可扩展标记语言”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跟</a:t>
            </a:r>
            <a:r>
              <a:rPr lang="en-US" altLang="zh-CN" sz="1800" dirty="0"/>
              <a:t>JSON</a:t>
            </a:r>
            <a:r>
              <a:rPr lang="zh-CN" altLang="en-US" sz="1800" dirty="0"/>
              <a:t>一样，也是常用的一种用于交互的数据格式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一般也叫</a:t>
            </a:r>
            <a:r>
              <a:rPr lang="en-US" altLang="zh-CN" sz="1800" dirty="0"/>
              <a:t>XML</a:t>
            </a:r>
            <a:r>
              <a:rPr lang="zh-CN" altLang="en-US" sz="1800" dirty="0"/>
              <a:t>文档（</a:t>
            </a:r>
            <a:r>
              <a:rPr lang="en-US" altLang="zh-CN" sz="1800" dirty="0"/>
              <a:t>XML Document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r>
              <a:rPr lang="en-US" altLang="zh-CN" sz="1800" dirty="0"/>
              <a:t>XML</a:t>
            </a:r>
            <a:r>
              <a:rPr lang="zh-CN" altLang="en-US" sz="1800" dirty="0"/>
              <a:t>举例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&lt;videos&gt;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&lt;video 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name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</a:t>
            </a:r>
            <a:r>
              <a:rPr lang="zh-CN" altLang="en-US" sz="1800">
                <a:solidFill>
                  <a:srgbClr val="C41A16"/>
                </a:solidFill>
                <a:latin typeface="STHeitiSC-Light"/>
              </a:rPr>
              <a:t>小黄人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 </a:t>
            </a:r>
            <a:r>
              <a:rPr lang="zh-CN" altLang="en-US" sz="1800">
                <a:solidFill>
                  <a:srgbClr val="C41A16"/>
                </a:solidFill>
                <a:latin typeface="STHeitiSC-Light"/>
              </a:rPr>
              <a:t>第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01</a:t>
            </a:r>
            <a:r>
              <a:rPr lang="zh-CN" altLang="en-US" sz="1800">
                <a:solidFill>
                  <a:srgbClr val="C41A16"/>
                </a:solidFill>
                <a:latin typeface="STHeitiSC-Light"/>
              </a:rPr>
              <a:t>部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length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"30"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 /&gt;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&lt;video 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name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</a:t>
            </a:r>
            <a:r>
              <a:rPr lang="zh-CN" altLang="en-US" sz="1800">
                <a:solidFill>
                  <a:srgbClr val="C41A16"/>
                </a:solidFill>
                <a:latin typeface="STHeitiSC-Light"/>
              </a:rPr>
              <a:t>小黄人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 </a:t>
            </a:r>
            <a:r>
              <a:rPr lang="zh-CN" altLang="en-US" sz="1800">
                <a:solidFill>
                  <a:srgbClr val="C41A16"/>
                </a:solidFill>
                <a:latin typeface="STHeitiSC-Light"/>
              </a:rPr>
              <a:t>第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02</a:t>
            </a:r>
            <a:r>
              <a:rPr lang="zh-CN" altLang="en-US" sz="1800">
                <a:solidFill>
                  <a:srgbClr val="C41A16"/>
                </a:solidFill>
                <a:latin typeface="STHeitiSC-Light"/>
              </a:rPr>
              <a:t>部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length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"19"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 /&gt;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&lt;video 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name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</a:t>
            </a:r>
            <a:r>
              <a:rPr lang="zh-CN" altLang="en-US" sz="1800">
                <a:solidFill>
                  <a:srgbClr val="C41A16"/>
                </a:solidFill>
                <a:latin typeface="STHeitiSC-Light"/>
              </a:rPr>
              <a:t>小黄人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 </a:t>
            </a:r>
            <a:r>
              <a:rPr lang="zh-CN" altLang="en-US" sz="1800">
                <a:solidFill>
                  <a:srgbClr val="C41A16"/>
                </a:solidFill>
                <a:latin typeface="STHeitiSC-Light"/>
              </a:rPr>
              <a:t>第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03</a:t>
            </a:r>
            <a:r>
              <a:rPr lang="zh-CN" altLang="en-US" sz="1800">
                <a:solidFill>
                  <a:srgbClr val="C41A16"/>
                </a:solidFill>
                <a:latin typeface="STHeitiSC-Light"/>
              </a:rPr>
              <a:t>部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length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"33"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 /&gt;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&lt;/videos&gt;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24635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XML</a:t>
            </a:r>
            <a:r>
              <a:rPr kumimoji="1" lang="zh-CN" altLang="en-US" dirty="0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一个常见的</a:t>
            </a:r>
            <a:r>
              <a:rPr lang="en-US" altLang="zh-CN" sz="1800" dirty="0"/>
              <a:t>XML</a:t>
            </a:r>
            <a:r>
              <a:rPr lang="zh-CN" altLang="en-US" sz="1800" dirty="0"/>
              <a:t>文档一般由以下部分组成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文档声明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元素（</a:t>
            </a:r>
            <a:r>
              <a:rPr lang="en-US" altLang="zh-CN" sz="1800" dirty="0"/>
              <a:t>Element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属性（</a:t>
            </a:r>
            <a:r>
              <a:rPr lang="en-US" altLang="zh-CN" sz="1800" dirty="0"/>
              <a:t>Attribute</a:t>
            </a:r>
            <a:r>
              <a:rPr lang="zh-CN" altLang="en-US" sz="1800" dirty="0"/>
              <a:t>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90331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XML</a:t>
            </a:r>
            <a:r>
              <a:rPr kumimoji="1" lang="zh-CN" altLang="en-US" dirty="0"/>
              <a:t>语法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文档声明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在</a:t>
            </a:r>
            <a:r>
              <a:rPr lang="en-US" altLang="zh-CN" sz="1800" dirty="0"/>
              <a:t>XML</a:t>
            </a:r>
            <a:r>
              <a:rPr lang="zh-CN" altLang="en-US" sz="1800" dirty="0"/>
              <a:t>文档的最前面，必须编写一个文档声明，用来声明</a:t>
            </a:r>
            <a:r>
              <a:rPr lang="en-US" altLang="zh-CN" sz="1800" dirty="0"/>
              <a:t>XML</a:t>
            </a:r>
            <a:r>
              <a:rPr lang="zh-CN" altLang="en-US" sz="1800" dirty="0"/>
              <a:t>文档的类型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最简单的声明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&lt;?xml version=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"1.0"</a:t>
            </a:r>
            <a:r>
              <a:rPr lang="zh-CN" altLang="en-US" sz="1800">
                <a:solidFill>
                  <a:srgbClr val="AA0D91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?&gt;</a:t>
            </a:r>
          </a:p>
          <a:p>
            <a:pPr marL="0" indent="0">
              <a:buNone/>
            </a:pPr>
            <a:endParaRPr lang="en-US" altLang="zh-CN" sz="1800">
              <a:solidFill>
                <a:srgbClr val="AA0D91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用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encoding</a:t>
            </a:r>
            <a:r>
              <a:rPr lang="zh-CN" altLang="en-US" sz="1800" dirty="0"/>
              <a:t>属性说明文档的字符编码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&lt;?xml version=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"1.0"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 encoding=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"UTF-8"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 ?&gt;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37827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传智模板iOS8.potx</Template>
  <TotalTime>9126</TotalTime>
  <Words>1255</Words>
  <Application>Microsoft Macintosh PowerPoint</Application>
  <PresentationFormat>全屏显示(4:3)</PresentationFormat>
  <Paragraphs>239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框架PPT2014</vt:lpstr>
      <vt:lpstr>网络 JSON和XML</vt:lpstr>
      <vt:lpstr>JSON</vt:lpstr>
      <vt:lpstr>JSON – OC 转换对照表</vt:lpstr>
      <vt:lpstr>JSON – OC 转换练习</vt:lpstr>
      <vt:lpstr>JSON解析方案</vt:lpstr>
      <vt:lpstr>解析来自服务器的JSON</vt:lpstr>
      <vt:lpstr>XML</vt:lpstr>
      <vt:lpstr>XML语法</vt:lpstr>
      <vt:lpstr>XML语法 – 文档声明</vt:lpstr>
      <vt:lpstr>XML语法 – 元素（Element）</vt:lpstr>
      <vt:lpstr>XML语法 –元素的注意</vt:lpstr>
      <vt:lpstr>XML语法 – 属性（Attribute）</vt:lpstr>
      <vt:lpstr>XML解析</vt:lpstr>
      <vt:lpstr>iOS中的XML解析</vt:lpstr>
      <vt:lpstr>NSXMLParser</vt:lpstr>
      <vt:lpstr>NSXMLParserDelegate</vt:lpstr>
      <vt:lpstr>GDataXML配置</vt:lpstr>
      <vt:lpstr>GDataXML配置</vt:lpstr>
      <vt:lpstr>GDataXML使用</vt:lpstr>
      <vt:lpstr>JSON和XML比较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MJ Lee</cp:lastModifiedBy>
  <cp:revision>5103</cp:revision>
  <dcterms:created xsi:type="dcterms:W3CDTF">2013-07-22T07:36:09Z</dcterms:created>
  <dcterms:modified xsi:type="dcterms:W3CDTF">2014-06-26T15:27:49Z</dcterms:modified>
</cp:coreProperties>
</file>