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4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  <p:sldId id="359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90" r:id="rId21"/>
    <p:sldId id="391" r:id="rId22"/>
    <p:sldId id="374" r:id="rId23"/>
    <p:sldId id="375" r:id="rId24"/>
    <p:sldId id="372" r:id="rId25"/>
    <p:sldId id="377" r:id="rId26"/>
    <p:sldId id="376" r:id="rId27"/>
    <p:sldId id="378" r:id="rId28"/>
    <p:sldId id="379" r:id="rId29"/>
    <p:sldId id="380" r:id="rId30"/>
    <p:sldId id="381" r:id="rId31"/>
    <p:sldId id="382" r:id="rId32"/>
    <p:sldId id="385" r:id="rId33"/>
    <p:sldId id="383" r:id="rId34"/>
    <p:sldId id="384" r:id="rId35"/>
    <p:sldId id="386" r:id="rId36"/>
    <p:sldId id="387" r:id="rId37"/>
    <p:sldId id="388" r:id="rId38"/>
    <p:sldId id="389" r:id="rId39"/>
    <p:sldId id="392" r:id="rId40"/>
    <p:sldId id="393" r:id="rId41"/>
    <p:sldId id="394" r:id="rId42"/>
    <p:sldId id="395" r:id="rId4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</p14:sldIdLst>
        </p14:section>
        <p14:section name="HTML" id="{2A0DDF69-99D8-ED41-8F76-7503BF19C544}">
          <p14:sldIdLst>
            <p14:sldId id="353"/>
            <p14:sldId id="354"/>
          </p14:sldIdLst>
        </p14:section>
        <p14:section name="CSS" id="{D2B06BA2-18C2-B044-9D9E-361465CCC19A}">
          <p14:sldIdLst>
            <p14:sldId id="355"/>
            <p14:sldId id="356"/>
          </p14:sldIdLst>
        </p14:section>
        <p14:section name="CSS选择器" id="{43F2604F-D831-2F40-89CB-ADABF5F3D101}">
          <p14:sldIdLst>
            <p14:sldId id="357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90"/>
            <p14:sldId id="391"/>
          </p14:sldIdLst>
        </p14:section>
        <p14:section name="HTML标签类型" id="{4F840836-A631-9D47-9EF3-8CD8BE5E60A6}">
          <p14:sldIdLst>
            <p14:sldId id="374"/>
            <p14:sldId id="375"/>
          </p14:sldIdLst>
        </p14:section>
        <p14:section name="CSS属性" id="{15FE3DB9-8242-F342-909C-7395DB91BC8F}">
          <p14:sldIdLst>
            <p14:sldId id="372"/>
            <p14:sldId id="377"/>
            <p14:sldId id="376"/>
          </p14:sldIdLst>
        </p14:section>
        <p14:section name="盒子模型" id="{469AE07D-8B14-5642-A540-09D8DEAF24AC}">
          <p14:sldIdLst>
            <p14:sldId id="378"/>
            <p14:sldId id="379"/>
            <p14:sldId id="380"/>
            <p14:sldId id="381"/>
            <p14:sldId id="382"/>
            <p14:sldId id="385"/>
            <p14:sldId id="383"/>
            <p14:sldId id="384"/>
            <p14:sldId id="386"/>
          </p14:sldIdLst>
        </p14:section>
        <p14:section name="CSS布局" id="{3883F583-A88E-F346-AE88-2DF6F0A1EDCA}">
          <p14:sldIdLst>
            <p14:sldId id="387"/>
            <p14:sldId id="388"/>
            <p14:sldId id="389"/>
            <p14:sldId id="392"/>
            <p14:sldId id="393"/>
          </p14:sldIdLst>
        </p14:section>
        <p14:section name="JavaScript" id="{AA5DC0A7-8D43-A849-BBBD-122669D38AAA}">
          <p14:sldIdLst>
            <p14:sldId id="394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166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14/9/26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网页开发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群组选择器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41" y="2796706"/>
            <a:ext cx="2004073" cy="19695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270810" cy="1243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507048"/>
            <a:ext cx="2922103" cy="11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选择器组合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92" y="2862933"/>
            <a:ext cx="2004073" cy="1837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270810" cy="1243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486326"/>
            <a:ext cx="2922103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后代选择器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22" y="3951913"/>
            <a:ext cx="2910142" cy="1784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3" y="1450975"/>
            <a:ext cx="4119427" cy="211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1814511"/>
            <a:ext cx="2712076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子标签选择器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22" y="4028160"/>
            <a:ext cx="2910142" cy="1631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3" y="1450975"/>
            <a:ext cx="4119427" cy="211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714629"/>
            <a:ext cx="2525173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相邻</a:t>
            </a:r>
            <a:r>
              <a:rPr kumimoji="1" lang="en-US" altLang="en-US"/>
              <a:t>兄弟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77" y="4185118"/>
            <a:ext cx="2803637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436706"/>
            <a:ext cx="4355116" cy="2577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735069"/>
            <a:ext cx="2525173" cy="11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99" y="3343252"/>
            <a:ext cx="1860056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568394"/>
            <a:ext cx="4355116" cy="1256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46" y="1551917"/>
            <a:ext cx="2253400" cy="11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37" y="3614362"/>
            <a:ext cx="2102939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754712"/>
            <a:ext cx="4355116" cy="883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657356"/>
            <a:ext cx="2525173" cy="9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03" y="3566610"/>
            <a:ext cx="1860056" cy="1582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568394"/>
            <a:ext cx="4355116" cy="1256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45" y="1568394"/>
            <a:ext cx="3053033" cy="10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伪类</a:t>
            </a:r>
          </a:p>
        </p:txBody>
      </p:sp>
      <p:pic>
        <p:nvPicPr>
          <p:cNvPr id="9" name="图片 8" descr="QQ20140924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3" y="1981200"/>
            <a:ext cx="7578077" cy="36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伪元素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3" y="2259894"/>
            <a:ext cx="7578077" cy="26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网页的组成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一个有具体功能的完整的网页，一般由</a:t>
            </a:r>
            <a:r>
              <a:rPr kumimoji="1" lang="en-US" altLang="zh-CN" sz="1800"/>
              <a:t>3</a:t>
            </a:r>
            <a:r>
              <a:rPr kumimoji="1" lang="zh-CN" altLang="en-US" sz="1800"/>
              <a:t>部分组成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 b="1">
                <a:solidFill>
                  <a:srgbClr val="FF0000"/>
                </a:solidFill>
              </a:rPr>
              <a:t>HTML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网页的具体内容和结构</a:t>
            </a:r>
            <a:endParaRPr kumimoji="1" lang="en-US" altLang="en-US" sz="1800"/>
          </a:p>
          <a:p>
            <a:pPr>
              <a:buFont typeface="Wingdings" charset="2"/>
              <a:buChar char="p"/>
            </a:pPr>
            <a:endParaRPr kumimoji="1" lang="en-US" altLang="en-US" sz="1800"/>
          </a:p>
          <a:p>
            <a:pPr>
              <a:buFont typeface="Wingdings" charset="2"/>
              <a:buChar char="p"/>
            </a:pPr>
            <a:r>
              <a:rPr kumimoji="1" lang="en-US" altLang="zh-CN" sz="1800" b="1">
                <a:solidFill>
                  <a:srgbClr val="FF0000"/>
                </a:solidFill>
              </a:rPr>
              <a:t>CSS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网页的样式（美化网页最重要的一块）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 b="1">
                <a:solidFill>
                  <a:srgbClr val="FF0000"/>
                </a:solidFill>
              </a:rPr>
              <a:t>JavaScript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网页的交互效果，比如对用户鼠标事件做出响应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r>
              <a:rPr kumimoji="1" lang="en-US" altLang="zh-CN" sz="1800"/>
              <a:t>HTML\CSS\JavaScript</a:t>
            </a:r>
            <a:r>
              <a:rPr kumimoji="1" lang="zh-CN" altLang="en-US" sz="1800"/>
              <a:t>学习资料：</a:t>
            </a:r>
            <a:r>
              <a:rPr kumimoji="1" lang="en-US" altLang="zh-CN" sz="1800">
                <a:hlinkClick r:id="rId2"/>
              </a:rPr>
              <a:t>http://www.w3school.com.cn/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选择器优先级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5041383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rgbClr val="FF0000"/>
                </a:solidFill>
              </a:rPr>
              <a:t>选择器的针对性越强，它的优先级就越高</a:t>
            </a:r>
            <a:endParaRPr lang="en-US" altLang="zh-CN" sz="1800">
              <a:solidFill>
                <a:srgbClr val="FF0000"/>
              </a:solidFill>
            </a:endParaRPr>
          </a:p>
          <a:p>
            <a:endParaRPr kumimoji="1" lang="en-US" altLang="zh-CN" sz="1800"/>
          </a:p>
          <a:p>
            <a:r>
              <a:rPr kumimoji="1" lang="zh-CN" altLang="en-US" sz="1800"/>
              <a:t>选择器的权值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0000FF"/>
                </a:solidFill>
              </a:rPr>
              <a:t>通配选择符</a:t>
            </a:r>
            <a:r>
              <a:rPr lang="zh-TW" altLang="en-US" sz="1800"/>
              <a:t>（*）：</a:t>
            </a:r>
            <a:r>
              <a:rPr lang="en-US" altLang="zh-TW" sz="1800"/>
              <a:t>0</a:t>
            </a:r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FF0000"/>
                </a:solidFill>
              </a:rPr>
              <a:t>标签</a:t>
            </a:r>
            <a:r>
              <a:rPr lang="zh-TW" altLang="en-US" sz="1800"/>
              <a:t>： </a:t>
            </a:r>
            <a:r>
              <a:rPr lang="en-US" altLang="zh-TW" sz="1800"/>
              <a:t>1</a:t>
            </a:r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FF0000"/>
                </a:solidFill>
              </a:rPr>
              <a:t>类</a:t>
            </a:r>
            <a:r>
              <a:rPr lang="zh-TW" altLang="en-US" sz="1800"/>
              <a:t>： </a:t>
            </a:r>
            <a:r>
              <a:rPr lang="en-US" altLang="zh-TW" sz="1800"/>
              <a:t>10</a:t>
            </a:r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0000FF"/>
                </a:solidFill>
              </a:rPr>
              <a:t>属性</a:t>
            </a:r>
            <a:r>
              <a:rPr lang="zh-TW" altLang="en-US" sz="1800"/>
              <a:t>： </a:t>
            </a:r>
            <a:r>
              <a:rPr lang="en-US" altLang="zh-CN" sz="1800"/>
              <a:t>10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FF0000"/>
                </a:solidFill>
              </a:rPr>
              <a:t>伪类</a:t>
            </a:r>
            <a:r>
              <a:rPr lang="zh-TW" altLang="en-US" sz="1800"/>
              <a:t>： </a:t>
            </a:r>
            <a:r>
              <a:rPr lang="en-US" altLang="zh-TW" sz="1800"/>
              <a:t>10</a:t>
            </a:r>
          </a:p>
          <a:p>
            <a:pPr>
              <a:buFont typeface="Wingdings" charset="2"/>
              <a:buChar char="p"/>
            </a:pPr>
            <a:r>
              <a:rPr lang="zh-TW" altLang="en-US" sz="1800">
                <a:solidFill>
                  <a:srgbClr val="0000FF"/>
                </a:solidFill>
              </a:rPr>
              <a:t>伪</a:t>
            </a:r>
            <a:r>
              <a:rPr lang="en-US" altLang="en-US" sz="1800">
                <a:solidFill>
                  <a:srgbClr val="0000FF"/>
                </a:solidFill>
              </a:rPr>
              <a:t>元素</a:t>
            </a:r>
            <a:r>
              <a:rPr lang="zh-TW" altLang="en-US" sz="1800"/>
              <a:t>： </a:t>
            </a:r>
            <a:r>
              <a:rPr lang="en-US" altLang="zh-TW" sz="1800"/>
              <a:t>1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FF0000"/>
                </a:solidFill>
              </a:rPr>
              <a:t>id</a:t>
            </a:r>
            <a:r>
              <a:rPr lang="zh-TW" altLang="en-US" sz="1800"/>
              <a:t>： </a:t>
            </a:r>
            <a:r>
              <a:rPr lang="en-US" altLang="zh-TW" sz="1800"/>
              <a:t>100</a:t>
            </a:r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important</a:t>
            </a:r>
            <a:r>
              <a:rPr lang="zh-TW" altLang="en-US" sz="1800"/>
              <a:t>： </a:t>
            </a:r>
            <a:r>
              <a:rPr lang="en-US" altLang="zh-TW" sz="1800"/>
              <a:t>1000</a:t>
            </a:r>
          </a:p>
          <a:p>
            <a:r>
              <a:rPr lang="zh-CN" altLang="en-US" sz="1800" b="1"/>
              <a:t>原则：</a:t>
            </a:r>
            <a:r>
              <a:rPr lang="zh-CN" altLang="en-US" sz="1800" b="1">
                <a:solidFill>
                  <a:srgbClr val="FF0000"/>
                </a:solidFill>
              </a:rPr>
              <a:t>选择器的权值加到一起，大的优先；如果权值相同，后定义的优先</a:t>
            </a:r>
            <a:endParaRPr lang="en-US" altLang="zh-TW" sz="1800">
              <a:solidFill>
                <a:srgbClr val="FF0000"/>
              </a:solidFill>
            </a:endParaRPr>
          </a:p>
          <a:p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13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选择器优先级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5041383"/>
          </a:xfrm>
        </p:spPr>
        <p:txBody>
          <a:bodyPr>
            <a:normAutofit/>
          </a:bodyPr>
          <a:lstStyle/>
          <a:p>
            <a:r>
              <a:rPr lang="zh-CN" altLang="en-US" sz="1800"/>
              <a:t>优先级排序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important &gt; </a:t>
            </a:r>
            <a:r>
              <a:rPr lang="zh-TW" altLang="en-US" sz="1800"/>
              <a:t>内联 </a:t>
            </a:r>
            <a:r>
              <a:rPr lang="en-US" altLang="zh-TW" sz="1800"/>
              <a:t>&gt; id &gt; </a:t>
            </a:r>
            <a:r>
              <a:rPr lang="zh-TW" altLang="en-US" sz="1800"/>
              <a:t>类 </a:t>
            </a:r>
            <a:r>
              <a:rPr lang="en-US" altLang="zh-TW" sz="1800"/>
              <a:t>&gt; </a:t>
            </a:r>
            <a:r>
              <a:rPr lang="zh-TW" altLang="en-US" sz="1800"/>
              <a:t>标签 </a:t>
            </a:r>
            <a:r>
              <a:rPr lang="en-US" altLang="zh-TW" sz="1800"/>
              <a:t>| </a:t>
            </a:r>
            <a:r>
              <a:rPr lang="zh-TW" altLang="en-US" sz="1800"/>
              <a:t>伪类 </a:t>
            </a:r>
            <a:r>
              <a:rPr lang="en-US" altLang="zh-TW" sz="1800"/>
              <a:t>| </a:t>
            </a:r>
            <a:r>
              <a:rPr lang="zh-TW" altLang="en-US" sz="1800"/>
              <a:t>属性选择 </a:t>
            </a:r>
            <a:r>
              <a:rPr lang="en-US" altLang="zh-TW" sz="1800"/>
              <a:t>&gt; </a:t>
            </a:r>
            <a:r>
              <a:rPr lang="zh-TW" altLang="en-US" sz="1800"/>
              <a:t>伪</a:t>
            </a:r>
            <a:r>
              <a:rPr lang="zh-CN" altLang="en-US" sz="1800"/>
              <a:t>元素</a:t>
            </a:r>
            <a:r>
              <a:rPr lang="zh-TW" altLang="en-US" sz="1800"/>
              <a:t> </a:t>
            </a:r>
            <a:r>
              <a:rPr lang="en-US" altLang="zh-TW" sz="1800"/>
              <a:t>&gt; </a:t>
            </a:r>
            <a:r>
              <a:rPr lang="zh-TW" altLang="en-US" sz="1800"/>
              <a:t>通配符 </a:t>
            </a:r>
            <a:r>
              <a:rPr lang="en-US" altLang="zh-TW" sz="1800"/>
              <a:t>&gt; </a:t>
            </a:r>
            <a:r>
              <a:rPr lang="zh-TW" altLang="en-US" sz="1800"/>
              <a:t>继承</a:t>
            </a: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2878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HTML标签类型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有</a:t>
            </a:r>
            <a:r>
              <a:rPr kumimoji="1" lang="en-US" altLang="zh-CN"/>
              <a:t>N</a:t>
            </a:r>
            <a:r>
              <a:rPr kumimoji="1" lang="zh-CN" altLang="en-US"/>
              <a:t>多标签，根据显示的类型，主要可以分为</a:t>
            </a:r>
            <a:r>
              <a:rPr kumimoji="1" lang="en-US" altLang="zh-CN"/>
              <a:t>3</a:t>
            </a:r>
            <a:r>
              <a:rPr kumimoji="1" lang="zh-CN" altLang="en-US"/>
              <a:t>大类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FF6600"/>
                </a:solidFill>
              </a:rPr>
              <a:t>独占一行</a:t>
            </a:r>
            <a:r>
              <a:rPr kumimoji="1" lang="zh-CN" altLang="en-US"/>
              <a:t>的标签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chemeClr val="accent2"/>
                </a:solidFill>
              </a:rPr>
              <a:t>能随时设置宽度和高度</a:t>
            </a:r>
            <a:r>
              <a:rPr kumimoji="1" lang="zh-CN" altLang="en-US"/>
              <a:t>（比如</a:t>
            </a:r>
            <a:r>
              <a:rPr kumimoji="1" lang="en-US" altLang="zh-CN"/>
              <a:t>div</a:t>
            </a:r>
            <a:r>
              <a:rPr kumimoji="1" lang="zh-CN" altLang="en-US"/>
              <a:t>、</a:t>
            </a:r>
            <a:r>
              <a:rPr kumimoji="1" lang="en-US" altLang="zh-CN"/>
              <a:t>p</a:t>
            </a:r>
            <a:r>
              <a:rPr kumimoji="1" lang="zh-CN" altLang="en-US"/>
              <a:t>、</a:t>
            </a:r>
            <a:r>
              <a:rPr kumimoji="1" lang="en-US" altLang="zh-CN"/>
              <a:t>h1</a:t>
            </a:r>
            <a:r>
              <a:rPr kumimoji="1" lang="zh-CN" altLang="en-US"/>
              <a:t>、</a:t>
            </a:r>
            <a:r>
              <a:rPr kumimoji="1" lang="en-US" altLang="zh-CN"/>
              <a:t>h2</a:t>
            </a:r>
            <a:r>
              <a:rPr kumimoji="1" lang="zh-CN" altLang="en-US"/>
              <a:t>、</a:t>
            </a:r>
            <a:r>
              <a:rPr kumimoji="1" lang="en-US" altLang="zh-CN"/>
              <a:t>ul</a:t>
            </a:r>
            <a:r>
              <a:rPr kumimoji="1" lang="zh-CN" altLang="en-US"/>
              <a:t>、</a:t>
            </a:r>
            <a:r>
              <a:rPr kumimoji="1" lang="en-US" altLang="zh-CN"/>
              <a:t>li</a:t>
            </a:r>
            <a:r>
              <a:rPr kumimoji="1" lang="zh-CN" altLang="en-US"/>
              <a:t>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0000FF"/>
                </a:solidFill>
              </a:rPr>
              <a:t>内联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多个行内标签能同时显示在一行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C0504D"/>
                </a:solidFill>
              </a:rPr>
              <a:t>宽度和高度取决于内容的尺寸</a:t>
            </a:r>
            <a:r>
              <a:rPr kumimoji="1" lang="zh-CN" altLang="en-US"/>
              <a:t>（比如</a:t>
            </a:r>
            <a:r>
              <a:rPr kumimoji="1" lang="en-US" altLang="zh-CN"/>
              <a:t>span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label</a:t>
            </a:r>
            <a:r>
              <a:rPr kumimoji="1" lang="zh-CN" altLang="en-US"/>
              <a:t>）</a:t>
            </a:r>
            <a:endParaRPr kumimoji="1" lang="en-US" altLang="zh-CN">
              <a:solidFill>
                <a:srgbClr val="C0504D"/>
              </a:solidFill>
            </a:endParaRPr>
          </a:p>
          <a:p>
            <a:pPr>
              <a:buFont typeface="Wingdings" charset="2"/>
              <a:buChar char="ü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en-US" altLang="zh-CN">
                <a:solidFill>
                  <a:srgbClr val="0000FF"/>
                </a:solidFill>
              </a:rPr>
              <a:t>-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0000FF"/>
                </a:solidFill>
              </a:rPr>
              <a:t>内联</a:t>
            </a:r>
            <a:r>
              <a:rPr kumimoji="1" lang="en-US" altLang="zh-CN">
                <a:solidFill>
                  <a:srgbClr val="0000FF"/>
                </a:solidFill>
              </a:rPr>
              <a:t>-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多个行内</a:t>
            </a:r>
            <a:r>
              <a:rPr kumimoji="1" lang="en-US" altLang="zh-CN"/>
              <a:t>-</a:t>
            </a:r>
            <a:r>
              <a:rPr kumimoji="1" lang="zh-CN" altLang="en-US"/>
              <a:t>块级标签可以显示在同一行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C0504D"/>
                </a:solidFill>
              </a:rPr>
              <a:t>能随时设置宽度和高度</a:t>
            </a:r>
            <a:r>
              <a:rPr kumimoji="1" lang="zh-CN" altLang="en-US"/>
              <a:t>（比如</a:t>
            </a:r>
            <a:r>
              <a:rPr kumimoji="1" lang="en-US" altLang="zh-CN"/>
              <a:t>input</a:t>
            </a:r>
            <a:r>
              <a:rPr kumimoji="1" lang="zh-CN" altLang="en-US"/>
              <a:t>、</a:t>
            </a:r>
            <a:r>
              <a:rPr kumimoji="1" lang="en-US" altLang="zh-CN"/>
              <a:t>button</a:t>
            </a:r>
            <a:r>
              <a:rPr kumimoji="1" lang="zh-CN" altLang="en-US"/>
              <a:t>）</a:t>
            </a:r>
            <a:endParaRPr kumimoji="1"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</a:t>
            </a:r>
            <a:r>
              <a:rPr kumimoji="1" lang="en-US" altLang="en-US"/>
              <a:t>标签</a:t>
            </a:r>
            <a:r>
              <a:rPr kumimoji="1" lang="zh-CN" altLang="en-US"/>
              <a:t>的显示</a:t>
            </a:r>
            <a:r>
              <a:rPr kumimoji="1" lang="en-US" altLang="en-US"/>
              <a:t>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398355"/>
            <a:ext cx="8128599" cy="5065466"/>
          </a:xfrm>
        </p:spPr>
        <p:txBody>
          <a:bodyPr>
            <a:normAutofit/>
          </a:bodyPr>
          <a:lstStyle/>
          <a:p>
            <a:r>
              <a:rPr kumimoji="1" lang="en-US" altLang="zh-CN"/>
              <a:t>CSS</a:t>
            </a:r>
            <a:r>
              <a:rPr kumimoji="1" lang="zh-CN" altLang="en-US"/>
              <a:t>中有个</a:t>
            </a:r>
            <a:r>
              <a:rPr kumimoji="1" lang="en-US" altLang="zh-CN">
                <a:solidFill>
                  <a:srgbClr val="0000FF"/>
                </a:solidFill>
              </a:rPr>
              <a:t>display</a:t>
            </a:r>
            <a:r>
              <a:rPr kumimoji="1" lang="zh-CN" altLang="en-US"/>
              <a:t>属性，能修改标签的显示类型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none</a:t>
            </a:r>
            <a:r>
              <a:rPr kumimoji="1" lang="zh-CN" altLang="en-US"/>
              <a:t>：</a:t>
            </a:r>
            <a:r>
              <a:rPr kumimoji="1" lang="zh-CN" altLang="en-US">
                <a:solidFill>
                  <a:srgbClr val="FF0000"/>
                </a:solidFill>
              </a:rPr>
              <a:t>隐藏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inline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行内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inline-block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行内</a:t>
            </a:r>
            <a:r>
              <a:rPr kumimoji="1" lang="en-US" altLang="zh-CN">
                <a:solidFill>
                  <a:srgbClr val="FF0000"/>
                </a:solidFill>
              </a:rPr>
              <a:t>-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FF0000"/>
                </a:solidFill>
              </a:rPr>
              <a:t>内联</a:t>
            </a:r>
            <a:r>
              <a:rPr kumimoji="1" lang="en-US" altLang="zh-CN">
                <a:solidFill>
                  <a:srgbClr val="FF0000"/>
                </a:solidFill>
              </a:rPr>
              <a:t>-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539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有</a:t>
            </a:r>
            <a:r>
              <a:rPr kumimoji="1" lang="en-US" altLang="zh-CN"/>
              <a:t>N</a:t>
            </a:r>
            <a:r>
              <a:rPr kumimoji="1" lang="zh-CN" altLang="en-US"/>
              <a:t>多属性，根据继承性，主要可以分为</a:t>
            </a:r>
            <a:r>
              <a:rPr kumimoji="1" lang="en-US" altLang="zh-CN"/>
              <a:t>2</a:t>
            </a:r>
            <a:r>
              <a:rPr kumimoji="1" lang="zh-CN" altLang="en-US"/>
              <a:t>大类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可继承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父标签的属性值会传递给子标签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一般是</a:t>
            </a:r>
            <a:r>
              <a:rPr kumimoji="1" lang="zh-CN" altLang="en-US">
                <a:solidFill>
                  <a:srgbClr val="FF0000"/>
                </a:solidFill>
              </a:rPr>
              <a:t>文字控制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不可继承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父标签的属性值不能传递给子标签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一般是</a:t>
            </a:r>
            <a:r>
              <a:rPr kumimoji="1" lang="zh-CN" altLang="en-US">
                <a:solidFill>
                  <a:srgbClr val="FF0000"/>
                </a:solidFill>
              </a:rPr>
              <a:t>区块控制</a:t>
            </a:r>
            <a:r>
              <a:rPr kumimoji="1" lang="zh-CN" altLang="en-US"/>
              <a:t>属性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26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属性</a:t>
            </a:r>
            <a:r>
              <a:rPr kumimoji="1" lang="en-US" altLang="zh-CN"/>
              <a:t> – </a:t>
            </a:r>
            <a:r>
              <a:rPr kumimoji="1" lang="zh-CN" altLang="en-US"/>
              <a:t>可继承属性（红色表示常用）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lang="zh-TW" altLang="en-US" sz="1800"/>
              <a:t>所有标签可继承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visibility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cursor</a:t>
            </a:r>
          </a:p>
          <a:p>
            <a:endParaRPr lang="en-US" altLang="zh-TW" sz="1800"/>
          </a:p>
          <a:p>
            <a:r>
              <a:rPr lang="zh-TW" altLang="en-US" sz="1800"/>
              <a:t>内联标签可继承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letter-spacing</a:t>
            </a:r>
            <a:r>
              <a:rPr lang="zh-TW" altLang="en-US" sz="1800"/>
              <a:t>、</a:t>
            </a:r>
            <a:r>
              <a:rPr lang="en-US" altLang="zh-TW" sz="1800"/>
              <a:t>word-spacing</a:t>
            </a:r>
            <a:r>
              <a:rPr lang="zh-TW" altLang="en-US" sz="1800"/>
              <a:t>、</a:t>
            </a:r>
            <a:r>
              <a:rPr lang="en-US" altLang="zh-TW" sz="1800"/>
              <a:t>white-space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line-height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color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font-family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font-size</a:t>
            </a:r>
            <a:r>
              <a:rPr lang="zh-TW" altLang="en-US" sz="1800"/>
              <a:t>、</a:t>
            </a:r>
            <a:r>
              <a:rPr lang="en-US" altLang="zh-TW" sz="1800"/>
              <a:t>font-style</a:t>
            </a:r>
            <a:r>
              <a:rPr lang="zh-TW" altLang="en-US" sz="1800"/>
              <a:t>、</a:t>
            </a:r>
            <a:r>
              <a:rPr lang="en-US" altLang="zh-TW" sz="1800"/>
              <a:t>font-variant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font-weight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text-decoration</a:t>
            </a:r>
            <a:r>
              <a:rPr lang="zh-TW" altLang="en-US" sz="1800"/>
              <a:t>、</a:t>
            </a:r>
            <a:r>
              <a:rPr lang="en-US" altLang="zh-TW" sz="1800"/>
              <a:t>text-transform</a:t>
            </a:r>
            <a:r>
              <a:rPr lang="zh-TW" altLang="en-US" sz="1800"/>
              <a:t>、</a:t>
            </a:r>
            <a:r>
              <a:rPr lang="en-US" altLang="zh-TW" sz="1800"/>
              <a:t>direction</a:t>
            </a:r>
          </a:p>
          <a:p>
            <a:endParaRPr lang="en-US" altLang="zh-TW" sz="1800"/>
          </a:p>
          <a:p>
            <a:r>
              <a:rPr lang="zh-TW" altLang="en-US" sz="1800"/>
              <a:t> </a:t>
            </a:r>
            <a:r>
              <a:rPr lang="zh-CN" altLang="en-US" sz="1800"/>
              <a:t>块级</a:t>
            </a:r>
            <a:r>
              <a:rPr lang="en-US" altLang="en-US" sz="1800"/>
              <a:t>标签</a:t>
            </a:r>
            <a:r>
              <a:rPr lang="zh-TW" altLang="en-US" sz="1800"/>
              <a:t>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text-indent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text-align</a:t>
            </a:r>
          </a:p>
          <a:p>
            <a:endParaRPr lang="en-US" altLang="zh-TW" sz="1800"/>
          </a:p>
          <a:p>
            <a:r>
              <a:rPr lang="zh-TW" altLang="en-US" sz="1800"/>
              <a:t>列表</a:t>
            </a:r>
            <a:r>
              <a:rPr lang="zh-CN" altLang="en-US" sz="1800"/>
              <a:t>标签</a:t>
            </a:r>
            <a:r>
              <a:rPr lang="zh-TW" altLang="en-US" sz="1800"/>
              <a:t>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list-style</a:t>
            </a:r>
            <a:r>
              <a:rPr lang="zh-TW" altLang="en-US" sz="1800"/>
              <a:t>、</a:t>
            </a:r>
            <a:r>
              <a:rPr lang="en-US" altLang="zh-TW" sz="1800"/>
              <a:t>list-style-type</a:t>
            </a:r>
            <a:r>
              <a:rPr lang="zh-TW" altLang="en-US" sz="1800"/>
              <a:t>、</a:t>
            </a:r>
            <a:r>
              <a:rPr lang="en-US" altLang="zh-TW" sz="1800"/>
              <a:t>list-style-position</a:t>
            </a:r>
            <a:r>
              <a:rPr lang="zh-TW" altLang="en-US" sz="1800"/>
              <a:t>、</a:t>
            </a:r>
            <a:r>
              <a:rPr lang="en-US" altLang="zh-TW" sz="1800"/>
              <a:t>list-style-image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8425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属性</a:t>
            </a:r>
            <a:r>
              <a:rPr kumimoji="1" lang="en-US" altLang="zh-CN"/>
              <a:t> – </a:t>
            </a:r>
            <a:r>
              <a:rPr kumimoji="1" lang="zh-CN" altLang="en-US"/>
              <a:t>不可继承属性（红色表示常用）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pPr>
              <a:buFont typeface="Wingdings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display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margin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border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padding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background</a:t>
            </a:r>
          </a:p>
          <a:p>
            <a:pPr>
              <a:buFont typeface="Wingdings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height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min-height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max-height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width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min-width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max-width</a:t>
            </a:r>
          </a:p>
          <a:p>
            <a:pPr>
              <a:buFont typeface="Wingdings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overflow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left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right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top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bottom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z-index</a:t>
            </a:r>
          </a:p>
          <a:p>
            <a:pPr>
              <a:buFont typeface="Wingdings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float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</a:p>
          <a:p>
            <a:pPr>
              <a:buFont typeface="Wingdings" charset="2"/>
              <a:buChar char="p"/>
            </a:pPr>
            <a:r>
              <a:rPr lang="en-US" altLang="zh-CN"/>
              <a:t>table-layout</a:t>
            </a:r>
            <a:r>
              <a:rPr lang="zh-CN" altLang="en-US"/>
              <a:t>、</a:t>
            </a:r>
            <a:r>
              <a:rPr lang="en-US" altLang="zh-CN"/>
              <a:t>vertical-align</a:t>
            </a:r>
          </a:p>
          <a:p>
            <a:pPr>
              <a:buFont typeface="Wingdings" charset="2"/>
              <a:buChar char="p"/>
            </a:pPr>
            <a:r>
              <a:rPr lang="en-US" altLang="zh-CN"/>
              <a:t>page-break-after</a:t>
            </a:r>
            <a:r>
              <a:rPr lang="zh-CN" altLang="en-US"/>
              <a:t>、</a:t>
            </a:r>
            <a:r>
              <a:rPr lang="en-US" altLang="zh-CN"/>
              <a:t>page-bread-before</a:t>
            </a:r>
          </a:p>
          <a:p>
            <a:pPr>
              <a:buFont typeface="Wingdings" charset="2"/>
              <a:buChar char="p"/>
            </a:pPr>
            <a:r>
              <a:rPr lang="en-US" altLang="zh-CN"/>
              <a:t>unicode-bidi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516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8169"/>
            <a:ext cx="8128599" cy="5169804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网页上的每一个标签都是一个盒子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每个盒子都有四个属性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内容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content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盒子里装的东西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网页中通常是指文字和图片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填充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padding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0000FF"/>
                </a:solidFill>
              </a:rPr>
              <a:t>内边距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怕盒子里装的（贵重的）东西损坏，而添加的泡沫或者其它抗震的辅料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边框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border</a:t>
            </a:r>
            <a:r>
              <a:rPr lang="zh-CN" altLang="en-US" sz="1600"/>
              <a:t>）</a:t>
            </a:r>
            <a:r>
              <a:rPr lang="zh-CN" altLang="zh-CN" sz="1600"/>
              <a:t>：</a:t>
            </a:r>
            <a:r>
              <a:rPr lang="zh-CN" altLang="en-US" sz="1600"/>
              <a:t>盒子本身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边界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margin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0000FF"/>
                </a:solidFill>
              </a:rPr>
              <a:t>外边距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盒子摆放的时候的不能全部堆在一起，盒子之间要留一定空隙保持通风，同时也为了方便取出</a:t>
            </a:r>
            <a:endParaRPr kumimoji="1" lang="en-US" altLang="zh-CN" sz="1600"/>
          </a:p>
        </p:txBody>
      </p:sp>
      <p:pic>
        <p:nvPicPr>
          <p:cNvPr id="4" name="图片 3" descr="%BA%D0%D7%D3%C4%A3%D0%C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60" y="594966"/>
            <a:ext cx="3557904" cy="35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标准盒子模型</a:t>
            </a:r>
          </a:p>
        </p:txBody>
      </p:sp>
      <p:pic>
        <p:nvPicPr>
          <p:cNvPr id="6" name="图片 5" descr="1237272967_ddvip_527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" y="1380778"/>
            <a:ext cx="8947777" cy="54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IE</a:t>
            </a:r>
            <a:r>
              <a:rPr kumimoji="1" lang="zh-CN" altLang="en-US"/>
              <a:t>盒子模型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614"/>
            <a:ext cx="9144000" cy="5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HTML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0000FF"/>
                </a:solidFill>
              </a:rPr>
              <a:t>HTML</a:t>
            </a:r>
            <a:r>
              <a:rPr kumimoji="1" lang="zh-CN" altLang="en-US" sz="1800"/>
              <a:t>的全称是</a:t>
            </a:r>
            <a:r>
              <a:rPr lang="en-US" altLang="zh-CN" sz="1800"/>
              <a:t>HyperText Markup Language</a:t>
            </a:r>
            <a:r>
              <a:rPr lang="zh-CN" altLang="en-US" sz="1800"/>
              <a:t>，超文本标记语言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其实它就是</a:t>
            </a:r>
            <a:r>
              <a:rPr kumimoji="1" lang="zh-CN" altLang="en-US" sz="1800">
                <a:solidFill>
                  <a:srgbClr val="0000FF"/>
                </a:solidFill>
              </a:rPr>
              <a:t>文本</a:t>
            </a:r>
            <a:r>
              <a:rPr kumimoji="1" lang="zh-CN" altLang="en-US" sz="1800"/>
              <a:t>，由</a:t>
            </a:r>
            <a:r>
              <a:rPr kumimoji="1" lang="zh-CN" altLang="en-US" sz="1800">
                <a:solidFill>
                  <a:srgbClr val="0000FF"/>
                </a:solidFill>
              </a:rPr>
              <a:t>浏览器</a:t>
            </a:r>
            <a:r>
              <a:rPr kumimoji="1" lang="zh-CN" altLang="en-US" sz="1800"/>
              <a:t>负责将它解析成具体的网页内容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比如，浏览器会将 左边的</a:t>
            </a:r>
            <a:r>
              <a:rPr kumimoji="1" lang="en-US" altLang="zh-CN" sz="1800"/>
              <a:t>HTML</a:t>
            </a:r>
            <a:r>
              <a:rPr kumimoji="1" lang="zh-CN" altLang="en-US" sz="1800"/>
              <a:t>代码 转换为 右边的网页内容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en-US" altLang="zh-CN" sz="1800"/>
              <a:t>HTML</a:t>
            </a:r>
            <a:r>
              <a:rPr kumimoji="1" lang="zh-CN" altLang="en-US" sz="1800"/>
              <a:t>的组成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跟</a:t>
            </a:r>
            <a:r>
              <a:rPr kumimoji="1" lang="en-US" altLang="zh-CN" sz="1800"/>
              <a:t>XML</a:t>
            </a:r>
            <a:r>
              <a:rPr kumimoji="1" lang="zh-CN" altLang="en-US" sz="1800"/>
              <a:t>类似，</a:t>
            </a:r>
            <a:r>
              <a:rPr kumimoji="1" lang="en-US" altLang="zh-CN" sz="1800"/>
              <a:t>HTML</a:t>
            </a:r>
            <a:r>
              <a:rPr kumimoji="1" lang="zh-CN" altLang="en-US" sz="1800"/>
              <a:t>由</a:t>
            </a:r>
            <a:r>
              <a:rPr kumimoji="1" lang="en-US" altLang="zh-CN" sz="1800"/>
              <a:t>N</a:t>
            </a:r>
            <a:r>
              <a:rPr kumimoji="1" lang="zh-CN" altLang="en-US" sz="1800"/>
              <a:t>个标签（节点、元素、标记）组成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HTML</a:t>
            </a:r>
            <a:r>
              <a:rPr kumimoji="1" lang="zh-CN" altLang="en-US" sz="1800"/>
              <a:t>语法非常松散，目前的最新版是</a:t>
            </a:r>
            <a:r>
              <a:rPr kumimoji="1" lang="en-US" altLang="zh-CN" sz="1800"/>
              <a:t>5.0</a:t>
            </a:r>
            <a:r>
              <a:rPr kumimoji="1" lang="zh-CN" altLang="en-US" sz="1800"/>
              <a:t>，也就是</a:t>
            </a:r>
            <a:r>
              <a:rPr kumimoji="1" lang="en-US" altLang="zh-CN" sz="1800"/>
              <a:t>HTML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</a:p>
        </p:txBody>
      </p:sp>
      <p:pic>
        <p:nvPicPr>
          <p:cNvPr id="4" name="图片 3" descr="QQ2014092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1" y="2922277"/>
            <a:ext cx="2483114" cy="1119554"/>
          </a:xfrm>
          <a:prstGeom prst="rect">
            <a:avLst/>
          </a:prstGeom>
        </p:spPr>
      </p:pic>
      <p:pic>
        <p:nvPicPr>
          <p:cNvPr id="5" name="图片 4" descr="QQ20140922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6" y="2822393"/>
            <a:ext cx="1916814" cy="11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内容（</a:t>
            </a:r>
            <a:r>
              <a:rPr kumimoji="1" lang="en-US" altLang="zh-CN"/>
              <a:t>content</a:t>
            </a:r>
            <a:r>
              <a:rPr kumimoji="1" lang="zh-CN" altLang="en-US"/>
              <a:t>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6" name="图片 5" descr="QQ20140924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00942"/>
            <a:ext cx="5553368" cy="31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填充（</a:t>
            </a:r>
            <a:r>
              <a:rPr kumimoji="1" lang="en-US" altLang="zh-CN"/>
              <a:t>padding</a:t>
            </a:r>
            <a:r>
              <a:rPr kumimoji="1" lang="zh-CN" altLang="en-US"/>
              <a:t>，内边距）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7" name="图片 6" descr="QQ20140924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651891"/>
            <a:ext cx="7324907" cy="29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填充（</a:t>
            </a:r>
            <a:r>
              <a:rPr kumimoji="1" lang="en-US" altLang="zh-CN"/>
              <a:t>padding</a:t>
            </a:r>
            <a:r>
              <a:rPr kumimoji="1" lang="zh-CN" altLang="en-US"/>
              <a:t>，内边距）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5" name="图片 4" descr="QQ20140924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" y="1450975"/>
            <a:ext cx="3887731" cy="4611030"/>
          </a:xfrm>
          <a:prstGeom prst="rect">
            <a:avLst/>
          </a:prstGeom>
        </p:spPr>
      </p:pic>
      <p:pic>
        <p:nvPicPr>
          <p:cNvPr id="6" name="图片 5" descr="QQ20140924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77" y="1450975"/>
            <a:ext cx="4408030" cy="3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边框</a:t>
            </a:r>
            <a:r>
              <a:rPr kumimoji="1" lang="zh-CN" altLang="en-US"/>
              <a:t>（</a:t>
            </a:r>
            <a:r>
              <a:rPr kumimoji="1" lang="en-US" altLang="zh-CN"/>
              <a:t>border</a:t>
            </a:r>
            <a:r>
              <a:rPr kumimoji="1" lang="zh-CN" altLang="en-US"/>
              <a:t>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0" y="1450975"/>
            <a:ext cx="3887731" cy="2347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23" y="1613723"/>
            <a:ext cx="4408030" cy="1913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9823" y="4166525"/>
            <a:ext cx="8128599" cy="1269934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设置边框圆角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34731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边界</a:t>
            </a:r>
            <a:r>
              <a:rPr kumimoji="1" lang="zh-CN" altLang="en-US"/>
              <a:t>（</a:t>
            </a:r>
            <a:r>
              <a:rPr kumimoji="1" lang="en-US" altLang="zh-CN"/>
              <a:t>margin</a:t>
            </a:r>
            <a:r>
              <a:rPr kumimoji="1" lang="zh-CN" altLang="en-US"/>
              <a:t>，外边距）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3" name="图片 2" descr="QQ20140924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550857"/>
            <a:ext cx="6797324" cy="29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边界</a:t>
            </a:r>
            <a:r>
              <a:rPr kumimoji="1" lang="zh-CN" altLang="en-US"/>
              <a:t>（</a:t>
            </a:r>
            <a:r>
              <a:rPr kumimoji="1" lang="en-US" altLang="zh-CN"/>
              <a:t>margin</a:t>
            </a:r>
            <a:r>
              <a:rPr kumimoji="1" lang="zh-CN" altLang="en-US"/>
              <a:t>，外边距）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4" name="图片 3" descr="QQ20140924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8" y="1524000"/>
            <a:ext cx="3686369" cy="4239324"/>
          </a:xfrm>
          <a:prstGeom prst="rect">
            <a:avLst/>
          </a:prstGeom>
        </p:spPr>
      </p:pic>
      <p:pic>
        <p:nvPicPr>
          <p:cNvPr id="5" name="图片 4" descr="QQ20140924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89" y="1422437"/>
            <a:ext cx="4188003" cy="40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/>
              <a:t>默认情况下，所有的网页标签都在</a:t>
            </a:r>
            <a:r>
              <a:rPr kumimoji="1" lang="zh-CN" altLang="en-US">
                <a:solidFill>
                  <a:srgbClr val="0000FF"/>
                </a:solidFill>
              </a:rPr>
              <a:t>标准流</a:t>
            </a:r>
            <a:r>
              <a:rPr kumimoji="1" lang="zh-CN" altLang="en-US"/>
              <a:t>布局中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从上到下，从左到右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r>
              <a:rPr kumimoji="1" lang="zh-CN" altLang="en-US"/>
              <a:t>脱离标准流的方法有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float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position</a:t>
            </a:r>
            <a:r>
              <a:rPr kumimoji="1" lang="zh-CN" altLang="en-US"/>
              <a:t>属性 和 </a:t>
            </a:r>
            <a:r>
              <a:rPr kumimoji="1" lang="en-US" altLang="zh-CN"/>
              <a:t>left</a:t>
            </a:r>
            <a:r>
              <a:rPr kumimoji="1" lang="zh-CN" altLang="en-US"/>
              <a:t>、</a:t>
            </a:r>
            <a:r>
              <a:rPr kumimoji="1" lang="en-US" altLang="zh-CN"/>
              <a:t>right</a:t>
            </a:r>
            <a:r>
              <a:rPr kumimoji="1" lang="zh-CN" altLang="en-US"/>
              <a:t>、</a:t>
            </a:r>
            <a:r>
              <a:rPr kumimoji="1" lang="en-US" altLang="zh-CN"/>
              <a:t>top</a:t>
            </a:r>
            <a:r>
              <a:rPr kumimoji="1" lang="zh-CN" altLang="en-US"/>
              <a:t>、</a:t>
            </a:r>
            <a:r>
              <a:rPr kumimoji="1" lang="en-US" altLang="zh-CN"/>
              <a:t>bottom</a:t>
            </a:r>
            <a:r>
              <a:rPr kumimoji="1" lang="zh-CN" altLang="en-US"/>
              <a:t>属性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6744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float属性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/>
              <a:t>float</a:t>
            </a:r>
            <a:r>
              <a:rPr kumimoji="1" lang="zh-CN" altLang="en-US"/>
              <a:t>属性的常用取值有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left</a:t>
            </a:r>
            <a:r>
              <a:rPr kumimoji="1" lang="zh-CN" altLang="en-US"/>
              <a:t>：脱离标准流，浮动在父标签的最左边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right</a:t>
            </a:r>
            <a:r>
              <a:rPr kumimoji="1" lang="zh-CN" altLang="en-US"/>
              <a:t>：脱离标准流，浮动在父标签的最右边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r>
              <a:rPr kumimoji="1" lang="zh-CN" altLang="en-US"/>
              <a:t>如果一个标签内的子标签有</a:t>
            </a:r>
            <a:r>
              <a:rPr kumimoji="1" lang="en-US" altLang="zh-CN"/>
              <a:t>float</a:t>
            </a:r>
            <a:r>
              <a:rPr kumimoji="1" lang="zh-CN" altLang="zh-CN"/>
              <a:t>，</a:t>
            </a:r>
            <a:r>
              <a:rPr kumimoji="1" lang="zh-CN" altLang="en-US"/>
              <a:t>并且这个标签的尺寸想跟随里面内容的尺寸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那么这个标签最好为</a:t>
            </a:r>
            <a:r>
              <a:rPr kumimoji="1" lang="en-US" altLang="zh-CN"/>
              <a:t>inline-block</a:t>
            </a:r>
            <a:r>
              <a:rPr kumimoji="1" lang="zh-CN" altLang="en-US"/>
              <a:t>类型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310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position属性</a:t>
            </a:r>
            <a:endParaRPr kumimoji="1" lang="zh-CN" altLang="en-US"/>
          </a:p>
        </p:txBody>
      </p:sp>
      <p:pic>
        <p:nvPicPr>
          <p:cNvPr id="5" name="图片 4" descr="QQ20140924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0" y="1505171"/>
            <a:ext cx="8431989" cy="36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</a:t>
            </a:r>
            <a:r>
              <a:rPr kumimoji="1" lang="zh-CN" altLang="en-US"/>
              <a:t>如何让标签水平居中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/>
              <a:t>类型标签（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设置</a:t>
            </a:r>
            <a:r>
              <a:rPr kumimoji="1" lang="zh-CN" altLang="en-US">
                <a:solidFill>
                  <a:srgbClr val="FF0000"/>
                </a:solidFill>
              </a:rPr>
              <a:t>标签本身</a:t>
            </a:r>
            <a:r>
              <a:rPr kumimoji="1" lang="zh-CN" altLang="en-US"/>
              <a:t>的属性：</a:t>
            </a:r>
            <a:r>
              <a:rPr kumimoji="1" lang="en-US" altLang="zh-CN">
                <a:solidFill>
                  <a:srgbClr val="FF0000"/>
                </a:solidFill>
              </a:rPr>
              <a:t>margin: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0px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auto;</a:t>
            </a:r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r>
              <a:rPr kumimoji="1" lang="en-US" altLang="zh-CN">
                <a:solidFill>
                  <a:srgbClr val="0000FF"/>
                </a:solidFill>
              </a:rPr>
              <a:t>inline</a:t>
            </a:r>
            <a:r>
              <a:rPr kumimoji="1" lang="zh-CN" altLang="en-US"/>
              <a:t>、</a:t>
            </a:r>
            <a:r>
              <a:rPr kumimoji="1" lang="en-US" altLang="zh-CN">
                <a:solidFill>
                  <a:srgbClr val="0000FF"/>
                </a:solidFill>
              </a:rPr>
              <a:t>inline-block</a:t>
            </a:r>
            <a:r>
              <a:rPr kumimoji="1" lang="zh-CN" altLang="en-US"/>
              <a:t>类型标签（</a:t>
            </a: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zh-CN" altLang="en-US"/>
              <a:t>标签、</a:t>
            </a: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en-US" altLang="zh-CN">
                <a:solidFill>
                  <a:srgbClr val="0000FF"/>
                </a:solidFill>
              </a:rPr>
              <a:t>-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设置</a:t>
            </a:r>
            <a:r>
              <a:rPr kumimoji="1" lang="zh-CN" altLang="en-US">
                <a:solidFill>
                  <a:srgbClr val="FF0000"/>
                </a:solidFill>
              </a:rPr>
              <a:t>父标签</a:t>
            </a:r>
            <a:r>
              <a:rPr kumimoji="1" lang="zh-CN" altLang="en-US"/>
              <a:t>的属性：</a:t>
            </a:r>
            <a:r>
              <a:rPr kumimoji="1" lang="en-US" altLang="zh-CN">
                <a:solidFill>
                  <a:srgbClr val="FF0000"/>
                </a:solidFill>
              </a:rPr>
              <a:t>text-align: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center;</a:t>
            </a:r>
          </a:p>
        </p:txBody>
      </p:sp>
    </p:spTree>
    <p:extLst>
      <p:ext uri="{BB962C8B-B14F-4D97-AF65-F5344CB8AC3E}">
        <p14:creationId xmlns:p14="http://schemas.microsoft.com/office/powerpoint/2010/main" val="9492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常见的</a:t>
            </a:r>
            <a:r>
              <a:rPr kumimoji="1" lang="en-US" altLang="zh-CN"/>
              <a:t>HTML</a:t>
            </a:r>
            <a:r>
              <a:rPr kumimoji="1"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/>
              <a:t>标题</a:t>
            </a:r>
            <a:r>
              <a:rPr kumimoji="1" lang="zh-CN" altLang="zh-CN"/>
              <a:t>：</a:t>
            </a:r>
            <a:r>
              <a:rPr kumimoji="1" lang="en-US" altLang="zh-CN"/>
              <a:t>h1</a:t>
            </a:r>
            <a:r>
              <a:rPr kumimoji="1" lang="zh-CN" altLang="en-US"/>
              <a:t>、</a:t>
            </a:r>
            <a:r>
              <a:rPr kumimoji="1" lang="en-US" altLang="zh-CN"/>
              <a:t>h2</a:t>
            </a:r>
            <a:r>
              <a:rPr kumimoji="1" lang="zh-CN" altLang="en-US"/>
              <a:t>、</a:t>
            </a:r>
            <a:r>
              <a:rPr kumimoji="1" lang="en-US" altLang="zh-CN"/>
              <a:t>h3</a:t>
            </a:r>
            <a:r>
              <a:rPr kumimoji="1" lang="zh-CN" altLang="en-US"/>
              <a:t>、</a:t>
            </a:r>
            <a:r>
              <a:rPr kumimoji="1" lang="en-US" altLang="zh-CN"/>
              <a:t>h4</a:t>
            </a:r>
            <a:r>
              <a:rPr kumimoji="1" lang="zh-CN" altLang="en-US"/>
              <a:t>、</a:t>
            </a:r>
            <a:r>
              <a:rPr kumimoji="1" lang="en-US" altLang="zh-CN"/>
              <a:t>h5....</a:t>
            </a:r>
          </a:p>
          <a:p>
            <a:r>
              <a:rPr kumimoji="1" lang="zh-CN" altLang="en-US"/>
              <a:t>段落</a:t>
            </a:r>
            <a:r>
              <a:rPr kumimoji="1" lang="zh-CN" altLang="zh-CN"/>
              <a:t>：</a:t>
            </a:r>
            <a:r>
              <a:rPr kumimoji="1" lang="en-US" altLang="zh-CN"/>
              <a:t>p</a:t>
            </a:r>
          </a:p>
          <a:p>
            <a:r>
              <a:rPr kumimoji="1" lang="zh-CN" altLang="en-US"/>
              <a:t>换行：</a:t>
            </a:r>
            <a:r>
              <a:rPr kumimoji="1" lang="en-US" altLang="zh-CN"/>
              <a:t>br</a:t>
            </a:r>
          </a:p>
          <a:p>
            <a:r>
              <a:rPr kumimoji="1" lang="zh-CN" altLang="en-US"/>
              <a:t>容器：</a:t>
            </a:r>
            <a:r>
              <a:rPr kumimoji="1" lang="en-US" altLang="zh-CN"/>
              <a:t>div</a:t>
            </a:r>
            <a:r>
              <a:rPr kumimoji="1" lang="zh-CN" altLang="en-US"/>
              <a:t>、</a:t>
            </a:r>
            <a:r>
              <a:rPr kumimoji="1" lang="en-US" altLang="zh-CN"/>
              <a:t>span</a:t>
            </a:r>
            <a:r>
              <a:rPr kumimoji="1" lang="zh-CN" altLang="en-US"/>
              <a:t>（用来容纳其他标签）</a:t>
            </a:r>
            <a:endParaRPr kumimoji="1" lang="en-US" altLang="zh-CN"/>
          </a:p>
          <a:p>
            <a:r>
              <a:rPr kumimoji="1" lang="zh-CN" altLang="en-US"/>
              <a:t>表格：</a:t>
            </a:r>
            <a:r>
              <a:rPr kumimoji="1" lang="en-US" altLang="zh-CN"/>
              <a:t>table</a:t>
            </a:r>
            <a:r>
              <a:rPr kumimoji="1" lang="zh-CN" altLang="en-US"/>
              <a:t>、</a:t>
            </a:r>
            <a:r>
              <a:rPr kumimoji="1" lang="en-US" altLang="zh-CN"/>
              <a:t>tr</a:t>
            </a:r>
            <a:r>
              <a:rPr kumimoji="1" lang="zh-CN" altLang="en-US"/>
              <a:t>、</a:t>
            </a:r>
            <a:r>
              <a:rPr kumimoji="1" lang="en-US" altLang="zh-CN"/>
              <a:t>td</a:t>
            </a:r>
          </a:p>
          <a:p>
            <a:r>
              <a:rPr kumimoji="1" lang="zh-CN" altLang="en-US"/>
              <a:t>列表：</a:t>
            </a:r>
            <a:r>
              <a:rPr kumimoji="1" lang="en-US" altLang="zh-CN"/>
              <a:t>ul</a:t>
            </a:r>
            <a:r>
              <a:rPr kumimoji="1" lang="zh-CN" altLang="en-US"/>
              <a:t>、</a:t>
            </a:r>
            <a:r>
              <a:rPr kumimoji="1" lang="en-US" altLang="zh-CN"/>
              <a:t>ol</a:t>
            </a:r>
            <a:r>
              <a:rPr kumimoji="1" lang="zh-CN" altLang="en-US"/>
              <a:t>、</a:t>
            </a:r>
            <a:r>
              <a:rPr kumimoji="1" lang="en-US" altLang="zh-CN"/>
              <a:t>li</a:t>
            </a:r>
          </a:p>
          <a:p>
            <a:r>
              <a:rPr kumimoji="1" lang="zh-CN" altLang="en-US"/>
              <a:t>图片：</a:t>
            </a:r>
            <a:r>
              <a:rPr kumimoji="1" lang="en-US" altLang="zh-CN"/>
              <a:t>img</a:t>
            </a:r>
          </a:p>
          <a:p>
            <a:r>
              <a:rPr kumimoji="1" lang="zh-CN" altLang="en-US"/>
              <a:t>表单：</a:t>
            </a:r>
            <a:r>
              <a:rPr kumimoji="1" lang="en-US" altLang="zh-CN"/>
              <a:t>input</a:t>
            </a:r>
          </a:p>
          <a:p>
            <a:r>
              <a:rPr kumimoji="1" lang="en-US" altLang="en-US"/>
              <a:t>链接：a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890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</a:t>
            </a:r>
            <a:r>
              <a:rPr kumimoji="1" lang="zh-CN" altLang="en-US"/>
              <a:t>标签间隙问题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393900"/>
            <a:ext cx="8128599" cy="4941500"/>
          </a:xfrm>
        </p:spPr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2</a:t>
            </a:r>
            <a:r>
              <a:rPr kumimoji="1" lang="zh-CN" altLang="en-US"/>
              <a:t>个</a:t>
            </a:r>
            <a:r>
              <a:rPr kumimoji="1" lang="en-US" altLang="zh-CN"/>
              <a:t>inline</a:t>
            </a:r>
            <a:r>
              <a:rPr kumimoji="1" lang="zh-CN" altLang="en-US"/>
              <a:t>或者</a:t>
            </a:r>
            <a:r>
              <a:rPr kumimoji="1" lang="en-US" altLang="zh-CN"/>
              <a:t>inline-block</a:t>
            </a:r>
            <a:r>
              <a:rPr kumimoji="1" lang="zh-CN" altLang="en-US"/>
              <a:t>类型的标签，</a:t>
            </a:r>
            <a:r>
              <a:rPr kumimoji="1" lang="zh-CN" altLang="en-US">
                <a:solidFill>
                  <a:srgbClr val="FF6600"/>
                </a:solidFill>
              </a:rPr>
              <a:t>位置相邻</a:t>
            </a:r>
            <a:endParaRPr kumimoji="1" lang="en-US" altLang="zh-CN">
              <a:solidFill>
                <a:srgbClr val="FF66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FF6600"/>
                </a:solidFill>
              </a:rPr>
              <a:t>标签的开头和结尾</a:t>
            </a:r>
            <a:r>
              <a:rPr kumimoji="1" lang="zh-CN" altLang="en-US">
                <a:solidFill>
                  <a:srgbClr val="0000FF"/>
                </a:solidFill>
              </a:rPr>
              <a:t>没有紧挨</a:t>
            </a:r>
            <a:r>
              <a:rPr kumimoji="1" lang="zh-CN" altLang="en-US">
                <a:solidFill>
                  <a:srgbClr val="FF6600"/>
                </a:solidFill>
              </a:rPr>
              <a:t>在一起</a:t>
            </a:r>
            <a:r>
              <a:rPr kumimoji="1" lang="zh-CN" altLang="en-US"/>
              <a:t>，比如下面代码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&lt;span&gt;123&lt;/span&gt;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&lt;a&gt;456&lt;/a&gt;</a:t>
            </a:r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FF0000"/>
                </a:solidFill>
              </a:rPr>
              <a:t>那么这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>
                <a:solidFill>
                  <a:srgbClr val="FF0000"/>
                </a:solidFill>
              </a:rPr>
              <a:t>个标签中间就</a:t>
            </a:r>
            <a:r>
              <a:rPr kumimoji="1" lang="zh-CN" altLang="en-US">
                <a:solidFill>
                  <a:srgbClr val="0000FF"/>
                </a:solidFill>
              </a:rPr>
              <a:t>会留下</a:t>
            </a:r>
            <a:r>
              <a:rPr kumimoji="1" lang="zh-CN" altLang="en-US">
                <a:solidFill>
                  <a:srgbClr val="FF0000"/>
                </a:solidFill>
              </a:rPr>
              <a:t>一段间隙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FF6600"/>
                </a:solidFill>
              </a:rPr>
              <a:t>如果标签的开头和结尾</a:t>
            </a:r>
            <a:r>
              <a:rPr kumimoji="1" lang="zh-CN" altLang="en-US">
                <a:solidFill>
                  <a:srgbClr val="0000FF"/>
                </a:solidFill>
              </a:rPr>
              <a:t>紧挨</a:t>
            </a:r>
            <a:r>
              <a:rPr kumimoji="1" lang="zh-CN" altLang="en-US">
                <a:solidFill>
                  <a:srgbClr val="FF6600"/>
                </a:solidFill>
              </a:rPr>
              <a:t>在一起</a:t>
            </a:r>
            <a:r>
              <a:rPr kumimoji="1" lang="zh-CN" altLang="en-US"/>
              <a:t>，比如下面代码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&lt;span&gt;123&lt;/span&gt;&lt;a&gt;456&lt;/a&gt;</a:t>
            </a:r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FF0000"/>
                </a:solidFill>
              </a:rPr>
              <a:t>那么这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>
                <a:solidFill>
                  <a:srgbClr val="FF0000"/>
                </a:solidFill>
              </a:rPr>
              <a:t>个标签中间就</a:t>
            </a:r>
            <a:r>
              <a:rPr kumimoji="1" lang="zh-CN" altLang="en-US">
                <a:solidFill>
                  <a:srgbClr val="0000FF"/>
                </a:solidFill>
              </a:rPr>
              <a:t>不会留下</a:t>
            </a:r>
            <a:r>
              <a:rPr kumimoji="1" lang="zh-CN" altLang="en-US">
                <a:solidFill>
                  <a:srgbClr val="FF0000"/>
                </a:solidFill>
              </a:rPr>
              <a:t>间隙</a:t>
            </a:r>
            <a:endParaRPr kumimoji="1" lang="en-US" altLang="zh-CN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endParaRPr kumimoji="1" lang="en-US" altLang="zh-CN">
              <a:solidFill>
                <a:srgbClr val="FF0000"/>
              </a:solidFill>
              <a:latin typeface="Menlo-Regular"/>
            </a:endParaRPr>
          </a:p>
          <a:p>
            <a:r>
              <a:rPr kumimoji="1" lang="zh-CN" altLang="en-US"/>
              <a:t>如果想解决间隙问题，最好给标签设置</a:t>
            </a:r>
            <a:r>
              <a:rPr kumimoji="1" lang="en-US" altLang="zh-CN"/>
              <a:t>float</a:t>
            </a:r>
            <a:r>
              <a:rPr kumimoji="1" lang="zh-CN" altLang="en-US"/>
              <a:t>属性</a:t>
            </a:r>
            <a:endParaRPr lang="en-US" altLang="zh-CN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>
              <a:solidFill>
                <a:srgbClr val="AA0D91"/>
              </a:solidFill>
              <a:latin typeface="Menlo-Regular"/>
            </a:endParaRPr>
          </a:p>
        </p:txBody>
      </p:sp>
      <p:pic>
        <p:nvPicPr>
          <p:cNvPr id="4" name="图片 3" descr="QQ20140925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15" y="2290326"/>
            <a:ext cx="1877778" cy="834568"/>
          </a:xfrm>
          <a:prstGeom prst="rect">
            <a:avLst/>
          </a:prstGeom>
        </p:spPr>
      </p:pic>
      <p:pic>
        <p:nvPicPr>
          <p:cNvPr id="5" name="图片 4" descr="QQ20140925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10" y="4262576"/>
            <a:ext cx="1741064" cy="9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JavaScript</a:t>
            </a:r>
          </a:p>
          <a:p>
            <a:pPr>
              <a:buFont typeface="Wingdings" charset="2"/>
              <a:buChar char="p"/>
            </a:pPr>
            <a:r>
              <a:rPr kumimoji="1" lang="en-US" altLang="zh-CN"/>
              <a:t>JavaScript</a:t>
            </a:r>
            <a:r>
              <a:rPr kumimoji="1" lang="zh-CN" altLang="en-US"/>
              <a:t>是一门广泛用于</a:t>
            </a:r>
            <a:r>
              <a:rPr kumimoji="1" lang="zh-CN" altLang="en-US">
                <a:solidFill>
                  <a:srgbClr val="FF0000"/>
                </a:solidFill>
              </a:rPr>
              <a:t>浏览器客户端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0000FF"/>
                </a:solidFill>
              </a:rPr>
              <a:t>脚本</a:t>
            </a:r>
            <a:r>
              <a:rPr kumimoji="1" lang="zh-CN" altLang="en-US"/>
              <a:t>语言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由</a:t>
            </a:r>
            <a:r>
              <a:rPr kumimoji="1" lang="en-US" altLang="zh-CN"/>
              <a:t>Netspace</a:t>
            </a:r>
            <a:r>
              <a:rPr kumimoji="1" lang="zh-CN" altLang="en-US"/>
              <a:t>公司设计，当时跟</a:t>
            </a:r>
            <a:r>
              <a:rPr kumimoji="1" lang="en-US" altLang="zh-CN"/>
              <a:t>Sun</a:t>
            </a:r>
            <a:r>
              <a:rPr kumimoji="1" lang="zh-CN" altLang="en-US"/>
              <a:t>公司合作，所以名字起得像</a:t>
            </a:r>
            <a:r>
              <a:rPr kumimoji="1" lang="en-US" altLang="zh-CN"/>
              <a:t>Java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业内一般简称</a:t>
            </a:r>
            <a:r>
              <a:rPr kumimoji="1" lang="en-US" altLang="zh-CN"/>
              <a:t>JS</a:t>
            </a:r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r>
              <a:rPr kumimoji="1" lang="en-US" altLang="zh-CN"/>
              <a:t>JS</a:t>
            </a:r>
            <a:r>
              <a:rPr kumimoji="1" lang="zh-CN" altLang="en-US"/>
              <a:t>的常见用途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en-US" altLang="zh-CN"/>
              <a:t>HTML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0000FF"/>
                </a:solidFill>
              </a:rPr>
              <a:t>DOM</a:t>
            </a:r>
            <a:r>
              <a:rPr kumimoji="1" lang="zh-CN" altLang="en-US">
                <a:solidFill>
                  <a:srgbClr val="0000FF"/>
                </a:solidFill>
              </a:rPr>
              <a:t>操作</a:t>
            </a:r>
            <a:r>
              <a:rPr kumimoji="1" lang="zh-CN" altLang="en-US"/>
              <a:t>（节点操作，比如添加、修改、删除节点）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给</a:t>
            </a:r>
            <a:r>
              <a:rPr kumimoji="1" lang="en-US" altLang="zh-CN"/>
              <a:t>HTML</a:t>
            </a:r>
            <a:r>
              <a:rPr kumimoji="1" lang="zh-CN" altLang="en-US"/>
              <a:t>网页增加</a:t>
            </a:r>
            <a:r>
              <a:rPr kumimoji="1" lang="zh-CN" altLang="en-US">
                <a:solidFill>
                  <a:srgbClr val="0000FF"/>
                </a:solidFill>
              </a:rPr>
              <a:t>动态</a:t>
            </a:r>
            <a:r>
              <a:rPr kumimoji="1" lang="zh-CN" altLang="en-US"/>
              <a:t>功能，比如动画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0000FF"/>
                </a:solidFill>
              </a:rPr>
              <a:t>事件</a:t>
            </a:r>
            <a:r>
              <a:rPr kumimoji="1" lang="zh-CN" altLang="en-US"/>
              <a:t>处理：比如监听鼠标点击、鼠标滑动、键盘输入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7339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的书写方式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JS</a:t>
            </a:r>
            <a:r>
              <a:rPr kumimoji="1" lang="zh-CN" altLang="en-US" sz="1800"/>
              <a:t>常见的书写方式有</a:t>
            </a:r>
            <a:r>
              <a:rPr kumimoji="1" lang="en-US" altLang="zh-CN" sz="1800"/>
              <a:t>2</a:t>
            </a:r>
            <a:r>
              <a:rPr kumimoji="1" lang="zh-CN" altLang="en-US" sz="1800"/>
              <a:t>种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页内</a:t>
            </a:r>
            <a:r>
              <a:rPr kumimoji="1" lang="en-US" altLang="zh-CN" sz="1800"/>
              <a:t>JS</a:t>
            </a:r>
            <a:r>
              <a:rPr kumimoji="1" lang="zh-CN" altLang="en-US" sz="1800"/>
              <a:t>：在当前网页的</a:t>
            </a:r>
            <a:r>
              <a:rPr kumimoji="1" lang="en-US" altLang="zh-CN" sz="1800"/>
              <a:t>script</a:t>
            </a:r>
            <a:r>
              <a:rPr kumimoji="1" lang="zh-CN" altLang="en-US" sz="1800"/>
              <a:t>标签中编写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&lt;scri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pt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type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"text/javascript"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&lt;/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script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外部</a:t>
            </a:r>
            <a:r>
              <a:rPr kumimoji="1" lang="en-US" altLang="zh-CN" sz="1800"/>
              <a:t>JS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&lt;script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src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"index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.js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&lt;/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script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413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CSS</a:t>
            </a:r>
          </a:p>
          <a:p>
            <a:pPr>
              <a:buFont typeface="Wingdings" charset="2"/>
              <a:buChar char="p"/>
            </a:pPr>
            <a:r>
              <a:rPr kumimoji="1" lang="en-US" altLang="zh-CN"/>
              <a:t>CSS</a:t>
            </a:r>
            <a:r>
              <a:rPr kumimoji="1" lang="zh-CN" altLang="en-US"/>
              <a:t>的全称是</a:t>
            </a:r>
            <a:r>
              <a:rPr kumimoji="1" lang="en-US" altLang="zh-CN"/>
              <a:t>Cascading Style Sheets</a:t>
            </a:r>
            <a:r>
              <a:rPr kumimoji="1" lang="zh-CN" altLang="en-US"/>
              <a:t>，层叠样式表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它用来控制</a:t>
            </a:r>
            <a:r>
              <a:rPr kumimoji="1" lang="en-US" altLang="zh-CN"/>
              <a:t>HTML</a:t>
            </a:r>
            <a:r>
              <a:rPr kumimoji="1" lang="zh-CN" altLang="en-US"/>
              <a:t>标签的样式，在美化网页中起到非常重要的作用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CSS</a:t>
            </a:r>
            <a:r>
              <a:rPr kumimoji="1" lang="zh-CN" altLang="en-US"/>
              <a:t>的编写格式是键值对形式的，比如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color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red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background-color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blue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font-size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20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px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kumimoji="1" lang="zh-CN" altLang="en-US"/>
              <a:t>冒号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</a:t>
            </a:r>
            <a:r>
              <a:rPr kumimoji="1" lang="zh-CN" altLang="en-US"/>
              <a:t>左边的是属性名，冒号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</a:t>
            </a:r>
            <a:r>
              <a:rPr kumimoji="1" lang="zh-CN" altLang="en-US"/>
              <a:t>右边的属性值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188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的</a:t>
            </a:r>
            <a:r>
              <a:rPr kumimoji="1" lang="en-US" altLang="zh-CN"/>
              <a:t>3</a:t>
            </a:r>
            <a:r>
              <a:rPr kumimoji="1" lang="zh-CN" altLang="en-US"/>
              <a:t>种书写形式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CSS</a:t>
            </a:r>
            <a:r>
              <a:rPr kumimoji="1" lang="zh-CN" altLang="en-US" sz="1800"/>
              <a:t>有</a:t>
            </a:r>
            <a:r>
              <a:rPr kumimoji="1" lang="en-US" altLang="zh-CN" sz="1800"/>
              <a:t>3</a:t>
            </a:r>
            <a:r>
              <a:rPr kumimoji="1" lang="zh-CN" altLang="en-US" sz="1800"/>
              <a:t>种书写形式（优先级从高到低）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行内</a:t>
            </a:r>
            <a:r>
              <a:rPr kumimoji="1" lang="zh-CN" altLang="en-US" sz="1800"/>
              <a:t>样式：</a:t>
            </a:r>
            <a:r>
              <a:rPr kumimoji="1" lang="zh-CN" altLang="zh-CN" sz="1800"/>
              <a:t>（</a:t>
            </a:r>
            <a:r>
              <a:rPr kumimoji="1" lang="zh-CN" altLang="en-US" sz="1800">
                <a:solidFill>
                  <a:srgbClr val="0000FF"/>
                </a:solidFill>
              </a:rPr>
              <a:t>内联</a:t>
            </a:r>
            <a:r>
              <a:rPr kumimoji="1" lang="zh-CN" altLang="en-US" sz="1800"/>
              <a:t>样式）直接在标签的</a:t>
            </a:r>
            <a:r>
              <a:rPr kumimoji="1" lang="en-US" altLang="zh-CN" sz="1800"/>
              <a:t>style</a:t>
            </a:r>
            <a:r>
              <a:rPr kumimoji="1" lang="zh-CN" altLang="en-US" sz="1800"/>
              <a:t>属性中书写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&lt;body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style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"color: red;"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内页</a:t>
            </a:r>
            <a:r>
              <a:rPr kumimoji="1" lang="zh-CN" altLang="en-US" sz="1800"/>
              <a:t>样式：在本网页的</a:t>
            </a:r>
            <a:r>
              <a:rPr kumimoji="1" lang="en-US" altLang="zh-CN" sz="1800"/>
              <a:t>style</a:t>
            </a:r>
            <a:r>
              <a:rPr kumimoji="1" lang="zh-CN" altLang="en-US" sz="1800"/>
              <a:t>标签中书写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&lt;style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type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"text/css"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altLang="zh-CN" sz="1800">
                <a:solidFill>
                  <a:srgbClr val="000000"/>
                </a:solidFill>
                <a:latin typeface="Menlo-Regular"/>
              </a:rPr>
              <a:t>    body {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color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: 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red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&lt;/style&gt;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外部</a:t>
            </a:r>
            <a:r>
              <a:rPr kumimoji="1" lang="zh-CN" altLang="en-US" sz="1800"/>
              <a:t>样式：在单独的</a:t>
            </a:r>
            <a:r>
              <a:rPr kumimoji="1" lang="en-US" altLang="zh-CN" sz="1800"/>
              <a:t>CSS</a:t>
            </a:r>
            <a:r>
              <a:rPr kumimoji="1" lang="zh-CN" altLang="en-US" sz="1800"/>
              <a:t>文件中书写，然后在网页中用</a:t>
            </a:r>
            <a:r>
              <a:rPr kumimoji="1" lang="en-US" altLang="zh-CN" sz="1800"/>
              <a:t>link</a:t>
            </a:r>
            <a:r>
              <a:rPr kumimoji="1" lang="zh-CN" altLang="en-US" sz="1800"/>
              <a:t>标签引用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&lt;link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type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"text/css"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rel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"stylesheet"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href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"index.css"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87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标签选择器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1873683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选择器的作用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选择对应的标签，为之添加样式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标签选择器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根据标签名找到标签</a:t>
            </a:r>
            <a:endParaRPr kumimoji="1" lang="en-US" altLang="zh-CN" sz="1800"/>
          </a:p>
        </p:txBody>
      </p:sp>
      <p:pic>
        <p:nvPicPr>
          <p:cNvPr id="4" name="图片 3" descr="QQ20140924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88" y="3371562"/>
            <a:ext cx="2641098" cy="1223924"/>
          </a:xfrm>
          <a:prstGeom prst="rect">
            <a:avLst/>
          </a:prstGeom>
        </p:spPr>
      </p:pic>
      <p:pic>
        <p:nvPicPr>
          <p:cNvPr id="5" name="图片 4" descr="QQ20140924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8" y="3447003"/>
            <a:ext cx="3798828" cy="1148483"/>
          </a:xfrm>
          <a:prstGeom prst="rect">
            <a:avLst/>
          </a:prstGeom>
        </p:spPr>
      </p:pic>
      <p:pic>
        <p:nvPicPr>
          <p:cNvPr id="6" name="图片 5" descr="QQ20140924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04" y="4832067"/>
            <a:ext cx="2155786" cy="13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类选择器</a:t>
            </a:r>
          </a:p>
        </p:txBody>
      </p:sp>
      <p:pic>
        <p:nvPicPr>
          <p:cNvPr id="5" name="图片 4" descr="QQ20140924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10" y="3029467"/>
            <a:ext cx="2212267" cy="2138525"/>
          </a:xfrm>
          <a:prstGeom prst="rect">
            <a:avLst/>
          </a:prstGeom>
        </p:spPr>
      </p:pic>
      <p:pic>
        <p:nvPicPr>
          <p:cNvPr id="6" name="图片 5" descr="QQ20140924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1394440"/>
            <a:ext cx="3836588" cy="1534635"/>
          </a:xfrm>
          <a:prstGeom prst="rect">
            <a:avLst/>
          </a:prstGeom>
        </p:spPr>
      </p:pic>
      <p:pic>
        <p:nvPicPr>
          <p:cNvPr id="7" name="图片 6" descr="QQ20140924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45" y="1408708"/>
            <a:ext cx="2970806" cy="1387999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5646" y="5182261"/>
            <a:ext cx="2054888" cy="7990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类选择器的格式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0000FF"/>
                </a:solidFill>
              </a:rPr>
              <a:t>.</a:t>
            </a:r>
            <a:r>
              <a:rPr kumimoji="1" lang="zh-CN" altLang="en-US" sz="1800">
                <a:solidFill>
                  <a:srgbClr val="0000FF"/>
                </a:solidFill>
              </a:rPr>
              <a:t>类名</a:t>
            </a:r>
            <a:endParaRPr kumimoji="1" lang="en-US" altLang="zh-CN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id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10" y="2796707"/>
            <a:ext cx="2212267" cy="1512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1553503"/>
            <a:ext cx="3836588" cy="7599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408708"/>
            <a:ext cx="2922103" cy="1387999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5646" y="5182261"/>
            <a:ext cx="2054888" cy="7990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1800"/>
              <a:t>id</a:t>
            </a:r>
            <a:r>
              <a:rPr kumimoji="1" lang="zh-CN" altLang="en-US" sz="1800"/>
              <a:t>选择器的格式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0000FF"/>
                </a:solidFill>
              </a:rPr>
              <a:t>#id</a:t>
            </a:r>
          </a:p>
        </p:txBody>
      </p:sp>
    </p:spTree>
    <p:extLst>
      <p:ext uri="{BB962C8B-B14F-4D97-AF65-F5344CB8AC3E}">
        <p14:creationId xmlns:p14="http://schemas.microsoft.com/office/powerpoint/2010/main" val="36288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13556</TotalTime>
  <Words>1207</Words>
  <Application>Microsoft Macintosh PowerPoint</Application>
  <PresentationFormat>全屏显示(4:3)</PresentationFormat>
  <Paragraphs>227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框架PPT2014</vt:lpstr>
      <vt:lpstr>网络 网页开发</vt:lpstr>
      <vt:lpstr>网页的组成</vt:lpstr>
      <vt:lpstr>HTML</vt:lpstr>
      <vt:lpstr>常见的HTML标签</vt:lpstr>
      <vt:lpstr>CSS</vt:lpstr>
      <vt:lpstr>CSS的3种书写形式</vt:lpstr>
      <vt:lpstr>CSS选择器 – 标签选择器</vt:lpstr>
      <vt:lpstr>CSS选择器 – 类选择器</vt:lpstr>
      <vt:lpstr>CSS选择器 – id选择器</vt:lpstr>
      <vt:lpstr>CSS选择器 – 群组选择器</vt:lpstr>
      <vt:lpstr>CSS选择器 – 选择器组合</vt:lpstr>
      <vt:lpstr>CSS选择器 – 后代选择器</vt:lpstr>
      <vt:lpstr>CSS选择器 – 子标签选择器</vt:lpstr>
      <vt:lpstr>CSS选择器 – 相邻兄弟选择器</vt:lpstr>
      <vt:lpstr>CSS选择器 – 属性选择器</vt:lpstr>
      <vt:lpstr>CSS选择器 – 属性选择器</vt:lpstr>
      <vt:lpstr>CSS选择器 – 属性选择器</vt:lpstr>
      <vt:lpstr>CSS选择器 – 伪类</vt:lpstr>
      <vt:lpstr>CSS选择器 – 伪元素</vt:lpstr>
      <vt:lpstr>CSS选择器 – 选择器优先级</vt:lpstr>
      <vt:lpstr>CSS选择器 – 选择器优先级</vt:lpstr>
      <vt:lpstr>HTML标签类型</vt:lpstr>
      <vt:lpstr>修改标签的显示类型</vt:lpstr>
      <vt:lpstr>CSS属性</vt:lpstr>
      <vt:lpstr>CSS属性 – 可继承属性（红色表示常用）</vt:lpstr>
      <vt:lpstr>CSS属性 – 不可继承属性（红色表示常用）</vt:lpstr>
      <vt:lpstr>盒子模型</vt:lpstr>
      <vt:lpstr>标准盒子模型</vt:lpstr>
      <vt:lpstr>IE盒子模型</vt:lpstr>
      <vt:lpstr>内容（content） – 属性</vt:lpstr>
      <vt:lpstr>填充（padding，内边距） – 属性</vt:lpstr>
      <vt:lpstr>填充（padding，内边距） – 属性</vt:lpstr>
      <vt:lpstr>边框（border） – 属性</vt:lpstr>
      <vt:lpstr>边界（margin，外边距） – 属性</vt:lpstr>
      <vt:lpstr>边界（margin，外边距） – 属性</vt:lpstr>
      <vt:lpstr>CSS布局</vt:lpstr>
      <vt:lpstr>CSS布局 – float属性</vt:lpstr>
      <vt:lpstr>CSS布局 – position属性</vt:lpstr>
      <vt:lpstr>CSS布局 – 如何让标签水平居中</vt:lpstr>
      <vt:lpstr>CSS布局 – 标签间隙问题</vt:lpstr>
      <vt:lpstr>JavaScript</vt:lpstr>
      <vt:lpstr>JavaScript的书写方式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5972</cp:revision>
  <dcterms:created xsi:type="dcterms:W3CDTF">2013-07-22T07:36:09Z</dcterms:created>
  <dcterms:modified xsi:type="dcterms:W3CDTF">2014-09-26T05:12:49Z</dcterms:modified>
</cp:coreProperties>
</file>