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unity3d.com/Manual/class-TextureImporterOverride.html" TargetMode="External"/><Relationship Id="rId4" Type="http://schemas.openxmlformats.org/officeDocument/2006/relationships/hyperlink" Target="https://docs.unity3d.com/Manual/TextureType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nvidia.com/astc-texture-compression-for-game-asse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about/dashboards/index.html?hl=zh-cn" TargetMode="External"/><Relationship Id="rId4" Type="http://schemas.openxmlformats.org/officeDocument/2006/relationships/hyperlink" Target="https://david-smith.org/iosversionstats/" TargetMode="External"/><Relationship Id="rId5" Type="http://schemas.openxmlformats.org/officeDocument/2006/relationships/hyperlink" Target="https://en.wikipedia.org/wiki/List_of_iOS_devices" TargetMode="External"/><Relationship Id="rId6" Type="http://schemas.openxmlformats.org/officeDocument/2006/relationships/hyperlink" Target="https://frozenfractal.com/blog/2017/2/20/texture-compression-on-mobile-demystified/" TargetMode="External"/><Relationship Id="rId7" Type="http://schemas.openxmlformats.org/officeDocument/2006/relationships/hyperlink" Target="https://developer.apple.com/documentation/metal/mtlpixelforma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logs.unity3d.com/cn/2017/11/15/updated-crunch-texture-compression-library/" TargetMode="External"/><Relationship Id="rId4" Type="http://schemas.openxmlformats.org/officeDocument/2006/relationships/hyperlink" Target="http://www.binomial.inf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unity3d.com/Manual/class-AudioClip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z4/lz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ssetstore.unity3d.com/en/#!/content/2536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inypng.com/" TargetMode="External"/><Relationship Id="rId4" Type="http://schemas.openxmlformats.org/officeDocument/2006/relationships/hyperlink" Target="https://pngquant.org/" TargetMode="External"/><Relationship Id="rId5" Type="http://schemas.openxmlformats.org/officeDocument/2006/relationships/hyperlink" Target="https://github.com/mozilla/mozjpeg" TargetMode="External"/><Relationship Id="rId6" Type="http://schemas.openxmlformats.org/officeDocument/2006/relationships/hyperlink" Target="https://github.com/google/guetzli" TargetMode="External"/><Relationship Id="rId7" Type="http://schemas.openxmlformats.org/officeDocument/2006/relationships/hyperlink" Target="https://imageoptim.com/ma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Unity游戏包大小优化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2400" y="3850475"/>
            <a:ext cx="777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侯思松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Texture Format：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什么是块纹理？为什么高性能？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Unity的纹理格式：</a:t>
            </a:r>
            <a:r>
              <a:rPr lang="zh-CN" sz="1400" u="sng">
                <a:solidFill>
                  <a:schemeClr val="hlink"/>
                </a:solidFill>
                <a:hlinkClick r:id="rId3"/>
              </a:rPr>
              <a:t>https://docs.unity3d.com/Manual/class-TextureImporterOverride.html</a:t>
            </a:r>
            <a:r>
              <a:rPr lang="zh-C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  				</a:t>
            </a:r>
            <a:r>
              <a:rPr lang="zh-CN" sz="1400" u="sng">
                <a:solidFill>
                  <a:schemeClr val="hlink"/>
                </a:solidFill>
                <a:hlinkClick r:id="rId4"/>
              </a:rPr>
              <a:t>https://docs.unity3d.com/Manual/TextureTypes.html</a:t>
            </a:r>
            <a:r>
              <a:rPr lang="zh-CN" sz="1400"/>
              <a:t>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mipmap：原理、不需要时关闭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ETC1、PVRTC、RGBA16</a:t>
            </a:r>
            <a:r>
              <a:rPr b="1" lang="zh-CN" sz="1200">
                <a:solidFill>
                  <a:schemeClr val="dk1"/>
                </a:solidFill>
              </a:rPr>
              <a:t>(+</a:t>
            </a:r>
            <a:r>
              <a:rPr b="1" lang="zh-CN" sz="12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Dithering</a:t>
            </a:r>
            <a:r>
              <a:rPr b="1" lang="zh-CN" sz="1200">
                <a:solidFill>
                  <a:schemeClr val="dk1"/>
                </a:solidFill>
              </a:rPr>
              <a:t>)</a:t>
            </a:r>
            <a:r>
              <a:rPr lang="zh-CN">
                <a:solidFill>
                  <a:schemeClr val="dk1"/>
                </a:solidFill>
              </a:rPr>
              <a:t>、RGBA32： 平台，尺寸限制，和图集的结合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        ETC1+alpha通道剥离：</a:t>
            </a:r>
            <a:r>
              <a:rPr lang="zh-CN" sz="1200"/>
              <a:t>Compress using ETC1(split alpha channel) ,shader添加UI/DefaultETC1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	 </a:t>
            </a:r>
            <a:r>
              <a:rPr lang="zh-CN" sz="1400">
                <a:solidFill>
                  <a:srgbClr val="434343"/>
                </a:solidFill>
              </a:rPr>
              <a:t>(ps: PVRTC rgba4bit的质量较差，也有团队用PVRTC rgb4bit+alpha通道剥离的方案）</a:t>
            </a:r>
            <a:endParaRPr sz="1400">
              <a:solidFill>
                <a:srgbClr val="434343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ETC2的优势和黄金时代：移动平台的统一 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ASTC王者初现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技术说明：</a:t>
            </a:r>
            <a:r>
              <a:rPr lang="zh-CN"/>
              <a:t> </a:t>
            </a:r>
            <a:r>
              <a:rPr lang="zh-CN" sz="1400" u="sng">
                <a:solidFill>
                  <a:schemeClr val="hlink"/>
                </a:solidFill>
                <a:hlinkClick r:id="rId3"/>
              </a:rPr>
              <a:t>https://developer.nvidia.com/astc-texture-compression-for-game-assets</a:t>
            </a:r>
            <a:r>
              <a:rPr lang="zh-CN" sz="1400"/>
              <a:t>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跨平台、无尺寸限制、多种块大小、压缩率可调、效果好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ps：如果系统不支持时会自动解压，解压速度稍慢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        （</a:t>
            </a:r>
            <a:r>
              <a:rPr lang="zh-CN" sz="1400">
                <a:solidFill>
                  <a:srgbClr val="666666"/>
                </a:solidFill>
              </a:rPr>
              <a:t>也有人在给pc平台打补丁支持etc2，原理是加载时将etc2格式数据直接快速有损转换成pc硬件上近似的数据格式；这可以使得etc2在astc前先完成统一）</a:t>
            </a:r>
            <a:endParaRPr sz="1200">
              <a:solidFill>
                <a:srgbClr val="66666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用户系统和硬件支持情况：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Android: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https://developer.android.com/about/dashboards/index.html?hl=zh-cn</a:t>
            </a:r>
            <a:r>
              <a:rPr lang="zh-C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iOS: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https://david-smith.org/iosversionstats/</a:t>
            </a:r>
            <a:r>
              <a:rPr lang="zh-C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u="sng">
                <a:solidFill>
                  <a:schemeClr val="hlink"/>
                </a:solidFill>
                <a:hlinkClick r:id="rId5"/>
              </a:rPr>
              <a:t>https://en.wikipedia.org/wiki/List_of_iOS_devices</a:t>
            </a:r>
            <a:r>
              <a:rPr lang="zh-C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 平台支持： </a:t>
            </a:r>
            <a:r>
              <a:rPr lang="zh-CN" sz="1400" u="sng">
                <a:solidFill>
                  <a:schemeClr val="accent5"/>
                </a:solidFill>
                <a:hlinkClick r:id="rId6"/>
              </a:rPr>
              <a:t>https://frozenfractal.com/blog/2017/2/20/texture-compression-on-mobile-demystified/</a:t>
            </a:r>
            <a:r>
              <a:rPr lang="zh-CN" sz="1400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 iOS MTLTexture Format: </a:t>
            </a:r>
            <a:r>
              <a:rPr lang="zh-CN" u="sng">
                <a:solidFill>
                  <a:schemeClr val="accent5"/>
                </a:solidFill>
                <a:hlinkClick r:id="rId7"/>
              </a:rPr>
              <a:t>https://developer.apple.com/documentation/metal/mtlpixelformat</a:t>
            </a:r>
            <a:r>
              <a:rPr lang="zh-C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2"/>
                </a:solidFill>
              </a:rPr>
              <a:t>让人印象深刻的Crunched!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unity的</a:t>
            </a:r>
            <a:r>
              <a:rPr lang="zh-CN"/>
              <a:t>说明：</a:t>
            </a:r>
            <a:r>
              <a:rPr lang="zh-CN"/>
              <a:t> </a:t>
            </a:r>
            <a:r>
              <a:rPr lang="zh-CN" sz="1400" u="sng">
                <a:solidFill>
                  <a:schemeClr val="hlink"/>
                </a:solidFill>
                <a:hlinkClick r:id="rId3"/>
              </a:rPr>
              <a:t>https://blogs.unity3d.com/cn/2017/11/15/updated-crunch-texture-compression-library/</a:t>
            </a:r>
            <a:r>
              <a:rPr lang="zh-CN" sz="1400"/>
              <a:t>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由来：</a:t>
            </a:r>
            <a:r>
              <a:rPr lang="zh-CN" sz="1400"/>
              <a:t> </a:t>
            </a:r>
            <a:r>
              <a:rPr lang="zh-CN" sz="1400" u="sng">
                <a:solidFill>
                  <a:schemeClr val="accent5"/>
                </a:solidFill>
                <a:hlinkClick r:id="rId4"/>
              </a:rPr>
              <a:t>http://www.binomial.info/</a:t>
            </a:r>
            <a:r>
              <a:rPr lang="zh-CN" sz="1400"/>
              <a:t> 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压缩原理</a:t>
            </a:r>
            <a:r>
              <a:rPr lang="zh-CN" sz="1400"/>
              <a:t>       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使用新特性、工作方法等：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Sprite Packer、新的Sprite Atlas </a:t>
            </a:r>
            <a:r>
              <a:rPr lang="zh-CN" sz="1400">
                <a:solidFill>
                  <a:schemeClr val="dk1"/>
                </a:solidFill>
              </a:rPr>
              <a:t>（在</a:t>
            </a:r>
            <a:r>
              <a:rPr lang="zh-CN" sz="1400">
                <a:solidFill>
                  <a:srgbClr val="1B2229"/>
                </a:solidFill>
              </a:rPr>
              <a:t>Editor Settings</a:t>
            </a:r>
            <a:r>
              <a:rPr lang="zh-CN" sz="1400">
                <a:solidFill>
                  <a:schemeClr val="dk1"/>
                </a:solidFill>
              </a:rPr>
              <a:t>中切换）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9-slicing Sprites（其他单向拉伸的也可以利用）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新的Sprite Masks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合适的图片大小或声音长度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减小包围的透明区域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光效等可以线性插值而不太损失质量的图片可以做小(可以在编辑器中调小)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不应该输出用一族图像元素拼接的多幅成品图,可以直接使用这些图元(打图集) 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对称性大图可以只用一半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多帧图片尽量拼成POT图片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声音资源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Audio Clip：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https://docs.unity3d.com/Manual/class-AudioClip.html</a:t>
            </a:r>
            <a:r>
              <a:rPr lang="zh-CN"/>
              <a:t>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单声道？ogg、mp3？ 22khz? 压缩质量？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建议iOS使用mp3？安卓采用vorbis</a:t>
            </a:r>
            <a:endParaRPr>
              <a:solidFill>
                <a:srgbClr val="434343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其他mesh、Animation等资源，不放过包中出现的任何可疑大文件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团队合作、自动化、持续维护：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设定图像、声音等的质量目标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关注图像、声音等资源的输出和导入过程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约定管理方式以利于自动化工具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编写自动化工具：特例要么变成一个新的规则，要么写到代码中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善于搜寻已有的技术资源和工具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优化的权衡：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Speed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Memory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Disk loading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Quality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Cross platform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712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检查被Unity打包的资源日志：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2"/>
                </a:solidFill>
              </a:rPr>
              <a:t>Build Report： Console -&gt; Open Edtor Log</a:t>
            </a:r>
            <a:endParaRPr sz="24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53375" y="1574500"/>
            <a:ext cx="25254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Textures      348.8 mb		76.80%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Meshes        7.9 mb		1.70%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Animations    5.7 mb		1.30%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Sounds        57.1 mb		12.60%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Shaders       2.6 mb		0.60%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Other Assets  8.0 mb		1.80%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Levels        12.6 mb		2.80%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Scripts       6.7 mb		1.50%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Included DLLs 4.1 mb		0.90%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File headers  507.9 kb	0.10%</a:t>
            </a:r>
            <a:endParaRPr sz="11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2"/>
                </a:solidFill>
              </a:rPr>
              <a:t>Complete size 453.8 mb     100.00%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3176825" y="1574500"/>
            <a:ext cx="57150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16.0 mb  3.5% Built-in Texture2D: SpriteAtlasTexture-CommonSprites (Group 1)-2048x2048-fmt4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12.0 mb  2.6% Built-in Texture2D: SpriteAtlasTexture-RoomDesk-2048x2048-fmt47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9.7 mb    2.1% Assets/PokerGames/PDK/Room/RoomBack/UI/pdk_pz_bgjs_16_9_2B2A3BFF.png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9.7 mb    2.1% Assets/PokerGames/PDK/Room/RoomBack/UI/pdk_pz_bggh_16_9.png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8.0 mb   1.8% Built-in Texture2D: SpriteAtlasTexture-PHZ_Room_Ope (Group 1)-2048x1024-fmt4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8.0 mb   1.8% Built-in Texture2D: SpriteAtlasTexture-FinalBalanceUI-2048x1024-fmt4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8.0 mb   1.8% Built-in Texture2D: SpriteAtlasTexture-ServerList-2048x1024-fmt4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8.0 mb   1.8% Built-in Texture2D: SpriteAtlasTexture-Balance-2048x1024-fmt4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6.4 mb   1.4% Assets/PokerGames/DDZ/Resources/DDZAudio/Background/I_Ws_Need_You.mp3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5.3 mb   1.2% Assets/Components/Card/Materials/playing-cards_DS_Bold_16_9.psd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5.0 mb   1.1% Assets/PokerGames/DDZ/Resources/DDZAudio/Background/Ready_Or_Not.mp3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4.0 mb   0.9% Built-in Texture2D: SpriteAtlasTexture-CommonSprites (Group 0)-2048x2048-fmt47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4.0 mb   0.9% Built-in Texture2D: SpriteAtlasTexture-HomeNewUI (Group 0)-2048x2048-fmt47</a:t>
            </a:r>
            <a:endParaRPr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…...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ipa、apk、jar、zip    关系、重命名解压缩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zipinfo命令演示：</a:t>
            </a:r>
            <a:endParaRPr sz="1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$zipinfo *.apk</a:t>
            </a:r>
            <a:endParaRPr sz="2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$zipinfo  *.ipa</a:t>
            </a:r>
            <a:endParaRPr sz="1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$zipinfo -v *.ipa</a:t>
            </a:r>
            <a:endParaRPr sz="1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使用Android Studio中的APK Analyzer功能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 u="sng">
              <a:solidFill>
                <a:srgbClr val="3D85C6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2"/>
                </a:solidFill>
              </a:rPr>
              <a:t>查看确认包内信息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Unity</a:t>
            </a:r>
            <a:r>
              <a:rPr lang="zh-CN"/>
              <a:t>性能工具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演示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观察资源在内存中是否正常：</a:t>
            </a:r>
            <a:endParaRPr/>
          </a:p>
          <a:p>
            <a:pPr indent="45720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/>
              <a:t>是否在图集中？是否被解压缩？加载时间不对？ 是否就不应该在内存中？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Build Settings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LZ4 、LZ4HC ： </a:t>
            </a:r>
            <a:r>
              <a:rPr lang="zh-CN" sz="2800" u="sng">
                <a:solidFill>
                  <a:schemeClr val="hlink"/>
                </a:solidFill>
                <a:hlinkClick r:id="rId3"/>
              </a:rPr>
              <a:t>https://github.com/lz4/lz4</a:t>
            </a:r>
            <a:endParaRPr sz="2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800"/>
              <a:t>    </a:t>
            </a:r>
            <a:r>
              <a:rPr lang="zh-CN" sz="2400"/>
              <a:t>包内状态介绍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800"/>
              <a:t>为什么不用ZIP、LZMA?</a:t>
            </a:r>
            <a:endParaRPr sz="2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800"/>
              <a:t>zipinfo命令演示：</a:t>
            </a:r>
            <a:endParaRPr sz="2400">
              <a:solidFill>
                <a:srgbClr val="434343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$zipinfo   *.apk</a:t>
            </a:r>
            <a:endParaRPr sz="14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$zipinfo   *lz4hc.apk</a:t>
            </a:r>
            <a:endParaRPr sz="1400"/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$zipinfo -v *lz4hc.apk</a:t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Android Player Settings：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11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Device Filter:           ARMv7+x86</a:t>
            </a:r>
            <a:endParaRPr sz="2400"/>
          </a:p>
          <a:p>
            <a:pPr indent="711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Scripting Backend:  IL2CPP 、Mono2x</a:t>
            </a:r>
            <a:endParaRPr sz="2400"/>
          </a:p>
          <a:p>
            <a:pPr indent="711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Api Compatibility     Level:  .Net 2.0 Subset</a:t>
            </a:r>
            <a:endParaRPr sz="2400"/>
          </a:p>
          <a:p>
            <a:pPr indent="711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Stripping Level：    Use micro mscorlib</a:t>
            </a:r>
            <a:endParaRPr sz="2400"/>
          </a:p>
          <a:p>
            <a:pPr indent="711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Optimize Mesh Data： </a:t>
            </a:r>
            <a:r>
              <a:rPr lang="zh-CN"/>
              <a:t>也可以用专门的工具simpleLod :</a:t>
            </a:r>
            <a:endParaRPr/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https://www.assetstore.unity3d.com/en/#!/content/25366</a:t>
            </a:r>
            <a:r>
              <a:rPr lang="zh-CN"/>
              <a:t>	</a:t>
            </a:r>
            <a:endParaRPr/>
          </a:p>
          <a:p>
            <a:pPr indent="711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iOS Player Settings: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Api Compatibility     Level:  .Net 2.0 Subset</a:t>
            </a:r>
            <a:endParaRPr sz="2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Strip Engine Code ：ok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Script Call Optimization： fast？</a:t>
            </a:r>
            <a:endParaRPr sz="2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另外：</a:t>
            </a:r>
            <a:endParaRPr sz="2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关闭ios打包异常上传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专门优化后的图片文件替换那些生成的icon和logo文件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传统图片格式的优化：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png、 jpeg、gif?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tiny png\jpeg online: </a:t>
            </a:r>
            <a:r>
              <a:rPr lang="zh-CN" sz="2400" u="sng">
                <a:solidFill>
                  <a:schemeClr val="hlink"/>
                </a:solidFill>
                <a:hlinkClick r:id="rId3"/>
              </a:rPr>
              <a:t>https://tinypng.com/</a:t>
            </a:r>
            <a:r>
              <a:rPr lang="zh-CN" sz="2400">
                <a:solidFill>
                  <a:schemeClr val="dk1"/>
                </a:solidFill>
              </a:rPr>
              <a:t>		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pngquant:      </a:t>
            </a:r>
            <a:r>
              <a:rPr lang="zh-CN" sz="2400" u="sng">
                <a:solidFill>
                  <a:schemeClr val="hlink"/>
                </a:solidFill>
                <a:hlinkClick r:id="rId4"/>
              </a:rPr>
              <a:t>https://pngquant.org/</a:t>
            </a:r>
            <a:r>
              <a:rPr lang="zh-CN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mozjpeg :      </a:t>
            </a:r>
            <a:r>
              <a:rPr lang="zh-CN" sz="2400" u="sng">
                <a:solidFill>
                  <a:schemeClr val="hlink"/>
                </a:solidFill>
                <a:hlinkClick r:id="rId5"/>
              </a:rPr>
              <a:t>https://github.com/mozilla/mozjpeg</a:t>
            </a:r>
            <a:r>
              <a:rPr lang="zh-CN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guetzli  :        </a:t>
            </a:r>
            <a:r>
              <a:rPr lang="zh-CN" sz="2400" u="sng">
                <a:solidFill>
                  <a:schemeClr val="hlink"/>
                </a:solidFill>
                <a:hlinkClick r:id="rId6"/>
              </a:rPr>
              <a:t>https://github.com/google/guetzli</a:t>
            </a:r>
            <a:r>
              <a:rPr lang="zh-CN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GUI MacOS: </a:t>
            </a:r>
            <a:r>
              <a:rPr lang="zh-CN" sz="2400" u="sng">
                <a:solidFill>
                  <a:schemeClr val="hlink"/>
                </a:solidFill>
                <a:hlinkClick r:id="rId7"/>
              </a:rPr>
              <a:t>https://imageoptim.com/mac</a:t>
            </a:r>
            <a:r>
              <a:rPr lang="zh-CN" sz="2400">
                <a:solidFill>
                  <a:schemeClr val="dk1"/>
                </a:solidFill>
              </a:rPr>
              <a:t>	（</a:t>
            </a:r>
            <a:r>
              <a:rPr lang="zh-CN" sz="2400" u="sng">
                <a:solidFill>
                  <a:schemeClr val="dk1"/>
                </a:solidFill>
              </a:rPr>
              <a:t>fx、icon例子</a:t>
            </a:r>
            <a:r>
              <a:rPr lang="zh-CN" sz="2400">
                <a:solidFill>
                  <a:schemeClr val="dk1"/>
                </a:solidFill>
              </a:rPr>
              <a:t>）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