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aleway SemiBold"/>
      <p:regular r:id="rId41"/>
      <p:bold r:id="rId42"/>
      <p:italic r:id="rId43"/>
      <p:boldItalic r:id="rId44"/>
    </p:embeddedFont>
    <p:embeddedFont>
      <p:font typeface="Raleway ExtraBold"/>
      <p:bold r:id="rId45"/>
      <p:boldItalic r:id="rId46"/>
    </p:embeddedFont>
    <p:embeddedFont>
      <p:font typeface="Raleway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alewaySemiBold-bold.fntdata"/><Relationship Id="rId41" Type="http://schemas.openxmlformats.org/officeDocument/2006/relationships/font" Target="fonts/RalewaySemiBold-regular.fntdata"/><Relationship Id="rId44" Type="http://schemas.openxmlformats.org/officeDocument/2006/relationships/font" Target="fonts/RalewaySemiBold-boldItalic.fntdata"/><Relationship Id="rId43" Type="http://schemas.openxmlformats.org/officeDocument/2006/relationships/font" Target="fonts/RalewaySemiBold-italic.fntdata"/><Relationship Id="rId46" Type="http://schemas.openxmlformats.org/officeDocument/2006/relationships/font" Target="fonts/RalewayExtraBold-boldItalic.fntdata"/><Relationship Id="rId45" Type="http://schemas.openxmlformats.org/officeDocument/2006/relationships/font" Target="fonts/Raleway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alewayLight-bold.fntdata"/><Relationship Id="rId47" Type="http://schemas.openxmlformats.org/officeDocument/2006/relationships/font" Target="fonts/RalewayLight-regular.fntdata"/><Relationship Id="rId49" Type="http://schemas.openxmlformats.org/officeDocument/2006/relationships/font" Target="fonts/Raleway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aleway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FFB6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B6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FFB6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FFB6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wizcas/TinyBehaviourTre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indienova.com/u/wizcas" TargetMode="External"/><Relationship Id="rId4" Type="http://schemas.openxmlformats.org/officeDocument/2006/relationships/hyperlink" Target="https://wizcas.itch.io/" TargetMode="External"/><Relationship Id="rId5" Type="http://schemas.openxmlformats.org/officeDocument/2006/relationships/hyperlink" Target="mailto:chen@wizcas.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</a:rPr>
              <a:t>行为树 </a:t>
            </a:r>
            <a:r>
              <a:rPr lang="zh-CN">
                <a:solidFill>
                  <a:schemeClr val="lt1"/>
                </a:solidFill>
              </a:rPr>
              <a:t>下的 </a:t>
            </a:r>
            <a:r>
              <a:rPr lang="zh-CN">
                <a:solidFill>
                  <a:srgbClr val="434343"/>
                </a:solidFill>
              </a:rPr>
              <a:t>主角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04" name="Shape 10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FFB600"/>
                </a:solidFill>
              </a:rPr>
              <a:t>如何使用</a:t>
            </a:r>
            <a:endParaRPr sz="7200">
              <a:solidFill>
                <a:srgbClr val="FFB6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FFB600"/>
                </a:solidFill>
              </a:rPr>
              <a:t>行为树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243" name="Shape 243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影响最小，复用最广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7334564" y="23843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Shape 245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246" name="Shape 24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Shape 253"/>
          <p:cNvSpPr/>
          <p:nvPr/>
        </p:nvSpPr>
        <p:spPr>
          <a:xfrm rot="2466717">
            <a:off x="5819909" y="1025895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 rot="-1609245">
            <a:off x="6429073" y="1276138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2926063">
            <a:off x="8246537" y="1502870"/>
            <a:ext cx="224479" cy="2143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低耦合的</a:t>
            </a:r>
            <a:r>
              <a:rPr lang="zh-CN">
                <a:solidFill>
                  <a:srgbClr val="FFB600"/>
                </a:solidFill>
              </a:rPr>
              <a:t>设计原则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264" name="Shape 2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65" name="Shape 26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1088875" y="2141925"/>
            <a:ext cx="1726500" cy="1726500"/>
          </a:xfrm>
          <a:prstGeom prst="donut">
            <a:avLst>
              <a:gd fmla="val 8624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708750" y="2141925"/>
            <a:ext cx="1726500" cy="1726500"/>
          </a:xfrm>
          <a:prstGeom prst="donut">
            <a:avLst>
              <a:gd fmla="val 862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8625" y="2141925"/>
            <a:ext cx="1726500" cy="1726500"/>
          </a:xfrm>
          <a:prstGeom prst="donut">
            <a:avLst>
              <a:gd fmla="val 8624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1325275" y="2686350"/>
            <a:ext cx="1246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输入</a:t>
            </a:r>
            <a:endParaRPr sz="3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948750" y="2686425"/>
            <a:ext cx="1246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决策</a:t>
            </a:r>
            <a:endParaRPr sz="3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572225" y="2686350"/>
            <a:ext cx="1246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执行</a:t>
            </a:r>
            <a:endParaRPr sz="30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886950" y="2886950"/>
            <a:ext cx="7548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504538" y="2872725"/>
            <a:ext cx="7548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475" y="372510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玩家操作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587025" y="392765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场景变量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2321575" y="372510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回放数据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7539325" y="372510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数据记录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125788" y="372510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角色控制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830363" y="3927650"/>
            <a:ext cx="723000" cy="723000"/>
          </a:xfrm>
          <a:prstGeom prst="ellipse">
            <a:avLst/>
          </a:prstGeom>
          <a:solidFill>
            <a:srgbClr val="FFE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播放动画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行为树</a:t>
            </a:r>
            <a:r>
              <a:rPr lang="zh-CN" sz="4800"/>
              <a:t>的</a:t>
            </a:r>
            <a:r>
              <a:rPr lang="zh-CN" sz="4800">
                <a:solidFill>
                  <a:srgbClr val="FFB600"/>
                </a:solidFill>
              </a:rPr>
              <a:t>执行流程</a:t>
            </a:r>
            <a:r>
              <a:rPr lang="zh-CN">
                <a:solidFill>
                  <a:srgbClr val="FFB600"/>
                </a:solidFill>
              </a:rPr>
              <a:t> </a:t>
            </a:r>
            <a:r>
              <a:rPr lang="zh-CN" sz="3600">
                <a:solidFill>
                  <a:srgbClr val="666666"/>
                </a:solidFill>
              </a:rPr>
              <a:t>v1.0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8" name="Shape 288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744350" y="2537963"/>
            <a:ext cx="1082400" cy="1191600"/>
          </a:xfrm>
          <a:prstGeom prst="foldedCorner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状态</a:t>
            </a:r>
            <a:r>
              <a:rPr lang="zh-C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数据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91" name="Shape 291"/>
          <p:cNvGrpSpPr/>
          <p:nvPr/>
        </p:nvGrpSpPr>
        <p:grpSpPr>
          <a:xfrm>
            <a:off x="3238025" y="2043938"/>
            <a:ext cx="2417375" cy="2179625"/>
            <a:chOff x="3144900" y="2106125"/>
            <a:chExt cx="2417375" cy="2179625"/>
          </a:xfrm>
        </p:grpSpPr>
        <p:sp>
          <p:nvSpPr>
            <p:cNvPr id="292" name="Shape 292"/>
            <p:cNvSpPr/>
            <p:nvPr/>
          </p:nvSpPr>
          <p:spPr>
            <a:xfrm>
              <a:off x="3918550" y="2106125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383225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66550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3144900" y="351007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3821850" y="3870250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151675" y="3310363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917575" y="355402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" name="Shape 299"/>
            <p:cNvCxnSpPr>
              <a:stCxn id="292" idx="2"/>
              <a:endCxn id="293" idx="0"/>
            </p:cNvCxnSpPr>
            <p:nvPr/>
          </p:nvCxnSpPr>
          <p:spPr>
            <a:xfrm flipH="1">
              <a:off x="3737950" y="2521600"/>
              <a:ext cx="5352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0" name="Shape 300"/>
            <p:cNvCxnSpPr>
              <a:stCxn id="292" idx="2"/>
              <a:endCxn id="294" idx="0"/>
            </p:cNvCxnSpPr>
            <p:nvPr/>
          </p:nvCxnSpPr>
          <p:spPr>
            <a:xfrm>
              <a:off x="4273150" y="2521600"/>
              <a:ext cx="5481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1" name="Shape 301"/>
            <p:cNvCxnSpPr>
              <a:stCxn id="293" idx="2"/>
              <a:endCxn id="295" idx="0"/>
            </p:cNvCxnSpPr>
            <p:nvPr/>
          </p:nvCxnSpPr>
          <p:spPr>
            <a:xfrm flipH="1">
              <a:off x="3467225" y="3165975"/>
              <a:ext cx="270600" cy="344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2" name="Shape 302"/>
            <p:cNvCxnSpPr>
              <a:stCxn id="293" idx="2"/>
              <a:endCxn id="296" idx="0"/>
            </p:cNvCxnSpPr>
            <p:nvPr/>
          </p:nvCxnSpPr>
          <p:spPr>
            <a:xfrm>
              <a:off x="3737825" y="3165975"/>
              <a:ext cx="406500" cy="704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3" name="Shape 303"/>
            <p:cNvCxnSpPr>
              <a:stCxn id="294" idx="2"/>
              <a:endCxn id="297" idx="0"/>
            </p:cNvCxnSpPr>
            <p:nvPr/>
          </p:nvCxnSpPr>
          <p:spPr>
            <a:xfrm flipH="1">
              <a:off x="4474050" y="3165975"/>
              <a:ext cx="347100" cy="144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04" name="Shape 304"/>
            <p:cNvCxnSpPr>
              <a:stCxn id="294" idx="2"/>
              <a:endCxn id="298" idx="0"/>
            </p:cNvCxnSpPr>
            <p:nvPr/>
          </p:nvCxnSpPr>
          <p:spPr>
            <a:xfrm>
              <a:off x="4821150" y="3165975"/>
              <a:ext cx="418800" cy="3882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05" name="Shape 305"/>
          <p:cNvSpPr txBox="1"/>
          <p:nvPr/>
        </p:nvSpPr>
        <p:spPr>
          <a:xfrm>
            <a:off x="4656375" y="3978113"/>
            <a:ext cx="977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行为树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954400" y="2906525"/>
            <a:ext cx="11571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655400" y="2906525"/>
            <a:ext cx="12003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直接访问组件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调用回调函数</a:t>
            </a: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6855700" y="2573925"/>
            <a:ext cx="1748700" cy="1397700"/>
            <a:chOff x="6855700" y="2833375"/>
            <a:chExt cx="1748700" cy="1397700"/>
          </a:xfrm>
        </p:grpSpPr>
        <p:sp>
          <p:nvSpPr>
            <p:cNvPr id="309" name="Shape 309"/>
            <p:cNvSpPr/>
            <p:nvPr/>
          </p:nvSpPr>
          <p:spPr>
            <a:xfrm>
              <a:off x="7465300" y="2833375"/>
              <a:ext cx="1139100" cy="788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模块</a:t>
              </a: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n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7160500" y="3138175"/>
              <a:ext cx="1139100" cy="7881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模块</a:t>
              </a: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2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55700" y="3442975"/>
              <a:ext cx="1139100" cy="7881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模块1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541000" y="4003725"/>
            <a:ext cx="35433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执行中来了新的数据?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多个行为节点的输出相互影响?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黑板</a:t>
            </a:r>
            <a:r>
              <a:rPr lang="zh-CN">
                <a:solidFill>
                  <a:srgbClr val="FFB600"/>
                </a:solidFill>
              </a:rPr>
              <a:t>和</a:t>
            </a:r>
            <a:r>
              <a:rPr lang="zh-CN"/>
              <a:t>指令：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可控的数据结构</a:t>
            </a:r>
            <a:endParaRPr sz="3600"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22000" y="2586075"/>
            <a:ext cx="35433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600"/>
              <a:t>黑板</a:t>
            </a:r>
            <a:endParaRPr b="1" sz="1600"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保存行为树的当前状态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遍历中可用于共享数据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隔离输入和状态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遍历时创建副本</a:t>
            </a:r>
            <a:endParaRPr sz="1600"/>
          </a:p>
        </p:txBody>
      </p:sp>
      <p:sp>
        <p:nvSpPr>
          <p:cNvPr id="319" name="Shape 319"/>
          <p:cNvSpPr txBox="1"/>
          <p:nvPr>
            <p:ph idx="2" type="body"/>
          </p:nvPr>
        </p:nvSpPr>
        <p:spPr>
          <a:xfrm>
            <a:off x="4678675" y="2586075"/>
            <a:ext cx="3543300" cy="18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1600"/>
              <a:t>指令</a:t>
            </a:r>
            <a:endParaRPr b="1" sz="1600"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汇总行为节点的执行结果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每次遍历后批量发送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只包含必要的操作</a:t>
            </a:r>
            <a:endParaRPr sz="1600"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行为树的</a:t>
            </a:r>
            <a:r>
              <a:rPr lang="zh-CN" sz="4800">
                <a:solidFill>
                  <a:srgbClr val="FFB600"/>
                </a:solidFill>
              </a:rPr>
              <a:t>执行流程</a:t>
            </a:r>
            <a:r>
              <a:rPr lang="zh-CN">
                <a:solidFill>
                  <a:srgbClr val="FFB600"/>
                </a:solidFill>
              </a:rPr>
              <a:t> </a:t>
            </a:r>
            <a:r>
              <a:rPr lang="zh-CN" sz="3600">
                <a:solidFill>
                  <a:schemeClr val="dk2"/>
                </a:solidFill>
              </a:rPr>
              <a:t>v2.0</a:t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29" name="Shape 329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522950" y="2140600"/>
            <a:ext cx="1303800" cy="1835975"/>
            <a:chOff x="823825" y="2521600"/>
            <a:chExt cx="1303800" cy="1835975"/>
          </a:xfrm>
        </p:grpSpPr>
        <p:sp>
          <p:nvSpPr>
            <p:cNvPr id="332" name="Shape 332"/>
            <p:cNvSpPr/>
            <p:nvPr/>
          </p:nvSpPr>
          <p:spPr>
            <a:xfrm>
              <a:off x="823825" y="2521600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状态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数据n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934525" y="2833382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状态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数据2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045225" y="3165975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状态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数据1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238025" y="1922388"/>
            <a:ext cx="2417375" cy="2179625"/>
            <a:chOff x="3144900" y="2106125"/>
            <a:chExt cx="2417375" cy="2179625"/>
          </a:xfrm>
        </p:grpSpPr>
        <p:sp>
          <p:nvSpPr>
            <p:cNvPr id="336" name="Shape 336"/>
            <p:cNvSpPr/>
            <p:nvPr/>
          </p:nvSpPr>
          <p:spPr>
            <a:xfrm>
              <a:off x="3918550" y="2106125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383225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466550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3144900" y="351007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821850" y="3870250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151675" y="3310363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917575" y="355402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" name="Shape 343"/>
            <p:cNvCxnSpPr>
              <a:stCxn id="336" idx="2"/>
              <a:endCxn id="337" idx="0"/>
            </p:cNvCxnSpPr>
            <p:nvPr/>
          </p:nvCxnSpPr>
          <p:spPr>
            <a:xfrm flipH="1">
              <a:off x="3737950" y="2521600"/>
              <a:ext cx="5352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4" name="Shape 344"/>
            <p:cNvCxnSpPr>
              <a:stCxn id="336" idx="2"/>
              <a:endCxn id="338" idx="0"/>
            </p:cNvCxnSpPr>
            <p:nvPr/>
          </p:nvCxnSpPr>
          <p:spPr>
            <a:xfrm>
              <a:off x="4273150" y="2521600"/>
              <a:ext cx="5481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5" name="Shape 345"/>
            <p:cNvCxnSpPr>
              <a:stCxn id="337" idx="2"/>
              <a:endCxn id="339" idx="0"/>
            </p:cNvCxnSpPr>
            <p:nvPr/>
          </p:nvCxnSpPr>
          <p:spPr>
            <a:xfrm flipH="1">
              <a:off x="3467225" y="3165975"/>
              <a:ext cx="270600" cy="344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6" name="Shape 346"/>
            <p:cNvCxnSpPr>
              <a:stCxn id="337" idx="2"/>
              <a:endCxn id="340" idx="0"/>
            </p:cNvCxnSpPr>
            <p:nvPr/>
          </p:nvCxnSpPr>
          <p:spPr>
            <a:xfrm>
              <a:off x="3737825" y="3165975"/>
              <a:ext cx="406500" cy="704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7" name="Shape 347"/>
            <p:cNvCxnSpPr>
              <a:stCxn id="338" idx="2"/>
              <a:endCxn id="341" idx="0"/>
            </p:cNvCxnSpPr>
            <p:nvPr/>
          </p:nvCxnSpPr>
          <p:spPr>
            <a:xfrm flipH="1">
              <a:off x="4474050" y="3165975"/>
              <a:ext cx="347100" cy="144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48" name="Shape 348"/>
            <p:cNvCxnSpPr>
              <a:stCxn id="338" idx="2"/>
              <a:endCxn id="342" idx="0"/>
            </p:cNvCxnSpPr>
            <p:nvPr/>
          </p:nvCxnSpPr>
          <p:spPr>
            <a:xfrm>
              <a:off x="4821150" y="3165975"/>
              <a:ext cx="418800" cy="3882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49" name="Shape 349"/>
          <p:cNvSpPr txBox="1"/>
          <p:nvPr/>
        </p:nvSpPr>
        <p:spPr>
          <a:xfrm>
            <a:off x="4656375" y="3856563"/>
            <a:ext cx="977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行为树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350" name="Shape 350"/>
          <p:cNvGrpSpPr/>
          <p:nvPr/>
        </p:nvGrpSpPr>
        <p:grpSpPr>
          <a:xfrm>
            <a:off x="6855700" y="2452375"/>
            <a:ext cx="1748700" cy="1397700"/>
            <a:chOff x="6855700" y="2833375"/>
            <a:chExt cx="1748700" cy="1397700"/>
          </a:xfrm>
        </p:grpSpPr>
        <p:sp>
          <p:nvSpPr>
            <p:cNvPr id="351" name="Shape 351"/>
            <p:cNvSpPr/>
            <p:nvPr/>
          </p:nvSpPr>
          <p:spPr>
            <a:xfrm>
              <a:off x="7465300" y="2833375"/>
              <a:ext cx="1139100" cy="788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行动指令n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7160500" y="3138175"/>
              <a:ext cx="1139100" cy="7881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行动指令2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855700" y="3442975"/>
              <a:ext cx="1139100" cy="7881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行动指令1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54" name="Shape 354"/>
          <p:cNvSpPr/>
          <p:nvPr/>
        </p:nvSpPr>
        <p:spPr>
          <a:xfrm>
            <a:off x="1954400" y="2784975"/>
            <a:ext cx="11571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55400" y="2784975"/>
            <a:ext cx="11571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4294967295" type="body"/>
          </p:nvPr>
        </p:nvSpPr>
        <p:spPr>
          <a:xfrm>
            <a:off x="541000" y="4003725"/>
            <a:ext cx="41727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每次都需要输入完整状态数据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隔离行为树状态和单次遍历的状态</a:t>
            </a:r>
            <a:endParaRPr sz="1600"/>
          </a:p>
        </p:txBody>
      </p:sp>
      <p:sp>
        <p:nvSpPr>
          <p:cNvPr id="357" name="Shape 357"/>
          <p:cNvSpPr/>
          <p:nvPr/>
        </p:nvSpPr>
        <p:spPr>
          <a:xfrm>
            <a:off x="1170950" y="3423375"/>
            <a:ext cx="909900" cy="553200"/>
          </a:xfrm>
          <a:prstGeom prst="bevel">
            <a:avLst>
              <a:gd fmla="val 136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黑板</a:t>
            </a:r>
            <a:endParaRPr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行为树的</a:t>
            </a:r>
            <a:r>
              <a:rPr lang="zh-CN" sz="4800">
                <a:solidFill>
                  <a:srgbClr val="FFB600"/>
                </a:solidFill>
              </a:rPr>
              <a:t>执行流程</a:t>
            </a:r>
            <a:r>
              <a:rPr lang="zh-CN">
                <a:solidFill>
                  <a:srgbClr val="FFB600"/>
                </a:solidFill>
              </a:rPr>
              <a:t> </a:t>
            </a:r>
            <a:r>
              <a:rPr lang="zh-CN" sz="3600">
                <a:solidFill>
                  <a:schemeClr val="dk2"/>
                </a:solidFill>
              </a:rPr>
              <a:t>v3.0</a:t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364" name="Shape 3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65" name="Shape 36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522950" y="2369200"/>
            <a:ext cx="1303800" cy="1835975"/>
            <a:chOff x="823825" y="2521600"/>
            <a:chExt cx="1303800" cy="1835975"/>
          </a:xfrm>
        </p:grpSpPr>
        <p:sp>
          <p:nvSpPr>
            <p:cNvPr id="368" name="Shape 368"/>
            <p:cNvSpPr/>
            <p:nvPr/>
          </p:nvSpPr>
          <p:spPr>
            <a:xfrm>
              <a:off x="823825" y="2521600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脏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数据n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934525" y="2833382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脏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数据2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045225" y="3165975"/>
              <a:ext cx="1082400" cy="1191600"/>
            </a:xfrm>
            <a:prstGeom prst="foldedCorner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脏</a:t>
              </a:r>
              <a:r>
                <a:rPr lang="zh-CN">
                  <a:solidFill>
                    <a:srgbClr val="434343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数据1</a:t>
              </a:r>
              <a:endParaRPr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238025" y="2150988"/>
            <a:ext cx="2417375" cy="2179625"/>
            <a:chOff x="3144900" y="2106125"/>
            <a:chExt cx="2417375" cy="2179625"/>
          </a:xfrm>
        </p:grpSpPr>
        <p:sp>
          <p:nvSpPr>
            <p:cNvPr id="372" name="Shape 372"/>
            <p:cNvSpPr/>
            <p:nvPr/>
          </p:nvSpPr>
          <p:spPr>
            <a:xfrm>
              <a:off x="3918550" y="2106125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383225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466550" y="2750500"/>
              <a:ext cx="709200" cy="415475"/>
            </a:xfrm>
            <a:prstGeom prst="flowChartPreparation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144900" y="351007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821850" y="3870250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151675" y="3310363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17575" y="3554025"/>
              <a:ext cx="644700" cy="415500"/>
            </a:xfrm>
            <a:prstGeom prst="roundRect">
              <a:avLst>
                <a:gd fmla="val 50000" name="adj"/>
              </a:avLst>
            </a:prstGeom>
            <a:solidFill>
              <a:srgbClr val="FFD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Shape 379"/>
            <p:cNvCxnSpPr>
              <a:stCxn id="372" idx="2"/>
              <a:endCxn id="373" idx="0"/>
            </p:cNvCxnSpPr>
            <p:nvPr/>
          </p:nvCxnSpPr>
          <p:spPr>
            <a:xfrm flipH="1">
              <a:off x="3737950" y="2521600"/>
              <a:ext cx="5352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0" name="Shape 380"/>
            <p:cNvCxnSpPr>
              <a:stCxn id="372" idx="2"/>
              <a:endCxn id="374" idx="0"/>
            </p:cNvCxnSpPr>
            <p:nvPr/>
          </p:nvCxnSpPr>
          <p:spPr>
            <a:xfrm>
              <a:off x="4273150" y="2521600"/>
              <a:ext cx="548100" cy="228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1" name="Shape 381"/>
            <p:cNvCxnSpPr>
              <a:stCxn id="373" idx="2"/>
              <a:endCxn id="375" idx="0"/>
            </p:cNvCxnSpPr>
            <p:nvPr/>
          </p:nvCxnSpPr>
          <p:spPr>
            <a:xfrm flipH="1">
              <a:off x="3467225" y="3165975"/>
              <a:ext cx="270600" cy="344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2" name="Shape 382"/>
            <p:cNvCxnSpPr>
              <a:stCxn id="373" idx="2"/>
              <a:endCxn id="376" idx="0"/>
            </p:cNvCxnSpPr>
            <p:nvPr/>
          </p:nvCxnSpPr>
          <p:spPr>
            <a:xfrm>
              <a:off x="3737825" y="3165975"/>
              <a:ext cx="406500" cy="704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3" name="Shape 383"/>
            <p:cNvCxnSpPr>
              <a:stCxn id="374" idx="2"/>
              <a:endCxn id="377" idx="0"/>
            </p:cNvCxnSpPr>
            <p:nvPr/>
          </p:nvCxnSpPr>
          <p:spPr>
            <a:xfrm flipH="1">
              <a:off x="4474050" y="3165975"/>
              <a:ext cx="347100" cy="1443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4" name="Shape 384"/>
            <p:cNvCxnSpPr>
              <a:stCxn id="374" idx="2"/>
              <a:endCxn id="378" idx="0"/>
            </p:cNvCxnSpPr>
            <p:nvPr/>
          </p:nvCxnSpPr>
          <p:spPr>
            <a:xfrm>
              <a:off x="4821150" y="3165975"/>
              <a:ext cx="418800" cy="3882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85" name="Shape 385"/>
          <p:cNvSpPr txBox="1"/>
          <p:nvPr/>
        </p:nvSpPr>
        <p:spPr>
          <a:xfrm>
            <a:off x="4656375" y="4085163"/>
            <a:ext cx="977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行为树</a:t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386" name="Shape 386"/>
          <p:cNvGrpSpPr/>
          <p:nvPr/>
        </p:nvGrpSpPr>
        <p:grpSpPr>
          <a:xfrm>
            <a:off x="6855700" y="2680975"/>
            <a:ext cx="1748700" cy="1397700"/>
            <a:chOff x="6855700" y="2833375"/>
            <a:chExt cx="1748700" cy="1397700"/>
          </a:xfrm>
        </p:grpSpPr>
        <p:sp>
          <p:nvSpPr>
            <p:cNvPr id="387" name="Shape 387"/>
            <p:cNvSpPr/>
            <p:nvPr/>
          </p:nvSpPr>
          <p:spPr>
            <a:xfrm>
              <a:off x="7465300" y="2833375"/>
              <a:ext cx="1139100" cy="788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行动指令n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160500" y="3138175"/>
              <a:ext cx="1139100" cy="7881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行动指令2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855700" y="3442975"/>
              <a:ext cx="1139100" cy="7881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latin typeface="Raleway Light"/>
                  <a:ea typeface="Raleway Light"/>
                  <a:cs typeface="Raleway Light"/>
                  <a:sym typeface="Raleway Light"/>
                </a:rPr>
                <a:t>行动指令1</a:t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90" name="Shape 390"/>
          <p:cNvSpPr/>
          <p:nvPr/>
        </p:nvSpPr>
        <p:spPr>
          <a:xfrm>
            <a:off x="1954400" y="3013575"/>
            <a:ext cx="11571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655400" y="3013575"/>
            <a:ext cx="11571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954400" y="2626450"/>
            <a:ext cx="1157100" cy="372300"/>
          </a:xfrm>
          <a:prstGeom prst="bevel">
            <a:avLst>
              <a:gd fmla="val 136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黑板快照</a:t>
            </a:r>
            <a:endParaRPr i="1" sz="12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178100" y="3651975"/>
            <a:ext cx="909900" cy="553200"/>
          </a:xfrm>
          <a:prstGeom prst="bevel">
            <a:avLst>
              <a:gd fmla="val 136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黑板</a:t>
            </a:r>
            <a:endParaRPr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结构设计</a:t>
            </a:r>
            <a:endParaRPr/>
          </a:p>
        </p:txBody>
      </p:sp>
      <p:sp>
        <p:nvSpPr>
          <p:cNvPr id="399" name="Shape 39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行为树长什么样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行为树的</a:t>
            </a:r>
            <a:r>
              <a:rPr lang="zh-CN">
                <a:solidFill>
                  <a:srgbClr val="FFB600"/>
                </a:solidFill>
              </a:rPr>
              <a:t>核心要素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22000" y="2649475"/>
            <a:ext cx="35928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/>
              <a:t>行为树 </a:t>
            </a:r>
            <a:r>
              <a:rPr b="1" i="1" lang="zh-CN"/>
              <a:t>BehaviourTree</a:t>
            </a:r>
            <a:endParaRPr i="1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以树形结构组织节点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按一定规则遍历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管理状态数据（黑板）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汇总并发布决策指令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固定间隔执行遍历/手动触发遍历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节点访问的回溯记录 *</a:t>
            </a:r>
            <a:endParaRPr/>
          </a:p>
        </p:txBody>
      </p:sp>
      <p:sp>
        <p:nvSpPr>
          <p:cNvPr id="407" name="Shape 407"/>
          <p:cNvSpPr txBox="1"/>
          <p:nvPr>
            <p:ph idx="2" type="body"/>
          </p:nvPr>
        </p:nvSpPr>
        <p:spPr>
          <a:xfrm>
            <a:off x="4601150" y="2649475"/>
            <a:ext cx="35928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/>
              <a:t>树节点 </a:t>
            </a:r>
            <a:r>
              <a:rPr b="1" i="1" lang="zh-CN"/>
              <a:t>Node</a:t>
            </a:r>
            <a:endParaRPr i="1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接收状态数据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需要知道自己是否能被访问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拥有进入、刷新、离开三个阶段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每次访问后提供执行结果</a:t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行为树</a:t>
            </a:r>
            <a:r>
              <a:rPr lang="zh-CN" sz="3600">
                <a:solidFill>
                  <a:srgbClr val="FFB600"/>
                </a:solidFill>
              </a:rPr>
              <a:t>工作</a:t>
            </a:r>
            <a:r>
              <a:rPr lang="zh-CN" sz="3600"/>
              <a:t>流程</a:t>
            </a:r>
            <a:endParaRPr sz="3600"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417" name="Shape 41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Shape 420"/>
          <p:cNvSpPr/>
          <p:nvPr/>
        </p:nvSpPr>
        <p:spPr>
          <a:xfrm>
            <a:off x="922000" y="1749175"/>
            <a:ext cx="1401840" cy="477090"/>
          </a:xfrm>
          <a:prstGeom prst="flowChartTerminator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加载行为树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744910" y="1749175"/>
            <a:ext cx="1401840" cy="477090"/>
          </a:xfrm>
          <a:prstGeom prst="flowChartTerminator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发布指令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922000" y="2737636"/>
            <a:ext cx="1401840" cy="477090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读取输入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846125" y="2737636"/>
            <a:ext cx="1401840" cy="477090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创建快照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4770238" y="2737636"/>
            <a:ext cx="1401840" cy="477090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从根节点遍历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744900" y="2737636"/>
            <a:ext cx="1401840" cy="477090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获取遍历结果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4514725" y="3999350"/>
            <a:ext cx="1978250" cy="743350"/>
          </a:xfrm>
          <a:prstGeom prst="flowChartDecision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有等待的输入?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498600" y="3124575"/>
            <a:ext cx="909900" cy="553200"/>
          </a:xfrm>
          <a:prstGeom prst="bevel">
            <a:avLst>
              <a:gd fmla="val 13652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黑板</a:t>
            </a:r>
            <a:endParaRPr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539902" y="3124575"/>
            <a:ext cx="909900" cy="690660"/>
          </a:xfrm>
          <a:prstGeom prst="flowChartMultidocumen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输入队列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29" name="Shape 429"/>
          <p:cNvCxnSpPr>
            <a:stCxn id="420" idx="2"/>
            <a:endCxn id="422" idx="0"/>
          </p:cNvCxnSpPr>
          <p:nvPr/>
        </p:nvCxnSpPr>
        <p:spPr>
          <a:xfrm>
            <a:off x="1622920" y="2226265"/>
            <a:ext cx="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22" idx="3"/>
            <a:endCxn id="423" idx="1"/>
          </p:cNvCxnSpPr>
          <p:nvPr/>
        </p:nvCxnSpPr>
        <p:spPr>
          <a:xfrm>
            <a:off x="2323840" y="2976181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>
            <a:stCxn id="423" idx="3"/>
            <a:endCxn id="424" idx="1"/>
          </p:cNvCxnSpPr>
          <p:nvPr/>
        </p:nvCxnSpPr>
        <p:spPr>
          <a:xfrm>
            <a:off x="4247965" y="2976181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2" name="Shape 432"/>
          <p:cNvCxnSpPr>
            <a:endCxn id="425" idx="1"/>
          </p:cNvCxnSpPr>
          <p:nvPr/>
        </p:nvCxnSpPr>
        <p:spPr>
          <a:xfrm>
            <a:off x="6172200" y="2976181"/>
            <a:ext cx="5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3" name="Shape 433"/>
          <p:cNvCxnSpPr>
            <a:stCxn id="425" idx="0"/>
            <a:endCxn id="421" idx="2"/>
          </p:cNvCxnSpPr>
          <p:nvPr/>
        </p:nvCxnSpPr>
        <p:spPr>
          <a:xfrm rot="10800000">
            <a:off x="7445820" y="2226136"/>
            <a:ext cx="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4" name="Shape 434"/>
          <p:cNvCxnSpPr>
            <a:stCxn id="425" idx="2"/>
            <a:endCxn id="426" idx="3"/>
          </p:cNvCxnSpPr>
          <p:nvPr/>
        </p:nvCxnSpPr>
        <p:spPr>
          <a:xfrm rot="5400000">
            <a:off x="6391320" y="3316426"/>
            <a:ext cx="1156200" cy="95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>
            <a:stCxn id="426" idx="1"/>
            <a:endCxn id="422" idx="2"/>
          </p:cNvCxnSpPr>
          <p:nvPr/>
        </p:nvCxnSpPr>
        <p:spPr>
          <a:xfrm rot="10800000">
            <a:off x="1623025" y="3214825"/>
            <a:ext cx="2891700" cy="115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6" name="Shape 436"/>
          <p:cNvCxnSpPr>
            <a:stCxn id="426" idx="0"/>
            <a:endCxn id="423" idx="2"/>
          </p:cNvCxnSpPr>
          <p:nvPr/>
        </p:nvCxnSpPr>
        <p:spPr>
          <a:xfrm flipH="1" rot="5400000">
            <a:off x="4133150" y="2628650"/>
            <a:ext cx="784500" cy="1956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7" name="Shape 437"/>
          <p:cNvSpPr txBox="1"/>
          <p:nvPr/>
        </p:nvSpPr>
        <p:spPr>
          <a:xfrm>
            <a:off x="5503325" y="3621225"/>
            <a:ext cx="1569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 Light"/>
                <a:ea typeface="Raleway Light"/>
                <a:cs typeface="Raleway Light"/>
                <a:sym typeface="Raleway Light"/>
              </a:rPr>
              <a:t>否，</a:t>
            </a:r>
            <a:r>
              <a:rPr lang="zh-CN" sz="1200">
                <a:latin typeface="Raleway Light"/>
                <a:ea typeface="Raleway Light"/>
                <a:cs typeface="Raleway Light"/>
                <a:sym typeface="Raleway Light"/>
              </a:rPr>
              <a:t>使用当前状态</a:t>
            </a:r>
            <a:endParaRPr sz="12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032025" y="4049125"/>
            <a:ext cx="14019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 Light"/>
                <a:ea typeface="Raleway Light"/>
                <a:cs typeface="Raleway Light"/>
                <a:sym typeface="Raleway Light"/>
              </a:rPr>
              <a:t>是，读取新状态</a:t>
            </a:r>
            <a:endParaRPr sz="12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树</a:t>
            </a:r>
            <a:r>
              <a:rPr lang="zh-CN">
                <a:solidFill>
                  <a:srgbClr val="FFB600"/>
                </a:solidFill>
              </a:rPr>
              <a:t>节点</a:t>
            </a:r>
            <a:endParaRPr/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5801750" y="1348375"/>
            <a:ext cx="2073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/>
              <a:t>控制节点 </a:t>
            </a:r>
            <a:r>
              <a:rPr b="1" i="1" lang="zh-CN"/>
              <a:t>Control Node</a:t>
            </a:r>
            <a:endParaRPr/>
          </a:p>
        </p:txBody>
      </p:sp>
      <p:sp>
        <p:nvSpPr>
          <p:cNvPr id="445" name="Shape 445"/>
          <p:cNvSpPr txBox="1"/>
          <p:nvPr>
            <p:ph idx="2" type="body"/>
          </p:nvPr>
        </p:nvSpPr>
        <p:spPr>
          <a:xfrm>
            <a:off x="1254825" y="4189500"/>
            <a:ext cx="23322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行为节点 </a:t>
            </a:r>
            <a:r>
              <a:rPr b="1" i="1" lang="zh-CN">
                <a:solidFill>
                  <a:schemeClr val="dk2"/>
                </a:solidFill>
              </a:rPr>
              <a:t>Behaviour Node</a:t>
            </a:r>
            <a:endParaRPr b="1"/>
          </a:p>
        </p:txBody>
      </p:sp>
      <p:sp>
        <p:nvSpPr>
          <p:cNvPr id="446" name="Shape 446"/>
          <p:cNvSpPr txBox="1"/>
          <p:nvPr>
            <p:ph idx="3" type="body"/>
          </p:nvPr>
        </p:nvSpPr>
        <p:spPr>
          <a:xfrm>
            <a:off x="1358900" y="2852875"/>
            <a:ext cx="15957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前提 </a:t>
            </a:r>
            <a:r>
              <a:rPr b="1" i="1" lang="zh-CN">
                <a:solidFill>
                  <a:schemeClr val="dk2"/>
                </a:solidFill>
              </a:rPr>
              <a:t>Precondition</a:t>
            </a:r>
            <a:endParaRPr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275200" y="796075"/>
            <a:ext cx="1353300" cy="13536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Raleway Light"/>
                <a:ea typeface="Raleway Light"/>
                <a:cs typeface="Raleway Light"/>
                <a:sym typeface="Raleway Light"/>
              </a:rPr>
              <a:t>主食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Raleway Light"/>
                <a:ea typeface="Raleway Light"/>
                <a:cs typeface="Raleway Light"/>
                <a:sym typeface="Raleway Light"/>
              </a:rPr>
              <a:t>吃什么?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84475" y="2654525"/>
            <a:ext cx="1353300" cy="1353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latin typeface="Raleway"/>
                <a:ea typeface="Raleway"/>
                <a:cs typeface="Raleway"/>
                <a:sym typeface="Raleway"/>
              </a:rPr>
              <a:t>肠胃好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282225" y="3110700"/>
            <a:ext cx="1353300" cy="13536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Raleway Light"/>
                <a:ea typeface="Raleway Light"/>
                <a:cs typeface="Raleway Light"/>
                <a:sym typeface="Raleway Light"/>
              </a:rPr>
              <a:t>米饭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5603650" y="2646938"/>
            <a:ext cx="1353300" cy="1353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latin typeface="Raleway"/>
                <a:ea typeface="Raleway"/>
                <a:cs typeface="Raleway"/>
                <a:sym typeface="Raleway"/>
              </a:rPr>
              <a:t>拉肚子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5901400" y="3103113"/>
            <a:ext cx="1353300" cy="13536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Raleway Light"/>
                <a:ea typeface="Raleway Light"/>
                <a:cs typeface="Raleway Light"/>
                <a:sym typeface="Raleway Light"/>
              </a:rPr>
              <a:t>粥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54" name="Shape 454"/>
          <p:cNvCxnSpPr>
            <a:stCxn id="449" idx="4"/>
            <a:endCxn id="450" idx="7"/>
          </p:cNvCxnSpPr>
          <p:nvPr/>
        </p:nvCxnSpPr>
        <p:spPr>
          <a:xfrm flipH="1">
            <a:off x="4139450" y="2149675"/>
            <a:ext cx="812400" cy="7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49" idx="4"/>
            <a:endCxn id="452" idx="1"/>
          </p:cNvCxnSpPr>
          <p:nvPr/>
        </p:nvCxnSpPr>
        <p:spPr>
          <a:xfrm>
            <a:off x="4951850" y="2149675"/>
            <a:ext cx="849900" cy="6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13" name="Shape 113"/>
          <p:cNvSpPr txBox="1"/>
          <p:nvPr>
            <p:ph idx="4294967295" type="subTitle"/>
          </p:nvPr>
        </p:nvSpPr>
        <p:spPr>
          <a:xfrm>
            <a:off x="685800" y="3325100"/>
            <a:ext cx="65937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陈卓</a:t>
            </a:r>
            <a:endParaRPr b="1"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风林火山Unity3D程序员，独立游戏开发者，Game Jammer</a:t>
            </a:r>
            <a:endParaRPr b="1" i="1" sz="3600"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 cap="flat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控制</a:t>
            </a:r>
            <a:r>
              <a:rPr lang="zh-CN">
                <a:solidFill>
                  <a:srgbClr val="FFB600"/>
                </a:solidFill>
              </a:rPr>
              <a:t>节点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22000" y="1836975"/>
            <a:ext cx="23322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/>
              <a:t>选择器 </a:t>
            </a:r>
            <a:r>
              <a:rPr b="1" i="1" lang="zh-CN"/>
              <a:t>Selector</a:t>
            </a:r>
            <a:endParaRPr b="1"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按规则从子节点中挑一个</a:t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按优先级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按最近访问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按权重随机</a:t>
            </a:r>
            <a:endParaRPr/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3373775" y="1836975"/>
            <a:ext cx="23322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顺序执行 </a:t>
            </a:r>
            <a:r>
              <a:rPr b="1" i="1" lang="zh-CN">
                <a:solidFill>
                  <a:schemeClr val="dk2"/>
                </a:solidFill>
              </a:rPr>
              <a:t>Sequence</a:t>
            </a:r>
            <a:endParaRPr b="1" i="1">
              <a:solidFill>
                <a:schemeClr val="dk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按节点顺序依次访问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2"/>
                </a:solidFill>
              </a:rPr>
              <a:t>每次都进行完整遍历</a:t>
            </a:r>
            <a:endParaRPr b="1" i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2"/>
                </a:solidFill>
              </a:rPr>
              <a:t>所有子节点按顺序遍历完成后才退出节点</a:t>
            </a:r>
            <a:endParaRPr b="1"/>
          </a:p>
        </p:txBody>
      </p:sp>
      <p:sp>
        <p:nvSpPr>
          <p:cNvPr id="463" name="Shape 463"/>
          <p:cNvSpPr txBox="1"/>
          <p:nvPr>
            <p:ph idx="3" type="body"/>
          </p:nvPr>
        </p:nvSpPr>
        <p:spPr>
          <a:xfrm>
            <a:off x="5825550" y="1836975"/>
            <a:ext cx="23322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并行执行 </a:t>
            </a:r>
            <a:r>
              <a:rPr b="1" i="1" lang="zh-CN">
                <a:solidFill>
                  <a:schemeClr val="dk2"/>
                </a:solidFill>
              </a:rPr>
              <a:t>Parallel</a:t>
            </a:r>
            <a:endParaRPr b="1" i="1">
              <a:solidFill>
                <a:schemeClr val="dk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同时访问各子节点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2"/>
                </a:solidFill>
              </a:rPr>
              <a:t>相互不影响的</a:t>
            </a:r>
            <a:r>
              <a:rPr lang="zh-CN">
                <a:solidFill>
                  <a:schemeClr val="dk2"/>
                </a:solidFill>
              </a:rPr>
              <a:t>行为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2"/>
                </a:solidFill>
              </a:rPr>
              <a:t>结束</a:t>
            </a:r>
            <a:r>
              <a:rPr lang="zh-CN">
                <a:solidFill>
                  <a:schemeClr val="dk2"/>
                </a:solidFill>
              </a:rPr>
              <a:t>状态取决于子节点访问结果的</a:t>
            </a:r>
            <a:r>
              <a:rPr lang="zh-CN">
                <a:solidFill>
                  <a:schemeClr val="dk2"/>
                </a:solidFill>
              </a:rPr>
              <a:t>组合逻辑</a:t>
            </a:r>
            <a:endParaRPr/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514938" y="3303129"/>
            <a:ext cx="468000" cy="4680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906775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546906" y="4235660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187028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70" name="Shape 470"/>
          <p:cNvCxnSpPr>
            <a:stCxn id="466" idx="3"/>
            <a:endCxn id="467" idx="7"/>
          </p:cNvCxnSpPr>
          <p:nvPr/>
        </p:nvCxnSpPr>
        <p:spPr>
          <a:xfrm flipH="1">
            <a:off x="1251675" y="3702592"/>
            <a:ext cx="331800" cy="393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466" idx="4"/>
            <a:endCxn id="468" idx="0"/>
          </p:cNvCxnSpPr>
          <p:nvPr/>
        </p:nvCxnSpPr>
        <p:spPr>
          <a:xfrm>
            <a:off x="1748938" y="3771129"/>
            <a:ext cx="0" cy="46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66" idx="5"/>
            <a:endCxn id="469" idx="1"/>
          </p:cNvCxnSpPr>
          <p:nvPr/>
        </p:nvCxnSpPr>
        <p:spPr>
          <a:xfrm>
            <a:off x="1914401" y="3702592"/>
            <a:ext cx="331800" cy="393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3" name="Shape 473"/>
          <p:cNvSpPr/>
          <p:nvPr/>
        </p:nvSpPr>
        <p:spPr>
          <a:xfrm>
            <a:off x="4105738" y="3303129"/>
            <a:ext cx="468000" cy="4680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497575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137706" y="4235660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777828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77" name="Shape 477"/>
          <p:cNvCxnSpPr>
            <a:stCxn id="473" idx="3"/>
            <a:endCxn id="474" idx="7"/>
          </p:cNvCxnSpPr>
          <p:nvPr/>
        </p:nvCxnSpPr>
        <p:spPr>
          <a:xfrm flipH="1">
            <a:off x="3842475" y="3702592"/>
            <a:ext cx="331800" cy="393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74" idx="6"/>
            <a:endCxn id="475" idx="1"/>
          </p:cNvCxnSpPr>
          <p:nvPr/>
        </p:nvCxnSpPr>
        <p:spPr>
          <a:xfrm>
            <a:off x="3901675" y="4239224"/>
            <a:ext cx="295200" cy="55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>
            <a:stCxn id="475" idx="7"/>
            <a:endCxn id="476" idx="2"/>
          </p:cNvCxnSpPr>
          <p:nvPr/>
        </p:nvCxnSpPr>
        <p:spPr>
          <a:xfrm flipH="1" rot="10800000">
            <a:off x="4482627" y="4239339"/>
            <a:ext cx="295200" cy="55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0" name="Shape 480"/>
          <p:cNvSpPr/>
          <p:nvPr/>
        </p:nvSpPr>
        <p:spPr>
          <a:xfrm>
            <a:off x="6772738" y="3303129"/>
            <a:ext cx="468000" cy="4680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6164575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804706" y="4235660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444828" y="4037174"/>
            <a:ext cx="404100" cy="404100"/>
          </a:xfrm>
          <a:prstGeom prst="ellipse">
            <a:avLst/>
          </a:prstGeom>
          <a:solidFill>
            <a:srgbClr val="FFD733"/>
          </a:solidFill>
          <a:ln>
            <a:noFill/>
          </a:ln>
          <a:effectLst>
            <a:outerShdw blurRad="228600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84" name="Shape 484"/>
          <p:cNvCxnSpPr>
            <a:stCxn id="480" idx="3"/>
            <a:endCxn id="481" idx="7"/>
          </p:cNvCxnSpPr>
          <p:nvPr/>
        </p:nvCxnSpPr>
        <p:spPr>
          <a:xfrm flipH="1">
            <a:off x="6509475" y="3702592"/>
            <a:ext cx="331800" cy="393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5" name="Shape 485"/>
          <p:cNvCxnSpPr>
            <a:stCxn id="480" idx="4"/>
            <a:endCxn id="482" idx="0"/>
          </p:cNvCxnSpPr>
          <p:nvPr/>
        </p:nvCxnSpPr>
        <p:spPr>
          <a:xfrm>
            <a:off x="7006738" y="3771129"/>
            <a:ext cx="0" cy="46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6" name="Shape 486"/>
          <p:cNvCxnSpPr>
            <a:stCxn id="480" idx="5"/>
            <a:endCxn id="483" idx="1"/>
          </p:cNvCxnSpPr>
          <p:nvPr/>
        </p:nvCxnSpPr>
        <p:spPr>
          <a:xfrm>
            <a:off x="7172201" y="3702592"/>
            <a:ext cx="331800" cy="393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709250" y="2331525"/>
            <a:ext cx="1074000" cy="572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行为</a:t>
            </a:r>
            <a:r>
              <a:rPr lang="zh-CN">
                <a:solidFill>
                  <a:srgbClr val="FFB600"/>
                </a:solidFill>
              </a:rPr>
              <a:t>节点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22000" y="1964150"/>
            <a:ext cx="23322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叶子结点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分阶段进行决策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保存状态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一个行为可能在多次遍历中一直持续进行</a:t>
            </a:r>
            <a:endParaRPr/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6" name="Shape 496"/>
          <p:cNvCxnSpPr>
            <a:endCxn id="497" idx="0"/>
          </p:cNvCxnSpPr>
          <p:nvPr/>
        </p:nvCxnSpPr>
        <p:spPr>
          <a:xfrm>
            <a:off x="5468375" y="339025"/>
            <a:ext cx="7200" cy="572400"/>
          </a:xfrm>
          <a:prstGeom prst="straightConnector1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8" name="Shape 498"/>
          <p:cNvCxnSpPr>
            <a:stCxn id="497" idx="2"/>
            <a:endCxn id="499" idx="0"/>
          </p:cNvCxnSpPr>
          <p:nvPr/>
        </p:nvCxnSpPr>
        <p:spPr>
          <a:xfrm>
            <a:off x="5475575" y="1561423"/>
            <a:ext cx="0" cy="685200"/>
          </a:xfrm>
          <a:prstGeom prst="straightConnector1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0" name="Shape 500"/>
          <p:cNvCxnSpPr>
            <a:stCxn id="499" idx="2"/>
            <a:endCxn id="501" idx="0"/>
          </p:cNvCxnSpPr>
          <p:nvPr/>
        </p:nvCxnSpPr>
        <p:spPr>
          <a:xfrm>
            <a:off x="5475575" y="2896748"/>
            <a:ext cx="0" cy="685200"/>
          </a:xfrm>
          <a:prstGeom prst="straightConnector1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2" name="Shape 502"/>
          <p:cNvCxnSpPr>
            <a:stCxn id="501" idx="2"/>
          </p:cNvCxnSpPr>
          <p:nvPr/>
        </p:nvCxnSpPr>
        <p:spPr>
          <a:xfrm>
            <a:off x="5475575" y="4232073"/>
            <a:ext cx="0" cy="572400"/>
          </a:xfrm>
          <a:prstGeom prst="straightConnector1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3" name="Shape 503"/>
          <p:cNvSpPr txBox="1"/>
          <p:nvPr/>
        </p:nvSpPr>
        <p:spPr>
          <a:xfrm>
            <a:off x="3850550" y="1879350"/>
            <a:ext cx="868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检查行为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是否结束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04" name="Shape 504"/>
          <p:cNvCxnSpPr/>
          <p:nvPr/>
        </p:nvCxnSpPr>
        <p:spPr>
          <a:xfrm>
            <a:off x="6155375" y="1236424"/>
            <a:ext cx="11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5" name="Shape 505"/>
          <p:cNvSpPr txBox="1"/>
          <p:nvPr/>
        </p:nvSpPr>
        <p:spPr>
          <a:xfrm>
            <a:off x="6208825" y="911525"/>
            <a:ext cx="868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发布命令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06" name="Shape 506"/>
          <p:cNvCxnSpPr/>
          <p:nvPr/>
        </p:nvCxnSpPr>
        <p:spPr>
          <a:xfrm>
            <a:off x="6155375" y="3903424"/>
            <a:ext cx="11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7" name="Shape 507"/>
          <p:cNvSpPr txBox="1"/>
          <p:nvPr/>
        </p:nvSpPr>
        <p:spPr>
          <a:xfrm>
            <a:off x="6208825" y="3578525"/>
            <a:ext cx="868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发布命令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08" name="Shape 508"/>
          <p:cNvCxnSpPr/>
          <p:nvPr/>
        </p:nvCxnSpPr>
        <p:spPr>
          <a:xfrm>
            <a:off x="6136525" y="2341324"/>
            <a:ext cx="11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9" name="Shape 509"/>
          <p:cNvSpPr txBox="1"/>
          <p:nvPr/>
        </p:nvSpPr>
        <p:spPr>
          <a:xfrm>
            <a:off x="6189975" y="2016425"/>
            <a:ext cx="868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Raleway Light"/>
                <a:ea typeface="Raleway Light"/>
                <a:cs typeface="Raleway Light"/>
                <a:sym typeface="Raleway Light"/>
              </a:rPr>
              <a:t>发布命令</a:t>
            </a:r>
            <a:endParaRPr sz="11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10" name="Shape 510"/>
          <p:cNvCxnSpPr/>
          <p:nvPr/>
        </p:nvCxnSpPr>
        <p:spPr>
          <a:xfrm>
            <a:off x="6136525" y="2569924"/>
            <a:ext cx="11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1" name="Shape 511"/>
          <p:cNvCxnSpPr/>
          <p:nvPr/>
        </p:nvCxnSpPr>
        <p:spPr>
          <a:xfrm>
            <a:off x="6136525" y="2798524"/>
            <a:ext cx="11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4719575" y="911425"/>
            <a:ext cx="1512000" cy="649998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开始执行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4719575" y="2246750"/>
            <a:ext cx="1512000" cy="649998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执行中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719575" y="3582075"/>
            <a:ext cx="1512000" cy="649998"/>
          </a:xfrm>
          <a:prstGeom prst="flowChartTerminator">
            <a:avLst/>
          </a:prstGeom>
          <a:solidFill>
            <a:srgbClr val="FFD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Raleway Light"/>
                <a:ea typeface="Raleway Light"/>
                <a:cs typeface="Raleway Light"/>
                <a:sym typeface="Raleway Light"/>
              </a:rPr>
              <a:t>执行结束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前提</a:t>
            </a:r>
            <a:endParaRPr/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922000" y="1893475"/>
            <a:ext cx="23322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可选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2"/>
                </a:solidFill>
              </a:rPr>
              <a:t>隶属于单个节点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使用节点数据和黑板快照的状态数据进行条件判断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应</a:t>
            </a:r>
            <a:r>
              <a:rPr lang="zh-CN"/>
              <a:t>尽量复用</a:t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504375" y="703475"/>
            <a:ext cx="41616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通过抽象逻辑来组合复用前提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// 业务前提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public class PreconditionIsAlive {...}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public class PreconditionIsHero {...}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public class PreconditionIsEnemy {...}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// 逻辑前提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public class PreconditionAnd {...}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public class PreconditionNot {...}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// 可以这么用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var aliveHero = new PreconditonAnd(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    new PreconditionIsAlive(),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    new PreconditionIsHero()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实现说明</a:t>
            </a:r>
            <a:endParaRPr/>
          </a:p>
        </p:txBody>
      </p:sp>
      <p:sp>
        <p:nvSpPr>
          <p:cNvPr id="526" name="Shape 52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做一棵能用的行为树</a:t>
            </a:r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树节点</a:t>
            </a:r>
            <a:r>
              <a:rPr lang="zh-CN" sz="3600">
                <a:solidFill>
                  <a:srgbClr val="FFB600"/>
                </a:solidFill>
              </a:rPr>
              <a:t>基类</a:t>
            </a:r>
            <a:endParaRPr sz="3600"/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35" name="Shape 53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Shape 538"/>
          <p:cNvSpPr txBox="1"/>
          <p:nvPr/>
        </p:nvSpPr>
        <p:spPr>
          <a:xfrm>
            <a:off x="3645675" y="381525"/>
            <a:ext cx="43167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class Node 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string name;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List&lt;Node&gt; children;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Node parent;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Precondition precondition;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NodeState state { get; private set; 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AddNodes(params Node[] children) {...}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RemoveNode(Node child) {...}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Clear() {...}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bool IsMatch(Blackboard snapshot) {...}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protected void SetState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(NodeState state, Blackboard snapshot) {...}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public void Enter(Blackboard snapshot) {...}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public void Leave(Blackboard snapshot) {...}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public NodeResult Update(Blackboard snapshot)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{...}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>
            <p:ph idx="4294967295" type="body"/>
          </p:nvPr>
        </p:nvSpPr>
        <p:spPr>
          <a:xfrm>
            <a:off x="922000" y="1716850"/>
            <a:ext cx="25752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通用节点信息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管理树形结构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提供遍历访问接口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状态管理</a:t>
            </a:r>
            <a:r>
              <a:rPr lang="zh-CN">
                <a:solidFill>
                  <a:srgbClr val="E6A400"/>
                </a:solidFill>
              </a:rPr>
              <a:t>SetState()</a:t>
            </a:r>
            <a:endParaRPr>
              <a:solidFill>
                <a:srgbClr val="E6A4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首次Update()时Enter()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在Update()中更新状态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匹配失败时Leave()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控制</a:t>
            </a:r>
            <a:r>
              <a:rPr lang="zh-CN" sz="3600">
                <a:solidFill>
                  <a:srgbClr val="FFB600"/>
                </a:solidFill>
              </a:rPr>
              <a:t>节点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46" name="Shape 546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47" name="Shape 54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Shape 550"/>
          <p:cNvSpPr txBox="1"/>
          <p:nvPr/>
        </p:nvSpPr>
        <p:spPr>
          <a:xfrm>
            <a:off x="3645675" y="381525"/>
            <a:ext cx="4316700" cy="4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class SelectorNode : ControlNode {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protected abstract Node Select (Blackboard snapshot);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override NodeResult Update(Blackboard snapshot) {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if(runningNode != null) { // 继续更新正在运行的节点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else { // 执行Select()并访问找到的节点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class SequenceNode : ControlNode {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override NodeResult Update(Blackboard snapshot){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if(runningNodes.Count == 0) FillNodes(snapshot);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while(runningNodes.Count &gt; 0){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// 逐个访问子节点，将执行完毕的子节点Dequeue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class ParallelNode : ControlNode {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Operator op;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override NodeResult Update(Blackboard snapshot){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foreach(var child in children) {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//遍历子节点并通过op组合子节点执行结果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Shape 551"/>
          <p:cNvSpPr txBox="1"/>
          <p:nvPr>
            <p:ph idx="4294967295" type="body"/>
          </p:nvPr>
        </p:nvSpPr>
        <p:spPr>
          <a:xfrm>
            <a:off x="922000" y="1716850"/>
            <a:ext cx="25752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在</a:t>
            </a:r>
            <a:r>
              <a:rPr lang="zh-CN">
                <a:solidFill>
                  <a:srgbClr val="E6A400"/>
                </a:solidFill>
              </a:rPr>
              <a:t>Update()</a:t>
            </a:r>
            <a:r>
              <a:rPr lang="zh-CN"/>
              <a:t>中根据控制逻辑挑选并访问子节点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行为</a:t>
            </a:r>
            <a:r>
              <a:rPr lang="zh-CN" sz="3600">
                <a:solidFill>
                  <a:srgbClr val="FFB600"/>
                </a:solidFill>
              </a:rPr>
              <a:t>节点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557" name="Shape 5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59" name="Shape 55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 txBox="1"/>
          <p:nvPr/>
        </p:nvSpPr>
        <p:spPr>
          <a:xfrm>
            <a:off x="3645675" y="748925"/>
            <a:ext cx="43167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BehaviourNode&lt;T&gt; : Node 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where T : Blackboard 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protected abstract void Start(T snapshot);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protected abstract void Stop(T snapshot);</a:t>
            </a:r>
            <a:endParaRPr sz="1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protected abstract bool Play(T snapshot);</a:t>
            </a:r>
            <a:endParaRPr sz="1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override NodeResult Update(Blackboard snapshot) {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var isRunning = Play((T)snapshot);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SetState(isRunning ?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NodeResult.Running : NodeResult.Finished);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>
            <p:ph idx="4294967295" type="body"/>
          </p:nvPr>
        </p:nvSpPr>
        <p:spPr>
          <a:xfrm>
            <a:off x="922000" y="1716850"/>
            <a:ext cx="25752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在</a:t>
            </a:r>
            <a:r>
              <a:rPr lang="zh-CN">
                <a:solidFill>
                  <a:srgbClr val="E6A400"/>
                </a:solidFill>
              </a:rPr>
              <a:t>Update()</a:t>
            </a:r>
            <a:r>
              <a:rPr lang="zh-CN"/>
              <a:t>中</a:t>
            </a:r>
            <a:r>
              <a:rPr lang="zh-CN"/>
              <a:t>检查行为是否结束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由子类发出具体指令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前提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71" name="Shape 571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 txBox="1"/>
          <p:nvPr/>
        </p:nvSpPr>
        <p:spPr>
          <a:xfrm>
            <a:off x="3645675" y="748925"/>
            <a:ext cx="43167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Precondition {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Node node;</a:t>
            </a:r>
            <a:b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public abstract bool IsMatch(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Blackboard snapshot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4294967295" type="body"/>
          </p:nvPr>
        </p:nvSpPr>
        <p:spPr>
          <a:xfrm>
            <a:off x="922000" y="1716850"/>
            <a:ext cx="26388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保存所属节点的引用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从节点本身和黑板快照获取参考数据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行为树</a:t>
            </a:r>
            <a:r>
              <a:rPr lang="zh-CN" sz="3600">
                <a:solidFill>
                  <a:srgbClr val="FFB600"/>
                </a:solidFill>
              </a:rPr>
              <a:t>组件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82" name="Shape 582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83" name="Shape 583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Shape 586"/>
          <p:cNvSpPr txBox="1"/>
          <p:nvPr/>
        </p:nvSpPr>
        <p:spPr>
          <a:xfrm>
            <a:off x="3645675" y="650000"/>
            <a:ext cx="43167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class BehaviourTree : MonoBehaviour {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BehaviourTreeData treeData;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protected Blackboard _blackboard;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Blackboard _snapshot;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Queue&lt;Blackboard&gt; _queueingBlackboard;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Node rootNode { get { return treeData.rootNode; } }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protected abstract void ExecuteOrder(IOrder order);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 Update() {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if(_queueingBlackboard.Count &gt; 0) {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while(_queueingBlackBoard.Count &gt; 0) {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// 依次出队，更新状态，并使用新状态遍历树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else { // 使用现有状态遍历树 }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Shape 587"/>
          <p:cNvSpPr txBox="1"/>
          <p:nvPr>
            <p:ph idx="4294967295" type="body"/>
          </p:nvPr>
        </p:nvSpPr>
        <p:spPr>
          <a:xfrm>
            <a:off x="922000" y="1716850"/>
            <a:ext cx="26388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保存所属节点的引用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从节点本身和黑板快照获取参考数据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922000" y="891775"/>
            <a:ext cx="68661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其他</a:t>
            </a:r>
            <a:r>
              <a:rPr lang="zh-CN" sz="3600">
                <a:solidFill>
                  <a:srgbClr val="FFB600"/>
                </a:solidFill>
              </a:rPr>
              <a:t>数据结构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595" name="Shape 59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Shape 598"/>
          <p:cNvSpPr txBox="1"/>
          <p:nvPr/>
        </p:nvSpPr>
        <p:spPr>
          <a:xfrm>
            <a:off x="3798100" y="650000"/>
            <a:ext cx="44793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abstract class Blackboard {</a:t>
            </a:r>
            <a:b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IOrder order;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abstract bool IsEmpty { get; }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abstract Blackboard WithNewOrder();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abstract Blackboard Copy();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public Blackboard ApplyChanges(Blackboard changes) {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(changes != null) { DoApplyChanges(changes); }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var snapshot = Copy();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AfterApplyChanges();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return snapshot;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zh-C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protected abstract void DoApplyChanges(Blackboard changes);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protected virtual void AfterApplyChanges() { }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public abstract void ExecuteOrder(IOrder newOrder);</a:t>
            </a:r>
            <a:br>
              <a:rPr lang="zh-C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C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Shape 599"/>
          <p:cNvSpPr txBox="1"/>
          <p:nvPr>
            <p:ph idx="4294967295" type="body"/>
          </p:nvPr>
        </p:nvSpPr>
        <p:spPr>
          <a:xfrm>
            <a:off x="922000" y="1757350"/>
            <a:ext cx="27237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黑板类 </a:t>
            </a:r>
            <a:r>
              <a:rPr lang="zh-CN" sz="1600">
                <a:solidFill>
                  <a:srgbClr val="E6A400"/>
                </a:solidFill>
              </a:rPr>
              <a:t>Blackboard</a:t>
            </a:r>
            <a:endParaRPr sz="1600">
              <a:solidFill>
                <a:srgbClr val="E6A4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指令接口 </a:t>
            </a:r>
            <a:r>
              <a:rPr lang="zh-CN" sz="1600">
                <a:solidFill>
                  <a:srgbClr val="E6A400"/>
                </a:solidFill>
              </a:rPr>
              <a:t>IOrder</a:t>
            </a:r>
            <a:endParaRPr sz="1600">
              <a:solidFill>
                <a:srgbClr val="E6A4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行为树数据存储</a:t>
            </a:r>
            <a:br>
              <a:rPr lang="zh-CN" sz="1600"/>
            </a:br>
            <a:r>
              <a:rPr lang="zh-CN" sz="1600">
                <a:solidFill>
                  <a:srgbClr val="E6A400"/>
                </a:solidFill>
              </a:rPr>
              <a:t>BehaviourTreeData</a:t>
            </a:r>
            <a:endParaRPr sz="1600">
              <a:solidFill>
                <a:srgbClr val="E6A4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ScriptableObject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Json.NET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我想和大家</a:t>
            </a:r>
            <a:r>
              <a:rPr lang="zh-CN" sz="3600">
                <a:solidFill>
                  <a:srgbClr val="FFB600"/>
                </a:solidFill>
              </a:rPr>
              <a:t>分享</a:t>
            </a:r>
            <a:r>
              <a:rPr lang="zh-CN" sz="3600"/>
              <a:t>的...</a:t>
            </a:r>
            <a:endParaRPr sz="36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我们为什么需要行为树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行为树的</a:t>
            </a:r>
            <a:r>
              <a:rPr b="1" lang="zh-CN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一种</a:t>
            </a:r>
            <a:r>
              <a:rPr lang="zh-CN"/>
              <a:t>设计思路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简单的行为树实例：用行为树处理玩家输入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4" name="Shape 12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具体案例：玩家角色行为树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 u="sng"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https://github.com/wizcas/TinyBehaviourTree</a:t>
            </a:r>
            <a:endParaRPr sz="1800"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11" name="Shape 611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FFB600"/>
                </a:solidFill>
              </a:rPr>
              <a:t>感谢</a:t>
            </a:r>
            <a:r>
              <a:rPr lang="zh-C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12" name="Shape 612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欢迎提问讨论</a:t>
            </a:r>
            <a:endParaRPr/>
          </a:p>
          <a:p>
            <a: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zh-CN" u="sng">
                <a:solidFill>
                  <a:schemeClr val="hlink"/>
                </a:solidFill>
                <a:hlinkClick r:id="rId3"/>
              </a:rPr>
              <a:t>indienova.com/u/wizcas</a:t>
            </a:r>
            <a:r>
              <a:rPr lang="zh-CN"/>
              <a:t> &amp; </a:t>
            </a:r>
            <a:r>
              <a:rPr i="1" lang="zh-CN" u="sng">
                <a:solidFill>
                  <a:schemeClr val="hlink"/>
                </a:solidFill>
                <a:hlinkClick r:id="rId4"/>
              </a:rPr>
              <a:t>wizcas.itch.io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zh-CN" u="sng">
                <a:solidFill>
                  <a:schemeClr val="hlink"/>
                </a:solidFill>
                <a:hlinkClick r:id="rId5"/>
              </a:rPr>
              <a:t>chen@wizcas.me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>
                <a:solidFill>
                  <a:schemeClr val="dk2"/>
                </a:solidFill>
              </a:rPr>
              <a:t>微信: wizcas	</a:t>
            </a:r>
            <a:endParaRPr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CN">
                <a:solidFill>
                  <a:schemeClr val="dk2"/>
                </a:solidFill>
              </a:rPr>
              <a:t>QQ: 34173844</a:t>
            </a:r>
            <a:endParaRPr i="1"/>
          </a:p>
        </p:txBody>
      </p:sp>
      <p:sp>
        <p:nvSpPr>
          <p:cNvPr id="613" name="Shape 613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概念说明</a:t>
            </a:r>
            <a:endParaRPr/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行为树的好处都有啥 + 为什么能做到低耦合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FFB600"/>
                </a:solidFill>
              </a:rPr>
              <a:t>为什么需要行为树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41" name="Shape 141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假设玩家角色有五个状态：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待机、行走、攻击、跳跃、死亡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334564" y="23843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44" name="Shape 144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Shape 146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47" name="Shape 147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/>
          <p:nvPr/>
        </p:nvSpPr>
        <p:spPr>
          <a:xfrm rot="2466717">
            <a:off x="5819909" y="1025895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-1609245">
            <a:off x="6429073" y="1276138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2926063">
            <a:off x="8246537" y="1502870"/>
            <a:ext cx="224479" cy="2143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62" name="Shape 16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通过</a:t>
            </a:r>
            <a:r>
              <a:rPr lang="zh-CN" sz="3600">
                <a:solidFill>
                  <a:srgbClr val="FFB600"/>
                </a:solidFill>
              </a:rPr>
              <a:t>变量</a:t>
            </a:r>
            <a:endParaRPr sz="3600">
              <a:solidFill>
                <a:srgbClr val="FFB6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控制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角色行为</a:t>
            </a:r>
            <a:endParaRPr sz="3600"/>
          </a:p>
        </p:txBody>
      </p:sp>
      <p:sp>
        <p:nvSpPr>
          <p:cNvPr id="168" name="Shape 168"/>
          <p:cNvSpPr txBox="1"/>
          <p:nvPr/>
        </p:nvSpPr>
        <p:spPr>
          <a:xfrm>
            <a:off x="3935350" y="812500"/>
            <a:ext cx="44580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bool isDead, isAttacking;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void PlayCharacterAction(Action action){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if(isDead) return;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if(action == Action.Die) {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Die();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isDead = true;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return;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if(action == Action.Attack) {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Attack(); // 播放完成时设置 isAttacking = false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isAttacking = true; 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if(!isAttacking) {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if(action == Action.Jump){ Jump();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else if(action == Action.Walk){ Walk();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  else { Idle();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74" name="Shape 17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75" name="Shape 17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3496575" y="2097225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待机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通过</a:t>
            </a:r>
            <a:r>
              <a:rPr lang="zh-CN" sz="3600">
                <a:solidFill>
                  <a:srgbClr val="FFB600"/>
                </a:solidFill>
              </a:rPr>
              <a:t>状态机</a:t>
            </a:r>
            <a:endParaRPr sz="3600">
              <a:solidFill>
                <a:srgbClr val="FFB6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控制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角色行为</a:t>
            </a:r>
            <a:endParaRPr sz="3600"/>
          </a:p>
        </p:txBody>
      </p:sp>
      <p:sp>
        <p:nvSpPr>
          <p:cNvPr id="182" name="Shape 182"/>
          <p:cNvSpPr/>
          <p:nvPr/>
        </p:nvSpPr>
        <p:spPr>
          <a:xfrm>
            <a:off x="5203350" y="891775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行走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033225" y="2097225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攻击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372675" y="3874700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跳跃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298475" y="3874700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死亡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186" name="Shape 186"/>
          <p:cNvCxnSpPr>
            <a:stCxn id="180" idx="0"/>
            <a:endCxn id="182" idx="2"/>
          </p:cNvCxnSpPr>
          <p:nvPr/>
        </p:nvCxnSpPr>
        <p:spPr>
          <a:xfrm flipH="1" rot="10800000">
            <a:off x="4079475" y="1567125"/>
            <a:ext cx="17067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7" name="Shape 187"/>
          <p:cNvCxnSpPr>
            <a:stCxn id="182" idx="2"/>
            <a:endCxn id="183" idx="0"/>
          </p:cNvCxnSpPr>
          <p:nvPr/>
        </p:nvCxnSpPr>
        <p:spPr>
          <a:xfrm>
            <a:off x="5786250" y="1567075"/>
            <a:ext cx="18300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8" name="Shape 188"/>
          <p:cNvCxnSpPr>
            <a:stCxn id="182" idx="2"/>
            <a:endCxn id="185" idx="0"/>
          </p:cNvCxnSpPr>
          <p:nvPr/>
        </p:nvCxnSpPr>
        <p:spPr>
          <a:xfrm>
            <a:off x="5786250" y="1567075"/>
            <a:ext cx="1095000" cy="23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stCxn id="182" idx="2"/>
            <a:endCxn id="184" idx="0"/>
          </p:cNvCxnSpPr>
          <p:nvPr/>
        </p:nvCxnSpPr>
        <p:spPr>
          <a:xfrm flipH="1">
            <a:off x="4955550" y="1567075"/>
            <a:ext cx="830700" cy="23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0" name="Shape 190"/>
          <p:cNvCxnSpPr>
            <a:stCxn id="183" idx="2"/>
            <a:endCxn id="185" idx="0"/>
          </p:cNvCxnSpPr>
          <p:nvPr/>
        </p:nvCxnSpPr>
        <p:spPr>
          <a:xfrm flipH="1">
            <a:off x="6881425" y="2772525"/>
            <a:ext cx="7347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>
            <a:stCxn id="180" idx="2"/>
            <a:endCxn id="184" idx="0"/>
          </p:cNvCxnSpPr>
          <p:nvPr/>
        </p:nvCxnSpPr>
        <p:spPr>
          <a:xfrm>
            <a:off x="4079475" y="2772525"/>
            <a:ext cx="8760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2" name="Shape 192"/>
          <p:cNvCxnSpPr>
            <a:stCxn id="180" idx="3"/>
            <a:endCxn id="183" idx="1"/>
          </p:cNvCxnSpPr>
          <p:nvPr/>
        </p:nvCxnSpPr>
        <p:spPr>
          <a:xfrm>
            <a:off x="4662375" y="2434875"/>
            <a:ext cx="23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3" name="Shape 193"/>
          <p:cNvCxnSpPr>
            <a:stCxn id="184" idx="3"/>
            <a:endCxn id="185" idx="1"/>
          </p:cNvCxnSpPr>
          <p:nvPr/>
        </p:nvCxnSpPr>
        <p:spPr>
          <a:xfrm>
            <a:off x="5538475" y="4212350"/>
            <a:ext cx="7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>
            <a:stCxn id="184" idx="0"/>
            <a:endCxn id="183" idx="2"/>
          </p:cNvCxnSpPr>
          <p:nvPr/>
        </p:nvCxnSpPr>
        <p:spPr>
          <a:xfrm flipH="1" rot="10800000">
            <a:off x="4955575" y="2772500"/>
            <a:ext cx="26607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5" name="Shape 195"/>
          <p:cNvCxnSpPr>
            <a:stCxn id="185" idx="0"/>
            <a:endCxn id="180" idx="2"/>
          </p:cNvCxnSpPr>
          <p:nvPr/>
        </p:nvCxnSpPr>
        <p:spPr>
          <a:xfrm rot="10800000">
            <a:off x="4079375" y="2772500"/>
            <a:ext cx="28020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96" name="Shape 196"/>
          <p:cNvSpPr/>
          <p:nvPr/>
        </p:nvSpPr>
        <p:spPr>
          <a:xfrm>
            <a:off x="6830800" y="596325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坠落???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203" name="Shape 20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Shape 208"/>
          <p:cNvSpPr/>
          <p:nvPr/>
        </p:nvSpPr>
        <p:spPr>
          <a:xfrm>
            <a:off x="6796775" y="2544969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待机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通过</a:t>
            </a:r>
            <a:r>
              <a:rPr lang="zh-CN" sz="3600">
                <a:solidFill>
                  <a:srgbClr val="FFB600"/>
                </a:solidFill>
              </a:rPr>
              <a:t>行为树</a:t>
            </a:r>
            <a:endParaRPr sz="3600">
              <a:solidFill>
                <a:srgbClr val="FFB6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控制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角色行为</a:t>
            </a:r>
            <a:endParaRPr sz="3600"/>
          </a:p>
        </p:txBody>
      </p:sp>
      <p:sp>
        <p:nvSpPr>
          <p:cNvPr id="210" name="Shape 210"/>
          <p:cNvSpPr/>
          <p:nvPr/>
        </p:nvSpPr>
        <p:spPr>
          <a:xfrm>
            <a:off x="7647187" y="3247957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行走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317192" y="3259036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攻击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3307206" y="4005971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跳跃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5479388" y="4016705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死亡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528431" y="2544975"/>
            <a:ext cx="990000" cy="573600"/>
          </a:xfrm>
          <a:prstGeom prst="roundRect">
            <a:avLst>
              <a:gd fmla="val 34525" name="adj"/>
            </a:avLst>
          </a:prstGeom>
          <a:solidFill>
            <a:srgbClr val="FFD733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坠落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5440525" y="498600"/>
            <a:ext cx="1165800" cy="675300"/>
          </a:xfrm>
          <a:prstGeom prst="roundRect">
            <a:avLst>
              <a:gd fmla="val 34525" name="adj"/>
            </a:avLst>
          </a:prstGeom>
          <a:solidFill>
            <a:srgbClr val="9FC5E8"/>
          </a:solidFill>
          <a:ln>
            <a:noFill/>
          </a:ln>
          <a:effectLst>
            <a:outerShdw blurRad="157163" rotWithShape="0" algn="bl" dir="27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优先级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选择器</a:t>
            </a:r>
            <a:endParaRPr>
              <a:solidFill>
                <a:srgbClr val="666666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731250" y="1609750"/>
            <a:ext cx="1088050" cy="600525"/>
          </a:xfrm>
          <a:prstGeom prst="flowChartPreparation">
            <a:avLst/>
          </a:prstGeom>
          <a:solidFill>
            <a:srgbClr val="D5A6BD"/>
          </a:solidFill>
          <a:ln>
            <a:noFill/>
          </a:ln>
          <a:effectLst>
            <a:outerShdw blurRad="1428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执行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一次性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动作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323025" y="1609750"/>
            <a:ext cx="1088050" cy="600525"/>
          </a:xfrm>
          <a:prstGeom prst="flowChartPreparation">
            <a:avLst/>
          </a:prstGeom>
          <a:solidFill>
            <a:srgbClr val="D5A6BD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角色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存活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479400" y="1609738"/>
            <a:ext cx="1088050" cy="600525"/>
          </a:xfrm>
          <a:prstGeom prst="flowChartPreparation">
            <a:avLst/>
          </a:prstGeom>
          <a:solidFill>
            <a:srgbClr val="D5A6BD"/>
          </a:solidFill>
          <a:ln>
            <a:noFill/>
          </a:ln>
          <a:effectLst>
            <a:outerShdw blurRad="1428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角色在</a:t>
            </a: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半空中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9" name="Shape 219"/>
          <p:cNvCxnSpPr>
            <a:stCxn id="215" idx="2"/>
            <a:endCxn id="216" idx="0"/>
          </p:cNvCxnSpPr>
          <p:nvPr/>
        </p:nvCxnSpPr>
        <p:spPr>
          <a:xfrm flipH="1">
            <a:off x="4275325" y="1173900"/>
            <a:ext cx="17481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15" idx="2"/>
            <a:endCxn id="218" idx="0"/>
          </p:cNvCxnSpPr>
          <p:nvPr/>
        </p:nvCxnSpPr>
        <p:spPr>
          <a:xfrm>
            <a:off x="6023425" y="1173900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5" idx="2"/>
            <a:endCxn id="217" idx="0"/>
          </p:cNvCxnSpPr>
          <p:nvPr/>
        </p:nvCxnSpPr>
        <p:spPr>
          <a:xfrm>
            <a:off x="6023425" y="1173900"/>
            <a:ext cx="18435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3258175" y="2485100"/>
            <a:ext cx="1088050" cy="600525"/>
          </a:xfrm>
          <a:prstGeom prst="flowChartPreparation">
            <a:avLst/>
          </a:prstGeom>
          <a:solidFill>
            <a:srgbClr val="D5A6BD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428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角色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Raleway"/>
                <a:ea typeface="Raleway"/>
                <a:cs typeface="Raleway"/>
                <a:sym typeface="Raleway"/>
              </a:rPr>
              <a:t>存活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3" name="Shape 223"/>
          <p:cNvCxnSpPr>
            <a:stCxn id="216" idx="2"/>
            <a:endCxn id="222" idx="0"/>
          </p:cNvCxnSpPr>
          <p:nvPr/>
        </p:nvCxnSpPr>
        <p:spPr>
          <a:xfrm flipH="1">
            <a:off x="3802175" y="2210275"/>
            <a:ext cx="4731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22" idx="2"/>
            <a:endCxn id="211" idx="3"/>
          </p:cNvCxnSpPr>
          <p:nvPr/>
        </p:nvCxnSpPr>
        <p:spPr>
          <a:xfrm flipH="1">
            <a:off x="3307200" y="3085625"/>
            <a:ext cx="4950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222" idx="2"/>
            <a:endCxn id="212" idx="0"/>
          </p:cNvCxnSpPr>
          <p:nvPr/>
        </p:nvCxnSpPr>
        <p:spPr>
          <a:xfrm>
            <a:off x="3802200" y="3085625"/>
            <a:ext cx="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16" idx="2"/>
            <a:endCxn id="213" idx="0"/>
          </p:cNvCxnSpPr>
          <p:nvPr/>
        </p:nvCxnSpPr>
        <p:spPr>
          <a:xfrm>
            <a:off x="4275275" y="2210275"/>
            <a:ext cx="1699200" cy="18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18" idx="2"/>
            <a:endCxn id="214" idx="0"/>
          </p:cNvCxnSpPr>
          <p:nvPr/>
        </p:nvCxnSpPr>
        <p:spPr>
          <a:xfrm>
            <a:off x="6023425" y="2210263"/>
            <a:ext cx="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>
            <a:stCxn id="217" idx="2"/>
            <a:endCxn id="208" idx="0"/>
          </p:cNvCxnSpPr>
          <p:nvPr/>
        </p:nvCxnSpPr>
        <p:spPr>
          <a:xfrm flipH="1">
            <a:off x="7291650" y="2210275"/>
            <a:ext cx="5754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stCxn id="217" idx="2"/>
            <a:endCxn id="210" idx="0"/>
          </p:cNvCxnSpPr>
          <p:nvPr/>
        </p:nvCxnSpPr>
        <p:spPr>
          <a:xfrm>
            <a:off x="7867050" y="2210275"/>
            <a:ext cx="275100" cy="10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8004900" y="2592463"/>
            <a:ext cx="67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移动中</a:t>
            </a:r>
            <a:endParaRPr sz="1000"/>
          </a:p>
        </p:txBody>
      </p:sp>
      <p:sp>
        <p:nvSpPr>
          <p:cNvPr id="231" name="Shape 231"/>
          <p:cNvSpPr txBox="1"/>
          <p:nvPr/>
        </p:nvSpPr>
        <p:spPr>
          <a:xfrm>
            <a:off x="7030050" y="2210263"/>
            <a:ext cx="67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静止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行为树是单方向访问的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逻辑 + 状态 = 简洁 &amp; 可视化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对树节点的设计有较高要求</a:t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