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9"/>
  </p:notesMasterIdLst>
  <p:sldIdLst>
    <p:sldId id="256" r:id="rId2"/>
    <p:sldId id="271" r:id="rId3"/>
    <p:sldId id="283" r:id="rId4"/>
    <p:sldId id="272" r:id="rId5"/>
    <p:sldId id="273" r:id="rId6"/>
    <p:sldId id="257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4" r:id="rId16"/>
    <p:sldId id="277" r:id="rId17"/>
    <p:sldId id="275" r:id="rId18"/>
    <p:sldId id="279" r:id="rId19"/>
    <p:sldId id="280" r:id="rId20"/>
    <p:sldId id="281" r:id="rId21"/>
    <p:sldId id="282" r:id="rId22"/>
    <p:sldId id="278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63" autoAdjust="0"/>
    <p:restoredTop sz="67941" autoAdjust="0"/>
  </p:normalViewPr>
  <p:slideViewPr>
    <p:cSldViewPr>
      <p:cViewPr>
        <p:scale>
          <a:sx n="80" d="100"/>
          <a:sy n="80" d="100"/>
        </p:scale>
        <p:origin x="-86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ropbox\&#25216;&#26415;&#36164;&#26009;\on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cked"/>
        <c:ser>
          <c:idx val="0"/>
          <c:order val="0"/>
          <c:marker>
            <c:symbol val="none"/>
          </c:marker>
          <c:cat>
            <c:numRef>
              <c:f>Sheet1!$A$2:$A$25</c:f>
              <c:numCache>
                <c:formatCode>yyyy/mm</c:formatCode>
                <c:ptCount val="24"/>
                <c:pt idx="0">
                  <c:v>40664</c:v>
                </c:pt>
                <c:pt idx="1">
                  <c:v>40695</c:v>
                </c:pt>
                <c:pt idx="2">
                  <c:v>40725</c:v>
                </c:pt>
                <c:pt idx="3">
                  <c:v>40756</c:v>
                </c:pt>
                <c:pt idx="4">
                  <c:v>40787</c:v>
                </c:pt>
                <c:pt idx="5">
                  <c:v>40817</c:v>
                </c:pt>
                <c:pt idx="6">
                  <c:v>40848</c:v>
                </c:pt>
                <c:pt idx="7">
                  <c:v>40878</c:v>
                </c:pt>
                <c:pt idx="8">
                  <c:v>40909</c:v>
                </c:pt>
                <c:pt idx="9">
                  <c:v>40940</c:v>
                </c:pt>
                <c:pt idx="10">
                  <c:v>40969</c:v>
                </c:pt>
                <c:pt idx="11">
                  <c:v>41000</c:v>
                </c:pt>
                <c:pt idx="12">
                  <c:v>41030</c:v>
                </c:pt>
                <c:pt idx="13">
                  <c:v>41061</c:v>
                </c:pt>
                <c:pt idx="14">
                  <c:v>41091</c:v>
                </c:pt>
                <c:pt idx="15">
                  <c:v>41122</c:v>
                </c:pt>
                <c:pt idx="16">
                  <c:v>41153</c:v>
                </c:pt>
                <c:pt idx="17">
                  <c:v>41183</c:v>
                </c:pt>
                <c:pt idx="18">
                  <c:v>41214</c:v>
                </c:pt>
                <c:pt idx="19">
                  <c:v>41244</c:v>
                </c:pt>
                <c:pt idx="20">
                  <c:v>41275</c:v>
                </c:pt>
                <c:pt idx="21">
                  <c:v>41306</c:v>
                </c:pt>
                <c:pt idx="22">
                  <c:v>41334</c:v>
                </c:pt>
                <c:pt idx="23">
                  <c:v>41365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1031</c:v>
                </c:pt>
                <c:pt idx="1">
                  <c:v>14269</c:v>
                </c:pt>
                <c:pt idx="2">
                  <c:v>68045</c:v>
                </c:pt>
                <c:pt idx="3">
                  <c:v>163067</c:v>
                </c:pt>
                <c:pt idx="4">
                  <c:v>347195</c:v>
                </c:pt>
                <c:pt idx="5">
                  <c:v>572291</c:v>
                </c:pt>
                <c:pt idx="6">
                  <c:v>937372</c:v>
                </c:pt>
                <c:pt idx="7">
                  <c:v>1213109</c:v>
                </c:pt>
                <c:pt idx="8">
                  <c:v>1333443</c:v>
                </c:pt>
                <c:pt idx="9">
                  <c:v>1708156</c:v>
                </c:pt>
                <c:pt idx="10">
                  <c:v>1979917</c:v>
                </c:pt>
                <c:pt idx="11">
                  <c:v>2128009</c:v>
                </c:pt>
                <c:pt idx="12">
                  <c:v>2301442</c:v>
                </c:pt>
                <c:pt idx="13">
                  <c:v>2581436</c:v>
                </c:pt>
                <c:pt idx="14">
                  <c:v>2840595</c:v>
                </c:pt>
                <c:pt idx="15">
                  <c:v>3040856</c:v>
                </c:pt>
                <c:pt idx="16">
                  <c:v>3347983</c:v>
                </c:pt>
                <c:pt idx="17">
                  <c:v>3576963</c:v>
                </c:pt>
                <c:pt idx="18">
                  <c:v>3822232</c:v>
                </c:pt>
                <c:pt idx="19">
                  <c:v>3844303</c:v>
                </c:pt>
                <c:pt idx="20">
                  <c:v>3981232</c:v>
                </c:pt>
                <c:pt idx="21">
                  <c:v>3983802</c:v>
                </c:pt>
                <c:pt idx="22">
                  <c:v>4150340</c:v>
                </c:pt>
                <c:pt idx="23">
                  <c:v>4087790</c:v>
                </c:pt>
              </c:numCache>
            </c:numRef>
          </c:val>
        </c:ser>
        <c:marker val="1"/>
        <c:axId val="48312704"/>
        <c:axId val="48314240"/>
      </c:lineChart>
      <c:dateAx>
        <c:axId val="48312704"/>
        <c:scaling>
          <c:orientation val="minMax"/>
        </c:scaling>
        <c:axPos val="b"/>
        <c:numFmt formatCode="yyyy/mm" sourceLinked="1"/>
        <c:tickLblPos val="nextTo"/>
        <c:crossAx val="48314240"/>
        <c:crosses val="autoZero"/>
        <c:auto val="1"/>
        <c:lblOffset val="100"/>
      </c:dateAx>
      <c:valAx>
        <c:axId val="4831424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48312704"/>
        <c:crosses val="autoZero"/>
        <c:crossBetween val="between"/>
      </c:valAx>
    </c:plotArea>
    <c:plotVisOnly val="1"/>
  </c:chart>
  <c:spPr>
    <a:solidFill>
      <a:schemeClr val="lt1"/>
    </a:solidFill>
    <a:ln w="425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3B5B-BEF0-4A21-B9CE-62D80D524919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82563-CEA2-4CFC-9AF5-F792844473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询问一下，有谁在创业团队？ 感觉自己处于哪个时期？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2563-CEA2-4CFC-9AF5-F7928444734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友盟、个推 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2563-CEA2-4CFC-9AF5-F7928444734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在初期可以尝试使用一些第三方云服务提供商，以缩减自身运维成本支出。</a:t>
            </a:r>
            <a:endParaRPr lang="en-US" altLang="zh-CN" dirty="0" smtClean="0"/>
          </a:p>
          <a:p>
            <a:r>
              <a:rPr lang="zh-CN" altLang="en-US" dirty="0" smtClean="0"/>
              <a:t>比如：唱吧 使用 阿里云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2563-CEA2-4CFC-9AF5-F7928444734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2013/5/5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s.baidu.com/a/item?docid=2665504&amp;f=web_alad_6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.baidu.com/a/item?docid=2687569&amp;f=web_alad_6" TargetMode="External"/><Relationship Id="rId11" Type="http://schemas.openxmlformats.org/officeDocument/2006/relationships/hyperlink" Target="http://as.baidu.com/a/item?docid=2516517&amp;f=web_alad_6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as.baidu.com/a/item?docid=2590430&amp;f=web_alad_6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g3.douban.com/lpic/s5965836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90" y="1285860"/>
            <a:ext cx="5786478" cy="1371600"/>
          </a:xfrm>
        </p:spPr>
        <p:txBody>
          <a:bodyPr/>
          <a:lstStyle/>
          <a:p>
            <a:pPr algn="l"/>
            <a:r>
              <a:rPr lang="zh-CN" altLang="en-US" sz="3200" dirty="0" smtClean="0"/>
              <a:t>移动互联网小团队的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技术管理实践探讨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6707144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	—— </a:t>
            </a:r>
            <a:r>
              <a:rPr lang="zh-CN" altLang="en-US" sz="2400" dirty="0" smtClean="0">
                <a:solidFill>
                  <a:srgbClr val="0000FF"/>
                </a:solidFill>
              </a:rPr>
              <a:t>胡长城 （银狐</a:t>
            </a:r>
            <a:r>
              <a:rPr lang="en-US" altLang="zh-CN" sz="2400" dirty="0" smtClean="0">
                <a:solidFill>
                  <a:srgbClr val="0000FF"/>
                </a:solidFill>
              </a:rPr>
              <a:t>999</a:t>
            </a:r>
            <a:r>
              <a:rPr lang="zh-CN" altLang="en-US" sz="2400" dirty="0" smtClean="0">
                <a:solidFill>
                  <a:srgbClr val="0000FF"/>
                </a:solidFill>
              </a:rPr>
              <a:t>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786182" y="5786454"/>
            <a:ext cx="5000628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http://weibo.com/javafox999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2071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初创期的经验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00108"/>
            <a:ext cx="5500726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除了开发，还要做测试，做运维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3554" name="Picture 2" descr="在Photoshop里大玩“分身合成术” - 互联友吧 - 互联友吧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5874" y="3143248"/>
            <a:ext cx="3797122" cy="2528883"/>
          </a:xfrm>
          <a:prstGeom prst="rect">
            <a:avLst/>
          </a:prstGeom>
          <a:noFill/>
        </p:spPr>
      </p:pic>
      <p:sp>
        <p:nvSpPr>
          <p:cNvPr id="6" name="矩形标注 5"/>
          <p:cNvSpPr/>
          <p:nvPr/>
        </p:nvSpPr>
        <p:spPr bwMode="auto">
          <a:xfrm>
            <a:off x="500034" y="2500306"/>
            <a:ext cx="2057408" cy="714380"/>
          </a:xfrm>
          <a:prstGeom prst="wedgeRectCallout">
            <a:avLst>
              <a:gd name="adj1" fmla="val 31260"/>
              <a:gd name="adj2" fmla="val -1708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在最初的一年里，我们没有运维工程师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2000232" y="3857628"/>
            <a:ext cx="2143140" cy="857256"/>
          </a:xfrm>
          <a:prstGeom prst="wedgeRectCallout">
            <a:avLst>
              <a:gd name="adj1" fmla="val 40495"/>
              <a:gd name="adj2" fmla="val -3105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在最初的一年半里面，我们后端没有测试工程师，前端只有少量的测试工程师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2071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初创期的教训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6929486" cy="1428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没有在最初就引入项目管理方法。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　以后如果有机会再重头开创一个产品研发团队的话，</a:t>
            </a:r>
            <a:endParaRPr lang="en-US" altLang="zh-CN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我一定会引入敏捷方法</a:t>
            </a:r>
            <a:endParaRPr lang="en-US" altLang="zh-CN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2000232" y="3929066"/>
            <a:ext cx="5572164" cy="1428760"/>
          </a:xfrm>
          <a:prstGeom prst="wedgeRectCallout">
            <a:avLst>
              <a:gd name="adj1" fmla="val -7878"/>
              <a:gd name="adj2" fmla="val -1452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这个在最初的一年中并没有显现出什么问题，因为最初的一年基本上都是快节奏的发布版本，虽然没有项目管理，但是由我们几个职能部门负责人相互协调，基本运行正常。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在光鲜的外表之下，则是一系列小病痛了。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初创期的教训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75724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在一开始就严格区分了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Client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Server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两个组织上分离的团队。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教训：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如果初创移动应用，一定不要让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分工过于明确，最好能够相渗透，相互参与对方的设计和实现当中。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2285984" y="4143380"/>
            <a:ext cx="5214974" cy="857256"/>
          </a:xfrm>
          <a:prstGeom prst="wedgeRectCallout">
            <a:avLst>
              <a:gd name="adj1" fmla="val -3126"/>
              <a:gd name="adj2" fmla="val -1824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因为组织上的分离，导致团队在 思路上、设计上的分离。完全依赖接口契约的模式导致返工概率多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0070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初创期的经验和教训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00108"/>
            <a:ext cx="7404591" cy="3539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选择那些充满梦想和激情的团队成员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至少的有几个高手来解决问题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能自己兼着干的就尽量兼着，别弄太多的分工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一定要最初就引入合适的项目管理（敏捷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scrum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最好）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做移动应用，刚开始一定不要限定谁做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Client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、谁做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Server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，鼓励相互渗透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额外：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刚开始要做好加班的心理准备，如果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做的很好，自然就会有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了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、信任很重要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000108"/>
            <a:ext cx="4714908" cy="42780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这个时期的产品业务特点是：业务量增长迅猛，我们的注册用户数和同时在线用户数都增长的很快。也有大量的用户在反馈各种各样的问题。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【1】</a:t>
            </a:r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这个时期，基本上团队技术力量有一半都在解决问题，功能</a:t>
            </a:r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bug</a:t>
            </a:r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，性能不足等等。原有的技术经验碰到了很大挑战。   </a:t>
            </a:r>
            <a:endParaRPr lang="en-US" altLang="zh-CN" sz="1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【2】</a:t>
            </a:r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这是对团队耐力的考验，抗压能力的考验。同时这个时期的成就感非常强。 </a:t>
            </a:r>
            <a:endParaRPr lang="en-US" altLang="zh-CN" sz="1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   </a:t>
            </a:r>
            <a:endParaRPr lang="en-US" altLang="zh-CN" sz="1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【3】</a:t>
            </a:r>
            <a:r>
              <a:rPr lang="zh-CN" altLang="en-US" sz="16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在这种环境下，外界刺激团队的目标都非常明确，所以团队内部即使无额外目标和要求，整个团队也是紧张有序的往前发展。</a:t>
            </a:r>
            <a:endParaRPr lang="en-US" altLang="zh-CN" sz="16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 descr="http://pic.nipic.com/2008-02-25/20082259523260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928670"/>
            <a:ext cx="3080518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20712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成长期的经验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072494" cy="10001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分工：开始进行稍微粗一点的子系统责任分工，同时确定合适的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TeamLeader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招人：要迅速补充团队力量，找到合适的开发和测试不是件容易的事情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责任感大于激情，能力要均衡和梯队，避免招新手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22" name="Picture 2" descr="http://bbs.boy-toy.net/attachments/dvbbs/2008-7/20087311317266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428868"/>
            <a:ext cx="4190976" cy="3143232"/>
          </a:xfrm>
          <a:prstGeom prst="rect">
            <a:avLst/>
          </a:prstGeom>
          <a:noFill/>
        </p:spPr>
      </p:pic>
      <p:sp>
        <p:nvSpPr>
          <p:cNvPr id="7" name="矩形标注 6"/>
          <p:cNvSpPr/>
          <p:nvPr/>
        </p:nvSpPr>
        <p:spPr bwMode="auto">
          <a:xfrm>
            <a:off x="571472" y="3571876"/>
            <a:ext cx="3143272" cy="1571636"/>
          </a:xfrm>
          <a:prstGeom prst="wedgeRectCallout">
            <a:avLst>
              <a:gd name="adj1" fmla="val 51837"/>
              <a:gd name="adj2" fmla="val -1303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这个时期的压力会非常大，几乎没有松懈的时间。大量的问题要解决，能够坚持下来的必须要有责任感，抗压。团队基本没有时间可以来培养新人。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成长期的经验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072494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引入一部分规范和约束，引入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wiki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系统，做好知识积累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1071538" y="3357562"/>
            <a:ext cx="3143272" cy="1571636"/>
          </a:xfrm>
          <a:prstGeom prst="wedgeRectCallout">
            <a:avLst>
              <a:gd name="adj1" fmla="val 51837"/>
              <a:gd name="adj2" fmla="val -1303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一些规约尽可能要趁早拟定，不用太细致，能使得整个团队都大致清楚“这类事情应该这么做”即可。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没有太多时间来真正进行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Review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工作，此时的规约只是为了以后不至于太混乱。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2770" name="Picture 2" descr="http://t2.baidu.com/it/u=1218006802,820438995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428868"/>
            <a:ext cx="3333750" cy="2495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00702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成长期的经验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214422"/>
            <a:ext cx="7715304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强化团队成员对服务质量的意识：监控告警、数据采集和分析，服务质量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71472" y="2714620"/>
            <a:ext cx="2786082" cy="1143008"/>
          </a:xfrm>
          <a:prstGeom prst="wedgeRectCallout">
            <a:avLst>
              <a:gd name="adj1" fmla="val 39370"/>
              <a:gd name="adj2" fmla="val -1314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开发很容易遗忘对“线上质量”的重视。因为在传统的互联网运作模式下，服务质量是运维重点考虑的。</a:t>
            </a:r>
          </a:p>
        </p:txBody>
      </p:sp>
      <p:pic>
        <p:nvPicPr>
          <p:cNvPr id="32772" name="Picture 4" descr="http://t1.baidu.com/it/u=2222027413,2619315681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71678"/>
            <a:ext cx="3238500" cy="3238501"/>
          </a:xfrm>
          <a:prstGeom prst="rect">
            <a:avLst/>
          </a:prstGeom>
          <a:noFill/>
        </p:spPr>
      </p:pic>
      <p:sp>
        <p:nvSpPr>
          <p:cNvPr id="6" name="矩形标注 5"/>
          <p:cNvSpPr/>
          <p:nvPr/>
        </p:nvSpPr>
        <p:spPr bwMode="auto">
          <a:xfrm>
            <a:off x="1857356" y="4214818"/>
            <a:ext cx="2786082" cy="1143008"/>
          </a:xfrm>
          <a:prstGeom prst="wedgeRectCallout">
            <a:avLst>
              <a:gd name="adj1" fmla="val 48321"/>
              <a:gd name="adj2" fmla="val -2602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移动端和传统网络还有一个差异就是用户行为有时候是离线的，那么如何更好的进行数据采集和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分析是一个重点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成长期的经验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072494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运维成本控制意识：在不影响线上服务质量的情况下，尽可能的减少运维成本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785786" y="2786058"/>
            <a:ext cx="3714776" cy="928694"/>
          </a:xfrm>
          <a:prstGeom prst="wedgeRectCallout">
            <a:avLst>
              <a:gd name="adj1" fmla="val 42392"/>
              <a:gd name="adj2" fmla="val -1571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虚拟机技术，果断上！云存储，果断上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对开发提出要求，提高单机负载能力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资源尽可能共用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3794" name="Picture 2" descr="http://t3.baidu.com/it/u=506413117,2107458511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500306"/>
            <a:ext cx="3333750" cy="2219326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 bwMode="auto">
          <a:xfrm>
            <a:off x="785786" y="4143380"/>
            <a:ext cx="4286280" cy="1071570"/>
          </a:xfrm>
          <a:prstGeom prst="roundRect">
            <a:avLst>
              <a:gd name="adj" fmla="val 133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很多团队在这个时期猛花钱烧硬件、烧带宽。开发和运维也图省事，用一句“硬件换时间”来安慰自己。这是很不好的习惯。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—— </a:t>
            </a: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只有很小的概率，产品会很快跨越鸿沟。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42926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成长期的教训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人力补充还是不足，导致整个技术团队依然满负荷运作。中间试图倡导一些团度内部的技术分享，因为团队基本无空余时间，最终不了了之。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857224" y="3500438"/>
            <a:ext cx="3143272" cy="928694"/>
          </a:xfrm>
          <a:prstGeom prst="wedgeRectCallout">
            <a:avLst>
              <a:gd name="adj1" fmla="val 52593"/>
              <a:gd name="adj2" fmla="val -1712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其实，多招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个开发人员，不会增加多少成本。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但可以把很多事情做的更加完善一些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7890" name="Picture 2" descr="http://t3.baidu.com/it/u=3504033341,1453044748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357430"/>
            <a:ext cx="28575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6000768"/>
            <a:ext cx="8501122" cy="57150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自我介绍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42910" y="1643050"/>
            <a:ext cx="4143404" cy="1714512"/>
          </a:xfrm>
          <a:prstGeom prst="roundRect">
            <a:avLst>
              <a:gd name="adj" fmla="val 133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姓名：胡长城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网名：银狐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999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微博：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@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银狐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999_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长城 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    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http://weibo.com/javafox999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公司：盛大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         </a:t>
            </a:r>
            <a:r>
              <a:rPr kumimoji="0" lang="en-US" altLang="zh-CN" sz="14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zh-CN" sz="1400" b="1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Youni</a:t>
            </a:r>
            <a:r>
              <a:rPr kumimoji="0" lang="zh-CN" altLang="en-US" sz="14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短信 研发技术总监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643050"/>
            <a:ext cx="2704441" cy="30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 bwMode="auto">
          <a:xfrm>
            <a:off x="5500694" y="4714884"/>
            <a:ext cx="3429024" cy="857256"/>
          </a:xfrm>
          <a:prstGeom prst="roundRect">
            <a:avLst>
              <a:gd name="adj" fmla="val 133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You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ni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短信，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手机上最好用的短信工具（没有之一）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http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://y.to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20712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成长期的（新技术的引用）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857232"/>
            <a:ext cx="814393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虽然我们是一个有经验，有高手的团队，但依然在高速增长的情况下，碰到大量问题，这些问题有些需要引入新技术，大家都没有经历过的新技术。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714348" y="3357562"/>
            <a:ext cx="4357718" cy="1643074"/>
          </a:xfrm>
          <a:prstGeom prst="wedgeRectCallout">
            <a:avLst>
              <a:gd name="adj1" fmla="val 49595"/>
              <a:gd name="adj2" fmla="val -1471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搞</a:t>
            </a: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技术的，都喜欢挑战新技术。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应该鼓励研发、测试、运维</a:t>
            </a: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 尝试新技术来解决问题或优化性能。应该允许在可控的范围内，试错。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所以我们在</a:t>
            </a:r>
            <a:r>
              <a:rPr kumimoji="0" lang="en-US" altLang="zh-CN" sz="1400" i="0" u="none" strike="noStrike" cap="none" normalizeH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Redis</a:t>
            </a: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kumimoji="0" lang="en-US" altLang="zh-CN" sz="1400" i="0" u="none" strike="noStrike" cap="none" normalizeH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MongoDB</a:t>
            </a: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上面勇于尝试应用。当然也摔过跟头，也尝试过错误的。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857364"/>
            <a:ext cx="2490788" cy="321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成长期的经验和教训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500174"/>
            <a:ext cx="7358114" cy="32932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尽可能迅速普通团队成员，以有能力有责任性为主。并进行一些分工。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知识积累和一些规范要提前做起来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强化团队的服务质量意识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运维成本控制意识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 人员补充的不够充分，导致团队满负荷运转。非常消耗团队战斗力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额外：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对新技术的应用要鼓励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42926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鸿沟期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14356"/>
            <a:ext cx="557216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/>
              <a:t>绝大多数应用和团队都死在了这个期，   抛开投资不足的原因，基本上是两点主要原因：</a:t>
            </a:r>
            <a:endParaRPr lang="en-US" altLang="zh-CN" sz="1600" dirty="0" smtClean="0"/>
          </a:p>
          <a:p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没有找到新的产品特性突破；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管理出现问题，导致团队内部瓦解</a:t>
            </a:r>
            <a:endParaRPr lang="en-US" altLang="zh-CN" sz="16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428868"/>
            <a:ext cx="5643602" cy="28007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从去年下半年到目前，我们可以认为是进入了一个鸿沟期，在这个时期，整个团队表现出如下状况：    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增速放缓，有时候还出现小幅上下波动，一个用户的留存成本增大；   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团队的整体战斗极具下降    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内部协作和抱怨显现，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</a:rPr>
              <a:t>团队激情和价值感降低。 </a:t>
            </a:r>
            <a:r>
              <a:rPr lang="zh-CN" altLang="en-US" sz="1600" dirty="0" smtClean="0"/>
              <a:t>  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来自集团领导压力增大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……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338" name="Picture 2" descr="http://t3.baidu.com/it/u=3220055586,2559808263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714620"/>
            <a:ext cx="2095500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715016"/>
            <a:ext cx="8183880" cy="76580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鸿沟期的经验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785794"/>
            <a:ext cx="7429552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、在外界业务刺激力不足的情况下，就要增加“内部刺激力”。在我们团队内部，叫做“非业务性目标”，主要是围绕：性能提升、资源缩减、优化监控、提升自动化 这几方面提供一些额外的要求，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、如果有可能，进行一些研发自主的重构行为支持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、加强团队内部的技术分享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1857356" y="4000504"/>
            <a:ext cx="4214842" cy="785818"/>
          </a:xfrm>
          <a:prstGeom prst="wedgeRectCallout">
            <a:avLst>
              <a:gd name="adj1" fmla="val 39853"/>
              <a:gd name="adj2" fmla="val -1476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技术人员的价值感和激情，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很大一部分来自于对“技术挑战”的认可和欲望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鸿沟期的经验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785794"/>
            <a:ext cx="4500594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一定要引入合适的项目管理方法。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项目管理没有绝对的标准，也没有绝对的好与不好，只有是否在这个时期适用于这个团队。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786058"/>
            <a:ext cx="4500594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这个时期适合引入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scrum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这样的敏捷方法，来提升团队成员的价值感，缓解彼此之间认知不同所带来的抱怨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1142976" y="4500570"/>
            <a:ext cx="4214842" cy="785818"/>
          </a:xfrm>
          <a:prstGeom prst="wedgeRectCallout">
            <a:avLst>
              <a:gd name="adj1" fmla="val 39853"/>
              <a:gd name="adj2" fmla="val -1476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但是，在这个时期，推行</a:t>
            </a:r>
            <a:r>
              <a:rPr lang="en-US" altLang="zh-CN" sz="1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scrum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的阻力是非常大的。</a:t>
            </a:r>
            <a:endParaRPr lang="en-US" altLang="zh-CN" sz="1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在当前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youni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这个团队内部，我目前还没有推行起来，可能还需要较长时间的铺垫。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鸿沟期的经验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785794"/>
            <a:ext cx="7072362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/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要建立的 团队梯队</a:t>
            </a:r>
            <a:endParaRPr lang="en-US" altLang="zh-CN" sz="16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/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要培养和提升中间管理层的能力，让他们在团队管理、项目管理、沟通协调、目标制定等方面得以训练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要培养中坚技术力量，稳定技术团队核心人员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通过内部技术目标，提升年轻技术人员的钻研精神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标注 3"/>
          <p:cNvSpPr/>
          <p:nvPr/>
        </p:nvSpPr>
        <p:spPr bwMode="auto">
          <a:xfrm>
            <a:off x="1214414" y="4286256"/>
            <a:ext cx="4214842" cy="785818"/>
          </a:xfrm>
          <a:prstGeom prst="wedgeRectCallout">
            <a:avLst>
              <a:gd name="adj1" fmla="val 43234"/>
              <a:gd name="adj2" fmla="val -1839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鸿沟期最容易产生人员震荡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排除薪酬待遇等原因，塑造一个良好的有激情的技术氛围，对稳定团队，度过鸿沟，很重要</a:t>
            </a:r>
            <a:endParaRPr kumimoji="0" lang="en-US" altLang="zh-CN" sz="1400" i="0" u="none" strike="noStrike" cap="none" normalizeH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鸿沟期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357298"/>
            <a:ext cx="4288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渡过鸿沟期，还是得靠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产品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+ </a:t>
            </a:r>
            <a:r>
              <a:rPr lang="zh-CN" altLang="en-US" sz="3200" dirty="0" smtClean="0">
                <a:solidFill>
                  <a:srgbClr val="0000FF"/>
                </a:solidFill>
              </a:rPr>
              <a:t>运营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428868"/>
            <a:ext cx="4857784" cy="74865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一起探讨</a:t>
            </a:r>
            <a:r>
              <a:rPr lang="en-US" altLang="zh-CN" sz="4000" dirty="0" smtClean="0"/>
              <a:t> &amp; </a:t>
            </a:r>
            <a:r>
              <a:rPr lang="zh-CN" altLang="en-US" sz="4000" dirty="0" smtClean="0"/>
              <a:t>提问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4143380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享受移动互联网的乐趣</a:t>
            </a:r>
            <a:endParaRPr lang="en-US" altLang="zh-CN" sz="3200" dirty="0" smtClean="0"/>
          </a:p>
          <a:p>
            <a:r>
              <a:rPr lang="zh-CN" altLang="en-US" sz="3200" dirty="0" smtClean="0"/>
              <a:t>抓住移动互联网的机遇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429264"/>
            <a:ext cx="8183880" cy="10515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为什么是这个主题？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785786" y="3857628"/>
            <a:ext cx="6143668" cy="1357322"/>
          </a:xfrm>
          <a:prstGeom prst="roundRect">
            <a:avLst>
              <a:gd name="adj" fmla="val 133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移动应用 讲究的是：创意、快速、轻量、小团队密集型作战；失败风险高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在这种情况，对技术团队的管理，有着与以前互联网不一样的管理模式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85786" y="2143116"/>
            <a:ext cx="4857784" cy="1357322"/>
          </a:xfrm>
          <a:prstGeom prst="roundRect">
            <a:avLst>
              <a:gd name="adj" fmla="val 133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移动互联网和“云端”协作在改变人们的生活。。。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	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十五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年前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——PC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	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十年前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——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互联网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现在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移动设备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658" y="1071546"/>
            <a:ext cx="35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哪位没有带手机？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哪位手机是功能机？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52071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500034" y="1142984"/>
          <a:ext cx="521497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7857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活跃用户增长趋势图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-142511" y="3071413"/>
            <a:ext cx="2999602" cy="1588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rot="5400000">
            <a:off x="2643571" y="3071413"/>
            <a:ext cx="3000396" cy="794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15008" y="1142984"/>
            <a:ext cx="2492990" cy="2928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后面还有很长的路要走</a:t>
            </a:r>
            <a:endParaRPr lang="zh-CN" alt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rot="5400000">
            <a:off x="4928792" y="2999975"/>
            <a:ext cx="3000396" cy="794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0127" y="4214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初创期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28794" y="4214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快速成长期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2093" y="4214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鸿沟期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9322" y="4572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跨越鸿沟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6578" y="421481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发展期   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5000636"/>
            <a:ext cx="619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co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5019689"/>
            <a:ext cx="552450" cy="552451"/>
          </a:xfrm>
          <a:prstGeom prst="rect">
            <a:avLst/>
          </a:prstGeom>
          <a:noFill/>
        </p:spPr>
      </p:pic>
      <p:pic>
        <p:nvPicPr>
          <p:cNvPr id="1030" name="Picture 6" descr="icon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5019689"/>
            <a:ext cx="552450" cy="552451"/>
          </a:xfrm>
          <a:prstGeom prst="rect">
            <a:avLst/>
          </a:prstGeom>
          <a:noFill/>
        </p:spPr>
      </p:pic>
      <p:pic>
        <p:nvPicPr>
          <p:cNvPr id="1032" name="Picture 8" descr="icon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71934" y="5019689"/>
            <a:ext cx="552450" cy="552451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28794" y="5000636"/>
            <a:ext cx="463793" cy="47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icon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14678" y="5019689"/>
            <a:ext cx="481012" cy="481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media.ccidnet.com/media/ciw/img/950/a1601t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6000792" cy="3450455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 bwMode="auto">
          <a:xfrm>
            <a:off x="2643174" y="2928934"/>
            <a:ext cx="785818" cy="142876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506" name="Picture 2" descr="跨越鸿沟">
            <a:hlinkClick r:id="rId3" tooltip="&lt;bound method Book.seo_title of &lt;Book(3320425, ), title: 跨越鸿沟, uid: 7111246357, cat_id: 1001&gt;&gt;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071546"/>
            <a:ext cx="971550" cy="13811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215206" y="2500306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杰弗里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摩尔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377836"/>
            <a:ext cx="8183880" cy="10515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大纲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071546"/>
            <a:ext cx="7358114" cy="335758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引言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初创期的问题和经验探讨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成长期的问题和经验探讨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鸿沟期的问题和经验探讨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发展期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……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（本期无）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总结探讨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50070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714356"/>
            <a:ext cx="7643866" cy="35004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2011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年初，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内部组建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Youni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短信团队，五六个人。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2011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年中，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发了几个版本，总共人数不到二十。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特点：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【1】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产品仅仅只是有雏形和基本功能，感觉有很多东西要做。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【2】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人力明显不足，大家都干着很多原本不属于自己职责范围内的事情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【3】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充满激情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【4】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没有项目经理和项目方法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【5】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信任大于安全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【7】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我每天主要的时间都在写代码、解决线上问题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357694"/>
            <a:ext cx="3000396" cy="200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449274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初创期的团队管理经验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4786346" cy="857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团队中每一个人，都应该认同这个产品，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拥有想做好这个产品、想挑战的欲望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714348" y="2857496"/>
            <a:ext cx="2500330" cy="714380"/>
          </a:xfrm>
          <a:prstGeom prst="wedgeRectCallout">
            <a:avLst>
              <a:gd name="adj1" fmla="val 42184"/>
              <a:gd name="adj2" fmla="val -1908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欲望和激情 是第一位的；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认同这个产品 是第一位的；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2571736" y="4143380"/>
            <a:ext cx="2500330" cy="714380"/>
          </a:xfrm>
          <a:prstGeom prst="wedgeRectCallout">
            <a:avLst>
              <a:gd name="adj1" fmla="val 45509"/>
              <a:gd name="adj2" fmla="val -2440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即使是一个刚毕业的新手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" name="Picture 2" descr="http://t2.baidu.com/it/u=1116928268,3598090509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785926"/>
            <a:ext cx="2447925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500702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初创期的经验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785794"/>
            <a:ext cx="5500726" cy="7143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至少要有几个高手：经验丰富，学习能力强，肯吃苦</a:t>
            </a:r>
            <a:endParaRPr lang="en-US" altLang="zh-CN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 descr="甄子丹VS八大武林高手正反派皆有打遍强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285992"/>
            <a:ext cx="4762500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1329</TotalTime>
  <Words>1576</Words>
  <PresentationFormat>全屏显示(4:3)</PresentationFormat>
  <Paragraphs>203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视点</vt:lpstr>
      <vt:lpstr>移动互联网小团队的          技术管理实践探讨</vt:lpstr>
      <vt:lpstr>自我介绍</vt:lpstr>
      <vt:lpstr>为什么是这个主题？</vt:lpstr>
      <vt:lpstr>引言</vt:lpstr>
      <vt:lpstr>幻灯片 5</vt:lpstr>
      <vt:lpstr>大纲</vt:lpstr>
      <vt:lpstr>初创期</vt:lpstr>
      <vt:lpstr>初创期的团队管理经验</vt:lpstr>
      <vt:lpstr>初创期的经验</vt:lpstr>
      <vt:lpstr>初创期的经验</vt:lpstr>
      <vt:lpstr>初创期的教训</vt:lpstr>
      <vt:lpstr>初创期的教训</vt:lpstr>
      <vt:lpstr>初创期的经验和教训</vt:lpstr>
      <vt:lpstr>成长期</vt:lpstr>
      <vt:lpstr>成长期的经验</vt:lpstr>
      <vt:lpstr>成长期的经验</vt:lpstr>
      <vt:lpstr>成长期的经验</vt:lpstr>
      <vt:lpstr>成长期的经验</vt:lpstr>
      <vt:lpstr>成长期的教训</vt:lpstr>
      <vt:lpstr>成长期的（新技术的引用）</vt:lpstr>
      <vt:lpstr>成长期的经验和教训</vt:lpstr>
      <vt:lpstr>鸿沟期</vt:lpstr>
      <vt:lpstr>鸿沟期的经验</vt:lpstr>
      <vt:lpstr>鸿沟期的经验</vt:lpstr>
      <vt:lpstr>鸿沟期的经验</vt:lpstr>
      <vt:lpstr>鸿沟期</vt:lpstr>
      <vt:lpstr>一起探讨 &amp; 提问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</dc:title>
  <dc:creator>JamesHu(胡长城)</dc:creator>
  <cp:lastModifiedBy>huchangcheng</cp:lastModifiedBy>
  <cp:revision>190</cp:revision>
  <dcterms:created xsi:type="dcterms:W3CDTF">2013-03-17T08:14:49Z</dcterms:created>
  <dcterms:modified xsi:type="dcterms:W3CDTF">2013-05-05T14:21:34Z</dcterms:modified>
</cp:coreProperties>
</file>