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87" r:id="rId2"/>
    <p:sldId id="259" r:id="rId3"/>
    <p:sldId id="283" r:id="rId4"/>
    <p:sldId id="285" r:id="rId5"/>
    <p:sldId id="284" r:id="rId6"/>
    <p:sldId id="261" r:id="rId7"/>
    <p:sldId id="262" r:id="rId8"/>
    <p:sldId id="271" r:id="rId9"/>
    <p:sldId id="263" r:id="rId10"/>
    <p:sldId id="281" r:id="rId11"/>
    <p:sldId id="272" r:id="rId12"/>
    <p:sldId id="273" r:id="rId13"/>
    <p:sldId id="264" r:id="rId14"/>
    <p:sldId id="275" r:id="rId15"/>
    <p:sldId id="276" r:id="rId16"/>
    <p:sldId id="277" r:id="rId17"/>
    <p:sldId id="282" r:id="rId18"/>
    <p:sldId id="286" r:id="rId19"/>
    <p:sldId id="274" r:id="rId20"/>
    <p:sldId id="266" r:id="rId21"/>
    <p:sldId id="267" r:id="rId22"/>
    <p:sldId id="268" r:id="rId23"/>
    <p:sldId id="269" r:id="rId24"/>
    <p:sldId id="270" r:id="rId25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438086"/>
    <a:srgbClr val="A50B9A"/>
    <a:srgbClr val="92D050"/>
    <a:srgbClr val="4F81BD"/>
    <a:srgbClr val="53548A"/>
    <a:srgbClr val="DBB6D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1" autoAdjust="0"/>
    <p:restoredTop sz="81265" autoAdjust="0"/>
  </p:normalViewPr>
  <p:slideViewPr>
    <p:cSldViewPr>
      <p:cViewPr varScale="1">
        <p:scale>
          <a:sx n="84" d="100"/>
          <a:sy n="84" d="100"/>
        </p:scale>
        <p:origin x="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3030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C1C8F41-568C-4B53-8097-0B0CACF1A01D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5AC0F7F-1436-441A-8D0C-69BB8D3850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55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2A163F4-94F8-4A98-97B2-C4204AFF10A0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ACFFA3-7842-4C9F-8D2A-6EECA80EE6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72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ion.caltech.edu/Image_Datasets/Caltech256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TropComplique/image-classification-caltech-256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56A34D3D-7776-4AD1-8F21-247F9AE4E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827A670E-45C8-4662-AC83-20E916DB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9E97AC91-920E-4AAE-8BB1-64FB20F44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3588" indent="-2921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76338" indent="-233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47825" indent="-233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9313" indent="-2333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6513" indent="-233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33713" indent="-233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90913" indent="-233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8113" indent="-2333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2F0C125-34D6-4EF0-BA9A-B8FCF906BF0C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23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02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1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8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在</a:t>
            </a:r>
            <a:r>
              <a:rPr lang="en-US" altLang="zh-CN" baseline="0" dirty="0" err="1" smtClean="0"/>
              <a:t>SPPNet</a:t>
            </a:r>
            <a:r>
              <a:rPr lang="zh-CN" altLang="en-US" baseline="0" dirty="0" smtClean="0"/>
              <a:t>之前，</a:t>
            </a:r>
            <a:r>
              <a:rPr lang="en-US" altLang="zh-CN" baseline="0" dirty="0" smtClean="0"/>
              <a:t>CNN</a:t>
            </a:r>
            <a:r>
              <a:rPr lang="zh-CN" altLang="en-US" baseline="0" dirty="0" smtClean="0"/>
              <a:t>从原图中提取</a:t>
            </a:r>
            <a:r>
              <a:rPr lang="en-US" altLang="zh-CN" baseline="0" dirty="0" smtClean="0"/>
              <a:t>ROI</a:t>
            </a:r>
            <a:r>
              <a:rPr lang="zh-CN" altLang="en-US" baseline="0" dirty="0" smtClean="0"/>
              <a:t>，并放缩到固定的大小，然后过卷积层和全连接层得到输出。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SPPNet</a:t>
            </a:r>
            <a:r>
              <a:rPr lang="zh-CN" altLang="en-US" baseline="0" dirty="0" smtClean="0"/>
              <a:t>对整图提取得到</a:t>
            </a:r>
            <a:r>
              <a:rPr lang="en-US" altLang="zh-CN" baseline="0" dirty="0" smtClean="0"/>
              <a:t>feature map</a:t>
            </a:r>
            <a:r>
              <a:rPr lang="zh-CN" altLang="en-US" baseline="0" dirty="0" smtClean="0"/>
              <a:t>之后，通过空间金字塔池化层获得多尺度的特征，然后经过全连接层得到输出。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3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空间金字塔池化层是</a:t>
            </a:r>
            <a:r>
              <a:rPr lang="en-US" altLang="zh-CN" baseline="0" dirty="0" err="1" smtClean="0"/>
              <a:t>SPPNet</a:t>
            </a:r>
            <a:r>
              <a:rPr lang="zh-CN" altLang="en-US" baseline="0" dirty="0" smtClean="0"/>
              <a:t>的核心，对于任意尺寸的输入可以产生固定大小的输出。思路是对于任意大小的</a:t>
            </a:r>
            <a:r>
              <a:rPr lang="en-US" altLang="zh-CN" baseline="0" dirty="0" smtClean="0"/>
              <a:t>feature map</a:t>
            </a:r>
            <a:r>
              <a:rPr lang="zh-CN" altLang="en-US" baseline="0" dirty="0" smtClean="0"/>
              <a:t>首先分成</a:t>
            </a:r>
            <a:r>
              <a:rPr lang="en-US" altLang="zh-CN" baseline="0" dirty="0" smtClean="0"/>
              <a:t>4x4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2x2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1x1</a:t>
            </a:r>
            <a:r>
              <a:rPr lang="zh-CN" altLang="en-US" baseline="0" dirty="0" smtClean="0"/>
              <a:t>个块，然后在每个块上最大池化，池化后的特征拼接得到一个固定维度的输出，以满足全连接层的需要。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对于图像分类问题，输入就是整张图像。这里的</a:t>
            </a:r>
            <a:r>
              <a:rPr lang="en-US" altLang="zh-CN" baseline="0" dirty="0" smtClean="0"/>
              <a:t>256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conv5</a:t>
            </a:r>
            <a:r>
              <a:rPr lang="zh-CN" altLang="en-US" baseline="0" dirty="0" smtClean="0"/>
              <a:t>的输出通道数。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47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性能超过</a:t>
            </a:r>
            <a:r>
              <a:rPr lang="en-US" altLang="zh-CN" baseline="0" dirty="0" smtClean="0"/>
              <a:t>CVPR 2006 [15]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CVPR 2010 [18]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ECCV 2010 [19]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ICML 2014 [13]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ECCV 2014 [4]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 BMVC 2014 [6] </a:t>
            </a:r>
            <a:r>
              <a:rPr lang="zh-CN" altLang="en-US" baseline="0" dirty="0" smtClean="0"/>
              <a:t>等文章。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91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5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66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8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1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意义：本次大作业的数据库名称叫</a:t>
            </a:r>
            <a:r>
              <a:rPr lang="en-US" altLang="zh-CN" dirty="0" smtClean="0"/>
              <a:t>Caltech</a:t>
            </a:r>
            <a:r>
              <a:rPr lang="en-US" altLang="zh-CN" baseline="0" dirty="0" smtClean="0"/>
              <a:t> 256</a:t>
            </a:r>
            <a:r>
              <a:rPr lang="zh-CN" altLang="en-US" baseline="0" dirty="0" smtClean="0"/>
              <a:t>，这是一个用于通用（</a:t>
            </a:r>
            <a:r>
              <a:rPr lang="en-US" altLang="zh-CN" baseline="0" dirty="0" smtClean="0"/>
              <a:t>general purpose</a:t>
            </a:r>
            <a:r>
              <a:rPr lang="zh-CN" altLang="en-US" baseline="0" dirty="0" smtClean="0"/>
              <a:t>）物体识别的数据库；在该数据库上开发算法可以促进计算机视觉中通用物体识别的进展。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类如</a:t>
            </a:r>
            <a:r>
              <a:rPr lang="en-US" altLang="zh-CN" baseline="0" dirty="0" err="1" smtClean="0"/>
              <a:t>ppt</a:t>
            </a:r>
            <a:r>
              <a:rPr lang="zh-CN" altLang="en-US" baseline="0" dirty="0" smtClean="0"/>
              <a:t>所示；这</a:t>
            </a:r>
            <a:r>
              <a:rPr lang="en-US" altLang="zh-CN" baseline="0" dirty="0" smtClean="0"/>
              <a:t>20</a:t>
            </a:r>
            <a:r>
              <a:rPr lang="zh-CN" altLang="en-US" baseline="0" dirty="0" smtClean="0"/>
              <a:t>类是形状相对简单，大家比较熟悉的物体。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#</a:t>
            </a:r>
            <a:r>
              <a:rPr lang="zh-CN" altLang="en-US" baseline="0" dirty="0" smtClean="0"/>
              <a:t>训练集：</a:t>
            </a:r>
            <a:r>
              <a:rPr lang="en-US" altLang="zh-CN" baseline="0" dirty="0" smtClean="0"/>
              <a:t>1523</a:t>
            </a:r>
          </a:p>
          <a:p>
            <a:r>
              <a:rPr lang="en-US" altLang="zh-CN" baseline="0" dirty="0" smtClean="0"/>
              <a:t>#</a:t>
            </a:r>
            <a:r>
              <a:rPr lang="zh-CN" altLang="en-US" baseline="0" dirty="0" smtClean="0"/>
              <a:t>测试集：</a:t>
            </a:r>
            <a:r>
              <a:rPr lang="en-US" altLang="zh-CN" baseline="0" dirty="0" smtClean="0"/>
              <a:t>519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CFFA3-7842-4C9F-8D2A-6EECA80EE6F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50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在</a:t>
            </a:r>
            <a:r>
              <a:rPr lang="en-US" altLang="zh-CN" baseline="0" dirty="0" smtClean="0"/>
              <a:t>Caltech 256</a:t>
            </a:r>
            <a:r>
              <a:rPr lang="zh-CN" altLang="en-US" baseline="0" dirty="0" smtClean="0"/>
              <a:t>之前，还有个</a:t>
            </a:r>
            <a:r>
              <a:rPr lang="en-US" altLang="zh-CN" baseline="0" dirty="0" smtClean="0"/>
              <a:t>Caltech 101</a:t>
            </a:r>
            <a:r>
              <a:rPr lang="zh-CN" altLang="en-US" baseline="0" dirty="0" smtClean="0"/>
              <a:t>数据集，</a:t>
            </a:r>
            <a:r>
              <a:rPr lang="en-US" altLang="zh-CN" baseline="0" dirty="0" smtClean="0"/>
              <a:t>Caltech 101</a:t>
            </a:r>
            <a:r>
              <a:rPr lang="zh-CN" altLang="en-US" baseline="0" dirty="0" smtClean="0"/>
              <a:t>数据集有不少缺点，而且性能已经基本饱和。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表格为</a:t>
            </a:r>
            <a:r>
              <a:rPr lang="en-US" altLang="zh-CN" baseline="0" dirty="0" smtClean="0"/>
              <a:t>Caltech 101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256</a:t>
            </a:r>
            <a:r>
              <a:rPr lang="zh-CN" altLang="en-US" baseline="0" dirty="0" smtClean="0"/>
              <a:t>的对比。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CFFA3-7842-4C9F-8D2A-6EECA80EE6F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0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1300" dirty="0" smtClean="0">
                <a:solidFill>
                  <a:schemeClr val="accent2">
                    <a:lumMod val="50000"/>
                  </a:schemeClr>
                </a:solidFill>
              </a:rPr>
              <a:t>官网上的记录都停留在</a:t>
            </a:r>
            <a:r>
              <a:rPr lang="en-US" altLang="zh-CN" sz="1300" dirty="0" smtClean="0">
                <a:solidFill>
                  <a:schemeClr val="accent2">
                    <a:lumMod val="50000"/>
                  </a:schemeClr>
                </a:solidFill>
              </a:rPr>
              <a:t>2006</a:t>
            </a:r>
            <a:r>
              <a:rPr lang="zh-CN" altLang="en-US" sz="1300" dirty="0" smtClean="0">
                <a:solidFill>
                  <a:schemeClr val="accent2">
                    <a:lumMod val="50000"/>
                  </a:schemeClr>
                </a:solidFill>
              </a:rPr>
              <a:t>年，最高纪录是准确率约在</a:t>
            </a:r>
            <a:r>
              <a:rPr lang="en-US" altLang="zh-CN" sz="1300" dirty="0" smtClean="0">
                <a:solidFill>
                  <a:schemeClr val="accent2">
                    <a:lumMod val="50000"/>
                  </a:schemeClr>
                </a:solidFill>
              </a:rPr>
              <a:t>70%【1】</a:t>
            </a:r>
            <a:r>
              <a:rPr lang="zh-CN" altLang="en-US" sz="1300" dirty="0" smtClean="0">
                <a:solidFill>
                  <a:schemeClr val="accent2">
                    <a:lumMod val="50000"/>
                  </a:schemeClr>
                </a:solidFill>
              </a:rPr>
              <a:t>；从其他来源查到的记录是</a:t>
            </a:r>
            <a:r>
              <a:rPr lang="en-US" altLang="zh-CN" sz="1300" dirty="0" smtClean="0">
                <a:solidFill>
                  <a:schemeClr val="accent2">
                    <a:lumMod val="50000"/>
                  </a:schemeClr>
                </a:solidFill>
              </a:rPr>
              <a:t>2017</a:t>
            </a:r>
            <a:r>
              <a:rPr lang="zh-CN" altLang="en-US" sz="1300" dirty="0" smtClean="0">
                <a:solidFill>
                  <a:schemeClr val="accent2">
                    <a:lumMod val="50000"/>
                  </a:schemeClr>
                </a:solidFill>
              </a:rPr>
              <a:t>年的</a:t>
            </a:r>
            <a:r>
              <a:rPr lang="en-US" altLang="zh-CN" sz="1300" dirty="0" err="1" smtClean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zh-CN" altLang="en-US" sz="1300" dirty="0" smtClean="0">
                <a:solidFill>
                  <a:schemeClr val="accent2">
                    <a:lumMod val="50000"/>
                  </a:schemeClr>
                </a:solidFill>
              </a:rPr>
              <a:t>记录，使用</a:t>
            </a:r>
            <a:r>
              <a:rPr lang="en-US" altLang="zh-CN" sz="1300" dirty="0" err="1" smtClean="0">
                <a:solidFill>
                  <a:schemeClr val="accent2">
                    <a:lumMod val="50000"/>
                  </a:schemeClr>
                </a:solidFill>
              </a:rPr>
              <a:t>densenet</a:t>
            </a:r>
            <a:r>
              <a:rPr lang="zh-CN" altLang="en-US" sz="1300" dirty="0" smtClean="0">
                <a:solidFill>
                  <a:schemeClr val="accent2">
                    <a:lumMod val="50000"/>
                  </a:schemeClr>
                </a:solidFill>
              </a:rPr>
              <a:t>，准确率在</a:t>
            </a:r>
            <a:r>
              <a:rPr lang="en-US" altLang="zh-CN" sz="1300" dirty="0" smtClean="0">
                <a:solidFill>
                  <a:schemeClr val="accent2">
                    <a:lumMod val="50000"/>
                  </a:schemeClr>
                </a:solidFill>
              </a:rPr>
              <a:t>87%</a:t>
            </a:r>
            <a:r>
              <a:rPr lang="zh-CN" altLang="en-US" sz="1300" dirty="0" smtClean="0">
                <a:solidFill>
                  <a:schemeClr val="accent2">
                    <a:lumMod val="50000"/>
                  </a:schemeClr>
                </a:solidFill>
              </a:rPr>
              <a:t>左右</a:t>
            </a:r>
            <a:r>
              <a:rPr lang="en-US" altLang="zh-CN" sz="1300" dirty="0" smtClean="0">
                <a:solidFill>
                  <a:schemeClr val="accent2">
                    <a:lumMod val="50000"/>
                  </a:schemeClr>
                </a:solidFill>
              </a:rPr>
              <a:t>【2】</a:t>
            </a:r>
            <a:r>
              <a:rPr lang="zh-CN" altLang="en-US" sz="1300" dirty="0" smtClean="0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3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hlinkClick r:id="rId3"/>
              </a:rPr>
              <a:t>【1】http://www.vision.caltech.edu/Image_Datasets/Caltech256/</a:t>
            </a:r>
            <a:endParaRPr lang="en-US" altLang="zh-CN" sz="13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itchFamily="34" charset="0"/>
              <a:buNone/>
            </a:pPr>
            <a:r>
              <a:rPr lang="en-US" altLang="zh-CN" sz="1400" dirty="0" smtClean="0">
                <a:hlinkClick r:id="rId4"/>
              </a:rPr>
              <a:t>【2】https://github.com/TropComplique/image-classification-caltech-256</a:t>
            </a:r>
            <a:endParaRPr lang="en-US" altLang="zh-CN" sz="13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CFFA3-7842-4C9F-8D2A-6EECA80EE6F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497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基本要求</a:t>
            </a:r>
            <a:r>
              <a:rPr lang="en-US" altLang="zh-CN" dirty="0" smtClean="0"/>
              <a:t>+</a:t>
            </a:r>
            <a:r>
              <a:rPr lang="zh-CN" altLang="en-US" dirty="0" smtClean="0"/>
              <a:t>扩展题</a:t>
            </a:r>
            <a:endParaRPr lang="en-US" altLang="zh-CN" dirty="0" smtClean="0"/>
          </a:p>
          <a:p>
            <a:r>
              <a:rPr lang="zh-CN" altLang="en-US" dirty="0" smtClean="0"/>
              <a:t>评价标准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6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88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CFFA3-7842-4C9F-8D2A-6EECA80EE6F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6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33FEB-A754-4D26-BDCF-3002D1F24D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82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19B42-9F7E-47F6-B56C-F0ECEA47CD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7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9186A-4C5B-4632-BC01-46880E77A1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10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82702-7288-4B23-88E5-8274612BE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72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739F-4743-417B-9B13-9026A76976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84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981E9-383A-4B8B-8AEF-56FA9082F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6A834-C171-41DB-BF6E-6521A629FA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2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0050F-45AF-4A7E-984C-C086F841DB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90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A57EC-F97F-41A6-853D-B51751782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13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D41B8-D15D-4077-A573-7DA9B6E69B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0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BE61D-1C20-4E9C-A065-AF16D4DE7D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89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FF5E8-92B4-4CAE-8A25-9CBC557A0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1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 </a:t>
            </a:r>
            <a:r>
              <a:rPr lang="zh-CN" altLang="en-US"/>
              <a:t>第二章 简单模板匹配和模式的数值特征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9D0FA-D8AF-458C-AEFB-29E22D57D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50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00339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>
                <a:ea typeface="宋体" panose="02010600030101010101" pitchFamily="2" charset="-122"/>
              </a:rPr>
              <a:t>Guijin Wang, Tsinghua University </a:t>
            </a:r>
            <a:r>
              <a:rPr kumimoji="1" lang="zh-CN" altLang="en-US" sz="1400">
                <a:ea typeface="宋体" panose="02010600030101010101" pitchFamily="2" charset="-122"/>
              </a:rPr>
              <a:t>第二章 简单模板匹配和模式的数值特征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FF99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60547C-CFF0-4196-A2E1-378AAB9016F1}" type="slidenum">
              <a:rPr kumimoji="1" lang="en-US" altLang="zh-CN" sz="140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1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4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3">
            <a:extLst>
              <a:ext uri="{FF2B5EF4-FFF2-40B4-BE49-F238E27FC236}">
                <a16:creationId xmlns:a16="http://schemas.microsoft.com/office/drawing/2014/main" id="{A48B82F4-6E62-48ED-82E9-3658388004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>
                <a:solidFill>
                  <a:srgbClr val="003399"/>
                </a:solidFill>
              </a:rPr>
              <a:t>Guijin Wang, Tsinghua University</a:t>
            </a:r>
            <a:endParaRPr lang="zh-CN" altLang="en-US" sz="1400" b="0">
              <a:solidFill>
                <a:srgbClr val="003399"/>
              </a:solidFill>
            </a:endParaRPr>
          </a:p>
        </p:txBody>
      </p:sp>
      <p:sp>
        <p:nvSpPr>
          <p:cNvPr id="40963" name="灯片编号占位符 4">
            <a:extLst>
              <a:ext uri="{FF2B5EF4-FFF2-40B4-BE49-F238E27FC236}">
                <a16:creationId xmlns:a16="http://schemas.microsoft.com/office/drawing/2014/main" id="{46A90A9C-82A8-44DA-B1A7-B82401AF8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FB2035-7D60-45BF-9FDD-EF8AAA7314B9}" type="slidenum">
              <a:rPr lang="en-US" altLang="zh-CN" sz="1400" b="0" smtClean="0">
                <a:solidFill>
                  <a:srgbClr val="FF99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>
              <a:solidFill>
                <a:srgbClr val="FF9900"/>
              </a:solidFill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270828E5-2E65-4CA6-A2E0-C28198BFD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600"/>
              <a:t>大作业说明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15C113C-BEF1-46A3-84CB-52B5BA60F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221663" cy="55435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大作业的选题分为固定题目和自选题目（二选一）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固定题目：形式与往年类似，给定题目和任务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自选题目：实现“</a:t>
            </a:r>
            <a:r>
              <a:rPr lang="en-US" altLang="zh-CN" sz="2000" dirty="0"/>
              <a:t>reading list</a:t>
            </a:r>
            <a:r>
              <a:rPr lang="zh-CN" altLang="en-US" sz="2000" dirty="0"/>
              <a:t>”中的一篇文章，或探索自己感兴趣的模式识别领域的某个课题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鼓励使用开源代码和工具，但是结果和分析必须独立自主完成</a:t>
            </a:r>
            <a:endParaRPr lang="en-US" altLang="zh-CN" sz="2000" dirty="0"/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62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5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题目要求（</a:t>
            </a:r>
            <a:r>
              <a:rPr lang="en-US" altLang="zh-CN" dirty="0" smtClean="0"/>
              <a:t>5/5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r>
              <a:rPr lang="zh-CN" altLang="zh-CN" sz="2800" dirty="0" smtClean="0"/>
              <a:t>选做</a:t>
            </a:r>
            <a:r>
              <a:rPr lang="en-US" altLang="zh-CN" sz="2800" dirty="0" smtClean="0"/>
              <a:t>2</a:t>
            </a:r>
          </a:p>
          <a:p>
            <a:pPr lvl="1"/>
            <a:r>
              <a:rPr lang="zh-CN" altLang="en-US" sz="2400" dirty="0" smtClean="0"/>
              <a:t>用深度学习方法（如</a:t>
            </a:r>
            <a:r>
              <a:rPr lang="en-US" altLang="zh-CN" sz="2400" dirty="0" smtClean="0"/>
              <a:t>CNN</a:t>
            </a:r>
            <a:r>
              <a:rPr lang="zh-CN" altLang="en-US" sz="2400" dirty="0" smtClean="0"/>
              <a:t>）在给定的原始数据集</a:t>
            </a:r>
            <a:r>
              <a:rPr lang="en-US" altLang="zh-CN" sz="2400" dirty="0"/>
              <a:t>(256_ObjectCategories</a:t>
            </a:r>
            <a:r>
              <a:rPr lang="zh-CN" altLang="en-US" sz="2400" dirty="0" smtClean="0"/>
              <a:t>文件夹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上进行图像分类。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</a:t>
            </a:r>
            <a:r>
              <a:rPr lang="zh-CN" altLang="en-US" sz="2400" dirty="0"/>
              <a:t>借鉴参考文献</a:t>
            </a:r>
            <a:r>
              <a:rPr lang="zh-CN" altLang="zh-CN" sz="2400" dirty="0"/>
              <a:t>。鼓励同学们创新。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需要有可视化结果，如曲线、表格和结果示例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训练集和测试集的划分同选做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大作业补充说明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对于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类别</a:t>
            </a:r>
            <a:r>
              <a:rPr lang="zh-CN" altLang="en-US" sz="2000" dirty="0" smtClean="0"/>
              <a:t>（闭集测试中为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类别</a:t>
            </a:r>
            <a:r>
              <a:rPr lang="zh-CN" altLang="en-US" sz="2000" dirty="0" smtClean="0"/>
              <a:t>），每个</a:t>
            </a:r>
            <a:r>
              <a:rPr lang="zh-CN" altLang="en-US" sz="2000" dirty="0"/>
              <a:t>类别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=1,…,c)</a:t>
            </a:r>
            <a:r>
              <a:rPr lang="zh-CN" altLang="en-US" sz="2000" dirty="0" smtClean="0"/>
              <a:t>，有测试图片</a:t>
            </a:r>
            <a:r>
              <a:rPr lang="en-US" altLang="zh-CN" sz="2000" dirty="0" smtClean="0"/>
              <a:t>N</a:t>
            </a:r>
            <a:r>
              <a:rPr lang="en-US" altLang="zh-CN" sz="1400" dirty="0" smtClean="0"/>
              <a:t>i</a:t>
            </a:r>
            <a:r>
              <a:rPr lang="zh-CN" altLang="en-US" sz="2000" dirty="0" smtClean="0"/>
              <a:t>张，测试中，属于类别</a:t>
            </a:r>
            <a:r>
              <a:rPr lang="en-US" altLang="zh-CN" sz="2000" dirty="0" smtClean="0"/>
              <a:t>j</a:t>
            </a:r>
            <a:r>
              <a:rPr lang="zh-CN" altLang="en-US" sz="2000" dirty="0" smtClean="0"/>
              <a:t>的被判为类别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的测试图片记为</a:t>
            </a:r>
            <a:r>
              <a:rPr lang="en-US" altLang="zh-CN" sz="2000" dirty="0" err="1" smtClean="0"/>
              <a:t>N</a:t>
            </a:r>
            <a:r>
              <a:rPr lang="en-US" altLang="zh-CN" sz="1400" dirty="0" err="1" smtClean="0"/>
              <a:t>i,j</a:t>
            </a:r>
            <a:r>
              <a:rPr lang="zh-CN" altLang="en-US" sz="2000" dirty="0" smtClean="0"/>
              <a:t>张，则：</a:t>
            </a:r>
            <a:endParaRPr lang="en-US" altLang="zh-CN" sz="2000" dirty="0" smtClean="0"/>
          </a:p>
          <a:p>
            <a:pPr lvl="0"/>
            <a:endParaRPr lang="en-US" altLang="zh-CN" sz="20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zh-CN" altLang="en-US" sz="1800" dirty="0"/>
              <a:t>类别</a:t>
            </a:r>
            <a:r>
              <a:rPr lang="zh-CN" altLang="en-US" sz="1800" dirty="0" smtClean="0"/>
              <a:t>的识别率：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整体识别率：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zh-CN" altLang="en-US" sz="1800" dirty="0"/>
              <a:t>类别</a:t>
            </a:r>
            <a:r>
              <a:rPr lang="zh-CN" altLang="en-US" sz="1800" dirty="0" smtClean="0"/>
              <a:t>的虚警率：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整体的虚警率：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98238" y="4545013"/>
                <a:ext cx="2248821" cy="647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38" y="4545013"/>
                <a:ext cx="2248821" cy="6477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667982" y="5772129"/>
                <a:ext cx="2856231" cy="647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982" y="5772129"/>
                <a:ext cx="2856231" cy="647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76"/>
          <a:stretch/>
        </p:blipFill>
        <p:spPr>
          <a:xfrm>
            <a:off x="3043041" y="3789767"/>
            <a:ext cx="2393055" cy="7254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28" r="40944" b="-8403"/>
          <a:stretch/>
        </p:blipFill>
        <p:spPr>
          <a:xfrm>
            <a:off x="3779913" y="3356992"/>
            <a:ext cx="1440159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大作业补充说明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对于开集测试，则有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类别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一个</a:t>
            </a:r>
            <a:r>
              <a:rPr lang="en-US" altLang="zh-CN" sz="2000" dirty="0" err="1" smtClean="0"/>
              <a:t>neg</a:t>
            </a:r>
            <a:r>
              <a:rPr lang="zh-CN" altLang="en-US" sz="2000" dirty="0" smtClean="0"/>
              <a:t>类别（</a:t>
            </a:r>
            <a:r>
              <a:rPr lang="en-US" altLang="zh-CN" sz="2000" dirty="0" smtClean="0"/>
              <a:t>c’=20+1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类别</a:t>
            </a:r>
            <a:r>
              <a:rPr lang="zh-CN" altLang="en-US" sz="2000" dirty="0" smtClean="0"/>
              <a:t>），识别率的计算方式与闭集测试一致，只统计</a:t>
            </a:r>
            <a:r>
              <a:rPr lang="en-US" altLang="zh-CN" sz="2000" dirty="0" smtClean="0"/>
              <a:t>c=20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类别</a:t>
            </a:r>
            <a:r>
              <a:rPr lang="zh-CN" altLang="en-US" sz="2000" dirty="0" smtClean="0"/>
              <a:t>的识别率；计算虚警率时，需考虑到</a:t>
            </a:r>
            <a:r>
              <a:rPr lang="en-US" altLang="zh-CN" sz="2000" dirty="0" err="1" smtClean="0"/>
              <a:t>neg</a:t>
            </a:r>
            <a:r>
              <a:rPr lang="zh-CN" altLang="en-US" sz="2000" dirty="0" smtClean="0"/>
              <a:t>测试样本判断为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类别</a:t>
            </a:r>
            <a:r>
              <a:rPr lang="zh-CN" altLang="en-US" sz="2000" dirty="0" smtClean="0"/>
              <a:t>中的一种（判别为</a:t>
            </a:r>
            <a:r>
              <a:rPr lang="zh-CN" altLang="en-US" sz="2000" dirty="0"/>
              <a:t>类别</a:t>
            </a:r>
            <a:r>
              <a:rPr lang="en-US" altLang="zh-CN" sz="2000" dirty="0" err="1" smtClean="0"/>
              <a:t>i</a:t>
            </a:r>
            <a:r>
              <a:rPr lang="zh-CN" altLang="en-US" sz="2000" dirty="0" smtClean="0"/>
              <a:t>的数量表示为</a:t>
            </a:r>
            <a:r>
              <a:rPr lang="en-US" altLang="zh-CN" sz="2000" dirty="0" err="1" smtClean="0"/>
              <a:t>N</a:t>
            </a:r>
            <a:r>
              <a:rPr lang="en-US" altLang="zh-CN" sz="1400" dirty="0" err="1" smtClean="0"/>
              <a:t>i,c</a:t>
            </a:r>
            <a:r>
              <a:rPr lang="en-US" altLang="zh-CN" sz="1400" dirty="0" smtClean="0"/>
              <a:t>’</a:t>
            </a:r>
            <a:r>
              <a:rPr lang="zh-CN" altLang="en-US" sz="2000" dirty="0" smtClean="0"/>
              <a:t>）所带来的影响，则计算式变为：</a:t>
            </a:r>
            <a:endParaRPr lang="en-US" altLang="zh-CN" sz="20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zh-CN" altLang="en-US" sz="1800" dirty="0"/>
              <a:t>类别</a:t>
            </a:r>
            <a:r>
              <a:rPr lang="zh-CN" altLang="en-US" sz="1800" dirty="0" smtClean="0"/>
              <a:t>的虚警率：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/>
              <a:t>整体的虚警率：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67744" y="4437112"/>
                <a:ext cx="3013582" cy="578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=1,…,c)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437112"/>
                <a:ext cx="3013582" cy="578043"/>
              </a:xfrm>
              <a:prstGeom prst="rect">
                <a:avLst/>
              </a:prstGeom>
              <a:blipFill rotWithShape="0">
                <a:blip r:embed="rId3"/>
                <a:stretch>
                  <a:fillRect r="-4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30985" y="5767416"/>
                <a:ext cx="3687099" cy="657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985" y="5767416"/>
                <a:ext cx="3687099" cy="657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zh-CN" dirty="0"/>
              <a:t>提交一份报告（</a:t>
            </a:r>
            <a:r>
              <a:rPr lang="en-US" altLang="zh-CN" dirty="0"/>
              <a:t>word</a:t>
            </a:r>
            <a:r>
              <a:rPr lang="zh-CN" altLang="zh-CN" dirty="0"/>
              <a:t>或者</a:t>
            </a:r>
            <a:r>
              <a:rPr lang="en-US" altLang="zh-CN" dirty="0"/>
              <a:t>pdf</a:t>
            </a:r>
            <a:r>
              <a:rPr lang="zh-CN" altLang="zh-CN" dirty="0"/>
              <a:t>均可）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提交源程序，并注明如何才能运行起来（不要附在报告后面，提交单独的程序包），可以用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或者</a:t>
            </a:r>
            <a:r>
              <a:rPr lang="en-US" altLang="zh-CN" dirty="0"/>
              <a:t>C/C++</a:t>
            </a:r>
            <a:r>
              <a:rPr lang="zh-CN" altLang="zh-CN" dirty="0"/>
              <a:t>实现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报告中要有理论分析，能体现出自己的思考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鼓励同学们相互讨论，或者利用网络学堂开展讨论，但是报告和程序必须独立完成；如果发现程序或报告中有内容和表现形式基本相同、可判为抄袭的情况，抄袭者和被抄袭者的</a:t>
            </a:r>
            <a:r>
              <a:rPr lang="en-US" altLang="zh-CN" dirty="0"/>
              <a:t>project</a:t>
            </a:r>
            <a:r>
              <a:rPr lang="zh-CN" altLang="zh-CN" dirty="0"/>
              <a:t>成绩都为零分，所以请同学们要独立完成作业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时间要求，见网络学堂作业提交的截止日期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r>
              <a:rPr lang="zh-CN" altLang="en-US" dirty="0" smtClean="0"/>
              <a:t>可以使用网上的</a:t>
            </a:r>
            <a:r>
              <a:rPr lang="en-US" altLang="zh-CN" dirty="0"/>
              <a:t>T</a:t>
            </a:r>
            <a:r>
              <a:rPr lang="en-US" altLang="zh-CN" dirty="0" smtClean="0"/>
              <a:t>oolkit</a:t>
            </a:r>
            <a:r>
              <a:rPr lang="zh-CN" altLang="en-US" dirty="0" smtClean="0"/>
              <a:t>，参考开源代码进行修改，但不能照抄程序。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936104"/>
          </a:xfrm>
        </p:spPr>
        <p:txBody>
          <a:bodyPr/>
          <a:lstStyle/>
          <a:p>
            <a:pPr algn="ctr"/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990656" cy="5400600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sz="1600" dirty="0" smtClean="0"/>
              <a:t>P.N</a:t>
            </a:r>
            <a:r>
              <a:rPr lang="en-US" altLang="zh-CN" sz="1600" dirty="0"/>
              <a:t>. </a:t>
            </a:r>
            <a:r>
              <a:rPr lang="en-US" altLang="zh-CN" sz="1600" dirty="0" err="1"/>
              <a:t>Belhumeur</a:t>
            </a:r>
            <a:r>
              <a:rPr lang="en-US" altLang="zh-CN" sz="1600" dirty="0"/>
              <a:t>, J.P. </a:t>
            </a:r>
            <a:r>
              <a:rPr lang="en-US" altLang="zh-CN" sz="1600" dirty="0" err="1"/>
              <a:t>Hespanha</a:t>
            </a:r>
            <a:r>
              <a:rPr lang="en-US" altLang="zh-CN" sz="1600" dirty="0"/>
              <a:t>, and D.J. </a:t>
            </a:r>
            <a:r>
              <a:rPr lang="en-US" altLang="zh-CN" sz="1600" dirty="0" err="1"/>
              <a:t>Kriengman</a:t>
            </a:r>
            <a:r>
              <a:rPr lang="en-US" altLang="zh-CN" sz="1600" dirty="0"/>
              <a:t>, “</a:t>
            </a:r>
            <a:r>
              <a:rPr lang="en-US" altLang="zh-CN" sz="1600" dirty="0" err="1"/>
              <a:t>Eigenfaces</a:t>
            </a:r>
            <a:r>
              <a:rPr lang="en-US" altLang="zh-CN" sz="1600" dirty="0"/>
              <a:t> vs. </a:t>
            </a:r>
            <a:r>
              <a:rPr lang="en-US" altLang="zh-CN" sz="1600" dirty="0" err="1"/>
              <a:t>Fisherfaces</a:t>
            </a:r>
            <a:r>
              <a:rPr lang="en-US" altLang="zh-CN" sz="1600" dirty="0"/>
              <a:t>: Recognition Using Class Specific Linear Projection,” IEEE Trans. Pattern Analysis and Machine Intelligence, vol. 19, no. 7, pp. 711-720, July 1997</a:t>
            </a:r>
            <a:r>
              <a:rPr lang="en-US" altLang="zh-CN" sz="1600" dirty="0" smtClean="0"/>
              <a:t>. (Fisher)</a:t>
            </a:r>
            <a:endParaRPr lang="zh-CN" altLang="zh-CN" sz="1600" dirty="0"/>
          </a:p>
          <a:p>
            <a:r>
              <a:rPr lang="en-US" altLang="zh-CN" sz="1600" dirty="0" smtClean="0"/>
              <a:t>N. </a:t>
            </a:r>
            <a:r>
              <a:rPr lang="en-US" altLang="zh-CN" sz="1600" dirty="0" err="1" smtClean="0"/>
              <a:t>Dalal</a:t>
            </a:r>
            <a:r>
              <a:rPr lang="en-US" altLang="zh-CN" sz="1600" dirty="0" smtClean="0"/>
              <a:t> and B. </a:t>
            </a:r>
            <a:r>
              <a:rPr lang="en-US" altLang="zh-CN" sz="1600" dirty="0" err="1" smtClean="0"/>
              <a:t>Triggs</a:t>
            </a:r>
            <a:r>
              <a:rPr lang="en-US" altLang="zh-CN" sz="1600" dirty="0" smtClean="0"/>
              <a:t>, “Histograms of oriented gradients for human detection,” in Computer Vision and Pattern Recognition (CVPR), 2005 IEEE Conference on, 2005, pp. 886–893. (HOG)</a:t>
            </a:r>
          </a:p>
          <a:p>
            <a:r>
              <a:rPr lang="en-US" altLang="zh-CN" sz="1600" dirty="0"/>
              <a:t>Cortes, C.; </a:t>
            </a:r>
            <a:r>
              <a:rPr lang="en-US" altLang="zh-CN" sz="1600" dirty="0" err="1"/>
              <a:t>Vapnik</a:t>
            </a:r>
            <a:r>
              <a:rPr lang="en-US" altLang="zh-CN" sz="1600" dirty="0"/>
              <a:t>, V. (1995). "Support-vector networks". (SVM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/>
              <a:t>Griffin, Gregory &amp; </a:t>
            </a:r>
            <a:r>
              <a:rPr lang="en-US" altLang="zh-CN" sz="1600" dirty="0" err="1"/>
              <a:t>Holub</a:t>
            </a:r>
            <a:r>
              <a:rPr lang="en-US" altLang="zh-CN" sz="1600" dirty="0"/>
              <a:t>, Alex &amp; </a:t>
            </a:r>
            <a:r>
              <a:rPr lang="en-US" altLang="zh-CN" sz="1600" dirty="0" err="1"/>
              <a:t>Perona</a:t>
            </a:r>
            <a:r>
              <a:rPr lang="en-US" altLang="zh-CN" sz="1600" dirty="0"/>
              <a:t>, Pietro. (2007). Caltech-256 Object Category Dataset. </a:t>
            </a:r>
            <a:r>
              <a:rPr lang="en-US" altLang="zh-CN" sz="1600" dirty="0" err="1"/>
              <a:t>CalTech</a:t>
            </a:r>
            <a:r>
              <a:rPr lang="en-US" altLang="zh-CN" sz="1600" dirty="0"/>
              <a:t> Report. </a:t>
            </a:r>
          </a:p>
          <a:p>
            <a:r>
              <a:rPr lang="en-US" altLang="zh-CN" sz="1600" dirty="0" err="1" smtClean="0"/>
              <a:t>Fei-Fei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L, Fergus R, </a:t>
            </a:r>
            <a:r>
              <a:rPr lang="en-US" altLang="zh-CN" sz="1600" dirty="0" err="1"/>
              <a:t>Perona</a:t>
            </a:r>
            <a:r>
              <a:rPr lang="en-US" altLang="zh-CN" sz="1600" dirty="0"/>
              <a:t> P. Learning generative visual models from few training examples: An incremental </a:t>
            </a:r>
            <a:r>
              <a:rPr lang="en-US" altLang="zh-CN" sz="1600" dirty="0" err="1"/>
              <a:t>bayesian</a:t>
            </a:r>
            <a:r>
              <a:rPr lang="en-US" altLang="zh-CN" sz="1600" dirty="0"/>
              <a:t> approach tested on 101 object categories[J]. Computer vision and Image understanding, 2007, 106(1): 59-70.</a:t>
            </a:r>
          </a:p>
          <a:p>
            <a:r>
              <a:rPr lang="en-US" altLang="zh-CN" sz="1600" dirty="0" err="1" smtClean="0"/>
              <a:t>Zeiler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M D, Fergus R. Visualizing and understanding convolutional networks[C]//European conference on computer vision. springer, Cham, 2014: 818-833.</a:t>
            </a:r>
          </a:p>
          <a:p>
            <a:r>
              <a:rPr lang="en-US" altLang="zh-CN" sz="1600" dirty="0" smtClean="0"/>
              <a:t>Bosch </a:t>
            </a:r>
            <a:r>
              <a:rPr lang="en-US" altLang="zh-CN" sz="1600" dirty="0"/>
              <a:t>A, Zisserman A, Munoz X. Image classification using random forests and ferns[C]//2007 IEEE 11th international conference on computer vision. </a:t>
            </a:r>
            <a:r>
              <a:rPr lang="en-US" altLang="zh-CN" sz="1600" dirty="0" err="1"/>
              <a:t>Ieee</a:t>
            </a:r>
            <a:r>
              <a:rPr lang="en-US" altLang="zh-CN" sz="1600" dirty="0"/>
              <a:t>, 2007: 1-8.</a:t>
            </a:r>
          </a:p>
          <a:p>
            <a:r>
              <a:rPr lang="en-US" altLang="zh-CN" sz="1600" dirty="0" err="1" smtClean="0"/>
              <a:t>Boiman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O, </a:t>
            </a:r>
            <a:r>
              <a:rPr lang="en-US" altLang="zh-CN" sz="1600" dirty="0" err="1"/>
              <a:t>Shechtman</a:t>
            </a:r>
            <a:r>
              <a:rPr lang="en-US" altLang="zh-CN" sz="1600" dirty="0"/>
              <a:t> E, </a:t>
            </a:r>
            <a:r>
              <a:rPr lang="en-US" altLang="zh-CN" sz="1600" dirty="0" err="1"/>
              <a:t>Irani</a:t>
            </a:r>
            <a:r>
              <a:rPr lang="en-US" altLang="zh-CN" sz="1600" dirty="0"/>
              <a:t> M. In defense of nearest-neighbor based image classification[C]//2008 IEEE Conference on Computer Vision and Pattern Recognition. IEEE, 2008: 1-8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9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936104"/>
          </a:xfrm>
        </p:spPr>
        <p:txBody>
          <a:bodyPr/>
          <a:lstStyle/>
          <a:p>
            <a:pPr algn="ctr"/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990656" cy="5400600"/>
          </a:xfrm>
        </p:spPr>
        <p:txBody>
          <a:bodyPr>
            <a:normAutofit fontScale="92500"/>
          </a:bodyPr>
          <a:lstStyle/>
          <a:p>
            <a:r>
              <a:rPr lang="en-US" altLang="zh-CN" sz="1600" dirty="0" err="1" smtClean="0"/>
              <a:t>Sohn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K, Jung D Y, Lee H, et al. Efficient learning of sparse, distributed, convolutional feature representations for object recognition[C]//2011 International Conference on Computer Vision. IEEE, 2011: 2643-2650.</a:t>
            </a:r>
          </a:p>
          <a:p>
            <a:r>
              <a:rPr lang="en-US" altLang="zh-CN" sz="1600" dirty="0" smtClean="0"/>
              <a:t>Bo </a:t>
            </a:r>
            <a:r>
              <a:rPr lang="en-US" altLang="zh-CN" sz="1600" dirty="0"/>
              <a:t>L, Ren X, Fox D. Multipath sparse coding using hierarchical matching pursuit[C]//Proceedings of the IEEE Conference on Computer Vision and Pattern Recognition. 2013: 660-667.</a:t>
            </a:r>
          </a:p>
          <a:p>
            <a:r>
              <a:rPr lang="en-US" altLang="zh-CN" sz="1600" dirty="0" smtClean="0"/>
              <a:t>Wang </a:t>
            </a:r>
            <a:r>
              <a:rPr lang="en-US" altLang="zh-CN" sz="1600" dirty="0"/>
              <a:t>K, Zhang D, Li Y, et al. Cost-effective active learning for deep image classification[J]. IEEE Transactions on Circuits and Systems for Video Technology, 2017, 27(12): 2591-2600.</a:t>
            </a:r>
          </a:p>
          <a:p>
            <a:r>
              <a:rPr lang="en-US" altLang="zh-CN" sz="1600" dirty="0" err="1" smtClean="0"/>
              <a:t>Tommasi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T, Patricia N, Caputo B, et al. A deeper look at dataset bias[M]//Domain Adaptation in Computer Vision Applications. Springer, Cham, 2017: 37-55.</a:t>
            </a:r>
          </a:p>
          <a:p>
            <a:r>
              <a:rPr lang="en-US" altLang="zh-CN" sz="1600" dirty="0" smtClean="0"/>
              <a:t>Deng </a:t>
            </a:r>
            <a:r>
              <a:rPr lang="en-US" altLang="zh-CN" sz="1600" dirty="0"/>
              <a:t>J, Berg A C, </a:t>
            </a:r>
            <a:r>
              <a:rPr lang="en-US" altLang="zh-CN" sz="1600" dirty="0" err="1"/>
              <a:t>Fei-Fei</a:t>
            </a:r>
            <a:r>
              <a:rPr lang="en-US" altLang="zh-CN" sz="1600" dirty="0"/>
              <a:t> L. Hierarchical semantic indexing for large scale image retrieval[C]//CVPR 2011. IEEE, 2011: 785-792.</a:t>
            </a:r>
          </a:p>
          <a:p>
            <a:r>
              <a:rPr lang="en-US" altLang="zh-CN" sz="1600" dirty="0" err="1" smtClean="0"/>
              <a:t>Chechik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G, Sharma V, </a:t>
            </a:r>
            <a:r>
              <a:rPr lang="en-US" altLang="zh-CN" sz="1600" dirty="0" err="1"/>
              <a:t>Shalit</a:t>
            </a:r>
            <a:r>
              <a:rPr lang="en-US" altLang="zh-CN" sz="1600" dirty="0"/>
              <a:t> U, et al. Large scale online learning of image similarity through ranking[J]. Journal of Machine Learning Research, 2010, 11(Mar): 1109-1135.</a:t>
            </a:r>
          </a:p>
          <a:p>
            <a:r>
              <a:rPr lang="en-US" altLang="zh-CN" sz="1600" dirty="0" smtClean="0"/>
              <a:t>He </a:t>
            </a:r>
            <a:r>
              <a:rPr lang="en-US" altLang="zh-CN" sz="1600" dirty="0"/>
              <a:t>K, Zhang X, Ren S, et al. Spatial pyramid pooling in deep convolutional networks for visual recognition[J]. IEEE transactions on pattern analysis and machine intelligence, 2015, 37(9): 1904-1916.</a:t>
            </a:r>
          </a:p>
          <a:p>
            <a:r>
              <a:rPr lang="en-US" altLang="zh-CN" sz="1600" dirty="0" smtClean="0"/>
              <a:t>Li </a:t>
            </a:r>
            <a:r>
              <a:rPr lang="en-US" altLang="zh-CN" sz="1600" dirty="0"/>
              <a:t>Q, Zhang H, </a:t>
            </a:r>
            <a:r>
              <a:rPr lang="en-US" altLang="zh-CN" sz="1600" dirty="0" err="1"/>
              <a:t>Guo</a:t>
            </a:r>
            <a:r>
              <a:rPr lang="en-US" altLang="zh-CN" sz="1600" dirty="0"/>
              <a:t> J, et al. Reference-based scheme combined with k-</a:t>
            </a:r>
            <a:r>
              <a:rPr lang="en-US" altLang="zh-CN" sz="1600" dirty="0" err="1"/>
              <a:t>svd</a:t>
            </a:r>
            <a:r>
              <a:rPr lang="en-US" altLang="zh-CN" sz="1600" dirty="0"/>
              <a:t> for scene image categorization[J]. IEEE Signal Processing Letters, 2013, 20(1): 67-70.</a:t>
            </a:r>
          </a:p>
          <a:p>
            <a:r>
              <a:rPr lang="en-US" altLang="zh-CN" sz="1600" dirty="0" smtClean="0"/>
              <a:t>Zhou </a:t>
            </a:r>
            <a:r>
              <a:rPr lang="en-US" altLang="zh-CN" sz="1600" dirty="0"/>
              <a:t>B, </a:t>
            </a:r>
            <a:r>
              <a:rPr lang="en-US" altLang="zh-CN" sz="1600" dirty="0" err="1"/>
              <a:t>Lapedriza</a:t>
            </a:r>
            <a:r>
              <a:rPr lang="en-US" altLang="zh-CN" sz="1600" dirty="0"/>
              <a:t> A, Xiao J, et al. Learning deep features for scene recognition using places database[C]//Advances in neural information processing systems. 2014: 487-495.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990656" cy="54006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Overall CNN architecture: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107504" y="188640"/>
            <a:ext cx="885698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400" kern="0" dirty="0"/>
              <a:t>Spatial Pyramid Pooling in Deep Convolutional</a:t>
            </a:r>
          </a:p>
          <a:p>
            <a:r>
              <a:rPr lang="en-US" altLang="zh-CN" sz="2400" kern="0" dirty="0"/>
              <a:t>Networks for Visual Recognition</a:t>
            </a:r>
            <a:endParaRPr lang="zh-CN" altLang="en-US" sz="2400" kern="0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6" y="1519295"/>
            <a:ext cx="7920564" cy="4476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7319" y="6056248"/>
            <a:ext cx="7737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He K, Zhang X, Ren S, et al. Spatial pyramid pooling in deep convolutional networks for visual recognition[J]. IEEE transactions on pattern analysis and machine intelligence, 2015, 37(9): 1904-1916.</a:t>
            </a:r>
          </a:p>
        </p:txBody>
      </p:sp>
    </p:spTree>
    <p:extLst>
      <p:ext uri="{BB962C8B-B14F-4D97-AF65-F5344CB8AC3E}">
        <p14:creationId xmlns:p14="http://schemas.microsoft.com/office/powerpoint/2010/main" val="2972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990656" cy="54006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Overall CNN architecture: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107504" y="188640"/>
            <a:ext cx="885698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400" kern="0" dirty="0"/>
              <a:t>Spatial Pyramid Pooling in Deep Convolutional</a:t>
            </a:r>
          </a:p>
          <a:p>
            <a:r>
              <a:rPr lang="en-US" altLang="zh-CN" sz="2400" kern="0" dirty="0"/>
              <a:t>Networks for Visual Recognition</a:t>
            </a:r>
            <a:endParaRPr lang="zh-CN" altLang="en-US" sz="2400" kern="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" b="20768"/>
          <a:stretch/>
        </p:blipFill>
        <p:spPr>
          <a:xfrm>
            <a:off x="911994" y="1457459"/>
            <a:ext cx="7248004" cy="48163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0846" y="6298227"/>
            <a:ext cx="7737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He K, Zhang X, Ren S, et al. Spatial pyramid pooling in deep convolutional networks for visual recognition[J]. IEEE transactions on pattern analysis and machine intelligence, 2015, 37(9): 1904-1916.</a:t>
            </a:r>
          </a:p>
        </p:txBody>
      </p:sp>
    </p:spTree>
    <p:extLst>
      <p:ext uri="{BB962C8B-B14F-4D97-AF65-F5344CB8AC3E}">
        <p14:creationId xmlns:p14="http://schemas.microsoft.com/office/powerpoint/2010/main" val="7207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52736"/>
            <a:ext cx="7990656" cy="54006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Caltech 101 performance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107504" y="188640"/>
            <a:ext cx="885698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3399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en-US" altLang="zh-CN" sz="2400" kern="0" dirty="0"/>
              <a:t>Spatial Pyramid Pooling in Deep Convolutional</a:t>
            </a:r>
          </a:p>
          <a:p>
            <a:r>
              <a:rPr lang="en-US" altLang="zh-CN" sz="2400" kern="0" dirty="0"/>
              <a:t>Networks for Visual Recognition</a:t>
            </a:r>
            <a:endParaRPr lang="zh-CN" altLang="en-US" sz="2400" kern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32" y="2120280"/>
            <a:ext cx="3701128" cy="273630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0846" y="5472916"/>
            <a:ext cx="7737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He K, Zhang X, Ren S, et al. Spatial pyramid pooling in deep convolutional networks for visual recognition[J]. IEEE transactions on pattern analysis and machine intelligence, 2015, 37(9): 1904-1916.</a:t>
            </a:r>
          </a:p>
        </p:txBody>
      </p:sp>
      <p:sp>
        <p:nvSpPr>
          <p:cNvPr id="2" name="矩形 1"/>
          <p:cNvSpPr/>
          <p:nvPr/>
        </p:nvSpPr>
        <p:spPr>
          <a:xfrm>
            <a:off x="6156176" y="2492896"/>
            <a:ext cx="1138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CVPR 2006 </a:t>
            </a:r>
            <a:endParaRPr lang="en-US" altLang="zh-CN" sz="2000" dirty="0"/>
          </a:p>
        </p:txBody>
      </p:sp>
      <p:sp>
        <p:nvSpPr>
          <p:cNvPr id="15" name="矩形 14"/>
          <p:cNvSpPr/>
          <p:nvPr/>
        </p:nvSpPr>
        <p:spPr>
          <a:xfrm>
            <a:off x="6156176" y="2768496"/>
            <a:ext cx="1138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CVPR </a:t>
            </a:r>
            <a:r>
              <a:rPr lang="en-US" altLang="zh-CN" sz="16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2010 </a:t>
            </a:r>
            <a:endParaRPr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6156176" y="3044096"/>
            <a:ext cx="1128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ECCV 2010 </a:t>
            </a:r>
            <a:endParaRPr lang="en-US" altLang="zh-CN" sz="2000" dirty="0"/>
          </a:p>
        </p:txBody>
      </p:sp>
      <p:sp>
        <p:nvSpPr>
          <p:cNvPr id="17" name="矩形 16"/>
          <p:cNvSpPr/>
          <p:nvPr/>
        </p:nvSpPr>
        <p:spPr>
          <a:xfrm>
            <a:off x="6156176" y="3336186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ICML 2014 </a:t>
            </a:r>
            <a:endParaRPr lang="en-US" altLang="zh-CN" sz="2000" dirty="0"/>
          </a:p>
        </p:txBody>
      </p:sp>
      <p:sp>
        <p:nvSpPr>
          <p:cNvPr id="20" name="矩形 19"/>
          <p:cNvSpPr/>
          <p:nvPr/>
        </p:nvSpPr>
        <p:spPr>
          <a:xfrm>
            <a:off x="6156176" y="3605236"/>
            <a:ext cx="11280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ECCV 2014 </a:t>
            </a:r>
            <a:endParaRPr lang="en-US" altLang="zh-CN" sz="2000" dirty="0"/>
          </a:p>
        </p:txBody>
      </p:sp>
      <p:sp>
        <p:nvSpPr>
          <p:cNvPr id="21" name="矩形 20"/>
          <p:cNvSpPr/>
          <p:nvPr/>
        </p:nvSpPr>
        <p:spPr>
          <a:xfrm>
            <a:off x="6156176" y="4162180"/>
            <a:ext cx="1205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BMVC 2014 </a:t>
            </a:r>
          </a:p>
        </p:txBody>
      </p:sp>
      <p:sp>
        <p:nvSpPr>
          <p:cNvPr id="22" name="矩形 21"/>
          <p:cNvSpPr/>
          <p:nvPr/>
        </p:nvSpPr>
        <p:spPr>
          <a:xfrm>
            <a:off x="6156176" y="3888898"/>
            <a:ext cx="1138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CVPR </a:t>
            </a:r>
            <a:r>
              <a:rPr lang="en-US" altLang="zh-CN" sz="1600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2014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743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相关的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81200"/>
            <a:ext cx="8856984" cy="4472136"/>
          </a:xfrm>
        </p:spPr>
        <p:txBody>
          <a:bodyPr/>
          <a:lstStyle/>
          <a:p>
            <a:r>
              <a:rPr lang="en-US" altLang="zh-CN" sz="2800" dirty="0" err="1" smtClean="0"/>
              <a:t>imresize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放缩图像大小</a:t>
            </a:r>
            <a:endParaRPr lang="en-US" altLang="zh-CN" sz="2800" dirty="0" smtClean="0"/>
          </a:p>
          <a:p>
            <a:r>
              <a:rPr lang="en-US" altLang="zh-CN" sz="2800" dirty="0" smtClean="0"/>
              <a:t>reshape: </a:t>
            </a:r>
            <a:r>
              <a:rPr lang="zh-CN" altLang="en-US" sz="2800" dirty="0" smtClean="0"/>
              <a:t>改变矩阵形状，可以将图像拉成一维向量</a:t>
            </a:r>
            <a:endParaRPr lang="en-US" altLang="zh-CN" sz="2800" dirty="0" smtClean="0"/>
          </a:p>
          <a:p>
            <a:r>
              <a:rPr lang="en-US" altLang="zh-CN" sz="2800" dirty="0" err="1" smtClean="0"/>
              <a:t>imadjust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调整图像的灰度直方图</a:t>
            </a:r>
            <a:endParaRPr lang="en-US" altLang="zh-CN" sz="2800" dirty="0" smtClean="0"/>
          </a:p>
          <a:p>
            <a:r>
              <a:rPr lang="en-US" altLang="zh-CN" sz="2800" dirty="0" err="1" smtClean="0"/>
              <a:t>pca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训练</a:t>
            </a:r>
            <a:r>
              <a:rPr lang="en-US" altLang="zh-CN" sz="2800" dirty="0" smtClean="0"/>
              <a:t>PCA</a:t>
            </a:r>
          </a:p>
          <a:p>
            <a:r>
              <a:rPr lang="en-US" altLang="zh-CN" sz="2800" dirty="0" err="1"/>
              <a:t>vlfeat</a:t>
            </a:r>
            <a:r>
              <a:rPr lang="en-US" altLang="zh-CN" sz="2800" dirty="0"/>
              <a:t>: </a:t>
            </a:r>
            <a:r>
              <a:rPr lang="zh-CN" altLang="en-US" sz="2800" dirty="0" smtClean="0"/>
              <a:t>可以用于提取</a:t>
            </a:r>
            <a:r>
              <a:rPr lang="en-US" altLang="zh-CN" sz="2800" dirty="0" smtClean="0"/>
              <a:t>HOG</a:t>
            </a:r>
            <a:r>
              <a:rPr lang="zh-CN" altLang="en-US" sz="2800" dirty="0" smtClean="0"/>
              <a:t>特征的库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另有文档介绍如何使用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 err="1" smtClean="0"/>
              <a:t>svmtrain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svmclassify</a:t>
            </a:r>
            <a:r>
              <a:rPr lang="en-US" altLang="zh-CN" sz="2800" dirty="0" smtClean="0"/>
              <a:t>: SVM</a:t>
            </a:r>
            <a:r>
              <a:rPr lang="zh-CN" altLang="en-US" sz="2800" dirty="0" smtClean="0"/>
              <a:t>训练、</a:t>
            </a:r>
            <a:r>
              <a:rPr lang="zh-CN" altLang="en-US" sz="2800" dirty="0"/>
              <a:t>识别</a:t>
            </a:r>
            <a:endParaRPr lang="en-US" altLang="zh-CN" sz="2800" dirty="0" smtClean="0"/>
          </a:p>
          <a:p>
            <a:r>
              <a:rPr lang="en-US" altLang="zh-CN" sz="2800" dirty="0" err="1" smtClean="0"/>
              <a:t>fopen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fclose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fscanf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fprintf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文件打开、关闭、读、写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696" y="2111375"/>
            <a:ext cx="7558608" cy="1470025"/>
          </a:xfrm>
        </p:spPr>
        <p:txBody>
          <a:bodyPr/>
          <a:lstStyle/>
          <a:p>
            <a:r>
              <a:rPr lang="zh-CN" altLang="en-US" dirty="0" smtClean="0"/>
              <a:t>模式识别大作业</a:t>
            </a:r>
            <a:r>
              <a:rPr lang="en-US" altLang="zh-CN" dirty="0" smtClean="0"/>
              <a:t>——Caltech256</a:t>
            </a:r>
            <a:r>
              <a:rPr lang="zh-CN" altLang="en-US" dirty="0" smtClean="0"/>
              <a:t>图像分类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/>
              <a:t>王贵</a:t>
            </a:r>
            <a:r>
              <a:rPr lang="zh-CN" altLang="en-US" dirty="0" smtClean="0"/>
              <a:t>锦，</a:t>
            </a:r>
            <a:r>
              <a:rPr lang="zh-CN" altLang="en-US" dirty="0"/>
              <a:t>张才荣</a:t>
            </a:r>
            <a:r>
              <a:rPr lang="zh-CN" altLang="en-US" dirty="0" smtClean="0"/>
              <a:t>，张亦弛，赵亢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97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PCA</a:t>
            </a:r>
            <a:r>
              <a:rPr lang="zh-CN" altLang="en-US" dirty="0" smtClean="0"/>
              <a:t>的识别（续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计算训练数据的均值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训练数据的协方差阵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60032" y="1864650"/>
                <a:ext cx="1223284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864650"/>
                <a:ext cx="1223284" cy="871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5887" y="3933056"/>
            <a:ext cx="63722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43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PCA</a:t>
            </a:r>
            <a:r>
              <a:rPr lang="zh-CN" altLang="en-US" dirty="0" smtClean="0"/>
              <a:t>的识别（续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对协方差阵进行特征值分解，求出特征脸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/>
                      <m:t>即为第</m:t>
                    </m:r>
                    <m:r>
                      <m:rPr>
                        <m:nor/>
                      </m:rPr>
                      <a:rPr lang="en-US" altLang="zh-CN" dirty="0"/>
                      <m:t>i</m:t>
                    </m:r>
                    <m:r>
                      <m:rPr>
                        <m:nor/>
                      </m:rPr>
                      <a:rPr lang="zh-CN" altLang="en-US" dirty="0"/>
                      <m:t>个特征脸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zh-CN" altLang="en-US" dirty="0"/>
              </a:p>
              <a:p>
                <a:pPr lvl="1"/>
                <a:r>
                  <a:rPr lang="zh-CN" altLang="en-US" dirty="0"/>
                  <a:t>一般的，图像的</a:t>
                </a:r>
                <a:r>
                  <a:rPr lang="zh-CN" altLang="en-US" dirty="0" smtClean="0"/>
                  <a:t>维数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要</a:t>
                </a:r>
                <a:r>
                  <a:rPr lang="zh-CN" altLang="en-US" dirty="0"/>
                  <a:t>远大于训练的样本</a:t>
                </a:r>
                <a:r>
                  <a:rPr lang="zh-CN" altLang="en-US" dirty="0" smtClean="0"/>
                  <a:t>数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是一个非常大的矩阵。因此，转求下式的特征值分解：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选取最大的</a:t>
                </a:r>
                <a:r>
                  <a:rPr lang="zh-CN" altLang="en-US" dirty="0" smtClean="0"/>
                  <a:t>前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个</a:t>
                </a:r>
                <a:r>
                  <a:rPr lang="zh-CN" altLang="en-US" dirty="0"/>
                  <a:t>特征值对应的特征向量来作为特征脸空间的基向量构成变换矩阵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lvl="1"/>
                <a:endParaRPr lang="zh-CN" altLang="en-US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3704" r="-2980" b="-16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605517" y="4048497"/>
                <a:ext cx="19329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17" y="4048497"/>
                <a:ext cx="193296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115616" y="4551511"/>
                <a:ext cx="7013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则有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2400" dirty="0" smtClean="0"/>
                  <a:t>||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||(</a:t>
                </a:r>
                <a:r>
                  <a:rPr lang="zh-CN" altLang="en-US" sz="2400" dirty="0" smtClean="0"/>
                  <a:t>归一化</a:t>
                </a:r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551511"/>
                <a:ext cx="701333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96" t="-14667" r="-1652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7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Fisherface</a:t>
            </a:r>
            <a:r>
              <a:rPr lang="zh-CN" altLang="en-US" dirty="0"/>
              <a:t>：</a:t>
            </a:r>
            <a:r>
              <a:rPr lang="zh-CN" altLang="en-US" dirty="0" smtClean="0"/>
              <a:t>基本思想（续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FLD </a:t>
            </a:r>
            <a:r>
              <a:rPr lang="zh-CN" altLang="en-US" dirty="0"/>
              <a:t>选择一种最优的投影变换，满足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D0C410-7B55-4768-94B3-C12913D8D23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1" y="2892881"/>
            <a:ext cx="18473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6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493384" y="2444938"/>
                <a:ext cx="3744416" cy="89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384" y="2444938"/>
                <a:ext cx="3744416" cy="895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672" y="3416980"/>
            <a:ext cx="3870656" cy="32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6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Fisherface</a:t>
            </a:r>
            <a:r>
              <a:rPr lang="zh-CN" altLang="en-US" dirty="0" smtClean="0"/>
              <a:t>：投影矩阵的</a:t>
            </a:r>
            <a:r>
              <a:rPr lang="zh-CN" altLang="en-US" dirty="0"/>
              <a:t>计算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优化分析表明，满足上述最大化的</a:t>
            </a:r>
            <a:r>
              <a:rPr lang="en-US" altLang="zh-CN" sz="2800" dirty="0"/>
              <a:t>W</a:t>
            </a:r>
            <a:r>
              <a:rPr lang="zh-CN" altLang="en-US" sz="2800" dirty="0"/>
              <a:t>是下述方程的解：</a:t>
            </a:r>
          </a:p>
          <a:p>
            <a:pPr>
              <a:buFontTx/>
              <a:buNone/>
            </a:pPr>
            <a:r>
              <a:rPr lang="zh-CN" altLang="en-US" sz="2800" dirty="0"/>
              <a:t> </a:t>
            </a:r>
          </a:p>
          <a:p>
            <a:r>
              <a:rPr lang="zh-CN" altLang="en-US" sz="2800" dirty="0" smtClean="0"/>
              <a:t>进一步 </a:t>
            </a:r>
            <a:r>
              <a:rPr lang="en-US" altLang="zh-CN" sz="2800" i="1" dirty="0" err="1" smtClean="0"/>
              <a:t>S</a:t>
            </a:r>
            <a:r>
              <a:rPr lang="en-US" altLang="zh-CN" sz="2800" i="1" baseline="-25000" dirty="0" err="1" smtClean="0"/>
              <a:t>w</a:t>
            </a:r>
            <a:r>
              <a:rPr lang="zh-CN" altLang="en-US" sz="2800" dirty="0" smtClean="0"/>
              <a:t>假设是非奇异的。则可以通过求解下面的广义特征值问题来得到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如果</a:t>
            </a:r>
            <a:r>
              <a:rPr lang="en-US" altLang="zh-CN" sz="2800" i="1" dirty="0" err="1"/>
              <a:t>S</a:t>
            </a:r>
            <a:r>
              <a:rPr lang="en-US" altLang="zh-CN" sz="2800" i="1" baseline="-25000" dirty="0" err="1"/>
              <a:t>w</a:t>
            </a:r>
            <a:r>
              <a:rPr lang="zh-CN" altLang="en-US" sz="2800" dirty="0"/>
              <a:t>是奇异的，怎么办？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A77EC3-549E-49C2-B655-A7A3F84422A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914436" name="Rectangle 4"/>
          <p:cNvSpPr>
            <a:spLocks noChangeArrowheads="1"/>
          </p:cNvSpPr>
          <p:nvPr/>
        </p:nvSpPr>
        <p:spPr bwMode="auto">
          <a:xfrm>
            <a:off x="1" y="88701"/>
            <a:ext cx="18473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662"/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1" y="3149405"/>
            <a:ext cx="18473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662"/>
          </a:p>
        </p:txBody>
      </p:sp>
      <p:sp>
        <p:nvSpPr>
          <p:cNvPr id="914440" name="Rectangle 8"/>
          <p:cNvSpPr>
            <a:spLocks noChangeArrowheads="1"/>
          </p:cNvSpPr>
          <p:nvPr/>
        </p:nvSpPr>
        <p:spPr bwMode="auto">
          <a:xfrm>
            <a:off x="1" y="3142077"/>
            <a:ext cx="184731" cy="3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6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86254" y="2924944"/>
                <a:ext cx="21714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254" y="2924944"/>
                <a:ext cx="2171492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36913" y="4653136"/>
                <a:ext cx="2270173" cy="467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13" y="4653136"/>
                <a:ext cx="2270173" cy="467757"/>
              </a:xfrm>
              <a:prstGeom prst="rect">
                <a:avLst/>
              </a:prstGeom>
              <a:blipFill rotWithShape="0"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0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828" y="620688"/>
            <a:ext cx="8350696" cy="1143000"/>
          </a:xfrm>
        </p:spPr>
        <p:txBody>
          <a:bodyPr/>
          <a:lstStyle/>
          <a:p>
            <a:r>
              <a:rPr lang="en-US" altLang="zh-CN" dirty="0" err="1" smtClean="0"/>
              <a:t>Fisherface</a:t>
            </a:r>
            <a:r>
              <a:rPr lang="zh-CN" altLang="en-US" dirty="0" smtClean="0"/>
              <a:t>：</a:t>
            </a:r>
            <a:r>
              <a:rPr lang="zh-CN" altLang="en-US" dirty="0"/>
              <a:t>投影</a:t>
            </a:r>
            <a:r>
              <a:rPr lang="zh-CN" altLang="en-US" dirty="0" smtClean="0"/>
              <a:t>矩阵的计算（续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15525"/>
            <a:ext cx="8534400" cy="4909819"/>
          </a:xfrm>
        </p:spPr>
        <p:txBody>
          <a:bodyPr/>
          <a:lstStyle/>
          <a:p>
            <a:r>
              <a:rPr lang="zh-CN" altLang="en-US" sz="2800" dirty="0" smtClean="0"/>
              <a:t>实际上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B</a:t>
            </a:r>
            <a:r>
              <a:rPr lang="en-US" altLang="zh-CN" sz="2800" dirty="0" smtClean="0"/>
              <a:t>W=S</a:t>
            </a:r>
            <a:r>
              <a:rPr lang="en-US" altLang="zh-CN" sz="2800" baseline="-25000" dirty="0" smtClean="0"/>
              <a:t>W</a:t>
            </a:r>
            <a:r>
              <a:rPr lang="en-US" altLang="zh-CN" sz="2800" dirty="0" smtClean="0"/>
              <a:t>W</a:t>
            </a:r>
            <a:r>
              <a:rPr lang="el-GR" altLang="zh-CN" sz="2800" dirty="0" smtClean="0"/>
              <a:t>Λ</a:t>
            </a:r>
            <a:r>
              <a:rPr lang="zh-CN" altLang="en-US" sz="2800" dirty="0" smtClean="0"/>
              <a:t>，最多只有</a:t>
            </a:r>
            <a:r>
              <a:rPr lang="en-US" altLang="zh-CN" sz="2800" dirty="0" smtClean="0"/>
              <a:t>c-1</a:t>
            </a:r>
            <a:r>
              <a:rPr lang="zh-CN" altLang="en-US" sz="2800" dirty="0" smtClean="0"/>
              <a:t>个特征值，而</a:t>
            </a:r>
            <a:r>
              <a:rPr lang="en-US" altLang="zh-CN" sz="2800" dirty="0" smtClean="0"/>
              <a:t>S</a:t>
            </a:r>
            <a:r>
              <a:rPr lang="en-US" altLang="zh-CN" sz="2800" baseline="-25000" dirty="0" smtClean="0"/>
              <a:t>W</a:t>
            </a:r>
            <a:r>
              <a:rPr lang="zh-CN" altLang="en-US" sz="2800" dirty="0" smtClean="0"/>
              <a:t>的秩最多为</a:t>
            </a:r>
            <a:r>
              <a:rPr lang="en-US" altLang="zh-CN" sz="2800" dirty="0" smtClean="0"/>
              <a:t>M-c</a:t>
            </a:r>
          </a:p>
          <a:p>
            <a:r>
              <a:rPr lang="zh-CN" altLang="en-US" sz="2800" dirty="0" smtClean="0"/>
              <a:t>如何求出投影矩阵？一个简单的策略是先做</a:t>
            </a:r>
            <a:r>
              <a:rPr lang="en-US" altLang="zh-CN" sz="2800" dirty="0" smtClean="0"/>
              <a:t>PCA</a:t>
            </a:r>
            <a:r>
              <a:rPr lang="zh-CN" altLang="en-US" sz="2800" dirty="0" smtClean="0"/>
              <a:t>，然后再做</a:t>
            </a:r>
            <a:r>
              <a:rPr lang="en-US" altLang="zh-CN" sz="2800" dirty="0" smtClean="0"/>
              <a:t>FLD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05880" y="3501008"/>
                <a:ext cx="8214592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0" y="3501008"/>
                <a:ext cx="8214592" cy="8712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20064" y="4742103"/>
                <a:ext cx="3764364" cy="742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𝑓𝑙𝑑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lim>
                      </m:limLow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𝑝𝑐𝑎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𝑝𝑐𝑎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𝑝𝑐𝑎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𝑝𝑐𝑎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64" y="4742103"/>
                <a:ext cx="3764364" cy="7427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17264" y="5573326"/>
                <a:ext cx="1969963" cy="414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𝑓𝑙𝑑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𝑝𝑐𝑎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264" y="5573326"/>
                <a:ext cx="1969963" cy="414409"/>
              </a:xfrm>
              <a:prstGeom prst="rect">
                <a:avLst/>
              </a:prstGeom>
              <a:blipFill rotWithShape="0">
                <a:blip r:embed="rId5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883580" y="4352501"/>
            <a:ext cx="5529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将原始特征降到</a:t>
            </a:r>
            <a:r>
              <a:rPr lang="en-US" altLang="zh-CN" dirty="0"/>
              <a:t>M-c</a:t>
            </a:r>
            <a:r>
              <a:rPr lang="zh-CN" altLang="en-US" dirty="0"/>
              <a:t>维，接下来做</a:t>
            </a:r>
            <a:r>
              <a:rPr lang="en-US" altLang="zh-CN" dirty="0"/>
              <a:t>FLD</a:t>
            </a:r>
            <a:r>
              <a:rPr lang="zh-CN" altLang="en-US" dirty="0"/>
              <a:t>，降维到</a:t>
            </a:r>
            <a:r>
              <a:rPr lang="en-US" altLang="zh-CN" dirty="0"/>
              <a:t>c-1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7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41631"/>
          </a:xfrm>
        </p:spPr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：</a:t>
            </a:r>
            <a:r>
              <a:rPr lang="en-US" altLang="zh-CN" dirty="0" smtClean="0"/>
              <a:t>Caltech </a:t>
            </a:r>
            <a:r>
              <a:rPr lang="en-US" altLang="zh-CN" dirty="0"/>
              <a:t>256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755232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/>
              <a:t>用于通用物体识别的数据库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256 </a:t>
            </a:r>
            <a:r>
              <a:rPr lang="zh-CN" altLang="en-US" sz="2000" dirty="0" smtClean="0"/>
              <a:t>个物体类别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+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个背景类别</a:t>
            </a:r>
            <a:r>
              <a:rPr lang="en-US" altLang="zh-CN" sz="2000" i="1" dirty="0" smtClean="0"/>
              <a:t>Clutter</a:t>
            </a:r>
            <a:endParaRPr lang="en-US" altLang="zh-CN" sz="2000" i="1" dirty="0"/>
          </a:p>
          <a:p>
            <a:pPr lvl="1"/>
            <a:r>
              <a:rPr lang="zh-CN" altLang="en-US" sz="2000" dirty="0" smtClean="0"/>
              <a:t>每类的样本数大于等于</a:t>
            </a:r>
            <a:r>
              <a:rPr lang="en-US" altLang="zh-CN" sz="2000" dirty="0" smtClean="0"/>
              <a:t>80</a:t>
            </a:r>
            <a:r>
              <a:rPr lang="zh-CN" altLang="en-US" sz="2000" dirty="0" smtClean="0"/>
              <a:t>张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共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0608</a:t>
            </a:r>
            <a:r>
              <a:rPr lang="zh-CN" altLang="en-US" sz="2000" dirty="0" smtClean="0"/>
              <a:t>张图片</a:t>
            </a:r>
            <a:endParaRPr lang="en-US" altLang="zh-CN" sz="2000" dirty="0" smtClean="0"/>
          </a:p>
          <a:p>
            <a:r>
              <a:rPr lang="zh-CN" altLang="en-US" sz="2400" dirty="0" smtClean="0"/>
              <a:t>其中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类示例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41524" y="5744344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5948" y="5517232"/>
            <a:ext cx="166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AK47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，国旗，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佛像，轮胎，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CD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61422" y="5494034"/>
            <a:ext cx="156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猩猩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，筷子，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杯子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(mug)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显示屏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16" y="3052972"/>
            <a:ext cx="7782157" cy="24629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887916" y="3068960"/>
            <a:ext cx="1944216" cy="3284984"/>
          </a:xfrm>
          <a:prstGeom prst="rect">
            <a:avLst/>
          </a:prstGeom>
          <a:noFill/>
          <a:ln>
            <a:prstDash val="dash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43808" y="3068960"/>
            <a:ext cx="1932540" cy="3284984"/>
          </a:xfrm>
          <a:prstGeom prst="rect">
            <a:avLst/>
          </a:prstGeom>
          <a:noFill/>
          <a:ln>
            <a:prstDash val="dash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90656" y="5456605"/>
            <a:ext cx="156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企鹅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，勺子，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向日葵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，西红柿，雨伞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76039" y="5467354"/>
            <a:ext cx="156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鸭子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，烟火，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汉堡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，直升机，笔记本电脑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782914" y="3055640"/>
            <a:ext cx="1943152" cy="3298304"/>
          </a:xfrm>
          <a:prstGeom prst="rect">
            <a:avLst/>
          </a:prstGeom>
          <a:noFill/>
          <a:ln>
            <a:prstDash val="dash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727130" y="3043791"/>
            <a:ext cx="1942943" cy="3298304"/>
          </a:xfrm>
          <a:prstGeom prst="rect">
            <a:avLst/>
          </a:prstGeom>
          <a:noFill/>
          <a:ln>
            <a:prstDash val="dash"/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7536" y="6478172"/>
            <a:ext cx="71507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Griffin</a:t>
            </a:r>
            <a:r>
              <a:rPr lang="en-US" altLang="zh-CN" sz="1200" dirty="0"/>
              <a:t>, Gregory &amp; </a:t>
            </a:r>
            <a:r>
              <a:rPr lang="en-US" altLang="zh-CN" sz="1200" dirty="0" err="1"/>
              <a:t>Holub</a:t>
            </a:r>
            <a:r>
              <a:rPr lang="en-US" altLang="zh-CN" sz="1200" dirty="0"/>
              <a:t>, Alex &amp; </a:t>
            </a:r>
            <a:r>
              <a:rPr lang="en-US" altLang="zh-CN" sz="1200" dirty="0" err="1"/>
              <a:t>Perona</a:t>
            </a:r>
            <a:r>
              <a:rPr lang="en-US" altLang="zh-CN" sz="1200" dirty="0"/>
              <a:t>, Pietro. (2007). Caltech-256 Object Category Dataset. </a:t>
            </a:r>
            <a:r>
              <a:rPr lang="en-US" altLang="zh-CN" sz="1200" dirty="0" err="1"/>
              <a:t>CalTech</a:t>
            </a:r>
            <a:r>
              <a:rPr lang="en-US" altLang="zh-CN" sz="1200" dirty="0"/>
              <a:t> Report. </a:t>
            </a:r>
          </a:p>
        </p:txBody>
      </p:sp>
    </p:spTree>
    <p:extLst>
      <p:ext uri="{BB962C8B-B14F-4D97-AF65-F5344CB8AC3E}">
        <p14:creationId xmlns:p14="http://schemas.microsoft.com/office/powerpoint/2010/main" val="50736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41631"/>
          </a:xfrm>
        </p:spPr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：</a:t>
            </a:r>
            <a:r>
              <a:rPr lang="en-US" altLang="zh-CN" dirty="0" smtClean="0"/>
              <a:t>Caltech 256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755232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 smtClean="0"/>
              <a:t>Caltech 101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101</a:t>
            </a:r>
            <a:r>
              <a:rPr lang="zh-CN" altLang="en-US" sz="2000" dirty="0" smtClean="0"/>
              <a:t>类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背景</a:t>
            </a:r>
            <a:r>
              <a:rPr lang="en-US" altLang="zh-CN" sz="2000" dirty="0" smtClean="0"/>
              <a:t>clutter</a:t>
            </a:r>
          </a:p>
          <a:p>
            <a:pPr lvl="1"/>
            <a:r>
              <a:rPr lang="zh-CN" altLang="en-US" sz="2000" dirty="0" smtClean="0"/>
              <a:t>共</a:t>
            </a:r>
            <a:r>
              <a:rPr lang="en-US" altLang="zh-CN" sz="2000" dirty="0" smtClean="0"/>
              <a:t>9144</a:t>
            </a:r>
            <a:r>
              <a:rPr lang="zh-CN" altLang="en-US" sz="2000" dirty="0" smtClean="0"/>
              <a:t>个样本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最小的类别只有</a:t>
            </a:r>
            <a:r>
              <a:rPr lang="en-US" altLang="zh-CN" sz="2000" dirty="0" smtClean="0"/>
              <a:t>31</a:t>
            </a:r>
            <a:r>
              <a:rPr lang="zh-CN" altLang="en-US" sz="2000" dirty="0" smtClean="0"/>
              <a:t>张图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过于简单：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图像中的物体基本是左右对齐的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性能基本饱和，</a:t>
            </a:r>
            <a:r>
              <a:rPr lang="en-US" altLang="zh-CN" sz="2000" dirty="0" smtClean="0"/>
              <a:t>2014 accuracy</a:t>
            </a:r>
            <a:r>
              <a:rPr lang="zh-CN" altLang="en-US" sz="2000" dirty="0" smtClean="0"/>
              <a:t>已达到</a:t>
            </a:r>
            <a:r>
              <a:rPr lang="en-US" altLang="zh-CN" sz="2000" dirty="0" smtClean="0"/>
              <a:t>93.4%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SPPNet</a:t>
            </a:r>
            <a:r>
              <a:rPr lang="zh-CN" altLang="en-US" sz="2000" dirty="0" smtClean="0"/>
              <a:t>）</a:t>
            </a:r>
            <a:endParaRPr lang="en-US" altLang="zh-CN" sz="28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41524" y="5744344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17" name="Picture 4" descr="tabl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01992"/>
            <a:ext cx="8244408" cy="13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174" y="509998"/>
            <a:ext cx="7772400" cy="920034"/>
          </a:xfrm>
        </p:spPr>
        <p:txBody>
          <a:bodyPr/>
          <a:lstStyle/>
          <a:p>
            <a:r>
              <a:rPr lang="zh-CN" altLang="en-US" dirty="0" smtClean="0"/>
              <a:t>识别进展</a:t>
            </a:r>
            <a:endParaRPr lang="zh-CN" altLang="en-US" sz="36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0" y="2732524"/>
            <a:ext cx="4231754" cy="366303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4572000" y="1652998"/>
            <a:ext cx="72008" cy="5052602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745038" y="1833236"/>
            <a:ext cx="3986348" cy="904528"/>
          </a:xfrm>
        </p:spPr>
        <p:txBody>
          <a:bodyPr>
            <a:normAutofit/>
          </a:bodyPr>
          <a:lstStyle/>
          <a:p>
            <a:pPr lvl="0"/>
            <a:r>
              <a:rPr lang="zh-CN" altLang="en-US" sz="2400" dirty="0" smtClean="0"/>
              <a:t>其他来源（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准确率</a:t>
            </a:r>
            <a:r>
              <a:rPr lang="en-US" altLang="zh-CN" sz="2000" dirty="0" smtClean="0"/>
              <a:t>:87%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2017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66223"/>
              </p:ext>
            </p:extLst>
          </p:nvPr>
        </p:nvGraphicFramePr>
        <p:xfrm>
          <a:off x="4716016" y="3140968"/>
          <a:ext cx="4296000" cy="2098450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0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effectLst/>
                        </a:rPr>
                        <a:t>model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effectLst/>
                        </a:rPr>
                        <a:t>accuracy </a:t>
                      </a:r>
                      <a:r>
                        <a:rPr lang="en-US" sz="1700" b="1" dirty="0">
                          <a:effectLst/>
                        </a:rPr>
                        <a:t>%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effectLst/>
                        </a:rPr>
                        <a:t>number of parameters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DenseNet-121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</a:rPr>
                        <a:t>85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</a:rPr>
                        <a:t>7,216,256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effectLst/>
                        </a:rPr>
                        <a:t>DenseNet-201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>
                          <a:effectLst/>
                        </a:rPr>
                        <a:t>87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dirty="0">
                          <a:effectLst/>
                        </a:rPr>
                        <a:t>18,584,704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ResNet-18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</a:rPr>
                        <a:t>81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effectLst/>
                        </a:rPr>
                        <a:t>11,307,840</a:t>
                      </a: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SqueezeNet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v1.1</a:t>
                      </a:r>
                      <a:endParaRPr lang="en-US" sz="1700" dirty="0">
                        <a:effectLst/>
                      </a:endParaRP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en-US" altLang="zh-CN" sz="1700" dirty="0">
                        <a:effectLst/>
                      </a:endParaRP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853,824</a:t>
                      </a:r>
                      <a:endParaRPr lang="en-US" altLang="zh-CN" sz="1700" dirty="0">
                        <a:effectLst/>
                      </a:endParaRPr>
                    </a:p>
                  </a:txBody>
                  <a:tcPr marL="114559" marR="114559" marT="52873" marB="52873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450020" y="1833236"/>
            <a:ext cx="3986348" cy="90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70000"/>
              <a:buFont typeface="Monotype Sorts" pitchFamily="2" charset="2"/>
              <a:buChar char="n"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77727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官方记录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277727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Monotype Sorts" pitchFamily="2" charset="2"/>
              <a:buChar char="u"/>
              <a:tabLst/>
              <a:defRPr/>
            </a:pP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77727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准确率小于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277727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70%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77727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（</a:t>
            </a:r>
            <a:r>
              <a: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277727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2006</a:t>
            </a:r>
            <a:r>
              <a: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77727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）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277727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4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题目要求（</a:t>
            </a:r>
            <a:r>
              <a:rPr lang="en-US" altLang="zh-CN" dirty="0" smtClean="0"/>
              <a:t>1/5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zh-CN" dirty="0" smtClean="0"/>
              <a:t>PCA/Fisher</a:t>
            </a:r>
            <a:r>
              <a:rPr lang="zh-CN" altLang="en-US" dirty="0" smtClean="0"/>
              <a:t>图像分类</a:t>
            </a:r>
            <a:r>
              <a:rPr lang="zh-CN" altLang="zh-CN" dirty="0" smtClean="0"/>
              <a:t>。</a:t>
            </a:r>
            <a:r>
              <a:rPr lang="zh-CN" altLang="zh-CN" dirty="0"/>
              <a:t>请采用</a:t>
            </a:r>
            <a:r>
              <a:rPr lang="en-US" altLang="zh-CN" dirty="0" smtClean="0"/>
              <a:t>PCA</a:t>
            </a:r>
            <a:r>
              <a:rPr lang="zh-CN" altLang="en-US" dirty="0" smtClean="0"/>
              <a:t>方法或</a:t>
            </a:r>
            <a:r>
              <a:rPr lang="en-US" altLang="zh-CN" dirty="0" smtClean="0"/>
              <a:t>Fisher</a:t>
            </a:r>
            <a:r>
              <a:rPr lang="zh-CN" altLang="en-US" dirty="0" smtClean="0"/>
              <a:t>线性判别准则</a:t>
            </a:r>
            <a:r>
              <a:rPr lang="zh-CN" altLang="zh-CN" dirty="0" smtClean="0"/>
              <a:t>的</a:t>
            </a:r>
            <a:r>
              <a:rPr lang="zh-CN" altLang="zh-CN" dirty="0"/>
              <a:t>方法完成下面的实验。图像特征可以</a:t>
            </a:r>
            <a:r>
              <a:rPr lang="zh-CN" altLang="zh-CN" dirty="0" smtClean="0"/>
              <a:t>采用</a:t>
            </a:r>
            <a:r>
              <a:rPr lang="zh-CN" altLang="en-US" dirty="0" smtClean="0"/>
              <a:t>灰度</a:t>
            </a:r>
            <a:r>
              <a:rPr lang="zh-CN" altLang="zh-CN" dirty="0" smtClean="0"/>
              <a:t>像素值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sz="2000" dirty="0" smtClean="0"/>
              <a:t>根据</a:t>
            </a:r>
            <a:r>
              <a:rPr lang="en-US" altLang="zh-CN" sz="2000" dirty="0" smtClean="0"/>
              <a:t>train/test.txt</a:t>
            </a:r>
            <a:r>
              <a:rPr lang="zh-CN" altLang="en-US" sz="2000" dirty="0"/>
              <a:t>分别</a:t>
            </a:r>
            <a:r>
              <a:rPr lang="zh-CN" altLang="en-US" sz="2000" dirty="0" smtClean="0"/>
              <a:t>读取训练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测试集文件名及类别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PCA/Fisher</a:t>
            </a:r>
            <a:r>
              <a:rPr lang="zh-CN" altLang="en-US" sz="2000" dirty="0" smtClean="0"/>
              <a:t>进行特征变换，</a:t>
            </a:r>
            <a:r>
              <a:rPr lang="zh-CN" altLang="zh-CN" sz="2000" dirty="0" smtClean="0"/>
              <a:t>采用</a:t>
            </a:r>
            <a:r>
              <a:rPr lang="en-US" altLang="zh-CN" sz="2000" dirty="0" smtClean="0"/>
              <a:t>K</a:t>
            </a:r>
            <a:r>
              <a:rPr lang="zh-CN" altLang="zh-CN" sz="2000" dirty="0" smtClean="0"/>
              <a:t>近邻分类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必做：</a:t>
            </a:r>
            <a:r>
              <a:rPr lang="en-US" altLang="zh-CN" sz="2000" dirty="0" smtClean="0"/>
              <a:t>K=1, </a:t>
            </a:r>
            <a:r>
              <a:rPr lang="zh-CN" altLang="en-US" sz="2000" dirty="0" smtClean="0"/>
              <a:t>选做：</a:t>
            </a:r>
            <a:r>
              <a:rPr lang="en-US" altLang="zh-CN" sz="2000" dirty="0" smtClean="0"/>
              <a:t>K=3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5)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分析选取不同的主分量</a:t>
            </a:r>
            <a:r>
              <a:rPr lang="zh-CN" altLang="zh-CN" sz="2000" dirty="0" smtClean="0"/>
              <a:t>个数，</a:t>
            </a:r>
            <a:r>
              <a:rPr lang="zh-CN" altLang="zh-CN" sz="2000" dirty="0"/>
              <a:t>对</a:t>
            </a:r>
            <a:r>
              <a:rPr lang="zh-CN" altLang="zh-CN" sz="2000" dirty="0" smtClean="0"/>
              <a:t>识别率</a:t>
            </a:r>
            <a:r>
              <a:rPr lang="zh-CN" altLang="en-US" sz="2000" dirty="0" smtClean="0"/>
              <a:t>和虚警率</a:t>
            </a:r>
            <a:r>
              <a:rPr lang="zh-CN" altLang="zh-CN" sz="2000" dirty="0" smtClean="0"/>
              <a:t>的影响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评价该方法的性能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 smtClean="0"/>
              <a:t>每个类别</a:t>
            </a:r>
            <a:endParaRPr lang="en-US" altLang="zh-CN" sz="2000" dirty="0" smtClean="0"/>
          </a:p>
          <a:p>
            <a:pPr lvl="2"/>
            <a:endParaRPr lang="en-US" altLang="zh-CN" sz="1800" dirty="0" smtClean="0"/>
          </a:p>
          <a:p>
            <a:pPr lvl="2"/>
            <a:r>
              <a:rPr lang="zh-CN" altLang="en-US" sz="1800" dirty="0" smtClean="0"/>
              <a:t>对角线为每个</a:t>
            </a:r>
            <a:r>
              <a:rPr lang="zh-CN" altLang="en-US" sz="1800" dirty="0"/>
              <a:t>类别</a:t>
            </a:r>
            <a:r>
              <a:rPr lang="zh-CN" altLang="en-US" sz="1800" dirty="0" smtClean="0"/>
              <a:t>的正确识别率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非对角线表示每行对应</a:t>
            </a:r>
            <a:r>
              <a:rPr lang="zh-CN" altLang="en-US" sz="1800" dirty="0"/>
              <a:t>类别</a:t>
            </a:r>
            <a:r>
              <a:rPr lang="zh-CN" altLang="en-US" sz="1800" dirty="0" smtClean="0"/>
              <a:t>识别</a:t>
            </a:r>
            <a:endParaRPr lang="en-US" altLang="zh-CN" sz="1800" dirty="0" smtClean="0"/>
          </a:p>
          <a:p>
            <a:pPr lvl="2">
              <a:buNone/>
            </a:pPr>
            <a:r>
              <a:rPr lang="en-US" altLang="zh-CN" sz="1800" dirty="0" smtClean="0"/>
              <a:t>    </a:t>
            </a:r>
            <a:r>
              <a:rPr lang="zh-CN" altLang="en-US" sz="1800" dirty="0" smtClean="0"/>
              <a:t>为其他</a:t>
            </a:r>
            <a:r>
              <a:rPr lang="zh-CN" altLang="en-US" sz="1800" dirty="0"/>
              <a:t>类别</a:t>
            </a:r>
            <a:r>
              <a:rPr lang="zh-CN" altLang="en-US" sz="1800" dirty="0" smtClean="0"/>
              <a:t>的误识率</a:t>
            </a:r>
            <a:endParaRPr lang="en-US" altLang="zh-CN" sz="1800" dirty="0" smtClean="0"/>
          </a:p>
          <a:p>
            <a:pPr lvl="2">
              <a:buNone/>
            </a:pPr>
            <a:endParaRPr lang="en-US" altLang="zh-CN" sz="1800" dirty="0" smtClean="0"/>
          </a:p>
          <a:p>
            <a:pPr lvl="1"/>
            <a:r>
              <a:rPr lang="zh-CN" altLang="en-US" sz="2000" dirty="0" smtClean="0"/>
              <a:t>进行开集测试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见题目要求</a:t>
            </a:r>
            <a:r>
              <a:rPr lang="en-US" altLang="zh-CN" sz="2000" dirty="0" smtClean="0"/>
              <a:t>3)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857628"/>
            <a:ext cx="2640301" cy="239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783943"/>
              </p:ext>
            </p:extLst>
          </p:nvPr>
        </p:nvGraphicFramePr>
        <p:xfrm>
          <a:off x="2339752" y="4011334"/>
          <a:ext cx="186631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Equation" r:id="rId5" imgW="964781" imgH="406224" progId="Equation.DSMT4">
                  <p:embed/>
                </p:oleObj>
              </mc:Choice>
              <mc:Fallback>
                <p:oleObj name="Equation" r:id="rId5" imgW="964781" imgH="406224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011334"/>
                        <a:ext cx="1866318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34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题目要求（</a:t>
            </a:r>
            <a:r>
              <a:rPr lang="en-US" altLang="zh-CN" dirty="0" smtClean="0"/>
              <a:t>2/5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3000" dirty="0" smtClean="0"/>
              <a:t>使用其他特征和方法进行图像分类，比如</a:t>
            </a:r>
            <a:r>
              <a:rPr lang="en-US" altLang="zh-CN" sz="3000" dirty="0" smtClean="0"/>
              <a:t>HOG</a:t>
            </a:r>
            <a:r>
              <a:rPr lang="zh-CN" altLang="en-US" sz="3000" dirty="0" smtClean="0"/>
              <a:t>特征</a:t>
            </a:r>
            <a:r>
              <a:rPr lang="en-US" altLang="zh-CN" sz="3000" dirty="0" smtClean="0"/>
              <a:t>+SVM</a:t>
            </a:r>
            <a:r>
              <a:rPr lang="zh-CN" altLang="en-US" sz="3000" dirty="0" smtClean="0"/>
              <a:t>分类</a:t>
            </a:r>
            <a:r>
              <a:rPr lang="zh-CN" altLang="zh-CN" sz="3000" dirty="0" smtClean="0"/>
              <a:t>方法。</a:t>
            </a:r>
            <a:endParaRPr lang="en-US" altLang="zh-CN" sz="3000" dirty="0" smtClean="0"/>
          </a:p>
          <a:p>
            <a:pPr lvl="1"/>
            <a:r>
              <a:rPr lang="zh-CN" altLang="en-US" sz="2400" dirty="0"/>
              <a:t>根据</a:t>
            </a:r>
            <a:r>
              <a:rPr lang="en-US" altLang="zh-CN" sz="2400" dirty="0"/>
              <a:t>train/test.txt</a:t>
            </a:r>
            <a:r>
              <a:rPr lang="zh-CN" altLang="en-US" sz="2400" dirty="0"/>
              <a:t>分别读取训练</a:t>
            </a:r>
            <a:r>
              <a:rPr lang="en-US" altLang="zh-CN" sz="2400" dirty="0"/>
              <a:t>/</a:t>
            </a:r>
            <a:r>
              <a:rPr lang="zh-CN" altLang="en-US" sz="2400" dirty="0"/>
              <a:t>测试集文件名及类别</a:t>
            </a:r>
            <a:r>
              <a:rPr lang="zh-CN" altLang="zh-CN" sz="2400" dirty="0" smtClean="0"/>
              <a:t>。给出</a:t>
            </a:r>
            <a:r>
              <a:rPr lang="zh-CN" altLang="en-US" sz="2400" dirty="0" smtClean="0"/>
              <a:t>该</a:t>
            </a:r>
            <a:r>
              <a:rPr lang="zh-CN" altLang="zh-CN" sz="2400" dirty="0" smtClean="0"/>
              <a:t>方法</a:t>
            </a:r>
            <a:r>
              <a:rPr lang="zh-CN" altLang="zh-CN" sz="2400" dirty="0"/>
              <a:t>得到的</a:t>
            </a:r>
            <a:r>
              <a:rPr lang="zh-CN" altLang="zh-CN" sz="2400" dirty="0" smtClean="0"/>
              <a:t>识别率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同</a:t>
            </a:r>
            <a:r>
              <a:rPr lang="en-US" altLang="zh-CN" sz="2400" dirty="0" smtClean="0"/>
              <a:t>PCA/Fisher</a:t>
            </a:r>
            <a:r>
              <a:rPr lang="zh-CN" altLang="en-US" sz="2400" dirty="0" smtClean="0"/>
              <a:t>一样，评价该方法的性能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进行开集测试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见题目要求</a:t>
            </a:r>
            <a:r>
              <a:rPr lang="en-US" altLang="zh-CN" sz="2400" dirty="0" smtClean="0"/>
              <a:t>3)</a:t>
            </a:r>
          </a:p>
          <a:p>
            <a:pPr lvl="1"/>
            <a:r>
              <a:rPr lang="zh-CN" altLang="en-US" sz="2400" dirty="0" smtClean="0"/>
              <a:t>比较这两个方法的优缺点</a:t>
            </a:r>
            <a:endParaRPr lang="en-US" altLang="zh-CN" sz="2400" dirty="0" smtClean="0"/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题目要求（</a:t>
            </a:r>
            <a:r>
              <a:rPr lang="en-US" altLang="zh-CN" dirty="0" smtClean="0"/>
              <a:t>3/5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44144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 smtClean="0"/>
              <a:t>开集测试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图像数据中还给出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00</a:t>
            </a:r>
            <a:r>
              <a:rPr lang="zh-CN" altLang="en-US" sz="2400" dirty="0" smtClean="0"/>
              <a:t>张负样本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见</a:t>
            </a:r>
            <a:r>
              <a:rPr lang="en-US" altLang="zh-CN" sz="2400" dirty="0" smtClean="0"/>
              <a:t>test_neg.txt</a:t>
            </a:r>
            <a:r>
              <a:rPr lang="zh-CN" altLang="en-US" sz="2400" dirty="0" smtClean="0"/>
              <a:t>，背景图像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。此时</a:t>
            </a:r>
            <a:r>
              <a:rPr lang="zh-CN" altLang="zh-CN" sz="2400" dirty="0" smtClean="0"/>
              <a:t>需要给出一个合理的拒识方式来判断某张图像是否</a:t>
            </a:r>
            <a:r>
              <a:rPr lang="zh-CN" altLang="en-US" sz="2400" dirty="0" smtClean="0"/>
              <a:t>属于</a:t>
            </a:r>
            <a:r>
              <a:rPr lang="zh-CN" altLang="zh-CN" sz="2400" dirty="0" smtClean="0"/>
              <a:t>训练的</a:t>
            </a:r>
            <a:r>
              <a:rPr lang="en-US" altLang="zh-CN" sz="2400" dirty="0" smtClean="0"/>
              <a:t>20</a:t>
            </a:r>
            <a:r>
              <a:rPr lang="zh-CN" altLang="zh-CN" sz="2400" dirty="0" smtClean="0"/>
              <a:t>个</a:t>
            </a:r>
            <a:r>
              <a:rPr lang="zh-CN" altLang="en-US" sz="2400" dirty="0"/>
              <a:t>类别</a:t>
            </a:r>
            <a:r>
              <a:rPr lang="zh-CN" altLang="zh-CN" sz="2400" dirty="0" smtClean="0"/>
              <a:t>。请设计一个合理的拒识方式（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近邻来说，</a:t>
            </a:r>
            <a:r>
              <a:rPr lang="zh-CN" altLang="zh-CN" sz="2400" dirty="0" smtClean="0"/>
              <a:t>最简单的方式是对测试图像到训练图像的最近距离设定一个阈值）</a:t>
            </a:r>
            <a:r>
              <a:rPr lang="zh-CN" altLang="en-US" sz="2400" dirty="0" smtClean="0"/>
              <a:t>，并对</a:t>
            </a:r>
            <a:r>
              <a:rPr lang="zh-CN" altLang="en-US" sz="2400" dirty="0"/>
              <a:t>测试</a:t>
            </a:r>
            <a:r>
              <a:rPr lang="zh-CN" altLang="en-US" sz="2400" dirty="0" smtClean="0"/>
              <a:t>正样本和负样本进行识别（</a:t>
            </a:r>
            <a:r>
              <a:rPr lang="en-US" altLang="zh-CN" sz="2400" dirty="0" smtClean="0"/>
              <a:t>21</a:t>
            </a:r>
            <a:r>
              <a:rPr lang="zh-CN" altLang="en-US" sz="2400" dirty="0" smtClean="0"/>
              <a:t>个类别，有一个为</a:t>
            </a:r>
            <a:r>
              <a:rPr lang="en-US" altLang="zh-CN" sz="2400" dirty="0" err="1" smtClean="0"/>
              <a:t>neg</a:t>
            </a:r>
            <a:r>
              <a:rPr lang="zh-CN" altLang="en-US" sz="2400" dirty="0" smtClean="0"/>
              <a:t>类），观察阈值不同时对识别结果的影响。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注意：不应该使用给定的负样本既进行训练又进行测试，可以另外收集一些负样本来帮助确定阈值。</a:t>
            </a:r>
            <a:endParaRPr lang="zh-CN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题目要求（</a:t>
            </a:r>
            <a:r>
              <a:rPr lang="en-US" altLang="zh-CN" dirty="0" smtClean="0"/>
              <a:t>4/5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3752056"/>
          </a:xfrm>
        </p:spPr>
        <p:txBody>
          <a:bodyPr/>
          <a:lstStyle/>
          <a:p>
            <a:r>
              <a:rPr lang="zh-CN" altLang="zh-CN" sz="2800" dirty="0" smtClean="0"/>
              <a:t>选做</a:t>
            </a:r>
            <a:r>
              <a:rPr lang="en-US" altLang="zh-CN" sz="2800" dirty="0" smtClean="0"/>
              <a:t>1</a:t>
            </a:r>
          </a:p>
          <a:p>
            <a:pPr lvl="1"/>
            <a:r>
              <a:rPr lang="zh-CN" altLang="en-US" sz="2400" dirty="0" smtClean="0"/>
              <a:t>文件夹</a:t>
            </a:r>
            <a:r>
              <a:rPr lang="en-US" altLang="zh-CN" sz="2400" dirty="0"/>
              <a:t>256_ObjectCategories</a:t>
            </a:r>
            <a:r>
              <a:rPr lang="zh-CN" altLang="en-US" sz="2400" dirty="0" smtClean="0"/>
              <a:t>中，包含</a:t>
            </a:r>
            <a:r>
              <a:rPr lang="en-US" altLang="zh-CN" sz="2400" dirty="0" smtClean="0"/>
              <a:t>Caltech256</a:t>
            </a:r>
            <a:r>
              <a:rPr lang="zh-CN" altLang="en-US" sz="2400" dirty="0" smtClean="0"/>
              <a:t>原始数据集中全部</a:t>
            </a:r>
            <a:r>
              <a:rPr lang="en-US" altLang="zh-CN" sz="2400" dirty="0" smtClean="0"/>
              <a:t>257</a:t>
            </a:r>
            <a:r>
              <a:rPr lang="zh-CN" altLang="en-US" sz="2400" dirty="0" smtClean="0"/>
              <a:t>类图像（包含背景），各类图像分别在单独的子文件夹中。在该数据集上利用之前方法进行所有</a:t>
            </a:r>
            <a:r>
              <a:rPr lang="en-US" altLang="zh-CN" sz="2400" dirty="0" smtClean="0"/>
              <a:t>257</a:t>
            </a:r>
            <a:r>
              <a:rPr lang="zh-CN" altLang="en-US" sz="2400" dirty="0" smtClean="0"/>
              <a:t>类图像的分类，并分析结果。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训练集和测试集的划分参考</a:t>
            </a:r>
            <a:r>
              <a:rPr lang="en-US" altLang="zh-CN" sz="2400" dirty="0" smtClean="0"/>
              <a:t>[1]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比如各类的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train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5,10,15,20,25,30,40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test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25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提交时附上训练集和测试集样本的文件名列表（类似</a:t>
            </a:r>
            <a:r>
              <a:rPr lang="en-US" altLang="zh-CN" sz="2400" dirty="0" smtClean="0"/>
              <a:t>train.txt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test.txt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lvl="1"/>
            <a:endParaRPr lang="en-US" altLang="zh-CN" sz="24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5616" y="5957103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[1] </a:t>
            </a:r>
            <a:r>
              <a:rPr lang="en-US" altLang="zh-CN" sz="1200" dirty="0"/>
              <a:t>Griffin, Gregory &amp; </a:t>
            </a:r>
            <a:r>
              <a:rPr lang="en-US" altLang="zh-CN" sz="1200" dirty="0" err="1"/>
              <a:t>Holub</a:t>
            </a:r>
            <a:r>
              <a:rPr lang="en-US" altLang="zh-CN" sz="1200" dirty="0"/>
              <a:t>, Alex &amp; </a:t>
            </a:r>
            <a:r>
              <a:rPr lang="en-US" altLang="zh-CN" sz="1200" dirty="0" err="1"/>
              <a:t>Perona</a:t>
            </a:r>
            <a:r>
              <a:rPr lang="en-US" altLang="zh-CN" sz="1200" dirty="0"/>
              <a:t>, Pietro. (2007). Caltech-256 Object Category Dataset. </a:t>
            </a:r>
            <a:r>
              <a:rPr lang="en-US" altLang="zh-CN" sz="1200" dirty="0" err="1"/>
              <a:t>CalTech</a:t>
            </a:r>
            <a:r>
              <a:rPr lang="en-US" altLang="zh-CN" sz="1200" dirty="0"/>
              <a:t> Report. </a:t>
            </a:r>
          </a:p>
        </p:txBody>
      </p:sp>
    </p:spTree>
    <p:extLst>
      <p:ext uri="{BB962C8B-B14F-4D97-AF65-F5344CB8AC3E}">
        <p14:creationId xmlns:p14="http://schemas.microsoft.com/office/powerpoint/2010/main" val="6711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式识别课程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9FFFF"/>
            </a:gs>
            <a:gs pos="100000">
              <a:srgbClr val="FFFFB9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12724</TotalTime>
  <Words>2706</Words>
  <Application>Microsoft Office PowerPoint</Application>
  <PresentationFormat>全屏显示(4:3)</PresentationFormat>
  <Paragraphs>280</Paragraphs>
  <Slides>24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Monotype Sorts</vt:lpstr>
      <vt:lpstr>黑体</vt:lpstr>
      <vt:lpstr>宋体</vt:lpstr>
      <vt:lpstr>Arial</vt:lpstr>
      <vt:lpstr>Calibri</vt:lpstr>
      <vt:lpstr>Cambria Math</vt:lpstr>
      <vt:lpstr>Times New Roman</vt:lpstr>
      <vt:lpstr>模式识别课程</vt:lpstr>
      <vt:lpstr>Equation</vt:lpstr>
      <vt:lpstr>大作业说明</vt:lpstr>
      <vt:lpstr>模式识别大作业——Caltech256图像分类</vt:lpstr>
      <vt:lpstr>数据库：Caltech 256 </vt:lpstr>
      <vt:lpstr>数据库：Caltech 256 </vt:lpstr>
      <vt:lpstr>识别进展</vt:lpstr>
      <vt:lpstr>题目要求（1/5）</vt:lpstr>
      <vt:lpstr>题目要求（2/5）</vt:lpstr>
      <vt:lpstr>题目要求（3/5）</vt:lpstr>
      <vt:lpstr>题目要求（4/5）</vt:lpstr>
      <vt:lpstr>题目要求（5/5）</vt:lpstr>
      <vt:lpstr>大作业补充说明</vt:lpstr>
      <vt:lpstr>大作业补充说明</vt:lpstr>
      <vt:lpstr>注意事项</vt:lpstr>
      <vt:lpstr>参考文献</vt:lpstr>
      <vt:lpstr>参考文献</vt:lpstr>
      <vt:lpstr>PowerPoint 演示文稿</vt:lpstr>
      <vt:lpstr>PowerPoint 演示文稿</vt:lpstr>
      <vt:lpstr>PowerPoint 演示文稿</vt:lpstr>
      <vt:lpstr>相关的Matlab函数</vt:lpstr>
      <vt:lpstr>基于PCA的识别（续1）</vt:lpstr>
      <vt:lpstr>基于PCA的识别（续2）</vt:lpstr>
      <vt:lpstr>Fisherface：基本思想（续1）</vt:lpstr>
      <vt:lpstr>Fisherface：投影矩阵的计算</vt:lpstr>
      <vt:lpstr>Fisherface：投影矩阵的计算（续1）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cxliu</dc:creator>
  <cp:lastModifiedBy>Charles</cp:lastModifiedBy>
  <cp:revision>1625</cp:revision>
  <cp:lastPrinted>2014-05-24T02:22:20Z</cp:lastPrinted>
  <dcterms:created xsi:type="dcterms:W3CDTF">2012-08-27T08:41:57Z</dcterms:created>
  <dcterms:modified xsi:type="dcterms:W3CDTF">2019-05-10T14:26:56Z</dcterms:modified>
</cp:coreProperties>
</file>