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4" r:id="rId2"/>
    <p:sldId id="265" r:id="rId3"/>
    <p:sldId id="634" r:id="rId4"/>
    <p:sldId id="635" r:id="rId5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37" autoAdjust="0"/>
  </p:normalViewPr>
  <p:slideViewPr>
    <p:cSldViewPr snapToGrid="0">
      <p:cViewPr varScale="1">
        <p:scale>
          <a:sx n="97" d="100"/>
          <a:sy n="97" d="100"/>
        </p:scale>
        <p:origin x="20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44DC-E3F0-420D-AC7F-43081628CB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29ADC-606B-4F76-B8ED-14BE6FB0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4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17" indent="-263776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103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145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186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82CBF-ECD4-401E-A1A8-7E34025B654E}" type="slidenum">
              <a:rPr lang="en-US" altLang="zh-CN" sz="1100">
                <a:solidFill>
                  <a:prstClr val="black"/>
                </a:solidFill>
              </a:rPr>
              <a:pPr/>
              <a:t>1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3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17" indent="-263776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103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145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186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82CBF-ECD4-401E-A1A8-7E34025B654E}" type="slidenum">
              <a:rPr lang="en-US" altLang="zh-CN" sz="1100">
                <a:solidFill>
                  <a:prstClr val="black"/>
                </a:solidFill>
              </a:rPr>
              <a:pPr/>
              <a:t>2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6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42D78-5DDC-478D-8E8E-396CF1F9618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16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42D78-5DDC-478D-8E8E-396CF1F9618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19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10269-CEA4-46AD-A3C6-DBA6476A5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24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849B7-1D58-47C7-B773-56CFB0780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4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734F7-48C6-4F6B-B3ED-4977139EA9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91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1420-146A-4E30-99FC-C3BC0185F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42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2079-ED63-4A59-B0C9-F921C89DD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9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7B29B-2C83-4DAE-9A0A-A9DC90495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05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B370-C9B0-4B79-B424-3CD3905C2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0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A5989-7BB3-444B-8899-F3A0EEDB9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2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2F912-FF45-4E75-B6F0-2FFD6CC5B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9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90B-4A92-42F0-A5A8-9AE1A8597B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52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DA93-8171-4FA6-9113-5BCBF8200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9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70F6-15D8-4643-82C9-2385622CD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1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400800"/>
            <a:ext cx="69342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99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 err="1"/>
              <a:t>Guijin</a:t>
            </a:r>
            <a:r>
              <a:rPr kumimoji="1" lang="en-US" altLang="zh-CN" dirty="0"/>
              <a:t> Wang, Tsinghua University</a:t>
            </a:r>
            <a:endParaRPr kumimoji="1"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99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412009-E18C-4EBA-96B3-AC2B4189FA1D}" type="slidenum">
              <a:rPr kumimoji="1"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048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FF9900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5838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71232"/>
            <a:ext cx="2286089" cy="80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>
                <a:solidFill>
                  <a:srgbClr val="003399"/>
                </a:solidFill>
                <a:ea typeface="宋体" panose="02010600030101010101" pitchFamily="2" charset="-122"/>
              </a:rPr>
              <a:t>Guijin</a:t>
            </a:r>
            <a:r>
              <a:rPr lang="en-US" altLang="zh-CN" sz="1400" b="0" dirty="0">
                <a:solidFill>
                  <a:srgbClr val="003399"/>
                </a:solidFill>
                <a:ea typeface="宋体" panose="02010600030101010101" pitchFamily="2" charset="-122"/>
              </a:rPr>
              <a:t> Wang, Tsinghua University</a:t>
            </a:r>
            <a:endParaRPr lang="zh-CN" altLang="en-US" sz="1400" b="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C599F-37F8-4C90-95CF-F8948C084142}" type="slidenum">
              <a:rPr lang="en-US" altLang="zh-CN" sz="1400" b="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69" y="332656"/>
            <a:ext cx="8077200" cy="752128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数字字符识别</a:t>
            </a:r>
            <a:r>
              <a:rPr lang="en-US" altLang="zh-CN" sz="3200" dirty="0"/>
              <a:t>—</a:t>
            </a:r>
            <a:r>
              <a:rPr lang="zh-CN" altLang="en-US" sz="3200" dirty="0"/>
              <a:t>模板匹配</a:t>
            </a:r>
            <a:endParaRPr lang="en-US" altLang="zh-CN" sz="2400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12968" cy="4907632"/>
          </a:xfrm>
        </p:spPr>
        <p:txBody>
          <a:bodyPr/>
          <a:lstStyle/>
          <a:p>
            <a:r>
              <a:rPr lang="zh-CN" altLang="en-US" sz="2800" dirty="0"/>
              <a:t>提供数据：本次作业提供两组数据，分别存放在</a:t>
            </a:r>
            <a:r>
              <a:rPr lang="en-US" altLang="zh-CN" sz="2800" dirty="0"/>
              <a:t>train</a:t>
            </a:r>
            <a:r>
              <a:rPr lang="zh-CN" altLang="en-US" sz="2800" dirty="0"/>
              <a:t>文件夹和</a:t>
            </a:r>
            <a:r>
              <a:rPr lang="en-US" altLang="zh-CN" sz="2800" dirty="0"/>
              <a:t>test</a:t>
            </a:r>
            <a:r>
              <a:rPr lang="zh-CN" altLang="en-US" sz="2800" dirty="0"/>
              <a:t>文件夹中。</a:t>
            </a:r>
            <a:endParaRPr lang="en-US" altLang="zh-CN" sz="2800" dirty="0"/>
          </a:p>
          <a:p>
            <a:endParaRPr lang="en-US" altLang="zh-CN" sz="600" dirty="0"/>
          </a:p>
          <a:p>
            <a:pPr lvl="1"/>
            <a:r>
              <a:rPr lang="en-US" altLang="zh-CN" sz="2200" dirty="0"/>
              <a:t>train</a:t>
            </a:r>
            <a:r>
              <a:rPr lang="zh-CN" altLang="en-US" sz="2200" dirty="0"/>
              <a:t>文件夹中有已单独分割出来的</a:t>
            </a:r>
            <a:r>
              <a:rPr lang="en-US" altLang="zh-CN" sz="2200" dirty="0"/>
              <a:t>0-9</a:t>
            </a:r>
            <a:r>
              <a:rPr lang="zh-CN" altLang="en-US" sz="2200" dirty="0"/>
              <a:t>数字图像模板。如图</a:t>
            </a:r>
            <a:r>
              <a:rPr lang="en-US" altLang="zh-CN" sz="2200" dirty="0"/>
              <a:t>2</a:t>
            </a:r>
            <a:r>
              <a:rPr lang="zh-CN" altLang="en-US" sz="2200" dirty="0"/>
              <a:t>所示，模板已统一到相同的尺度，每个模板为对应数字的外切分割结果。</a:t>
            </a:r>
            <a:endParaRPr lang="en-US" altLang="zh-CN" sz="2200" dirty="0"/>
          </a:p>
          <a:p>
            <a:pPr>
              <a:buNone/>
            </a:pPr>
            <a:r>
              <a:rPr lang="en-US" altLang="zh-CN" dirty="0"/>
              <a:t>             </a:t>
            </a:r>
          </a:p>
          <a:p>
            <a:pPr lvl="1"/>
            <a:r>
              <a:rPr lang="en-US" altLang="zh-CN" sz="2200" dirty="0"/>
              <a:t>test</a:t>
            </a:r>
            <a:r>
              <a:rPr lang="zh-CN" altLang="en-US" sz="2200" dirty="0"/>
              <a:t>文件夹中有</a:t>
            </a:r>
            <a:r>
              <a:rPr lang="en-US" altLang="zh-CN" sz="2200" dirty="0"/>
              <a:t>8</a:t>
            </a:r>
            <a:r>
              <a:rPr lang="zh-CN" altLang="en-US" sz="2200" dirty="0"/>
              <a:t>张用于测试的图像，其中</a:t>
            </a:r>
            <a:r>
              <a:rPr lang="en-US" altLang="zh-CN" sz="2200" dirty="0"/>
              <a:t>6</a:t>
            </a:r>
            <a:r>
              <a:rPr lang="zh-CN" altLang="en-US" sz="2200" dirty="0"/>
              <a:t>张正常尺度（与模板尺度相同），</a:t>
            </a:r>
            <a:r>
              <a:rPr lang="en-US" altLang="zh-CN" sz="2200" dirty="0"/>
              <a:t>1</a:t>
            </a:r>
            <a:r>
              <a:rPr lang="zh-CN" altLang="en-US" sz="2200" dirty="0"/>
              <a:t>张存在划痕，</a:t>
            </a:r>
            <a:r>
              <a:rPr lang="en-US" altLang="zh-CN" sz="2200" dirty="0"/>
              <a:t>1</a:t>
            </a:r>
            <a:r>
              <a:rPr lang="zh-CN" altLang="en-US" sz="2200" dirty="0"/>
              <a:t>张有噪声。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800" dirty="0"/>
              <a:t>请利用给出的图像模板对测试图像进行数字字符识别</a:t>
            </a:r>
          </a:p>
        </p:txBody>
      </p:sp>
    </p:spTree>
    <p:extLst>
      <p:ext uri="{BB962C8B-B14F-4D97-AF65-F5344CB8AC3E}">
        <p14:creationId xmlns:p14="http://schemas.microsoft.com/office/powerpoint/2010/main" val="39229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>
                <a:solidFill>
                  <a:srgbClr val="003399"/>
                </a:solidFill>
                <a:ea typeface="宋体" panose="02010600030101010101" pitchFamily="2" charset="-122"/>
              </a:rPr>
              <a:t>Guijin</a:t>
            </a:r>
            <a:r>
              <a:rPr lang="en-US" altLang="zh-CN" sz="1400" b="0" dirty="0">
                <a:solidFill>
                  <a:srgbClr val="003399"/>
                </a:solidFill>
                <a:ea typeface="宋体" panose="02010600030101010101" pitchFamily="2" charset="-122"/>
              </a:rPr>
              <a:t> Wang, Tsinghua University</a:t>
            </a:r>
            <a:endParaRPr lang="zh-CN" altLang="en-US" sz="1400" b="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C599F-37F8-4C90-95CF-F8948C084142}" type="slidenum">
              <a:rPr lang="en-US" altLang="zh-CN" sz="1400" b="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69" y="332656"/>
            <a:ext cx="8077200" cy="752128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数字字符识别</a:t>
            </a:r>
            <a:r>
              <a:rPr lang="en-US" altLang="zh-CN" sz="3200" dirty="0"/>
              <a:t>—</a:t>
            </a:r>
            <a:r>
              <a:rPr lang="zh-CN" altLang="en-US" sz="3200" dirty="0"/>
              <a:t>模板匹配</a:t>
            </a:r>
            <a:endParaRPr lang="en-US" altLang="zh-CN" sz="2400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84976" cy="4907632"/>
          </a:xfrm>
        </p:spPr>
        <p:txBody>
          <a:bodyPr/>
          <a:lstStyle/>
          <a:p>
            <a:r>
              <a:rPr lang="zh-CN" altLang="en-US" sz="2800" dirty="0"/>
              <a:t>问题分析：</a:t>
            </a:r>
            <a:endParaRPr lang="en-US" altLang="zh-CN" sz="2800" dirty="0"/>
          </a:p>
          <a:p>
            <a:pPr lvl="1"/>
            <a:r>
              <a:rPr lang="zh-CN" altLang="en-US" sz="2200" dirty="0"/>
              <a:t>可以用扫描窗方式对测试图像进行扫描，对每个扫描窗进行模板匹配，若最接近某个模板，就认为是该模板对应的数字。同时也需注意拒识非数字字符的窗口。</a:t>
            </a:r>
            <a:endParaRPr lang="en-US" altLang="zh-CN" sz="2200" dirty="0"/>
          </a:p>
          <a:p>
            <a:pPr lvl="1"/>
            <a:r>
              <a:rPr lang="zh-CN" altLang="en-US" sz="2200" dirty="0"/>
              <a:t>对于图像数据，可以对其进行二值化后再作为特征向量用于匹配，以提高算法的鲁棒性。同时也鼓励尝试采用其他的特征提取方式。</a:t>
            </a:r>
            <a:endParaRPr lang="en-US" altLang="zh-CN" sz="22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补充题：</a:t>
            </a:r>
            <a:endParaRPr lang="en-US" altLang="zh-CN" sz="2800" dirty="0"/>
          </a:p>
          <a:p>
            <a:pPr lvl="1"/>
            <a:r>
              <a:rPr lang="en-US" altLang="zh-CN" sz="2200" dirty="0"/>
              <a:t>test</a:t>
            </a:r>
            <a:r>
              <a:rPr lang="zh-CN" altLang="en-US" sz="2200" dirty="0"/>
              <a:t>文件夹中还有</a:t>
            </a:r>
            <a:r>
              <a:rPr lang="en-US" altLang="zh-CN" sz="2200" dirty="0"/>
              <a:t>2</a:t>
            </a:r>
            <a:r>
              <a:rPr lang="zh-CN" altLang="en-US" sz="2200" dirty="0"/>
              <a:t>张图像</a:t>
            </a:r>
            <a:r>
              <a:rPr lang="zh-CN" altLang="en-US" sz="2200"/>
              <a:t>进行过放缩</a:t>
            </a:r>
            <a:r>
              <a:rPr lang="zh-CN" altLang="en-US" sz="2200" dirty="0"/>
              <a:t>处理（尺度与模板不一致），有兴趣的同学可以思考如何对这</a:t>
            </a:r>
            <a:r>
              <a:rPr lang="en-US" altLang="zh-CN" sz="2200" dirty="0"/>
              <a:t>2</a:t>
            </a:r>
            <a:r>
              <a:rPr lang="zh-CN" altLang="en-US" sz="2200" dirty="0"/>
              <a:t>张图像进行数字字符识别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38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title"/>
          </p:nvPr>
        </p:nvSpPr>
        <p:spPr>
          <a:xfrm>
            <a:off x="180628" y="620688"/>
            <a:ext cx="8782744" cy="1143000"/>
          </a:xfrm>
        </p:spPr>
        <p:txBody>
          <a:bodyPr/>
          <a:lstStyle/>
          <a:p>
            <a:r>
              <a:rPr lang="zh-CN" altLang="en-US" sz="3600" dirty="0"/>
              <a:t>模式识别作业</a:t>
            </a:r>
            <a:r>
              <a:rPr lang="en-US" altLang="zh-CN" sz="3600" dirty="0"/>
              <a:t>2</a:t>
            </a:r>
            <a:r>
              <a:rPr lang="zh-CN" altLang="en-US" sz="3600" dirty="0"/>
              <a:t>：数字字符识别</a:t>
            </a:r>
            <a:r>
              <a:rPr lang="en-US" altLang="zh-CN" sz="3600" dirty="0"/>
              <a:t>—</a:t>
            </a:r>
            <a:r>
              <a:rPr lang="zh-CN" altLang="en-US" sz="3600" dirty="0"/>
              <a:t>特征设计</a:t>
            </a:r>
            <a:endParaRPr lang="zh-CN" altLang="en-US" sz="4400" dirty="0"/>
          </a:p>
        </p:txBody>
      </p:sp>
      <p:sp>
        <p:nvSpPr>
          <p:cNvPr id="1048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/>
              <a:t>问题背景：在前面基础上，尝试设计不同的特征并用于模板匹配，比较不同特征情况下对模板匹配性能的影响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提供数据：同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104858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z="1400" dirty="0" err="1"/>
              <a:t>Guijin</a:t>
            </a:r>
            <a:r>
              <a:rPr lang="en-US" altLang="zh-CN" sz="1400" dirty="0"/>
              <a:t> Wang, Tsinghua University</a:t>
            </a:r>
            <a:endParaRPr lang="zh-CN" altLang="en-US" sz="1400" dirty="0"/>
          </a:p>
        </p:txBody>
      </p:sp>
      <p:sp>
        <p:nvSpPr>
          <p:cNvPr id="104858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981E9-383A-4B8B-8AEF-56FA9082FEA8}" type="slidenum">
              <a:rPr lang="en-US" altLang="zh-CN" sz="1400" smtClean="0"/>
              <a:t>3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6293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数字字符识别</a:t>
            </a:r>
            <a:r>
              <a:rPr lang="en-US" altLang="zh-CN" sz="3600" dirty="0"/>
              <a:t>—</a:t>
            </a:r>
            <a:r>
              <a:rPr lang="zh-CN" altLang="en-US" sz="3600" dirty="0"/>
              <a:t>特征设计</a:t>
            </a:r>
            <a:endParaRPr lang="zh-CN" altLang="en-US" sz="4400" dirty="0"/>
          </a:p>
        </p:txBody>
      </p:sp>
      <p:sp>
        <p:nvSpPr>
          <p:cNvPr id="1048590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r>
              <a:rPr lang="zh-CN" altLang="en-US" sz="2800" dirty="0"/>
              <a:t>问题分析：</a:t>
            </a:r>
            <a:endParaRPr lang="en-US" altLang="zh-CN" sz="2800" dirty="0"/>
          </a:p>
          <a:p>
            <a:pPr lvl="1"/>
            <a:r>
              <a:rPr lang="zh-CN" altLang="en-US" sz="2200" dirty="0"/>
              <a:t>可以利用一些局部统计信息作为特征。</a:t>
            </a:r>
            <a:endParaRPr lang="en-US" altLang="zh-CN" sz="2200" dirty="0"/>
          </a:p>
          <a:p>
            <a:pPr lvl="1"/>
            <a:r>
              <a:rPr lang="zh-CN" altLang="en-US" sz="2200" dirty="0"/>
              <a:t>如：分块计算特征</a:t>
            </a:r>
            <a:r>
              <a:rPr lang="en-US" altLang="zh-CN" sz="2200" dirty="0"/>
              <a:t>(</a:t>
            </a:r>
            <a:r>
              <a:rPr lang="zh-CN" altLang="en-US" sz="2200" dirty="0"/>
              <a:t>每块逐行或逐列统计黑像素点的个数，重心等</a:t>
            </a:r>
            <a:r>
              <a:rPr lang="en-US" altLang="zh-CN" sz="2200" dirty="0"/>
              <a:t>)</a:t>
            </a:r>
            <a:r>
              <a:rPr lang="zh-CN" altLang="en-US" sz="2200" dirty="0"/>
              <a:t>，最后将各块特征合并在一起用于匹配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104859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z="1400" dirty="0" err="1"/>
              <a:t>Guijin</a:t>
            </a:r>
            <a:r>
              <a:rPr lang="en-US" altLang="zh-CN" sz="1400" dirty="0"/>
              <a:t> Wang, Tsinghua University</a:t>
            </a:r>
            <a:endParaRPr lang="zh-CN" altLang="en-US" sz="1400" dirty="0"/>
          </a:p>
        </p:txBody>
      </p:sp>
      <p:sp>
        <p:nvSpPr>
          <p:cNvPr id="10485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981E9-383A-4B8B-8AEF-56FA9082FEA8}" type="slidenum">
              <a:rPr lang="en-US" altLang="zh-CN" sz="1400" smtClean="0"/>
              <a:t>4</a:t>
            </a:fld>
            <a:endParaRPr lang="en-US" altLang="zh-CN" sz="1400" dirty="0"/>
          </a:p>
        </p:txBody>
      </p:sp>
      <p:pic>
        <p:nvPicPr>
          <p:cNvPr id="2097152" name="Picture 2" descr="D:\模式识别作业\给小软\train\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496142"/>
            <a:ext cx="690563" cy="666750"/>
          </a:xfrm>
          <a:prstGeom prst="rect">
            <a:avLst/>
          </a:prstGeom>
          <a:noFill/>
        </p:spPr>
      </p:pic>
      <p:graphicFrame>
        <p:nvGraphicFramePr>
          <p:cNvPr id="4194304" name="表格 6"/>
          <p:cNvGraphicFramePr>
            <a:graphicFrameLocks noGrp="1"/>
          </p:cNvGraphicFramePr>
          <p:nvPr/>
        </p:nvGraphicFramePr>
        <p:xfrm>
          <a:off x="1071539" y="4496142"/>
          <a:ext cx="684000" cy="65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091322"/>
            <a:ext cx="453390" cy="28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3" name="右箭头 8"/>
          <p:cNvSpPr/>
          <p:nvPr/>
        </p:nvSpPr>
        <p:spPr>
          <a:xfrm>
            <a:off x="2000232" y="4710456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5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5382447"/>
            <a:ext cx="452438" cy="2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1934" y="5138132"/>
            <a:ext cx="601980" cy="73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71934" y="3877008"/>
            <a:ext cx="624840" cy="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4" name="TextBox 20"/>
          <p:cNvSpPr txBox="1"/>
          <p:nvPr/>
        </p:nvSpPr>
        <p:spPr>
          <a:xfrm>
            <a:off x="2571736" y="4435241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1048595" name="TextBox 21"/>
          <p:cNvSpPr txBox="1"/>
          <p:nvPr/>
        </p:nvSpPr>
        <p:spPr>
          <a:xfrm>
            <a:off x="4143372" y="4448512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1048596" name="右箭头 14"/>
          <p:cNvSpPr/>
          <p:nvPr/>
        </p:nvSpPr>
        <p:spPr>
          <a:xfrm>
            <a:off x="3500430" y="473426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7" name="右箭头 15"/>
          <p:cNvSpPr/>
          <p:nvPr/>
        </p:nvSpPr>
        <p:spPr>
          <a:xfrm>
            <a:off x="5214942" y="473426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57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70" y="4486807"/>
            <a:ext cx="3023235" cy="60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8" name="TextBox 19"/>
          <p:cNvSpPr txBox="1"/>
          <p:nvPr/>
        </p:nvSpPr>
        <p:spPr>
          <a:xfrm>
            <a:off x="1857356" y="444851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分块</a:t>
            </a:r>
            <a:endParaRPr lang="en-US" sz="1200" dirty="0"/>
          </a:p>
        </p:txBody>
      </p:sp>
      <p:sp>
        <p:nvSpPr>
          <p:cNvPr id="1048599" name="TextBox 24"/>
          <p:cNvSpPr txBox="1"/>
          <p:nvPr/>
        </p:nvSpPr>
        <p:spPr>
          <a:xfrm>
            <a:off x="3357554" y="42725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局部特征</a:t>
            </a:r>
            <a:endParaRPr lang="en-US" sz="1200" dirty="0"/>
          </a:p>
        </p:txBody>
      </p:sp>
      <p:sp>
        <p:nvSpPr>
          <p:cNvPr id="1048600" name="TextBox 25"/>
          <p:cNvSpPr txBox="1"/>
          <p:nvPr/>
        </p:nvSpPr>
        <p:spPr>
          <a:xfrm>
            <a:off x="5072066" y="42725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特征合并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05460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3110</TotalTime>
  <Words>356</Words>
  <Application>Microsoft Office PowerPoint</Application>
  <PresentationFormat>全屏显示(4:3)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Monotype Sorts</vt:lpstr>
      <vt:lpstr>黑体</vt:lpstr>
      <vt:lpstr>宋体</vt:lpstr>
      <vt:lpstr>Calibri</vt:lpstr>
      <vt:lpstr>Times New Roman</vt:lpstr>
      <vt:lpstr>默认设计模板</vt:lpstr>
      <vt:lpstr>数字字符识别—模板匹配</vt:lpstr>
      <vt:lpstr>数字字符识别—模板匹配</vt:lpstr>
      <vt:lpstr>模式识别作业2：数字字符识别—特征设计</vt:lpstr>
      <vt:lpstr>数字字符识别—特征设计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大作业说明</dc:title>
  <dc:creator>Chen Hongzhao</dc:creator>
  <cp:lastModifiedBy>罗 雁天</cp:lastModifiedBy>
  <cp:revision>56</cp:revision>
  <cp:lastPrinted>2016-03-04T03:06:06Z</cp:lastPrinted>
  <dcterms:created xsi:type="dcterms:W3CDTF">2015-03-04T01:29:23Z</dcterms:created>
  <dcterms:modified xsi:type="dcterms:W3CDTF">2019-03-19T07:02:20Z</dcterms:modified>
</cp:coreProperties>
</file>