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9" r:id="rId3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2" autoAdjust="0"/>
  </p:normalViewPr>
  <p:slideViewPr>
    <p:cSldViewPr>
      <p:cViewPr varScale="1">
        <p:scale>
          <a:sx n="95" d="100"/>
          <a:sy n="95" d="100"/>
        </p:scale>
        <p:origin x="20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90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61ED-4895-4BA7-B9ED-31D61D901F5B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0C73-731C-41B1-B188-DA88818424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9E08D-4476-4AA3-8E8A-83947C3CAFC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4157-11ED-4DD4-9EF2-AD7EFBD4D2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20067" indent="-27694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07796" indent="-22155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550914" indent="-22155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1994032" indent="-221559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437150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880269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323387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766505" indent="-2215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fld id="{BD924B13-64B9-49FA-91E3-B4591057F352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5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3FEB-A754-4D26-BDCF-3002D1F24D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19B42-9F7E-47F6-B56C-F0ECEA47CD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9186A-4C5B-4632-BC01-46880E77A1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2702-7288-4B23-88E5-8274612BE0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7739F-4743-417B-9B13-9026A76976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981E9-383A-4B8B-8AEF-56FA9082FE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A834-C171-41DB-BF6E-6521A629FA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50F-45AF-4A7E-984C-C086F841DB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57EC-F97F-41A6-853D-B517517825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41B8-D15D-4077-A573-7DA9B6E69B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E61D-1C20-4E9C-A065-AF16D4DE7D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F5E8-92B4-4CAE-8A25-9CBC557A06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9D0FA-D8AF-458C-AEFB-29E22D57D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/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>
                <a:solidFill>
                  <a:srgbClr val="00339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>
                <a:ea typeface="宋体" panose="02010600030101010101" pitchFamily="2" charset="-122"/>
              </a:rPr>
              <a:t>Guijin Wang, Tsinghua University </a:t>
            </a:r>
            <a:r>
              <a:rPr kumimoji="1" lang="zh-CN" altLang="en-US" sz="1400">
                <a:ea typeface="宋体" panose="02010600030101010101" pitchFamily="2" charset="-122"/>
              </a:rPr>
              <a:t>第二章 简单模板匹配和模式的数值特征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0547C-CFF0-4196-A2E1-378AAB9016F1}" type="slidenum">
              <a:rPr kumimoji="1" lang="en-US" altLang="zh-CN" sz="1400">
                <a:ea typeface="宋体" panose="02010600030101010101" pitchFamily="2" charset="-122"/>
              </a:rPr>
              <a:t>‹#›</a:t>
            </a:fld>
            <a:endParaRPr kumimoji="1" lang="en-US" altLang="zh-CN" sz="140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监督聚类算法</a:t>
            </a:r>
            <a:endParaRPr lang="en-US" altLang="zh-CN" dirty="0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3529" y="1556792"/>
            <a:ext cx="6192688" cy="501774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提供数据：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dirty="0" smtClean="0"/>
              <a:t>testSet.txt</a:t>
            </a:r>
          </a:p>
          <a:p>
            <a:pPr lvl="1"/>
            <a:r>
              <a:rPr lang="zh-CN" altLang="en-US" sz="1500" dirty="0" smtClean="0"/>
              <a:t>文件包含</a:t>
            </a:r>
            <a:r>
              <a:rPr lang="en-US" altLang="zh-CN" sz="1500" dirty="0" smtClean="0"/>
              <a:t>60</a:t>
            </a:r>
            <a:r>
              <a:rPr lang="zh-CN" altLang="en-US" sz="1500" dirty="0" smtClean="0"/>
              <a:t>行</a:t>
            </a:r>
            <a:r>
              <a:rPr lang="en-US" altLang="zh-CN" sz="1500" dirty="0" smtClean="0"/>
              <a:t>2</a:t>
            </a:r>
            <a:r>
              <a:rPr lang="zh-CN" altLang="en-US" sz="1500" dirty="0" smtClean="0"/>
              <a:t>维数据，每行代表一个样本点，分布如图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所示</a:t>
            </a:r>
            <a:endParaRPr lang="en-US" altLang="zh-CN" sz="1500" dirty="0" smtClean="0"/>
          </a:p>
          <a:p>
            <a:pPr>
              <a:buNone/>
            </a:pPr>
            <a:endParaRPr lang="en-US" altLang="zh-CN" sz="400" b="1" dirty="0" smtClean="0"/>
          </a:p>
          <a:p>
            <a:r>
              <a:rPr lang="zh-CN" altLang="en-US" sz="2400" b="1" dirty="0" smtClean="0"/>
              <a:t>要求：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zh-CN" altLang="en-US" sz="1800" dirty="0" smtClean="0"/>
              <a:t>对这组数据进行</a:t>
            </a:r>
            <a:r>
              <a:rPr lang="en-US" altLang="zh-CN" sz="1800" dirty="0" err="1" smtClean="0"/>
              <a:t>kmeans</a:t>
            </a:r>
            <a:r>
              <a:rPr lang="zh-CN" altLang="en-US" sz="1800" dirty="0" smtClean="0"/>
              <a:t>聚类，令</a:t>
            </a:r>
            <a:r>
              <a:rPr lang="en-US" altLang="zh-CN" sz="1800" dirty="0" smtClean="0"/>
              <a:t>k=2,3,4</a:t>
            </a:r>
            <a:r>
              <a:rPr lang="zh-CN" altLang="en-US" sz="1800" dirty="0" smtClean="0"/>
              <a:t>。画出聚类结果及每类的中心点，观察聚类结果。记录使用不同初始点时的聚类结果，收敛迭代次数及误差平方和。</a:t>
            </a:r>
            <a:endParaRPr lang="en-US" altLang="zh-CN" sz="1800" dirty="0" smtClean="0"/>
          </a:p>
          <a:p>
            <a:pPr lvl="1"/>
            <a:r>
              <a:rPr lang="en-US" altLang="zh-CN" sz="1500" dirty="0" smtClean="0"/>
              <a:t>k=3</a:t>
            </a:r>
            <a:r>
              <a:rPr lang="zh-CN" altLang="en-US" sz="1500" dirty="0" smtClean="0"/>
              <a:t>时，用给出几组初始点进行聚类</a:t>
            </a:r>
            <a:endParaRPr lang="en-US" altLang="zh-CN" sz="1500" dirty="0" smtClean="0"/>
          </a:p>
          <a:p>
            <a:pPr lvl="1"/>
            <a:endParaRPr lang="en-US" altLang="zh-CN" sz="1500" dirty="0" smtClean="0"/>
          </a:p>
          <a:p>
            <a:pPr lvl="1"/>
            <a:endParaRPr lang="en-US" altLang="zh-CN" sz="1500" dirty="0" smtClean="0"/>
          </a:p>
          <a:p>
            <a:pPr lvl="1"/>
            <a:endParaRPr lang="en-US" altLang="zh-CN" sz="1500" dirty="0" smtClean="0"/>
          </a:p>
          <a:p>
            <a:pPr lvl="1"/>
            <a:endParaRPr lang="en-US" altLang="zh-CN" sz="1500" dirty="0" smtClean="0"/>
          </a:p>
          <a:p>
            <a:pPr lvl="1"/>
            <a:endParaRPr lang="en-US" altLang="zh-CN" sz="1500" dirty="0" smtClean="0"/>
          </a:p>
          <a:p>
            <a:pPr lvl="1"/>
            <a:r>
              <a:rPr lang="en-US" altLang="zh-CN" sz="1600" dirty="0" smtClean="0"/>
              <a:t>k=2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时，自行给出初始点并聚类，观察聚类结果</a:t>
            </a:r>
            <a:endParaRPr lang="en-US" altLang="zh-CN" sz="18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3830" y="1880054"/>
            <a:ext cx="2661822" cy="228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"/>
          <p:cNvGrpSpPr/>
          <p:nvPr/>
        </p:nvGrpSpPr>
        <p:grpSpPr>
          <a:xfrm>
            <a:off x="1043608" y="4437112"/>
            <a:ext cx="3648756" cy="1134255"/>
            <a:chOff x="1187624" y="4005064"/>
            <a:chExt cx="3648756" cy="1134255"/>
          </a:xfrm>
        </p:grpSpPr>
        <p:sp>
          <p:nvSpPr>
            <p:cNvPr id="11" name="矩形 10"/>
            <p:cNvSpPr/>
            <p:nvPr/>
          </p:nvSpPr>
          <p:spPr>
            <a:xfrm>
              <a:off x="1187624" y="4005064"/>
              <a:ext cx="36487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初始点组</a:t>
              </a:r>
              <a:r>
                <a:rPr lang="en-US" altLang="zh-CN" sz="1200" dirty="0" smtClean="0"/>
                <a:t>1</a:t>
              </a:r>
              <a:r>
                <a:rPr lang="zh-CN" altLang="en-US" sz="1200" dirty="0" smtClean="0"/>
                <a:t>：</a:t>
              </a:r>
              <a:r>
                <a:rPr lang="en-US" sz="1200" dirty="0" smtClean="0"/>
                <a:t>[-4.822 4.607;-0.7188 -2.493;4.377 4.864]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187624" y="4290816"/>
              <a:ext cx="36022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初始点组</a:t>
              </a:r>
              <a:r>
                <a:rPr lang="en-US" altLang="zh-CN" sz="1200" dirty="0" smtClean="0"/>
                <a:t>2</a:t>
              </a:r>
              <a:r>
                <a:rPr lang="zh-CN" altLang="en-US" sz="1200" dirty="0" smtClean="0"/>
                <a:t>：</a:t>
              </a:r>
              <a:r>
                <a:rPr lang="en-US" sz="1200" dirty="0" smtClean="0"/>
                <a:t>[-3.594 2.857;-0.6595 3.111;3.998 2.519]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87624" y="4585321"/>
              <a:ext cx="36487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初始点组</a:t>
              </a:r>
              <a:r>
                <a:rPr lang="en-US" altLang="zh-CN" sz="1200" dirty="0" smtClean="0"/>
                <a:t>3</a:t>
              </a:r>
              <a:r>
                <a:rPr lang="zh-CN" altLang="en-US" sz="1200" dirty="0" smtClean="0"/>
                <a:t>：</a:t>
              </a:r>
              <a:r>
                <a:rPr lang="en-US" sz="1200" dirty="0" smtClean="0"/>
                <a:t>[-0.7188 -2.493;0.8458 -3.59;1.149 3.345]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187624" y="4862320"/>
              <a:ext cx="34772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初始点组</a:t>
              </a:r>
              <a:r>
                <a:rPr lang="en-US" altLang="zh-CN" sz="1200" dirty="0" smtClean="0"/>
                <a:t>4</a:t>
              </a:r>
              <a:r>
                <a:rPr lang="zh-CN" altLang="en-US" sz="1200" dirty="0" smtClean="0"/>
                <a:t>：</a:t>
              </a:r>
              <a:r>
                <a:rPr lang="en-US" sz="1200" dirty="0" smtClean="0"/>
                <a:t>[-3.276 1.577;3.275 2.958;4.377 4.864]</a:t>
              </a:r>
            </a:p>
          </p:txBody>
        </p:sp>
      </p:grpSp>
      <p:sp>
        <p:nvSpPr>
          <p:cNvPr id="16" name="TextBox 5"/>
          <p:cNvSpPr txBox="1"/>
          <p:nvPr/>
        </p:nvSpPr>
        <p:spPr>
          <a:xfrm>
            <a:off x="7668344" y="407085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smtClean="0"/>
              <a:t>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90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7772400" cy="5224264"/>
          </a:xfrm>
        </p:spPr>
        <p:txBody>
          <a:bodyPr/>
          <a:lstStyle/>
          <a:p>
            <a:r>
              <a:rPr lang="zh-CN" altLang="en-US" sz="2400" dirty="0"/>
              <a:t>有可用高斯分布近似的两个样本集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求</a:t>
            </a:r>
            <a:r>
              <a:rPr lang="zh-CN" altLang="en-US" sz="2400" dirty="0"/>
              <a:t>：用最小错误概率分类时的识别界面</a:t>
            </a:r>
          </a:p>
          <a:p>
            <a:r>
              <a:rPr lang="zh-CN" altLang="en-US" sz="2400" dirty="0"/>
              <a:t>令</a:t>
            </a:r>
          </a:p>
          <a:p>
            <a:pPr lvl="1"/>
            <a:r>
              <a:rPr lang="zh-CN" altLang="en-US" sz="2000" dirty="0"/>
              <a:t>如距离取最远距离</a:t>
            </a:r>
          </a:p>
          <a:p>
            <a:pPr lvl="1"/>
            <a:endParaRPr lang="zh-CN" altLang="en-US" sz="2000" dirty="0"/>
          </a:p>
          <a:p>
            <a:pPr lvl="1">
              <a:buFontTx/>
              <a:buNone/>
            </a:pPr>
            <a:r>
              <a:rPr lang="zh-CN" altLang="en-US" sz="2000" dirty="0"/>
              <a:t>    </a:t>
            </a:r>
            <a:endParaRPr lang="en-US" altLang="zh-CN" sz="2000" dirty="0" smtClean="0"/>
          </a:p>
          <a:p>
            <a:pPr lvl="1">
              <a:buFontTx/>
              <a:buNone/>
            </a:pPr>
            <a:r>
              <a:rPr lang="zh-CN" altLang="en-US" sz="2000" dirty="0" smtClean="0"/>
              <a:t>试用</a:t>
            </a:r>
            <a:r>
              <a:rPr lang="zh-CN" altLang="en-US" sz="2000" dirty="0"/>
              <a:t>分层聚类法聚类，并作图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30341"/>
              </p:ext>
            </p:extLst>
          </p:nvPr>
        </p:nvGraphicFramePr>
        <p:xfrm>
          <a:off x="714375" y="1733550"/>
          <a:ext cx="54784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3" imgW="2603160" imgH="723600" progId="Equation.3">
                  <p:embed/>
                </p:oleObj>
              </mc:Choice>
              <mc:Fallback>
                <p:oleObj name="公式" r:id="rId3" imgW="2603160" imgH="7236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733550"/>
                        <a:ext cx="54784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0263"/>
              </p:ext>
            </p:extLst>
          </p:nvPr>
        </p:nvGraphicFramePr>
        <p:xfrm>
          <a:off x="1187624" y="3791918"/>
          <a:ext cx="1981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774360" imgH="215640" progId="Equation.3">
                  <p:embed/>
                </p:oleObj>
              </mc:Choice>
              <mc:Fallback>
                <p:oleObj name="Equation" r:id="rId5" imgW="774360" imgH="21564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91918"/>
                        <a:ext cx="1981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58640"/>
              </p:ext>
            </p:extLst>
          </p:nvPr>
        </p:nvGraphicFramePr>
        <p:xfrm>
          <a:off x="3347864" y="4221088"/>
          <a:ext cx="39401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739880" imgH="457200" progId="Equation.3">
                  <p:embed/>
                </p:oleObj>
              </mc:Choice>
              <mc:Fallback>
                <p:oleObj name="Equation" r:id="rId7" imgW="1739880" imgH="45720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21088"/>
                        <a:ext cx="39401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922850"/>
      </p:ext>
    </p:extLst>
  </p:cSld>
  <p:clrMapOvr>
    <a:masterClrMapping/>
  </p:clrMapOvr>
</p:sld>
</file>

<file path=ppt/theme/theme1.xml><?xml version="1.0" encoding="utf-8"?>
<a:theme xmlns:a="http://schemas.openxmlformats.org/drawingml/2006/main" name="模式识别课程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全屏显示(4:3)</PresentationFormat>
  <Paragraphs>31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Monotype Sorts</vt:lpstr>
      <vt:lpstr>黑体</vt:lpstr>
      <vt:lpstr>宋体</vt:lpstr>
      <vt:lpstr>Calibri</vt:lpstr>
      <vt:lpstr>Times New Roman</vt:lpstr>
      <vt:lpstr>模式识别课程</vt:lpstr>
      <vt:lpstr>Microsoft 公式 3.0</vt:lpstr>
      <vt:lpstr>Equation</vt:lpstr>
      <vt:lpstr>非监督聚类算法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模式识别作业1：数字字符识别—模板匹配</dc:title>
  <dc:creator>ChangAn</dc:creator>
  <cp:lastModifiedBy>visionlab</cp:lastModifiedBy>
  <cp:revision>273</cp:revision>
  <cp:lastPrinted>2016-03-25T03:22:00Z</cp:lastPrinted>
  <dcterms:created xsi:type="dcterms:W3CDTF">2015-03-12T01:51:00Z</dcterms:created>
  <dcterms:modified xsi:type="dcterms:W3CDTF">2019-05-17T02:09:18Z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