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5" r:id="rId5"/>
    <p:sldId id="269" r:id="rId6"/>
    <p:sldId id="270" r:id="rId7"/>
    <p:sldId id="282" r:id="rId8"/>
    <p:sldId id="283" r:id="rId9"/>
    <p:sldId id="284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8350"/>
    <a:srgbClr val="7F7473"/>
    <a:srgbClr val="CFAF85"/>
    <a:srgbClr val="C9A575"/>
    <a:srgbClr val="D5B893"/>
    <a:srgbClr val="B09875"/>
    <a:srgbClr val="E7A252"/>
    <a:srgbClr val="B88E58"/>
    <a:srgbClr val="BCA88A"/>
    <a:srgbClr val="363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E8AA-A523-4857-9EFE-D0FC426399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01D2B-9A5A-48BA-9849-267893640D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" b="15688"/>
          <a:stretch>
            <a:fillRect/>
          </a:stretch>
        </p:blipFill>
        <p:spPr>
          <a:xfrm>
            <a:off x="-635" y="0"/>
            <a:ext cx="12192000" cy="6858000"/>
          </a:xfrm>
          <a:prstGeom prst="rect">
            <a:avLst/>
          </a:prstGeom>
        </p:spPr>
      </p:pic>
      <p:sp>
        <p:nvSpPr>
          <p:cNvPr id="20" name="PA_矩形 12"/>
          <p:cNvSpPr/>
          <p:nvPr>
            <p:custDataLst>
              <p:tags r:id="rId2"/>
            </p:custDataLst>
          </p:nvPr>
        </p:nvSpPr>
        <p:spPr>
          <a:xfrm>
            <a:off x="3794760" y="3043555"/>
            <a:ext cx="460184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sz="5400" kern="0" smtClean="0">
                <a:solidFill>
                  <a:schemeClr val="bg2">
                    <a:lumMod val="25000"/>
                  </a:schemeClr>
                </a:solidFill>
                <a:latin typeface="华文琥珀" panose="02010800040101010101" charset="-122"/>
                <a:ea typeface="华文琥珀" panose="02010800040101010101" charset="-122"/>
                <a:cs typeface="Arial" panose="020B0604020202020204" pitchFamily="34" charset="0"/>
              </a:rPr>
              <a:t>作业管理系统</a:t>
            </a:r>
            <a:endParaRPr lang="zh-CN" sz="5400" kern="0" dirty="0" smtClean="0">
              <a:solidFill>
                <a:schemeClr val="bg2">
                  <a:lumMod val="25000"/>
                </a:schemeClr>
              </a:solidFill>
              <a:latin typeface="华文琥珀" panose="02010800040101010101" charset="-122"/>
              <a:ea typeface="华文琥珀" panose="02010800040101010101" charset="-122"/>
              <a:cs typeface="Arial" panose="020B0604020202020204" pitchFamily="34" charset="0"/>
            </a:endParaRPr>
          </a:p>
        </p:txBody>
      </p:sp>
      <p:sp>
        <p:nvSpPr>
          <p:cNvPr id="21" name="PA_矩形 13"/>
          <p:cNvSpPr/>
          <p:nvPr>
            <p:custDataLst>
              <p:tags r:id="rId3"/>
            </p:custDataLst>
          </p:nvPr>
        </p:nvSpPr>
        <p:spPr>
          <a:xfrm>
            <a:off x="3554125" y="3965730"/>
            <a:ext cx="508248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Job Management System 2018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年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6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20-7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5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日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64985" y="4777740"/>
            <a:ext cx="4708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闯迷宫：罗元会、郑    欢、孙   帅、黄晓璐、</a:t>
            </a:r>
            <a:endParaRPr lang="zh-CN" altLang="en-US" b="1"/>
          </a:p>
          <a:p>
            <a:r>
              <a:rPr lang="zh-CN" altLang="en-US" b="1"/>
              <a:t>                  陈    宇、叶彦成、陈   灿、史建亮</a:t>
            </a:r>
            <a:endParaRPr lang="zh-CN" altLang="en-US" b="1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" b="58276"/>
          <a:stretch>
            <a:fillRect/>
          </a:stretch>
        </p:blipFill>
        <p:spPr>
          <a:xfrm>
            <a:off x="-1" y="0"/>
            <a:ext cx="12192000" cy="3396343"/>
          </a:xfrm>
          <a:prstGeom prst="rect">
            <a:avLst/>
          </a:prstGeom>
        </p:spPr>
      </p:pic>
      <p:grpSp>
        <p:nvGrpSpPr>
          <p:cNvPr id="8" name="PA_淘宝店chenying0907 15"/>
          <p:cNvGrpSpPr/>
          <p:nvPr>
            <p:custDataLst>
              <p:tags r:id="rId2"/>
            </p:custDataLst>
          </p:nvPr>
        </p:nvGrpSpPr>
        <p:grpSpPr>
          <a:xfrm>
            <a:off x="2686603" y="4177985"/>
            <a:ext cx="2955425" cy="630555"/>
            <a:chOff x="1407886" y="3126049"/>
            <a:chExt cx="3940567" cy="840740"/>
          </a:xfrm>
        </p:grpSpPr>
        <p:sp>
          <p:nvSpPr>
            <p:cNvPr id="9" name="淘宝店chenying0907 16"/>
            <p:cNvSpPr/>
            <p:nvPr/>
          </p:nvSpPr>
          <p:spPr>
            <a:xfrm>
              <a:off x="1407886" y="3150431"/>
              <a:ext cx="769257" cy="769257"/>
            </a:xfrm>
            <a:prstGeom prst="rect">
              <a:avLst/>
            </a:prstGeom>
            <a:solidFill>
              <a:srgbClr val="7F74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淘宝店chenying0907 17"/>
            <p:cNvSpPr txBox="1"/>
            <p:nvPr/>
          </p:nvSpPr>
          <p:spPr>
            <a:xfrm>
              <a:off x="2273321" y="3126049"/>
              <a:ext cx="3075132" cy="53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000" dirty="0">
                  <a:solidFill>
                    <a:srgbClr val="C9A575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solidFill>
                    <a:srgbClr val="C9A575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项目目的</a:t>
              </a:r>
              <a:endParaRPr lang="en-US" altLang="zh-CN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淘宝店chenying0907 18"/>
            <p:cNvSpPr/>
            <p:nvPr/>
          </p:nvSpPr>
          <p:spPr>
            <a:xfrm>
              <a:off x="2365466" y="3629816"/>
              <a:ext cx="2308014" cy="336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 defTabSz="685800">
                <a:defRPr/>
              </a:pPr>
              <a:r>
                <a:rPr lang="en-US" altLang="zh-CN" sz="1050" kern="0" dirty="0">
                  <a:solidFill>
                    <a:srgbClr val="E7E6E6">
                      <a:lumMod val="5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The background </a:t>
              </a:r>
              <a:endParaRPr lang="en-US" altLang="zh-CN" sz="1050" kern="0" dirty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PA_淘宝店chenying0907 19"/>
          <p:cNvGrpSpPr/>
          <p:nvPr>
            <p:custDataLst>
              <p:tags r:id="rId3"/>
            </p:custDataLst>
          </p:nvPr>
        </p:nvGrpSpPr>
        <p:grpSpPr>
          <a:xfrm>
            <a:off x="7259365" y="4133819"/>
            <a:ext cx="2955425" cy="630516"/>
            <a:chOff x="1407886" y="3126049"/>
            <a:chExt cx="3940567" cy="840688"/>
          </a:xfrm>
        </p:grpSpPr>
        <p:sp>
          <p:nvSpPr>
            <p:cNvPr id="13" name="淘宝店chenying0907 20"/>
            <p:cNvSpPr/>
            <p:nvPr/>
          </p:nvSpPr>
          <p:spPr>
            <a:xfrm>
              <a:off x="1407886" y="3150431"/>
              <a:ext cx="769257" cy="769257"/>
            </a:xfrm>
            <a:prstGeom prst="rect">
              <a:avLst/>
            </a:prstGeom>
            <a:solidFill>
              <a:srgbClr val="7F74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淘宝店chenying0907 21"/>
            <p:cNvSpPr txBox="1"/>
            <p:nvPr/>
          </p:nvSpPr>
          <p:spPr>
            <a:xfrm>
              <a:off x="2273321" y="3126049"/>
              <a:ext cx="3075132" cy="53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sz="2000" smtClean="0">
                  <a:solidFill>
                    <a:srgbClr val="C9A575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项目设计</a:t>
              </a:r>
              <a:endParaRPr lang="zh-CN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淘宝店chenying0907 22"/>
            <p:cNvSpPr/>
            <p:nvPr/>
          </p:nvSpPr>
          <p:spPr>
            <a:xfrm>
              <a:off x="2365483" y="3629764"/>
              <a:ext cx="2117143" cy="336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 defTabSz="685800">
                <a:defRPr/>
              </a:pPr>
              <a:r>
                <a:rPr lang="en-US" altLang="zh-CN" sz="1050" kern="0" dirty="0">
                  <a:solidFill>
                    <a:srgbClr val="E7E6E6">
                      <a:lumMod val="5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The design</a:t>
              </a:r>
              <a:endParaRPr lang="en-US" altLang="zh-CN" sz="1050" kern="0" dirty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PA_淘宝店chenying0907 23"/>
          <p:cNvGrpSpPr/>
          <p:nvPr>
            <p:custDataLst>
              <p:tags r:id="rId4"/>
            </p:custDataLst>
          </p:nvPr>
        </p:nvGrpSpPr>
        <p:grpSpPr>
          <a:xfrm>
            <a:off x="2749283" y="5205502"/>
            <a:ext cx="2955425" cy="622052"/>
            <a:chOff x="1407886" y="3126049"/>
            <a:chExt cx="3940567" cy="829403"/>
          </a:xfrm>
        </p:grpSpPr>
        <p:sp>
          <p:nvSpPr>
            <p:cNvPr id="17" name="淘宝店chenying0907 24"/>
            <p:cNvSpPr/>
            <p:nvPr/>
          </p:nvSpPr>
          <p:spPr>
            <a:xfrm>
              <a:off x="1407886" y="3150431"/>
              <a:ext cx="769257" cy="769257"/>
            </a:xfrm>
            <a:prstGeom prst="rect">
              <a:avLst/>
            </a:prstGeom>
            <a:solidFill>
              <a:srgbClr val="7F74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淘宝店chenying0907 25"/>
            <p:cNvSpPr txBox="1"/>
            <p:nvPr/>
          </p:nvSpPr>
          <p:spPr>
            <a:xfrm>
              <a:off x="2273321" y="3126049"/>
              <a:ext cx="3075132" cy="53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sz="2000" smtClean="0">
                  <a:solidFill>
                    <a:srgbClr val="C9A575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项目功能</a:t>
              </a:r>
              <a:endParaRPr lang="zh-CN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淘宝店chenying0907 26"/>
            <p:cNvSpPr/>
            <p:nvPr/>
          </p:nvSpPr>
          <p:spPr>
            <a:xfrm>
              <a:off x="2365483" y="3618478"/>
              <a:ext cx="2192520" cy="336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 defTabSz="685800">
                <a:defRPr/>
              </a:pPr>
              <a:r>
                <a:rPr lang="en-US" altLang="zh-CN" sz="1050" kern="0" dirty="0">
                  <a:solidFill>
                    <a:srgbClr val="E7E6E6">
                      <a:lumMod val="5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The functions</a:t>
              </a:r>
              <a:endParaRPr lang="en-US" altLang="zh-CN" sz="1050" kern="0" dirty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PA_淘宝店chenying0907 27"/>
          <p:cNvGrpSpPr/>
          <p:nvPr>
            <p:custDataLst>
              <p:tags r:id="rId5"/>
            </p:custDataLst>
          </p:nvPr>
        </p:nvGrpSpPr>
        <p:grpSpPr>
          <a:xfrm>
            <a:off x="7259365" y="5174711"/>
            <a:ext cx="2955425" cy="626758"/>
            <a:chOff x="1403345" y="3274501"/>
            <a:chExt cx="3940567" cy="835679"/>
          </a:xfrm>
        </p:grpSpPr>
        <p:sp>
          <p:nvSpPr>
            <p:cNvPr id="25" name="淘宝店chenying0907 28"/>
            <p:cNvSpPr/>
            <p:nvPr/>
          </p:nvSpPr>
          <p:spPr>
            <a:xfrm>
              <a:off x="1403345" y="3340923"/>
              <a:ext cx="769257" cy="769257"/>
            </a:xfrm>
            <a:prstGeom prst="rect">
              <a:avLst/>
            </a:prstGeom>
            <a:solidFill>
              <a:srgbClr val="7F74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淘宝店chenying0907 29"/>
            <p:cNvSpPr txBox="1"/>
            <p:nvPr/>
          </p:nvSpPr>
          <p:spPr>
            <a:xfrm>
              <a:off x="2268780" y="3274501"/>
              <a:ext cx="3075132" cy="531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000" dirty="0">
                  <a:solidFill>
                    <a:srgbClr val="C9A575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项目总结</a:t>
              </a:r>
              <a:endParaRPr lang="zh-CN" altLang="en-US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淘宝店chenying0907 30"/>
            <p:cNvSpPr/>
            <p:nvPr/>
          </p:nvSpPr>
          <p:spPr>
            <a:xfrm>
              <a:off x="2360942" y="3766930"/>
              <a:ext cx="2117143" cy="336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 defTabSz="685800">
                <a:defRPr/>
              </a:pPr>
              <a:r>
                <a:rPr lang="en-US" altLang="zh-CN" sz="1050" kern="0" dirty="0">
                  <a:solidFill>
                    <a:srgbClr val="E7E6E6">
                      <a:lumMod val="5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The submittion</a:t>
              </a:r>
              <a:endParaRPr lang="en-US" altLang="zh-CN" sz="1050" kern="0" dirty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8" name="PA_淘宝店chenying0907 8"/>
          <p:cNvSpPr/>
          <p:nvPr>
            <p:custDataLst>
              <p:tags r:id="rId6"/>
            </p:custDataLst>
          </p:nvPr>
        </p:nvSpPr>
        <p:spPr>
          <a:xfrm>
            <a:off x="3917424" y="1292935"/>
            <a:ext cx="4080356" cy="782043"/>
          </a:xfrm>
          <a:prstGeom prst="rect">
            <a:avLst/>
          </a:prstGeom>
          <a:noFill/>
          <a:ln w="76200">
            <a:solidFill>
              <a:srgbClr val="CFA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PA_淘宝店chenying0907 10"/>
          <p:cNvSpPr txBox="1"/>
          <p:nvPr>
            <p:custDataLst>
              <p:tags r:id="rId7"/>
            </p:custDataLst>
          </p:nvPr>
        </p:nvSpPr>
        <p:spPr>
          <a:xfrm>
            <a:off x="4129615" y="1292936"/>
            <a:ext cx="35081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50" dirty="0">
                <a:solidFill>
                  <a:srgbClr val="7F747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en-US" altLang="zh-CN" sz="2400" dirty="0">
                <a:solidFill>
                  <a:srgbClr val="7F747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400" dirty="0">
              <a:solidFill>
                <a:srgbClr val="7F747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kira\Desktop\TIM图片20180705203536.pngTIM图片20180705203536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26670"/>
            <a:ext cx="4514215" cy="7472680"/>
          </a:xfrm>
          <a:prstGeom prst="rect">
            <a:avLst/>
          </a:prstGeom>
        </p:spPr>
      </p:pic>
      <p:sp>
        <p:nvSpPr>
          <p:cNvPr id="11" name="淘宝店chenying0907 18"/>
          <p:cNvSpPr/>
          <p:nvPr/>
        </p:nvSpPr>
        <p:spPr>
          <a:xfrm>
            <a:off x="5981065" y="1412875"/>
            <a:ext cx="519112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kern="0" spc="10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本系统针对作业管理进行有效管理。主要实现以下几个目标：</a:t>
            </a:r>
            <a:endParaRPr lang="zh-CN" altLang="en-US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kern="0" spc="10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1.良好的界面设计，灵活、快捷的查询方式。</a:t>
            </a:r>
            <a:endParaRPr lang="zh-CN" altLang="en-US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kern="0" spc="10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2.实现学生作业管理等功能，完成基本的操作流程。</a:t>
            </a:r>
            <a:endParaRPr lang="zh-CN" altLang="en-US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kern="0" spc="10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3.系统安全可靠，能够平稳的运行。</a:t>
            </a:r>
            <a:endParaRPr lang="zh-CN" altLang="en-US" sz="1200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 dirty="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035675" y="4257040"/>
            <a:ext cx="5055235" cy="3175"/>
          </a:xfrm>
          <a:prstGeom prst="line">
            <a:avLst/>
          </a:prstGeom>
          <a:ln w="28575">
            <a:solidFill>
              <a:srgbClr val="CFAF85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087428" y="55183"/>
            <a:ext cx="87085" cy="369332"/>
          </a:xfrm>
          <a:prstGeom prst="rect">
            <a:avLst/>
          </a:prstGeom>
          <a:solidFill>
            <a:srgbClr val="7F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淘宝店chenying0907 17"/>
          <p:cNvSpPr txBox="1"/>
          <p:nvPr/>
        </p:nvSpPr>
        <p:spPr>
          <a:xfrm>
            <a:off x="10174514" y="55182"/>
            <a:ext cx="2017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buNone/>
            </a:pPr>
            <a:r>
              <a:rPr lang="zh-CN" b="1" smtClean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作业管理系统</a:t>
            </a:r>
            <a:endParaRPr lang="zh-CN" b="1" dirty="0">
              <a:solidFill>
                <a:srgbClr val="C9A575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6" name="PA_淘宝店chenying0907 15"/>
          <p:cNvGrpSpPr/>
          <p:nvPr>
            <p:custDataLst>
              <p:tags r:id="rId2"/>
            </p:custDataLst>
          </p:nvPr>
        </p:nvGrpSpPr>
        <p:grpSpPr>
          <a:xfrm>
            <a:off x="4678598" y="212410"/>
            <a:ext cx="2955425" cy="630555"/>
            <a:chOff x="1407886" y="3126049"/>
            <a:chExt cx="3940567" cy="840740"/>
          </a:xfrm>
        </p:grpSpPr>
        <p:sp>
          <p:nvSpPr>
            <p:cNvPr id="17" name="淘宝店chenying0907 16"/>
            <p:cNvSpPr/>
            <p:nvPr/>
          </p:nvSpPr>
          <p:spPr>
            <a:xfrm>
              <a:off x="1407886" y="3150431"/>
              <a:ext cx="769257" cy="769257"/>
            </a:xfrm>
            <a:prstGeom prst="rect">
              <a:avLst/>
            </a:prstGeom>
            <a:solidFill>
              <a:srgbClr val="7F74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685800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淘宝店chenying0907 17"/>
            <p:cNvSpPr txBox="1"/>
            <p:nvPr/>
          </p:nvSpPr>
          <p:spPr>
            <a:xfrm>
              <a:off x="2273321" y="3126049"/>
              <a:ext cx="3075132" cy="53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buNone/>
              </a:pPr>
              <a:r>
                <a:rPr lang="en-US" altLang="zh-CN" sz="2000" dirty="0">
                  <a:solidFill>
                    <a:srgbClr val="C9A575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solidFill>
                    <a:srgbClr val="C9A575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项目目的</a:t>
              </a:r>
              <a:endParaRPr lang="zh-CN" altLang="en-US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淘宝店chenying0907 18"/>
            <p:cNvSpPr/>
            <p:nvPr/>
          </p:nvSpPr>
          <p:spPr>
            <a:xfrm>
              <a:off x="2365466" y="3629816"/>
              <a:ext cx="2308014" cy="33697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 defTabSz="685800">
                <a:defRPr/>
              </a:pPr>
              <a:r>
                <a:rPr lang="en-US" altLang="zh-CN" sz="1050" kern="0" dirty="0">
                  <a:solidFill>
                    <a:srgbClr val="E7E6E6">
                      <a:lumMod val="5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The background </a:t>
              </a:r>
              <a:endParaRPr lang="en-US" altLang="zh-CN" sz="1050" kern="0" dirty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3429000"/>
            <a:ext cx="6096001" cy="3392714"/>
          </a:xfrm>
          <a:prstGeom prst="rect">
            <a:avLst/>
          </a:prstGeom>
          <a:noFill/>
          <a:ln w="101600">
            <a:solidFill>
              <a:srgbClr val="CFA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8686" y="1"/>
            <a:ext cx="87085" cy="369332"/>
          </a:xfrm>
          <a:prstGeom prst="rect">
            <a:avLst/>
          </a:prstGeom>
          <a:solidFill>
            <a:srgbClr val="7F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淘宝店chenying0907 17"/>
          <p:cNvSpPr txBox="1"/>
          <p:nvPr/>
        </p:nvSpPr>
        <p:spPr>
          <a:xfrm>
            <a:off x="275772" y="0"/>
            <a:ext cx="2017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buNone/>
            </a:pPr>
            <a:r>
              <a:rPr lang="zh-CN" b="1" smtClean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作业管理系统</a:t>
            </a:r>
            <a:endParaRPr lang="zh-CN" b="1" dirty="0">
              <a:solidFill>
                <a:srgbClr val="C9A575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5999" y="36195"/>
            <a:ext cx="6096001" cy="3392714"/>
          </a:xfrm>
          <a:prstGeom prst="rect">
            <a:avLst/>
          </a:prstGeom>
          <a:noFill/>
          <a:ln w="101600">
            <a:solidFill>
              <a:srgbClr val="CFA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PA_淘宝店chenying0907 19"/>
          <p:cNvGrpSpPr/>
          <p:nvPr>
            <p:custDataLst>
              <p:tags r:id="rId1"/>
            </p:custDataLst>
          </p:nvPr>
        </p:nvGrpSpPr>
        <p:grpSpPr>
          <a:xfrm>
            <a:off x="4747305" y="2971134"/>
            <a:ext cx="2955425" cy="630516"/>
            <a:chOff x="1407886" y="3126049"/>
            <a:chExt cx="3940567" cy="840688"/>
          </a:xfrm>
        </p:grpSpPr>
        <p:sp>
          <p:nvSpPr>
            <p:cNvPr id="13" name="淘宝店chenying0907 20"/>
            <p:cNvSpPr/>
            <p:nvPr/>
          </p:nvSpPr>
          <p:spPr>
            <a:xfrm>
              <a:off x="1407886" y="3150431"/>
              <a:ext cx="769257" cy="769257"/>
            </a:xfrm>
            <a:prstGeom prst="rect">
              <a:avLst/>
            </a:prstGeom>
            <a:solidFill>
              <a:srgbClr val="7F74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685800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淘宝店chenying0907 21"/>
            <p:cNvSpPr txBox="1"/>
            <p:nvPr/>
          </p:nvSpPr>
          <p:spPr>
            <a:xfrm>
              <a:off x="2273321" y="3126049"/>
              <a:ext cx="3075132" cy="53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buNone/>
              </a:pPr>
              <a:r>
                <a:rPr lang="en-US" altLang="zh-CN" sz="2000" smtClean="0">
                  <a:solidFill>
                    <a:srgbClr val="A6835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zh-CN" sz="2000" smtClean="0">
                  <a:solidFill>
                    <a:srgbClr val="A68350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项目设计</a:t>
              </a:r>
              <a:endParaRPr lang="zh-CN" sz="2000" dirty="0" smtClean="0">
                <a:solidFill>
                  <a:srgbClr val="A6835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淘宝店chenying0907 22"/>
            <p:cNvSpPr/>
            <p:nvPr/>
          </p:nvSpPr>
          <p:spPr>
            <a:xfrm>
              <a:off x="2365483" y="3629764"/>
              <a:ext cx="2117143" cy="33697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 defTabSz="685800">
                <a:defRPr/>
              </a:pPr>
              <a:r>
                <a:rPr lang="en-US" altLang="zh-CN" sz="1050" kern="0" dirty="0">
                  <a:solidFill>
                    <a:srgbClr val="E7E6E6">
                      <a:lumMod val="5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The design</a:t>
              </a:r>
              <a:endParaRPr lang="en-US" altLang="zh-CN" sz="1050" kern="0" dirty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697355" y="6139815"/>
            <a:ext cx="1998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kern="0" spc="100" smtClean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作业管理系统功能结构图</a:t>
            </a:r>
            <a:endParaRPr lang="zh-CN" altLang="en-US"/>
          </a:p>
        </p:txBody>
      </p:sp>
      <p:pic>
        <p:nvPicPr>
          <p:cNvPr id="20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6845" y="368300"/>
            <a:ext cx="5274310" cy="234886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8392160" y="2971165"/>
            <a:ext cx="1503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kern="0" spc="100" smtClean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作业管理系统包图</a:t>
            </a:r>
            <a:endParaRPr lang="zh-CN" altLang="en-US"/>
          </a:p>
        </p:txBody>
      </p:sp>
      <p:pic>
        <p:nvPicPr>
          <p:cNvPr id="24" name="图片 23" descr="C:\Users\lyh\Documents\Tencent Files\1213401006\Image\Group\thumbnail\5889683a-86cb-43b9-b292-4697b3f86daaO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" t="4504" r="2888"/>
          <a:stretch>
            <a:fillRect/>
          </a:stretch>
        </p:blipFill>
        <p:spPr>
          <a:xfrm>
            <a:off x="275590" y="3687445"/>
            <a:ext cx="4842510" cy="238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kira\Desktop\TIM图片20180705205940.pngTIM图片20180705205940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732280"/>
            <a:ext cx="435610" cy="3394710"/>
          </a:xfrm>
          <a:prstGeom prst="rect">
            <a:avLst/>
          </a:prstGeom>
        </p:spPr>
      </p:pic>
      <p:pic>
        <p:nvPicPr>
          <p:cNvPr id="3" name="图片 2" descr="C:\Users\kira\Desktop\TIM图片20180705205940.pngTIM图片20180705205940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81395" y="1731645"/>
            <a:ext cx="6110605" cy="3395980"/>
          </a:xfrm>
          <a:prstGeom prst="rect">
            <a:avLst/>
          </a:prstGeom>
        </p:spPr>
      </p:pic>
      <p:sp>
        <p:nvSpPr>
          <p:cNvPr id="4" name="淘宝店chenying0907 17"/>
          <p:cNvSpPr txBox="1"/>
          <p:nvPr/>
        </p:nvSpPr>
        <p:spPr>
          <a:xfrm>
            <a:off x="2630231" y="1730828"/>
            <a:ext cx="23063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管理员模块</a:t>
            </a:r>
            <a:endParaRPr lang="zh-CN" altLang="en-US" sz="2000" dirty="0">
              <a:solidFill>
                <a:srgbClr val="C9A575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淘宝店chenying0907 18"/>
          <p:cNvSpPr/>
          <p:nvPr/>
        </p:nvSpPr>
        <p:spPr>
          <a:xfrm>
            <a:off x="1013460" y="2506345"/>
            <a:ext cx="4490085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400" kern="0" spc="100" smtClean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    </a:t>
            </a:r>
            <a:r>
              <a:rPr lang="en-US" altLang="zh-CN" sz="2000" kern="0" spc="100" smtClean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sz="2000" kern="0" spc="100" smtClean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能够实现对班级、课程、教师、学生信息的增、删、查、改功能。</a:t>
            </a:r>
            <a:endParaRPr lang="zh-CN" altLang="en-US" sz="1200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 smtClean="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 dirty="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69104" y="5127171"/>
            <a:ext cx="1918952" cy="0"/>
          </a:xfrm>
          <a:prstGeom prst="line">
            <a:avLst/>
          </a:prstGeom>
          <a:ln w="28575">
            <a:solidFill>
              <a:srgbClr val="CFAF85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8686" y="1"/>
            <a:ext cx="87085" cy="369332"/>
          </a:xfrm>
          <a:prstGeom prst="rect">
            <a:avLst/>
          </a:prstGeom>
          <a:solidFill>
            <a:srgbClr val="7F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淘宝店chenying0907 17"/>
          <p:cNvSpPr txBox="1"/>
          <p:nvPr/>
        </p:nvSpPr>
        <p:spPr>
          <a:xfrm>
            <a:off x="275772" y="0"/>
            <a:ext cx="2017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buNone/>
            </a:pPr>
            <a:r>
              <a:rPr lang="zh-CN" b="1" smtClean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作业管理系统</a:t>
            </a:r>
            <a:endParaRPr lang="zh-CN" b="1" dirty="0">
              <a:solidFill>
                <a:srgbClr val="C9A575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6" name="PA_淘宝店chenying0907 23"/>
          <p:cNvGrpSpPr/>
          <p:nvPr>
            <p:custDataLst>
              <p:tags r:id="rId2"/>
            </p:custDataLst>
          </p:nvPr>
        </p:nvGrpSpPr>
        <p:grpSpPr>
          <a:xfrm>
            <a:off x="4717783" y="953542"/>
            <a:ext cx="2955425" cy="622052"/>
            <a:chOff x="1407886" y="3126049"/>
            <a:chExt cx="3940567" cy="829403"/>
          </a:xfrm>
        </p:grpSpPr>
        <p:sp>
          <p:nvSpPr>
            <p:cNvPr id="17" name="淘宝店chenying0907 24"/>
            <p:cNvSpPr/>
            <p:nvPr/>
          </p:nvSpPr>
          <p:spPr>
            <a:xfrm>
              <a:off x="1407886" y="3150431"/>
              <a:ext cx="769257" cy="769257"/>
            </a:xfrm>
            <a:prstGeom prst="rect">
              <a:avLst/>
            </a:prstGeom>
            <a:solidFill>
              <a:srgbClr val="7F74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685800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淘宝店chenying0907 25"/>
            <p:cNvSpPr txBox="1"/>
            <p:nvPr/>
          </p:nvSpPr>
          <p:spPr>
            <a:xfrm>
              <a:off x="2273321" y="3126049"/>
              <a:ext cx="3075132" cy="53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buNone/>
              </a:pPr>
              <a:r>
                <a:rPr lang="zh-CN" sz="2000" smtClean="0">
                  <a:solidFill>
                    <a:srgbClr val="C9A575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项目功能</a:t>
              </a:r>
              <a:endParaRPr lang="zh-CN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淘宝店chenying0907 26"/>
            <p:cNvSpPr/>
            <p:nvPr/>
          </p:nvSpPr>
          <p:spPr>
            <a:xfrm>
              <a:off x="2365483" y="3618478"/>
              <a:ext cx="2192520" cy="3369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 defTabSz="685800">
                <a:defRPr/>
              </a:pPr>
              <a:r>
                <a:rPr lang="en-US" altLang="zh-CN" sz="1050" kern="0" dirty="0">
                  <a:solidFill>
                    <a:srgbClr val="E7E6E6">
                      <a:lumMod val="5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The functions</a:t>
              </a:r>
              <a:endParaRPr lang="en-US" altLang="zh-CN" sz="1050" kern="0" dirty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\Users\kira\Desktop\TIM图片20180705205940.pngTIM图片20180705205940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732280"/>
            <a:ext cx="435610" cy="3394710"/>
          </a:xfrm>
          <a:prstGeom prst="rect">
            <a:avLst/>
          </a:prstGeom>
        </p:spPr>
      </p:pic>
      <p:pic>
        <p:nvPicPr>
          <p:cNvPr id="3" name="图片 2" descr="C:\Users\kira\Desktop\TIM图片20180705210805.pngTIM图片2018070521080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62980" y="1731645"/>
            <a:ext cx="6110605" cy="3394710"/>
          </a:xfrm>
          <a:prstGeom prst="rect">
            <a:avLst/>
          </a:prstGeom>
        </p:spPr>
      </p:pic>
      <p:sp>
        <p:nvSpPr>
          <p:cNvPr id="4" name="淘宝店chenying0907 17"/>
          <p:cNvSpPr txBox="1"/>
          <p:nvPr/>
        </p:nvSpPr>
        <p:spPr>
          <a:xfrm>
            <a:off x="2630231" y="1730828"/>
            <a:ext cx="23063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教师模块</a:t>
            </a:r>
            <a:endParaRPr lang="zh-CN" altLang="en-US" sz="2000" dirty="0">
              <a:solidFill>
                <a:srgbClr val="C9A575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淘宝店chenying0907 18"/>
          <p:cNvSpPr/>
          <p:nvPr/>
        </p:nvSpPr>
        <p:spPr>
          <a:xfrm>
            <a:off x="1013460" y="2506345"/>
            <a:ext cx="4490085" cy="2214880"/>
          </a:xfrm>
          <a:prstGeom prst="rect">
            <a:avLst/>
          </a:prstGeom>
        </p:spPr>
        <p:txBody>
          <a:bodyPr wrap="square">
            <a:spAutoFit/>
          </a:bodyPr>
          <a:p>
            <a:pPr defTabSz="685800">
              <a:lnSpc>
                <a:spcPct val="150000"/>
              </a:lnSpc>
              <a:defRPr/>
            </a:pPr>
            <a:r>
              <a:rPr lang="en-US" altLang="zh-CN" sz="2400" kern="0" spc="100" smtClean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    </a:t>
            </a:r>
            <a:r>
              <a:rPr lang="en-US" altLang="zh-CN" sz="2000" kern="0" spc="100" smtClean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sz="2000" kern="0" spc="100" smtClean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能够实现对课程管理、发布作业功能。</a:t>
            </a:r>
            <a:endParaRPr lang="zh-CN" altLang="en-US" sz="1200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 smtClean="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 dirty="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69104" y="5127171"/>
            <a:ext cx="1918952" cy="0"/>
          </a:xfrm>
          <a:prstGeom prst="line">
            <a:avLst/>
          </a:prstGeom>
          <a:ln w="28575">
            <a:solidFill>
              <a:srgbClr val="CFAF85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8686" y="1"/>
            <a:ext cx="87085" cy="369332"/>
          </a:xfrm>
          <a:prstGeom prst="rect">
            <a:avLst/>
          </a:prstGeom>
          <a:solidFill>
            <a:srgbClr val="7F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淘宝店chenying0907 17"/>
          <p:cNvSpPr txBox="1"/>
          <p:nvPr/>
        </p:nvSpPr>
        <p:spPr>
          <a:xfrm>
            <a:off x="275772" y="0"/>
            <a:ext cx="2017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None/>
            </a:pPr>
            <a:r>
              <a:rPr lang="zh-CN" b="1" smtClean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作业管理系统</a:t>
            </a:r>
            <a:endParaRPr lang="zh-CN" b="1" dirty="0">
              <a:solidFill>
                <a:srgbClr val="C9A575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6" name="PA_淘宝店chenying0907 23"/>
          <p:cNvGrpSpPr/>
          <p:nvPr>
            <p:custDataLst>
              <p:tags r:id="rId3"/>
            </p:custDataLst>
          </p:nvPr>
        </p:nvGrpSpPr>
        <p:grpSpPr>
          <a:xfrm>
            <a:off x="4717783" y="953542"/>
            <a:ext cx="2955425" cy="622052"/>
            <a:chOff x="1407886" y="3126049"/>
            <a:chExt cx="3940567" cy="829403"/>
          </a:xfrm>
        </p:grpSpPr>
        <p:sp>
          <p:nvSpPr>
            <p:cNvPr id="17" name="淘宝店chenying0907 24"/>
            <p:cNvSpPr/>
            <p:nvPr/>
          </p:nvSpPr>
          <p:spPr>
            <a:xfrm>
              <a:off x="1407886" y="3150431"/>
              <a:ext cx="769257" cy="769257"/>
            </a:xfrm>
            <a:prstGeom prst="rect">
              <a:avLst/>
            </a:prstGeom>
            <a:solidFill>
              <a:srgbClr val="7F74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685800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淘宝店chenying0907 25"/>
            <p:cNvSpPr txBox="1"/>
            <p:nvPr/>
          </p:nvSpPr>
          <p:spPr>
            <a:xfrm>
              <a:off x="2273321" y="3126049"/>
              <a:ext cx="3075132" cy="53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buNone/>
              </a:pPr>
              <a:r>
                <a:rPr lang="zh-CN" sz="2000" smtClean="0">
                  <a:solidFill>
                    <a:srgbClr val="C9A575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项目功能</a:t>
              </a:r>
              <a:endParaRPr lang="zh-CN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淘宝店chenying0907 26"/>
            <p:cNvSpPr/>
            <p:nvPr/>
          </p:nvSpPr>
          <p:spPr>
            <a:xfrm>
              <a:off x="2365483" y="3618478"/>
              <a:ext cx="2192520" cy="3369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 defTabSz="685800">
                <a:defRPr/>
              </a:pPr>
              <a:r>
                <a:rPr lang="en-US" altLang="zh-CN" sz="1050" kern="0" dirty="0">
                  <a:solidFill>
                    <a:srgbClr val="E7E6E6">
                      <a:lumMod val="5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The functions</a:t>
              </a:r>
              <a:endParaRPr lang="en-US" altLang="zh-CN" sz="1050" kern="0" dirty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\Users\kira\Desktop\TIM图片20180705205940.pngTIM图片20180705205940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732280"/>
            <a:ext cx="435610" cy="3394710"/>
          </a:xfrm>
          <a:prstGeom prst="rect">
            <a:avLst/>
          </a:prstGeom>
        </p:spPr>
      </p:pic>
      <p:pic>
        <p:nvPicPr>
          <p:cNvPr id="3" name="图片 2" descr="C:\Users\kira\Desktop\TW37RNX5L}%D$I]R([31M2M.pngTW37RNX5L}%D$I]R([31M2M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62980" y="1783080"/>
            <a:ext cx="6110605" cy="3291840"/>
          </a:xfrm>
          <a:prstGeom prst="rect">
            <a:avLst/>
          </a:prstGeom>
        </p:spPr>
      </p:pic>
      <p:sp>
        <p:nvSpPr>
          <p:cNvPr id="4" name="淘宝店chenying0907 17"/>
          <p:cNvSpPr txBox="1"/>
          <p:nvPr/>
        </p:nvSpPr>
        <p:spPr>
          <a:xfrm>
            <a:off x="2630231" y="1730828"/>
            <a:ext cx="23063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学生模块</a:t>
            </a:r>
            <a:endParaRPr lang="zh-CN" altLang="en-US" sz="2000" dirty="0">
              <a:solidFill>
                <a:srgbClr val="C9A575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淘宝店chenying0907 18"/>
          <p:cNvSpPr/>
          <p:nvPr/>
        </p:nvSpPr>
        <p:spPr>
          <a:xfrm>
            <a:off x="1013460" y="2506345"/>
            <a:ext cx="4490085" cy="2214880"/>
          </a:xfrm>
          <a:prstGeom prst="rect">
            <a:avLst/>
          </a:prstGeom>
        </p:spPr>
        <p:txBody>
          <a:bodyPr wrap="square">
            <a:spAutoFit/>
          </a:bodyPr>
          <a:p>
            <a:pPr defTabSz="685800">
              <a:lnSpc>
                <a:spcPct val="150000"/>
              </a:lnSpc>
              <a:defRPr/>
            </a:pPr>
            <a:r>
              <a:rPr lang="en-US" altLang="zh-CN" sz="2400" kern="0" spc="100" smtClean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    </a:t>
            </a:r>
            <a:r>
              <a:rPr lang="en-US" altLang="zh-CN" sz="2000" kern="0" spc="100" smtClean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sz="2000" kern="0" spc="100" smtClean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能够实现查看作业、完成作业、查看分数、查看答案功能。</a:t>
            </a:r>
            <a:endParaRPr lang="zh-CN" altLang="en-US" sz="1200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 smtClean="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sz="1200" kern="0" spc="100" dirty="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69104" y="5127171"/>
            <a:ext cx="1918952" cy="0"/>
          </a:xfrm>
          <a:prstGeom prst="line">
            <a:avLst/>
          </a:prstGeom>
          <a:ln w="28575">
            <a:solidFill>
              <a:srgbClr val="CFAF85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8686" y="1"/>
            <a:ext cx="87085" cy="369332"/>
          </a:xfrm>
          <a:prstGeom prst="rect">
            <a:avLst/>
          </a:prstGeom>
          <a:solidFill>
            <a:srgbClr val="7F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淘宝店chenying0907 17"/>
          <p:cNvSpPr txBox="1"/>
          <p:nvPr/>
        </p:nvSpPr>
        <p:spPr>
          <a:xfrm>
            <a:off x="275772" y="0"/>
            <a:ext cx="2017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None/>
            </a:pPr>
            <a:r>
              <a:rPr lang="zh-CN" b="1" smtClean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作业管理系统</a:t>
            </a:r>
            <a:endParaRPr lang="zh-CN" b="1" dirty="0">
              <a:solidFill>
                <a:srgbClr val="C9A575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6" name="PA_淘宝店chenying0907 23"/>
          <p:cNvGrpSpPr/>
          <p:nvPr>
            <p:custDataLst>
              <p:tags r:id="rId3"/>
            </p:custDataLst>
          </p:nvPr>
        </p:nvGrpSpPr>
        <p:grpSpPr>
          <a:xfrm>
            <a:off x="4717783" y="953542"/>
            <a:ext cx="2955425" cy="622052"/>
            <a:chOff x="1407886" y="3126049"/>
            <a:chExt cx="3940567" cy="829403"/>
          </a:xfrm>
        </p:grpSpPr>
        <p:sp>
          <p:nvSpPr>
            <p:cNvPr id="17" name="淘宝店chenying0907 24"/>
            <p:cNvSpPr/>
            <p:nvPr/>
          </p:nvSpPr>
          <p:spPr>
            <a:xfrm>
              <a:off x="1407886" y="3150431"/>
              <a:ext cx="769257" cy="769257"/>
            </a:xfrm>
            <a:prstGeom prst="rect">
              <a:avLst/>
            </a:prstGeom>
            <a:solidFill>
              <a:srgbClr val="7F74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685800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淘宝店chenying0907 25"/>
            <p:cNvSpPr txBox="1"/>
            <p:nvPr/>
          </p:nvSpPr>
          <p:spPr>
            <a:xfrm>
              <a:off x="2273321" y="3126049"/>
              <a:ext cx="3075132" cy="53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buNone/>
              </a:pPr>
              <a:r>
                <a:rPr lang="zh-CN" sz="2000" smtClean="0">
                  <a:solidFill>
                    <a:srgbClr val="C9A575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项目功能</a:t>
              </a:r>
              <a:endParaRPr lang="zh-CN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淘宝店chenying0907 26"/>
            <p:cNvSpPr/>
            <p:nvPr/>
          </p:nvSpPr>
          <p:spPr>
            <a:xfrm>
              <a:off x="2365483" y="3618478"/>
              <a:ext cx="2192520" cy="3369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 defTabSz="685800">
                <a:defRPr/>
              </a:pPr>
              <a:r>
                <a:rPr lang="en-US" altLang="zh-CN" sz="1050" kern="0" dirty="0">
                  <a:solidFill>
                    <a:srgbClr val="E7E6E6">
                      <a:lumMod val="5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The functions</a:t>
              </a:r>
              <a:endParaRPr lang="en-US" altLang="zh-CN" sz="1050" kern="0" dirty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PA_淘宝店chenying0907 27"/>
          <p:cNvGrpSpPr/>
          <p:nvPr>
            <p:custDataLst>
              <p:tags r:id="rId1"/>
            </p:custDataLst>
          </p:nvPr>
        </p:nvGrpSpPr>
        <p:grpSpPr>
          <a:xfrm>
            <a:off x="836975" y="747491"/>
            <a:ext cx="2955425" cy="626758"/>
            <a:chOff x="1403345" y="3274501"/>
            <a:chExt cx="3940567" cy="835679"/>
          </a:xfrm>
        </p:grpSpPr>
        <p:sp>
          <p:nvSpPr>
            <p:cNvPr id="25" name="淘宝店chenying0907 28"/>
            <p:cNvSpPr/>
            <p:nvPr/>
          </p:nvSpPr>
          <p:spPr>
            <a:xfrm>
              <a:off x="1403345" y="3340923"/>
              <a:ext cx="769257" cy="769257"/>
            </a:xfrm>
            <a:prstGeom prst="rect">
              <a:avLst/>
            </a:prstGeom>
            <a:solidFill>
              <a:srgbClr val="7F74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 defTabSz="685800"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淘宝店chenying0907 29"/>
            <p:cNvSpPr txBox="1"/>
            <p:nvPr/>
          </p:nvSpPr>
          <p:spPr>
            <a:xfrm>
              <a:off x="2268780" y="3274501"/>
              <a:ext cx="3075132" cy="531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buNone/>
              </a:pPr>
              <a:r>
                <a:rPr lang="zh-CN" altLang="en-US" sz="2000" dirty="0">
                  <a:solidFill>
                    <a:srgbClr val="C9A575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项目总结</a:t>
              </a:r>
              <a:endParaRPr lang="zh-CN" altLang="en-US" sz="2000" dirty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淘宝店chenying0907 30"/>
            <p:cNvSpPr/>
            <p:nvPr/>
          </p:nvSpPr>
          <p:spPr>
            <a:xfrm>
              <a:off x="2360942" y="3766930"/>
              <a:ext cx="2117143" cy="3369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 defTabSz="685800">
                <a:defRPr/>
              </a:pPr>
              <a:r>
                <a:rPr lang="en-US" altLang="zh-CN" sz="1050" kern="0" dirty="0">
                  <a:solidFill>
                    <a:srgbClr val="E7E6E6">
                      <a:lumMod val="5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The submittion</a:t>
              </a:r>
              <a:endParaRPr lang="en-US" altLang="zh-CN" sz="1050" kern="0" dirty="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淘宝店chenying0907 18"/>
          <p:cNvSpPr/>
          <p:nvPr/>
        </p:nvSpPr>
        <p:spPr>
          <a:xfrm>
            <a:off x="836930" y="1998345"/>
            <a:ext cx="10372090" cy="1014730"/>
          </a:xfrm>
          <a:prstGeom prst="rect">
            <a:avLst/>
          </a:prstGeom>
        </p:spPr>
        <p:txBody>
          <a:bodyPr wrap="square">
            <a:spAutoFit/>
          </a:bodyPr>
          <a:p>
            <a:pPr defTabSz="685800">
              <a:lnSpc>
                <a:spcPct val="150000"/>
              </a:lnSpc>
              <a:defRPr/>
            </a:pPr>
            <a:r>
              <a:rPr lang="en-US" altLang="zh-CN" sz="1200" kern="0" spc="10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000" kern="0" spc="10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2000" kern="0" spc="10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虽说功能没有实现全，但是通过了解的</a:t>
            </a:r>
            <a:r>
              <a:rPr lang="en-US" altLang="zh-CN" sz="2000" kern="0" spc="10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SpringMVC</a:t>
            </a:r>
            <a:r>
              <a:rPr lang="zh-CN" altLang="en-US" sz="2000" kern="0" spc="10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框架，学会了用</a:t>
            </a:r>
            <a:r>
              <a:rPr lang="en-US" altLang="zh-CN" sz="2000" kern="0" spc="10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SVN</a:t>
            </a:r>
            <a:r>
              <a:rPr lang="zh-CN" altLang="en-US" sz="2000" kern="0" spc="100">
                <a:solidFill>
                  <a:srgbClr val="E7E6E6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对项目进行了管理。也明白了团队之间沟通非常重要，总之学到了很多。</a:t>
            </a:r>
            <a:endParaRPr lang="zh-CN" altLang="en-US" sz="2000" kern="0" spc="100" dirty="0">
              <a:solidFill>
                <a:srgbClr val="E7E6E6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淘宝店chenying0907 17"/>
          <p:cNvSpPr txBox="1"/>
          <p:nvPr/>
        </p:nvSpPr>
        <p:spPr>
          <a:xfrm>
            <a:off x="10119542" y="64770"/>
            <a:ext cx="2017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None/>
            </a:pPr>
            <a:r>
              <a:rPr lang="zh-CN" b="1" smtClean="0">
                <a:solidFill>
                  <a:srgbClr val="C9A57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作业管理系统</a:t>
            </a:r>
            <a:endParaRPr lang="zh-CN" b="1" dirty="0">
              <a:solidFill>
                <a:srgbClr val="C9A575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" b="156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PA_矩形 12"/>
          <p:cNvSpPr/>
          <p:nvPr>
            <p:custDataLst>
              <p:tags r:id="rId2"/>
            </p:custDataLst>
          </p:nvPr>
        </p:nvSpPr>
        <p:spPr>
          <a:xfrm>
            <a:off x="4586514" y="3096220"/>
            <a:ext cx="3062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5400" kern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THANKS</a:t>
            </a:r>
            <a:endParaRPr lang="zh-CN" altLang="en-US" sz="5400" kern="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PA_矩形 13"/>
          <p:cNvSpPr/>
          <p:nvPr>
            <p:custDataLst>
              <p:tags r:id="rId3"/>
            </p:custDataLst>
          </p:nvPr>
        </p:nvSpPr>
        <p:spPr>
          <a:xfrm>
            <a:off x="3573810" y="3900960"/>
            <a:ext cx="508248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淘宝店chenying0907 16"/>
          <p:cNvSpPr/>
          <p:nvPr/>
        </p:nvSpPr>
        <p:spPr>
          <a:xfrm>
            <a:off x="5208279" y="2886255"/>
            <a:ext cx="1775442" cy="98027"/>
          </a:xfrm>
          <a:prstGeom prst="rect">
            <a:avLst/>
          </a:prstGeom>
          <a:solidFill>
            <a:srgbClr val="7F747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3600" kern="0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宽屏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华文琥珀</vt:lpstr>
      <vt:lpstr>微软雅黑</vt:lpstr>
      <vt:lpstr>华文细黑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郑欢</cp:lastModifiedBy>
  <cp:revision>58</cp:revision>
  <dcterms:created xsi:type="dcterms:W3CDTF">2017-12-25T05:41:00Z</dcterms:created>
  <dcterms:modified xsi:type="dcterms:W3CDTF">2018-07-05T17:17:00Z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