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63" r:id="rId2"/>
    <p:sldId id="294" r:id="rId3"/>
    <p:sldId id="274" r:id="rId4"/>
    <p:sldId id="264" r:id="rId5"/>
    <p:sldId id="271" r:id="rId6"/>
    <p:sldId id="273" r:id="rId7"/>
    <p:sldId id="287" r:id="rId8"/>
    <p:sldId id="276" r:id="rId9"/>
    <p:sldId id="297" r:id="rId10"/>
    <p:sldId id="278" r:id="rId11"/>
    <p:sldId id="291" r:id="rId12"/>
    <p:sldId id="292" r:id="rId13"/>
    <p:sldId id="289" r:id="rId14"/>
    <p:sldId id="280" r:id="rId15"/>
    <p:sldId id="293" r:id="rId16"/>
    <p:sldId id="277" r:id="rId17"/>
    <p:sldId id="283" r:id="rId18"/>
    <p:sldId id="284" r:id="rId19"/>
    <p:sldId id="285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ヒラギノ角ゴ Pro W3" pitchFamily="127" charset="-128"/>
        <a:cs typeface="ヒラギノ角ゴ Pro W3" pitchFamily="127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ヒラギノ角ゴ Pro W3" pitchFamily="127" charset="-128"/>
        <a:cs typeface="ヒラギノ角ゴ Pro W3" pitchFamily="127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ヒラギノ角ゴ Pro W3" pitchFamily="127" charset="-128"/>
        <a:cs typeface="ヒラギノ角ゴ Pro W3" pitchFamily="127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ヒラギノ角ゴ Pro W3" pitchFamily="127" charset="-128"/>
        <a:cs typeface="ヒラギノ角ゴ Pro W3" pitchFamily="127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ヒラギノ角ゴ Pro W3" pitchFamily="127" charset="-128"/>
        <a:cs typeface="ヒラギノ角ゴ Pro W3" pitchFamily="127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ヒラギノ角ゴ Pro W3" pitchFamily="127" charset="-128"/>
        <a:cs typeface="ヒラギノ角ゴ Pro W3" pitchFamily="127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ヒラギノ角ゴ Pro W3" pitchFamily="127" charset="-128"/>
        <a:cs typeface="ヒラギノ角ゴ Pro W3" pitchFamily="127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ヒラギノ角ゴ Pro W3" pitchFamily="127" charset="-128"/>
        <a:cs typeface="ヒラギノ角ゴ Pro W3" pitchFamily="127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ヒラギノ角ゴ Pro W3" pitchFamily="127" charset="-128"/>
        <a:cs typeface="ヒラギノ角ゴ Pro W3" pitchFamily="127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39"/>
    <a:srgbClr val="FF6600"/>
    <a:srgbClr val="4CF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1" autoAdjust="0"/>
    <p:restoredTop sz="93162" autoAdjust="0"/>
  </p:normalViewPr>
  <p:slideViewPr>
    <p:cSldViewPr>
      <p:cViewPr varScale="1">
        <p:scale>
          <a:sx n="102" d="100"/>
          <a:sy n="102" d="100"/>
        </p:scale>
        <p:origin x="-1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6B8B2-E7DE-4127-B879-A8584CE60F9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104FD7F-CE23-4874-B514-D307A37B2467}">
      <dgm:prSet phldrT="[Text]"/>
      <dgm:spPr/>
      <dgm:t>
        <a:bodyPr/>
        <a:lstStyle/>
        <a:p>
          <a:r>
            <a:rPr lang="en-US" dirty="0" smtClean="0"/>
            <a:t>Find customers likely to respond to campaign</a:t>
          </a:r>
          <a:endParaRPr lang="en-US" dirty="0"/>
        </a:p>
      </dgm:t>
    </dgm:pt>
    <dgm:pt modelId="{AF7554F6-58A6-4191-BBCD-344B66CC7875}" type="parTrans" cxnId="{4615E8CD-AD72-4415-9162-08350D739FE9}">
      <dgm:prSet/>
      <dgm:spPr/>
      <dgm:t>
        <a:bodyPr/>
        <a:lstStyle/>
        <a:p>
          <a:endParaRPr lang="en-US"/>
        </a:p>
      </dgm:t>
    </dgm:pt>
    <dgm:pt modelId="{82A84839-F20A-4FC8-AFEA-B5C01C0BD65B}" type="sibTrans" cxnId="{4615E8CD-AD72-4415-9162-08350D739FE9}">
      <dgm:prSet/>
      <dgm:spPr/>
      <dgm:t>
        <a:bodyPr/>
        <a:lstStyle/>
        <a:p>
          <a:endParaRPr lang="en-US"/>
        </a:p>
      </dgm:t>
    </dgm:pt>
    <dgm:pt modelId="{881DB027-1957-4E0A-83AE-F308916E978D}">
      <dgm:prSet/>
      <dgm:spPr/>
      <dgm:t>
        <a:bodyPr/>
        <a:lstStyle/>
        <a:p>
          <a:r>
            <a:rPr lang="en-US" dirty="0" smtClean="0"/>
            <a:t>Find customers likely to spend </a:t>
          </a:r>
          <a:r>
            <a:rPr lang="en-US" dirty="0" smtClean="0">
              <a:solidFill>
                <a:srgbClr val="FF0000"/>
              </a:solidFill>
            </a:rPr>
            <a:t>&gt; $1000 in the first three months</a:t>
          </a:r>
          <a:endParaRPr lang="en-US" dirty="0"/>
        </a:p>
      </dgm:t>
    </dgm:pt>
    <dgm:pt modelId="{17F214AF-DD7A-47CE-8C05-AD020F64C20F}" type="parTrans" cxnId="{5D71D48B-B990-4F60-8790-00B401A315BB}">
      <dgm:prSet/>
      <dgm:spPr/>
      <dgm:t>
        <a:bodyPr/>
        <a:lstStyle/>
        <a:p>
          <a:endParaRPr lang="en-US"/>
        </a:p>
      </dgm:t>
    </dgm:pt>
    <dgm:pt modelId="{7A4A9AD5-E2BD-4BC5-9061-8D24BFDF13AC}" type="sibTrans" cxnId="{5D71D48B-B990-4F60-8790-00B401A315BB}">
      <dgm:prSet/>
      <dgm:spPr/>
      <dgm:t>
        <a:bodyPr/>
        <a:lstStyle/>
        <a:p>
          <a:endParaRPr lang="en-US"/>
        </a:p>
      </dgm:t>
    </dgm:pt>
    <dgm:pt modelId="{916ADD3B-2075-4024-AD4E-17ED41266573}">
      <dgm:prSet phldrT="[Text]"/>
      <dgm:spPr/>
      <dgm:t>
        <a:bodyPr/>
        <a:lstStyle/>
        <a:p>
          <a:r>
            <a:rPr lang="en-US" dirty="0" smtClean="0"/>
            <a:t>Increase interchange revenue</a:t>
          </a:r>
          <a:endParaRPr lang="en-US" dirty="0"/>
        </a:p>
      </dgm:t>
    </dgm:pt>
    <dgm:pt modelId="{E8A6A6B0-6A2A-4DED-957C-4D6A2245C841}" type="sibTrans" cxnId="{B544E29E-AD94-48AA-958B-932E1DF7430A}">
      <dgm:prSet/>
      <dgm:spPr/>
      <dgm:t>
        <a:bodyPr/>
        <a:lstStyle/>
        <a:p>
          <a:endParaRPr lang="en-US"/>
        </a:p>
      </dgm:t>
    </dgm:pt>
    <dgm:pt modelId="{77C78516-D746-4499-B49B-916B9B991287}" type="parTrans" cxnId="{B544E29E-AD94-48AA-958B-932E1DF7430A}">
      <dgm:prSet/>
      <dgm:spPr/>
      <dgm:t>
        <a:bodyPr/>
        <a:lstStyle/>
        <a:p>
          <a:endParaRPr lang="en-US"/>
        </a:p>
      </dgm:t>
    </dgm:pt>
    <dgm:pt modelId="{5934A216-B194-47B2-BD43-681403B57EE2}" type="pres">
      <dgm:prSet presAssocID="{2896B8B2-E7DE-4127-B879-A8584CE60F93}" presName="Name0" presStyleCnt="0">
        <dgm:presLayoutVars>
          <dgm:dir/>
          <dgm:resizeHandles val="exact"/>
        </dgm:presLayoutVars>
      </dgm:prSet>
      <dgm:spPr/>
    </dgm:pt>
    <dgm:pt modelId="{E221A802-FA62-4AC8-983A-D6C1CA1C10F7}" type="pres">
      <dgm:prSet presAssocID="{2896B8B2-E7DE-4127-B879-A8584CE60F93}" presName="vNodes" presStyleCnt="0"/>
      <dgm:spPr/>
    </dgm:pt>
    <dgm:pt modelId="{8CF64E1B-67DD-43DD-9BB2-3539321A2EB2}" type="pres">
      <dgm:prSet presAssocID="{0104FD7F-CE23-4874-B514-D307A37B246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1AB06-F394-433F-A635-691775ED5240}" type="pres">
      <dgm:prSet presAssocID="{82A84839-F20A-4FC8-AFEA-B5C01C0BD65B}" presName="spacerT" presStyleCnt="0"/>
      <dgm:spPr/>
    </dgm:pt>
    <dgm:pt modelId="{D85FCEED-907A-400B-BC4B-F7E05182BDFB}" type="pres">
      <dgm:prSet presAssocID="{82A84839-F20A-4FC8-AFEA-B5C01C0BD6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C312248-884A-4926-A62E-EBAC4AD9490B}" type="pres">
      <dgm:prSet presAssocID="{82A84839-F20A-4FC8-AFEA-B5C01C0BD65B}" presName="spacerB" presStyleCnt="0"/>
      <dgm:spPr/>
    </dgm:pt>
    <dgm:pt modelId="{70B8D168-FC98-496F-8975-427C5E9DC1BA}" type="pres">
      <dgm:prSet presAssocID="{881DB027-1957-4E0A-83AE-F308916E978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3CE1E-E3DE-4872-A099-3DC7D9C004EF}" type="pres">
      <dgm:prSet presAssocID="{2896B8B2-E7DE-4127-B879-A8584CE60F93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DD36028A-B337-476A-8294-B0447A5F3804}" type="pres">
      <dgm:prSet presAssocID="{2896B8B2-E7DE-4127-B879-A8584CE60F9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461E654-6779-4CEE-B834-0D5C12FEDF76}" type="pres">
      <dgm:prSet presAssocID="{2896B8B2-E7DE-4127-B879-A8584CE60F93}" presName="lastNode" presStyleLbl="node1" presStyleIdx="2" presStyleCnt="3" custScaleX="88595" custScaleY="864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DCE7DE-E093-4B02-A1E5-0256FA099F26}" type="presOf" srcId="{916ADD3B-2075-4024-AD4E-17ED41266573}" destId="{5461E654-6779-4CEE-B834-0D5C12FEDF76}" srcOrd="0" destOrd="0" presId="urn:microsoft.com/office/officeart/2005/8/layout/equation2"/>
    <dgm:cxn modelId="{3BA041E8-58D6-4B89-B799-CC6730976800}" type="presOf" srcId="{0104FD7F-CE23-4874-B514-D307A37B2467}" destId="{8CF64E1B-67DD-43DD-9BB2-3539321A2EB2}" srcOrd="0" destOrd="0" presId="urn:microsoft.com/office/officeart/2005/8/layout/equation2"/>
    <dgm:cxn modelId="{31A56DE2-6A4E-4693-82D8-80CB31C7EC2B}" type="presOf" srcId="{881DB027-1957-4E0A-83AE-F308916E978D}" destId="{70B8D168-FC98-496F-8975-427C5E9DC1BA}" srcOrd="0" destOrd="0" presId="urn:microsoft.com/office/officeart/2005/8/layout/equation2"/>
    <dgm:cxn modelId="{5D71D48B-B990-4F60-8790-00B401A315BB}" srcId="{2896B8B2-E7DE-4127-B879-A8584CE60F93}" destId="{881DB027-1957-4E0A-83AE-F308916E978D}" srcOrd="1" destOrd="0" parTransId="{17F214AF-DD7A-47CE-8C05-AD020F64C20F}" sibTransId="{7A4A9AD5-E2BD-4BC5-9061-8D24BFDF13AC}"/>
    <dgm:cxn modelId="{B1D95E1F-7BE7-41D2-AE12-A34C8BC459BB}" type="presOf" srcId="{82A84839-F20A-4FC8-AFEA-B5C01C0BD65B}" destId="{D85FCEED-907A-400B-BC4B-F7E05182BDFB}" srcOrd="0" destOrd="0" presId="urn:microsoft.com/office/officeart/2005/8/layout/equation2"/>
    <dgm:cxn modelId="{1242F8C0-6D0E-46F4-BAF3-E3272991B1D3}" type="presOf" srcId="{2896B8B2-E7DE-4127-B879-A8584CE60F93}" destId="{5934A216-B194-47B2-BD43-681403B57EE2}" srcOrd="0" destOrd="0" presId="urn:microsoft.com/office/officeart/2005/8/layout/equation2"/>
    <dgm:cxn modelId="{070508AA-A1FE-4782-AA37-53B40AE58D58}" type="presOf" srcId="{7A4A9AD5-E2BD-4BC5-9061-8D24BFDF13AC}" destId="{DB63CE1E-E3DE-4872-A099-3DC7D9C004EF}" srcOrd="0" destOrd="0" presId="urn:microsoft.com/office/officeart/2005/8/layout/equation2"/>
    <dgm:cxn modelId="{B544E29E-AD94-48AA-958B-932E1DF7430A}" srcId="{2896B8B2-E7DE-4127-B879-A8584CE60F93}" destId="{916ADD3B-2075-4024-AD4E-17ED41266573}" srcOrd="2" destOrd="0" parTransId="{77C78516-D746-4499-B49B-916B9B991287}" sibTransId="{E8A6A6B0-6A2A-4DED-957C-4D6A2245C841}"/>
    <dgm:cxn modelId="{093909C8-76D6-4DCD-B2F1-4A55E3B7EC3A}" type="presOf" srcId="{7A4A9AD5-E2BD-4BC5-9061-8D24BFDF13AC}" destId="{DD36028A-B337-476A-8294-B0447A5F3804}" srcOrd="1" destOrd="0" presId="urn:microsoft.com/office/officeart/2005/8/layout/equation2"/>
    <dgm:cxn modelId="{4615E8CD-AD72-4415-9162-08350D739FE9}" srcId="{2896B8B2-E7DE-4127-B879-A8584CE60F93}" destId="{0104FD7F-CE23-4874-B514-D307A37B2467}" srcOrd="0" destOrd="0" parTransId="{AF7554F6-58A6-4191-BBCD-344B66CC7875}" sibTransId="{82A84839-F20A-4FC8-AFEA-B5C01C0BD65B}"/>
    <dgm:cxn modelId="{30CB219B-2472-4BF4-A6D6-33F60CC7FC23}" type="presParOf" srcId="{5934A216-B194-47B2-BD43-681403B57EE2}" destId="{E221A802-FA62-4AC8-983A-D6C1CA1C10F7}" srcOrd="0" destOrd="0" presId="urn:microsoft.com/office/officeart/2005/8/layout/equation2"/>
    <dgm:cxn modelId="{07DB3430-8B7F-4B09-AB23-E097E3923F9F}" type="presParOf" srcId="{E221A802-FA62-4AC8-983A-D6C1CA1C10F7}" destId="{8CF64E1B-67DD-43DD-9BB2-3539321A2EB2}" srcOrd="0" destOrd="0" presId="urn:microsoft.com/office/officeart/2005/8/layout/equation2"/>
    <dgm:cxn modelId="{8ABE972A-361D-4578-863A-15E6B2732A30}" type="presParOf" srcId="{E221A802-FA62-4AC8-983A-D6C1CA1C10F7}" destId="{5CB1AB06-F394-433F-A635-691775ED5240}" srcOrd="1" destOrd="0" presId="urn:microsoft.com/office/officeart/2005/8/layout/equation2"/>
    <dgm:cxn modelId="{842E5B39-4072-41FA-A00B-BF42B3CC8934}" type="presParOf" srcId="{E221A802-FA62-4AC8-983A-D6C1CA1C10F7}" destId="{D85FCEED-907A-400B-BC4B-F7E05182BDFB}" srcOrd="2" destOrd="0" presId="urn:microsoft.com/office/officeart/2005/8/layout/equation2"/>
    <dgm:cxn modelId="{0EA59979-8C8B-423E-83F8-530A0F955477}" type="presParOf" srcId="{E221A802-FA62-4AC8-983A-D6C1CA1C10F7}" destId="{2C312248-884A-4926-A62E-EBAC4AD9490B}" srcOrd="3" destOrd="0" presId="urn:microsoft.com/office/officeart/2005/8/layout/equation2"/>
    <dgm:cxn modelId="{E1BDC390-0164-4DC4-B20E-B2F62C6FF998}" type="presParOf" srcId="{E221A802-FA62-4AC8-983A-D6C1CA1C10F7}" destId="{70B8D168-FC98-496F-8975-427C5E9DC1BA}" srcOrd="4" destOrd="0" presId="urn:microsoft.com/office/officeart/2005/8/layout/equation2"/>
    <dgm:cxn modelId="{4051114C-5377-4863-99D7-07CC2D26808A}" type="presParOf" srcId="{5934A216-B194-47B2-BD43-681403B57EE2}" destId="{DB63CE1E-E3DE-4872-A099-3DC7D9C004EF}" srcOrd="1" destOrd="0" presId="urn:microsoft.com/office/officeart/2005/8/layout/equation2"/>
    <dgm:cxn modelId="{0E3B90A4-B243-4643-AF5C-79E14F1607F7}" type="presParOf" srcId="{DB63CE1E-E3DE-4872-A099-3DC7D9C004EF}" destId="{DD36028A-B337-476A-8294-B0447A5F3804}" srcOrd="0" destOrd="0" presId="urn:microsoft.com/office/officeart/2005/8/layout/equation2"/>
    <dgm:cxn modelId="{C017D9C7-B791-48F6-AF70-95A74AC93B8C}" type="presParOf" srcId="{5934A216-B194-47B2-BD43-681403B57EE2}" destId="{5461E654-6779-4CEE-B834-0D5C12FEDF7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64E1B-67DD-43DD-9BB2-3539321A2EB2}">
      <dsp:nvSpPr>
        <dsp:cNvPr id="0" name=""/>
        <dsp:cNvSpPr/>
      </dsp:nvSpPr>
      <dsp:spPr>
        <a:xfrm>
          <a:off x="551378" y="1472"/>
          <a:ext cx="1480839" cy="1480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Find customers likely to respond to campaign</a:t>
          </a:r>
          <a:endParaRPr lang="en-US" sz="1200" kern="1200" dirty="0"/>
        </a:p>
      </dsp:txBody>
      <dsp:txXfrm>
        <a:off x="768242" y="218336"/>
        <a:ext cx="1047111" cy="1047111"/>
      </dsp:txXfrm>
    </dsp:sp>
    <dsp:sp modelId="{D85FCEED-907A-400B-BC4B-F7E05182BDFB}">
      <dsp:nvSpPr>
        <dsp:cNvPr id="0" name=""/>
        <dsp:cNvSpPr/>
      </dsp:nvSpPr>
      <dsp:spPr>
        <a:xfrm>
          <a:off x="862354" y="1602556"/>
          <a:ext cx="858887" cy="85888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976199" y="1930994"/>
        <a:ext cx="631197" cy="202011"/>
      </dsp:txXfrm>
    </dsp:sp>
    <dsp:sp modelId="{70B8D168-FC98-496F-8975-427C5E9DC1BA}">
      <dsp:nvSpPr>
        <dsp:cNvPr id="0" name=""/>
        <dsp:cNvSpPr/>
      </dsp:nvSpPr>
      <dsp:spPr>
        <a:xfrm>
          <a:off x="551378" y="2581687"/>
          <a:ext cx="1480839" cy="1480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Find customers likely to spend </a:t>
          </a:r>
          <a:r>
            <a:rPr lang="en-US" sz="1200" kern="1200" dirty="0" smtClean="0">
              <a:solidFill>
                <a:srgbClr val="FF0000"/>
              </a:solidFill>
            </a:rPr>
            <a:t>&gt; $1000 in the first three months</a:t>
          </a:r>
          <a:endParaRPr lang="en-US" sz="1200" kern="1200" dirty="0"/>
        </a:p>
      </dsp:txBody>
      <dsp:txXfrm>
        <a:off x="768242" y="2798551"/>
        <a:ext cx="1047111" cy="1047111"/>
      </dsp:txXfrm>
    </dsp:sp>
    <dsp:sp modelId="{DB63CE1E-E3DE-4872-A099-3DC7D9C004EF}">
      <dsp:nvSpPr>
        <dsp:cNvPr id="0" name=""/>
        <dsp:cNvSpPr/>
      </dsp:nvSpPr>
      <dsp:spPr>
        <a:xfrm>
          <a:off x="2254343" y="1756563"/>
          <a:ext cx="470907" cy="550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254343" y="1866737"/>
        <a:ext cx="329635" cy="330524"/>
      </dsp:txXfrm>
    </dsp:sp>
    <dsp:sp modelId="{5461E654-6779-4CEE-B834-0D5C12FEDF76}">
      <dsp:nvSpPr>
        <dsp:cNvPr id="0" name=""/>
        <dsp:cNvSpPr/>
      </dsp:nvSpPr>
      <dsp:spPr>
        <a:xfrm>
          <a:off x="2920721" y="751636"/>
          <a:ext cx="2623900" cy="2560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Increase interchange revenue</a:t>
          </a:r>
          <a:endParaRPr lang="en-US" sz="2900" kern="1200" dirty="0"/>
        </a:p>
      </dsp:txBody>
      <dsp:txXfrm>
        <a:off x="3304982" y="1126646"/>
        <a:ext cx="1855378" cy="1810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A63C1749-A6B4-4DD4-9E55-6F3257D411F2}" type="datetimeFigureOut">
              <a:rPr lang="en-US"/>
              <a:pPr>
                <a:defRPr/>
              </a:pPr>
              <a:t>8/18/2016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A6058BBC-E93A-4BFF-962E-2B119C88C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41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7" charset="-128"/>
        <a:cs typeface="ＭＳ Ｐゴシック" pitchFamily="12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goal is get more people use debit card and encourage low-usage ones to spend more. To do this, what critical question we need to ask?</a:t>
            </a:r>
          </a:p>
          <a:p>
            <a:r>
              <a:rPr lang="en-US" baseline="0" dirty="0" smtClean="0"/>
              <a:t>First, learn from the past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58BBC-E93A-4BFF-962E-2B119C88C0D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9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82900"/>
            <a:ext cx="7924800" cy="2593975"/>
          </a:xfrm>
        </p:spPr>
        <p:txBody>
          <a:bodyPr anchor="b"/>
          <a:lstStyle>
            <a:lvl1pPr>
              <a:defRPr sz="4200" b="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549900"/>
            <a:ext cx="7848600" cy="4699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1831F-E56A-46EF-B800-F7D2F119DD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9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en-US" noProof="0" dirty="0" smtClean="0"/>
              <a:t>Click icon to add picture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8345-BE2C-424A-8BA9-9299B9D335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BA385-92B3-4695-BBDC-71367C89371C}" type="datetime1">
              <a:rPr lang="en-US" smtClean="0"/>
              <a:pPr>
                <a:defRPr/>
              </a:pPr>
              <a:t>8/18/2016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3B97-190C-4907-B936-07C8FAAE04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9581F-C5C9-4BE8-BA48-DA06A3CB1E88}" type="datetime1">
              <a:rPr lang="en-US" smtClean="0"/>
              <a:pPr>
                <a:defRPr/>
              </a:pPr>
              <a:t>8/18/2016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8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54143-3242-40B2-AE79-723980EBEC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C52AD-05A4-48FE-A0F8-122358EC31D8}" type="datetime1">
              <a:rPr lang="en-US" smtClean="0"/>
              <a:pPr>
                <a:defRPr/>
              </a:pPr>
              <a:t>8/18/2016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0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914400"/>
            <a:ext cx="7467600" cy="1143000"/>
          </a:xfrm>
        </p:spPr>
        <p:txBody>
          <a:bodyPr/>
          <a:lstStyle>
            <a:lvl1pPr algn="ctr">
              <a:defRPr sz="3200" b="1" i="1" u="sng">
                <a:solidFill>
                  <a:srgbClr val="000099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Clr>
                <a:schemeClr val="accent4"/>
              </a:buClr>
              <a:defRPr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Clr>
                <a:srgbClr val="00B0F0"/>
              </a:buClr>
              <a:defRPr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buClr>
                <a:schemeClr val="accent6"/>
              </a:buClr>
              <a:defRPr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F68ABA-4283-40ED-B862-FA7E6154F4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42666"/>
      </p:ext>
    </p:extLst>
  </p:cSld>
  <p:clrMapOvr>
    <a:masterClrMapping/>
  </p:clrMapOvr>
  <p:transition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0A746-9522-4DF2-A295-582EB9F428AC}" type="datetime1">
              <a:rPr lang="en-US" smtClean="0"/>
              <a:pPr>
                <a:defRPr/>
              </a:pPr>
              <a:t>8/18/2016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68ABA-4283-40ED-B862-FA7E6154F4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907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6962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438400"/>
            <a:ext cx="3771900" cy="4068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2438400"/>
            <a:ext cx="3771900" cy="4068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F68ABA-4283-40ED-B862-FA7E6154F4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543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001000" cy="5151438"/>
          </a:xfrm>
        </p:spPr>
        <p:txBody>
          <a:bodyPr/>
          <a:lstStyle>
            <a:lvl1pPr>
              <a:spcBef>
                <a:spcPts val="1000"/>
              </a:spcBef>
              <a:buClr>
                <a:srgbClr val="000099"/>
              </a:buClr>
              <a:defRPr lang="en-US" altLang="en-US" sz="3200" kern="1200" spc="-1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defRPr lang="en-US" altLang="en-US" sz="3200" kern="1200" spc="-1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>
              <a:spcBef>
                <a:spcPts val="1000"/>
              </a:spcBef>
              <a:buClr>
                <a:srgbClr val="003399"/>
              </a:buClr>
              <a:defRPr lang="en-US" altLang="en-US" sz="3200" kern="1200" spc="-1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>
              <a:spcBef>
                <a:spcPts val="1000"/>
              </a:spcBef>
              <a:buClr>
                <a:srgbClr val="0070C0"/>
              </a:buClr>
              <a:defRPr lang="en-US" altLang="en-US" sz="3200" kern="1200" spc="-1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>
              <a:spcBef>
                <a:spcPts val="1000"/>
              </a:spcBef>
              <a:buClr>
                <a:schemeClr val="accent6"/>
              </a:buClr>
              <a:defRPr lang="en-US" altLang="en-US" sz="3200" kern="1200" spc="-1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818C2-33FE-4412-8C63-EBDD72F474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1D1C5-C793-4803-B6E7-2307F4BE179C}" type="datetime1">
              <a:rPr lang="en-US" smtClean="0"/>
              <a:pPr>
                <a:defRPr/>
              </a:pPr>
              <a:t>8/18/2016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4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001000" cy="5151438"/>
          </a:xfrm>
        </p:spPr>
        <p:txBody>
          <a:bodyPr/>
          <a:lstStyle>
            <a:lvl1pPr>
              <a:spcBef>
                <a:spcPts val="1000"/>
              </a:spcBef>
              <a:buClr>
                <a:srgbClr val="000099"/>
              </a:buClr>
              <a:defRPr lang="en-US" altLang="en-US" sz="3200" kern="1200" spc="-1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1000"/>
              </a:spcBef>
              <a:buClr>
                <a:schemeClr val="tx1"/>
              </a:buClr>
              <a:defRPr lang="en-US" altLang="en-US" sz="3200" kern="1200" spc="-1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>
              <a:spcBef>
                <a:spcPts val="1000"/>
              </a:spcBef>
              <a:buClr>
                <a:srgbClr val="003399"/>
              </a:buClr>
              <a:defRPr lang="en-US" altLang="en-US" sz="3200" kern="1200" spc="-1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>
              <a:spcBef>
                <a:spcPts val="1000"/>
              </a:spcBef>
              <a:buClr>
                <a:srgbClr val="0070C0"/>
              </a:buClr>
              <a:defRPr lang="en-US" altLang="en-US" sz="3200" kern="1200" spc="-1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>
              <a:spcBef>
                <a:spcPts val="1000"/>
              </a:spcBef>
              <a:buClr>
                <a:schemeClr val="accent6"/>
              </a:buClr>
              <a:defRPr lang="en-US" altLang="en-US" sz="3200" kern="1200" spc="-1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68ABA-4283-40ED-B862-FA7E6154F4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0A746-9522-4DF2-A295-582EB9F428AC}" type="datetime1">
              <a:rPr lang="en-US" smtClean="0"/>
              <a:pPr>
                <a:defRPr/>
              </a:pPr>
              <a:t>8/18/2016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069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4648200"/>
            <a:ext cx="7924800" cy="828675"/>
          </a:xfrm>
        </p:spPr>
        <p:txBody>
          <a:bodyPr anchor="b"/>
          <a:lstStyle>
            <a:lvl1pPr>
              <a:defRPr sz="4200" b="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81000" y="5549900"/>
            <a:ext cx="7848600" cy="4699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DE933-DBEB-4DDC-B622-6AC3C6A36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9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buClr>
                <a:schemeClr val="tx2"/>
              </a:buClr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rgbClr val="0070C0"/>
              </a:buClr>
              <a:defRPr sz="2000"/>
            </a:lvl3pPr>
            <a:lvl4pPr>
              <a:buClr>
                <a:srgbClr val="00B0F0"/>
              </a:buClr>
              <a:defRPr sz="1800"/>
            </a:lvl4pPr>
            <a:lvl5pPr>
              <a:buClr>
                <a:schemeClr val="accent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buClr>
                <a:schemeClr val="tx2"/>
              </a:buClr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rgbClr val="0070C0"/>
              </a:buClr>
              <a:defRPr sz="2000"/>
            </a:lvl3pPr>
            <a:lvl4pPr>
              <a:buClr>
                <a:srgbClr val="00B0F0"/>
              </a:buClr>
              <a:defRPr sz="1800"/>
            </a:lvl4pPr>
            <a:lvl5pPr>
              <a:buClr>
                <a:schemeClr val="accent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63090-C013-4660-9FC0-9E58D4D68C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60E05-88F6-4259-9751-ECD0595C5D17}" type="datetime1">
              <a:rPr lang="en-US" smtClean="0"/>
              <a:pPr>
                <a:defRPr/>
              </a:pPr>
              <a:t>8/18/2016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5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55414-C4FF-499E-B1DA-310766F541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CE983-9849-4E0F-8734-56C0D8CC0673}" type="datetime1">
              <a:rPr lang="en-US" smtClean="0"/>
              <a:pPr>
                <a:defRPr/>
              </a:pPr>
              <a:t>8/18/2016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7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1A0F9-2F57-485B-9C36-29D5C5891F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7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0CBB5-5DAB-47D6-BD0F-C93A60430BF5}" type="datetime1">
              <a:rPr lang="en-US" smtClean="0"/>
              <a:pPr>
                <a:defRPr/>
              </a:pPr>
              <a:t>8/18/2016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9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51DDB-CC5C-4B1B-9D61-9BE12A4D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31D99-DEBE-43DF-A82B-D574B48A55E1}" type="datetime1">
              <a:rPr lang="en-US" smtClean="0"/>
              <a:pPr>
                <a:defRPr/>
              </a:pPr>
              <a:t>8/18/2016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2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rgbClr val="000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rgbClr val="EEB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F68ABA-4283-40ED-B862-FA7E6154F4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25" y="304800"/>
            <a:ext cx="485775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75" y="3429000"/>
            <a:ext cx="4349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2" r:id="rId13"/>
    <p:sldLayoutId id="2147483723" r:id="rId14"/>
    <p:sldLayoutId id="2147483724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rgbClr val="000288"/>
        </a:buClr>
        <a:buFont typeface="Arial" pitchFamily="34" charset="0"/>
        <a:buChar char="•"/>
        <a:defRPr lang="en-US" altLang="en-US" sz="2400" kern="1200" spc="-100" dirty="0">
          <a:solidFill>
            <a:schemeClr val="tx1"/>
          </a:solidFill>
          <a:latin typeface="+mj-lt"/>
          <a:ea typeface="+mj-ea"/>
          <a:cs typeface="+mj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lang="en-US" altLang="en-US" sz="2400" kern="1200" spc="-100" dirty="0">
          <a:solidFill>
            <a:schemeClr val="tx1"/>
          </a:solidFill>
          <a:latin typeface="+mj-lt"/>
          <a:ea typeface="+mj-ea"/>
          <a:cs typeface="+mj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4584D3"/>
        </a:buClr>
        <a:buFont typeface="Arial" pitchFamily="34" charset="0"/>
        <a:buChar char="•"/>
        <a:defRPr lang="en-US" altLang="en-US" sz="2400" kern="1200" spc="-100" dirty="0">
          <a:solidFill>
            <a:schemeClr val="tx1"/>
          </a:solidFill>
          <a:latin typeface="+mj-lt"/>
          <a:ea typeface="+mj-ea"/>
          <a:cs typeface="+mj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 typeface="Arial" pitchFamily="34" charset="0"/>
        <a:buChar char="•"/>
        <a:defRPr lang="en-US" altLang="en-US" sz="2400" kern="1200" spc="-100" dirty="0">
          <a:solidFill>
            <a:schemeClr val="tx1"/>
          </a:solidFill>
          <a:latin typeface="+mj-lt"/>
          <a:ea typeface="+mj-ea"/>
          <a:cs typeface="+mj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05E0DB"/>
        </a:buClr>
        <a:buFont typeface="Arial" pitchFamily="34" charset="0"/>
        <a:buChar char="•"/>
        <a:defRPr lang="en-US" altLang="en-US" sz="2400" kern="1200" spc="-100" dirty="0">
          <a:solidFill>
            <a:schemeClr val="tx1"/>
          </a:solidFill>
          <a:latin typeface="+mj-lt"/>
          <a:ea typeface="+mj-ea"/>
          <a:cs typeface="+mj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hyperlink" Target="http://www.bing.com/images/search?q=elder+people&amp;view=detailv2&amp;adlt=strict&amp;id=64BC4C4BDC5ED9ABCFD585ACFDCBFFD75CC34F76&amp;selectedIndex=2&amp;ccid=J%2bqDx6rT&amp;simid=608031116693014390&amp;thid=OIP.M27ea83c7aad3b23ea480ea34f6413c4ao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107504" y="4509120"/>
            <a:ext cx="8278688" cy="1470025"/>
          </a:xfrm>
        </p:spPr>
        <p:txBody>
          <a:bodyPr/>
          <a:lstStyle/>
          <a:p>
            <a:r>
              <a:rPr lang="en-US" sz="3600" b="1" dirty="0" smtClean="0"/>
              <a:t>Consumer Debit Card: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Predictive Analytics to Target  Customers for Activation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						</a:t>
            </a:r>
            <a:r>
              <a:rPr lang="en-US" sz="1800" dirty="0" smtClean="0">
                <a:solidFill>
                  <a:schemeClr val="tx1"/>
                </a:solidFill>
              </a:rPr>
              <a:t>Aug 18, 2016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							     </a:t>
            </a:r>
            <a:r>
              <a:rPr lang="en-US" sz="1800" dirty="0" smtClean="0">
                <a:solidFill>
                  <a:schemeClr val="tx1"/>
                </a:solidFill>
              </a:rPr>
              <a:t>Stacy </a:t>
            </a:r>
            <a:r>
              <a:rPr lang="en-US" sz="1800" dirty="0">
                <a:solidFill>
                  <a:schemeClr val="tx1"/>
                </a:solidFill>
              </a:rPr>
              <a:t>Li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2536" y="6591307"/>
            <a:ext cx="3638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                         CONFIDENTIAL -  DO NOT DISTRIBUTE</a:t>
            </a:r>
            <a:endParaRPr lang="en-US" sz="1050" b="1" i="1" dirty="0"/>
          </a:p>
        </p:txBody>
      </p:sp>
    </p:spTree>
    <p:extLst>
      <p:ext uri="{BB962C8B-B14F-4D97-AF65-F5344CB8AC3E}">
        <p14:creationId xmlns:p14="http://schemas.microsoft.com/office/powerpoint/2010/main" val="14754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Modeling-Factors </a:t>
            </a:r>
            <a:r>
              <a:rPr lang="en-US" altLang="en-US" sz="2400" b="1" dirty="0">
                <a:solidFill>
                  <a:srgbClr val="003399"/>
                </a:solidFill>
              </a:rPr>
              <a:t>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in the final model</a:t>
            </a:r>
          </a:p>
          <a:p>
            <a:pPr>
              <a:defRPr/>
            </a:pPr>
            <a:endParaRPr lang="en-US" altLang="en-US" sz="2400" dirty="0" smtClean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313" y="1052736"/>
            <a:ext cx="3038559" cy="378565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dirty="0" smtClean="0">
                <a:latin typeface="+mj-lt"/>
                <a:cs typeface="Trebuchet MS"/>
              </a:rPr>
              <a:t>2016 Response model</a:t>
            </a:r>
          </a:p>
          <a:p>
            <a:pPr>
              <a:buClr>
                <a:schemeClr val="accent1"/>
              </a:buClr>
            </a:pPr>
            <a:endParaRPr lang="en-US" sz="2000" dirty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smtClean="0">
                <a:latin typeface="+mj-lt"/>
                <a:cs typeface="Trebuchet MS"/>
              </a:rPr>
              <a:t>Age</a:t>
            </a:r>
          </a:p>
          <a:p>
            <a:pPr>
              <a:buClr>
                <a:schemeClr val="accent1"/>
              </a:buClr>
            </a:pPr>
            <a:r>
              <a:rPr lang="en-US" sz="2000" dirty="0" err="1" smtClean="0">
                <a:latin typeface="+mj-lt"/>
                <a:cs typeface="Trebuchet MS"/>
              </a:rPr>
              <a:t>ATMRange</a:t>
            </a:r>
            <a:endParaRPr lang="en-US" sz="2000" dirty="0" smtClean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err="1" smtClean="0">
                <a:latin typeface="+mj-lt"/>
                <a:cs typeface="Trebuchet MS"/>
              </a:rPr>
              <a:t>NASbuck</a:t>
            </a:r>
            <a:endParaRPr lang="en-US" sz="2000" dirty="0" smtClean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err="1" smtClean="0">
                <a:latin typeface="+mj-lt"/>
                <a:cs typeface="Trebuchet MS"/>
              </a:rPr>
              <a:t>HOBucket</a:t>
            </a:r>
            <a:endParaRPr lang="en-US" sz="2000" dirty="0" smtClean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err="1" smtClean="0">
                <a:latin typeface="+mj-lt"/>
                <a:cs typeface="Trebuchet MS"/>
              </a:rPr>
              <a:t>BillPay</a:t>
            </a:r>
            <a:endParaRPr lang="en-US" sz="2000" dirty="0" smtClean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err="1" smtClean="0">
                <a:latin typeface="+mj-lt"/>
                <a:cs typeface="Trebuchet MS"/>
              </a:rPr>
              <a:t>BranchRange</a:t>
            </a:r>
            <a:endParaRPr lang="en-US" sz="2000" dirty="0" smtClean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smtClean="0">
                <a:latin typeface="+mj-lt"/>
                <a:cs typeface="Trebuchet MS"/>
              </a:rPr>
              <a:t>Deposit Balance</a:t>
            </a:r>
          </a:p>
          <a:p>
            <a:pPr>
              <a:buClr>
                <a:schemeClr val="accent1"/>
              </a:buClr>
            </a:pPr>
            <a:r>
              <a:rPr lang="en-US" sz="2000" dirty="0" err="1" smtClean="0">
                <a:latin typeface="+mj-lt"/>
                <a:cs typeface="Trebuchet MS"/>
              </a:rPr>
              <a:t>DigitalInFlag</a:t>
            </a:r>
            <a:endParaRPr lang="en-US" sz="2000" dirty="0" smtClean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err="1">
                <a:latin typeface="+mj-lt"/>
                <a:cs typeface="Trebuchet MS"/>
              </a:rPr>
              <a:t>RMAge</a:t>
            </a:r>
            <a:endParaRPr lang="en-US" sz="2000" dirty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endParaRPr lang="en-US" sz="2000" dirty="0">
              <a:latin typeface="+mj-lt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1052736"/>
            <a:ext cx="3686631" cy="440120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dirty="0" smtClean="0">
                <a:latin typeface="+mj-lt"/>
                <a:cs typeface="Trebuchet MS"/>
              </a:rPr>
              <a:t>2016 Profitability model</a:t>
            </a:r>
          </a:p>
          <a:p>
            <a:pPr>
              <a:buClr>
                <a:schemeClr val="accent1"/>
              </a:buClr>
            </a:pPr>
            <a:endParaRPr lang="en-US" sz="2000" dirty="0" smtClean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smtClean="0">
                <a:latin typeface="+mj-lt"/>
                <a:cs typeface="Trebuchet MS"/>
              </a:rPr>
              <a:t>Age </a:t>
            </a:r>
          </a:p>
          <a:p>
            <a:pPr>
              <a:buClr>
                <a:schemeClr val="accent1"/>
              </a:buClr>
            </a:pPr>
            <a:r>
              <a:rPr lang="en-US" sz="2000" dirty="0" err="1" smtClean="0">
                <a:latin typeface="+mj-lt"/>
                <a:cs typeface="Trebuchet MS"/>
              </a:rPr>
              <a:t>ATMRange</a:t>
            </a:r>
            <a:endParaRPr lang="en-US" sz="2000" dirty="0" smtClean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err="1" smtClean="0">
                <a:latin typeface="+mj-lt"/>
                <a:cs typeface="Trebuchet MS"/>
              </a:rPr>
              <a:t>NASbuck</a:t>
            </a:r>
            <a:endParaRPr lang="en-US" sz="2000" dirty="0" smtClean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err="1" smtClean="0">
                <a:latin typeface="+mj-lt"/>
                <a:cs typeface="Trebuchet MS"/>
              </a:rPr>
              <a:t>HOBucket</a:t>
            </a:r>
            <a:endParaRPr lang="en-US" sz="2000" dirty="0" smtClean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err="1" smtClean="0">
                <a:latin typeface="+mj-lt"/>
                <a:cs typeface="Trebuchet MS"/>
              </a:rPr>
              <a:t>Billpay</a:t>
            </a:r>
            <a:endParaRPr lang="en-US" sz="2000" dirty="0" smtClean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err="1" smtClean="0">
                <a:latin typeface="+mj-lt"/>
                <a:cs typeface="Trebuchet MS"/>
              </a:rPr>
              <a:t>BranchRange</a:t>
            </a:r>
            <a:endParaRPr lang="en-US" sz="2000" dirty="0" smtClean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smtClean="0">
                <a:latin typeface="+mj-lt"/>
                <a:cs typeface="Trebuchet MS"/>
              </a:rPr>
              <a:t>Deposit Balance</a:t>
            </a:r>
          </a:p>
          <a:p>
            <a:pPr>
              <a:buClr>
                <a:schemeClr val="accent1"/>
              </a:buClr>
            </a:pPr>
            <a:r>
              <a:rPr lang="en-US" sz="2000" dirty="0" err="1" smtClean="0">
                <a:latin typeface="+mj-lt"/>
                <a:cs typeface="Trebuchet MS"/>
              </a:rPr>
              <a:t>DigitalInFlag</a:t>
            </a:r>
            <a:endParaRPr lang="en-US" sz="2000" dirty="0" smtClean="0">
              <a:latin typeface="+mj-lt"/>
              <a:cs typeface="Trebuchet MS"/>
            </a:endParaRPr>
          </a:p>
          <a:p>
            <a:pPr>
              <a:buClr>
                <a:schemeClr val="accent1"/>
              </a:buClr>
            </a:pPr>
            <a:r>
              <a:rPr lang="en-US" sz="2000" dirty="0" smtClean="0">
                <a:latin typeface="+mj-lt"/>
                <a:cs typeface="Trebuchet MS"/>
              </a:rPr>
              <a:t>Annual Profit Per Relationship</a:t>
            </a:r>
          </a:p>
          <a:p>
            <a:pPr>
              <a:buClr>
                <a:schemeClr val="accent1"/>
              </a:buClr>
            </a:pPr>
            <a:r>
              <a:rPr lang="en-US" sz="2000" dirty="0" smtClean="0">
                <a:latin typeface="+mj-lt"/>
                <a:cs typeface="Trebuchet MS"/>
              </a:rPr>
              <a:t>Loan Balance</a:t>
            </a:r>
          </a:p>
          <a:p>
            <a:pPr>
              <a:buClr>
                <a:schemeClr val="accent1"/>
              </a:buClr>
            </a:pPr>
            <a:r>
              <a:rPr lang="en-US" sz="2000" dirty="0" smtClean="0">
                <a:latin typeface="+mj-lt"/>
                <a:cs typeface="Trebuchet MS"/>
              </a:rPr>
              <a:t>Education</a:t>
            </a:r>
          </a:p>
          <a:p>
            <a:pPr>
              <a:buClr>
                <a:schemeClr val="accent1"/>
              </a:buClr>
            </a:pPr>
            <a:endParaRPr lang="en-US" sz="2000" dirty="0">
              <a:latin typeface="+mj-lt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069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Modeling-Factors </a:t>
            </a:r>
            <a:r>
              <a:rPr lang="en-US" altLang="en-US" sz="2400" b="1" dirty="0">
                <a:solidFill>
                  <a:srgbClr val="003399"/>
                </a:solidFill>
              </a:rPr>
              <a:t>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in the final model</a:t>
            </a:r>
          </a:p>
          <a:p>
            <a:pPr>
              <a:defRPr/>
            </a:pPr>
            <a:endParaRPr lang="en-US" altLang="en-US" sz="2400" dirty="0" smtClean="0">
              <a:solidFill>
                <a:srgbClr val="0033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626" y="812545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dirty="0" smtClean="0"/>
              <a:t>Age-Response </a:t>
            </a:r>
            <a:r>
              <a:rPr lang="en-US" altLang="en-US" sz="1800" dirty="0"/>
              <a:t>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16" y="1274210"/>
            <a:ext cx="2684930" cy="4891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51335"/>
            <a:ext cx="2520280" cy="47859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76056" y="81429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dirty="0"/>
              <a:t>Age-Profitability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23731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Young people are more likely to </a:t>
            </a:r>
            <a:r>
              <a:rPr lang="en-US" sz="2000" dirty="0" smtClean="0"/>
              <a:t>respond </a:t>
            </a:r>
            <a:r>
              <a:rPr lang="en-US" sz="2000" dirty="0" smtClean="0"/>
              <a:t>and </a:t>
            </a:r>
            <a:r>
              <a:rPr lang="en-US" sz="2000" dirty="0" smtClean="0"/>
              <a:t>keep spending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11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Modeling-Factors </a:t>
            </a:r>
            <a:r>
              <a:rPr lang="en-US" altLang="en-US" sz="2400" b="1" dirty="0">
                <a:solidFill>
                  <a:srgbClr val="003399"/>
                </a:solidFill>
              </a:rPr>
              <a:t>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in the final model</a:t>
            </a:r>
          </a:p>
          <a:p>
            <a:pPr>
              <a:defRPr/>
            </a:pPr>
            <a:endParaRPr lang="en-US" altLang="en-US" sz="2400" dirty="0" smtClean="0">
              <a:solidFill>
                <a:srgbClr val="0033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812545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dirty="0" err="1" smtClean="0"/>
              <a:t>RMAge</a:t>
            </a:r>
            <a:r>
              <a:rPr lang="en-US" altLang="en-US" sz="1800" dirty="0" smtClean="0"/>
              <a:t>-Response </a:t>
            </a:r>
            <a:r>
              <a:rPr lang="en-US" altLang="en-US" sz="1800" dirty="0"/>
              <a:t>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02786"/>
            <a:ext cx="2780627" cy="54552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1840" y="2955213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Customers in response group have a lower average Relationship Age (i.e., tenure)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19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Modeling-Factors </a:t>
            </a:r>
            <a:r>
              <a:rPr lang="en-US" altLang="en-US" sz="2400" b="1" dirty="0">
                <a:solidFill>
                  <a:srgbClr val="003399"/>
                </a:solidFill>
              </a:rPr>
              <a:t>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in the final model</a:t>
            </a:r>
          </a:p>
          <a:p>
            <a:pPr>
              <a:defRPr/>
            </a:pPr>
            <a:endParaRPr lang="en-US" altLang="en-US" sz="2400" dirty="0" smtClean="0">
              <a:solidFill>
                <a:srgbClr val="003399"/>
              </a:solidFill>
            </a:endParaRPr>
          </a:p>
          <a:p>
            <a:pPr>
              <a:defRPr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Balance-Profitability model</a:t>
            </a:r>
          </a:p>
          <a:p>
            <a:pPr>
              <a:defRPr/>
            </a:pPr>
            <a:endParaRPr lang="en-US" altLang="en-US" sz="2400" dirty="0" smtClean="0">
              <a:solidFill>
                <a:srgbClr val="003399"/>
              </a:solidFill>
            </a:endParaRPr>
          </a:p>
          <a:p>
            <a:pPr>
              <a:defRPr/>
            </a:pPr>
            <a:endParaRPr lang="en-US" altLang="en-US" sz="2400" dirty="0" smtClean="0">
              <a:solidFill>
                <a:srgbClr val="00339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74857"/>
            <a:ext cx="3528391" cy="5143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1840" y="3447994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Customers in the response group have a lower average loan balance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64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Model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Result-Response</a:t>
            </a:r>
            <a:endParaRPr lang="en-US" altLang="en-US" sz="2400" b="1" dirty="0" smtClean="0">
              <a:solidFill>
                <a:srgbClr val="003399"/>
              </a:solidFill>
            </a:endParaRPr>
          </a:p>
        </p:txBody>
      </p:sp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3438"/>
            <a:ext cx="4886199" cy="453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5414584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the predicted probability of a customer is considerably higher than 1.5% (response rate in 2014), we want to target this customer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15816" y="162880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5816" y="18448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20688"/>
            <a:ext cx="5256584" cy="493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Model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Result-Profitability</a:t>
            </a:r>
            <a:endParaRPr lang="en-US" altLang="en-US" sz="2400" b="1" dirty="0" smtClean="0">
              <a:solidFill>
                <a:srgbClr val="0033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5733256"/>
            <a:ext cx="782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the predicted probability is considerably higher than </a:t>
            </a:r>
            <a:r>
              <a:rPr lang="en-US" sz="2000" dirty="0" smtClean="0"/>
              <a:t>23.8% (the percentage of people spending 1000+), we want to target this customer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419872" y="1340768"/>
            <a:ext cx="0" cy="3024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9872" y="137082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23.8%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Campaign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 Result 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Forecast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26984"/>
              </p:ext>
            </p:extLst>
          </p:nvPr>
        </p:nvGraphicFramePr>
        <p:xfrm>
          <a:off x="490491" y="2492896"/>
          <a:ext cx="7542305" cy="19082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56384"/>
                <a:gridCol w="1714119"/>
                <a:gridCol w="2371802"/>
              </a:tblGrid>
              <a:tr h="47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2016 Activation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 Activation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Email 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13469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10394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2.196%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</a:t>
                      </a:r>
                      <a:r>
                        <a:rPr lang="en-US" baseline="0" dirty="0" smtClean="0"/>
                        <a:t> Number of Respondent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8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Future Consideration -Clusters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 </a:t>
            </a:r>
            <a:endParaRPr lang="en-US" altLang="en-US" sz="2400" b="1" dirty="0">
              <a:solidFill>
                <a:srgbClr val="003399"/>
              </a:solidFill>
            </a:endParaRPr>
          </a:p>
        </p:txBody>
      </p:sp>
      <p:pic>
        <p:nvPicPr>
          <p:cNvPr id="1026" name="Picture 2" descr="Image result for young professio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7" y="1484784"/>
            <a:ext cx="1944216" cy="132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iddle 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68" y="1630026"/>
            <a:ext cx="1574037" cy="118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se1.mm.bing.net/th?&amp;id=OIP.M27ea83c7aad3b23ea480ea34f6413c4ao1&amp;w=300&amp;h=209&amp;c=0&amp;pid=1.9&amp;rs=0&amp;p=0&amp;r=0&amp;url=http%3A%2F%2Ffallsofsound.com.au%2Fare-hearing-loss-and-dementia-connected%2F">
            <a:hlinkClick r:id="rId4" tooltip="View image details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30026"/>
            <a:ext cx="1694538" cy="118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3426766"/>
            <a:ext cx="2510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Young Professionals</a:t>
            </a:r>
          </a:p>
          <a:p>
            <a:endParaRPr lang="en-US" sz="1800" dirty="0" smtClean="0"/>
          </a:p>
          <a:p>
            <a:r>
              <a:rPr lang="en-US" sz="1800" dirty="0" smtClean="0"/>
              <a:t>Age: 27-31</a:t>
            </a:r>
          </a:p>
          <a:p>
            <a:endParaRPr lang="en-US" sz="1800" dirty="0" smtClean="0"/>
          </a:p>
          <a:p>
            <a:r>
              <a:rPr lang="en-US" sz="1800" dirty="0" smtClean="0"/>
              <a:t>Deposit: </a:t>
            </a:r>
            <a:r>
              <a:rPr lang="en-US" sz="1800" dirty="0" smtClean="0"/>
              <a:t>&lt;$7,000</a:t>
            </a:r>
          </a:p>
          <a:p>
            <a:endParaRPr lang="en-US" sz="1800" dirty="0" smtClean="0"/>
          </a:p>
          <a:p>
            <a:r>
              <a:rPr lang="en-US" sz="1800" dirty="0" smtClean="0"/>
              <a:t>Loan: $0-$2,500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058684" y="3432308"/>
            <a:ext cx="2809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Generation X</a:t>
            </a:r>
            <a:endParaRPr lang="en-US" sz="1800" b="1" dirty="0" smtClean="0"/>
          </a:p>
          <a:p>
            <a:endParaRPr lang="en-US" sz="1800" dirty="0" smtClean="0"/>
          </a:p>
          <a:p>
            <a:r>
              <a:rPr lang="en-US" sz="1800" dirty="0" smtClean="0"/>
              <a:t>Age: 42-47</a:t>
            </a:r>
          </a:p>
          <a:p>
            <a:endParaRPr lang="en-US" sz="1800" dirty="0" smtClean="0"/>
          </a:p>
          <a:p>
            <a:r>
              <a:rPr lang="en-US" sz="1800" dirty="0" smtClean="0"/>
              <a:t>Deposit: $4,000-$13,000</a:t>
            </a:r>
          </a:p>
          <a:p>
            <a:endParaRPr lang="en-US" sz="1800" dirty="0" smtClean="0"/>
          </a:p>
          <a:p>
            <a:r>
              <a:rPr lang="en-US" sz="1800" dirty="0" smtClean="0"/>
              <a:t>Loan:$29-$154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82140" y="3426766"/>
            <a:ext cx="2809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Boomers</a:t>
            </a:r>
            <a:endParaRPr lang="en-US" sz="1800" b="1" dirty="0" smtClean="0"/>
          </a:p>
          <a:p>
            <a:endParaRPr lang="en-US" sz="1800" dirty="0" smtClean="0"/>
          </a:p>
          <a:p>
            <a:r>
              <a:rPr lang="en-US" sz="1800" dirty="0" smtClean="0"/>
              <a:t>Age: 58-61</a:t>
            </a:r>
          </a:p>
          <a:p>
            <a:endParaRPr lang="en-US" sz="1800" dirty="0" smtClean="0"/>
          </a:p>
          <a:p>
            <a:r>
              <a:rPr lang="en-US" sz="1800" dirty="0" smtClean="0"/>
              <a:t>Deposit: $20,000-$200,000</a:t>
            </a:r>
          </a:p>
          <a:p>
            <a:endParaRPr lang="en-US" sz="1800" dirty="0" smtClean="0"/>
          </a:p>
          <a:p>
            <a:r>
              <a:rPr lang="en-US" sz="1800" dirty="0" smtClean="0"/>
              <a:t>Loan:$400-$3,046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20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Future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Consideration-Control Group</a:t>
            </a:r>
            <a:endParaRPr lang="en-US" sz="2400" b="1" dirty="0">
              <a:solidFill>
                <a:srgbClr val="003399"/>
              </a:solidFill>
            </a:endParaRPr>
          </a:p>
          <a:p>
            <a:pPr>
              <a:defRPr/>
            </a:pPr>
            <a:r>
              <a:rPr lang="en-US" altLang="en-US" sz="2400" dirty="0" smtClean="0">
                <a:solidFill>
                  <a:srgbClr val="003399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260" y="1628800"/>
            <a:ext cx="69127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Also send out email to some customer not selected by model to test prediction power of </a:t>
            </a:r>
            <a:r>
              <a:rPr lang="en-US" sz="2000" dirty="0" smtClean="0"/>
              <a:t>model.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the model is working well, the response rate of control group should be much lower than targeted </a:t>
            </a:r>
            <a:r>
              <a:rPr lang="en-US" sz="2000" dirty="0" smtClean="0"/>
              <a:t>customers.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Summary</a:t>
            </a:r>
          </a:p>
          <a:p>
            <a:pPr>
              <a:defRPr/>
            </a:pPr>
            <a:endParaRPr lang="en-US" altLang="en-US" sz="2400" dirty="0" smtClean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224" y="1101823"/>
            <a:ext cx="7560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By answering </a:t>
            </a:r>
            <a:r>
              <a:rPr lang="en-US" sz="2000" b="1" dirty="0" smtClean="0"/>
              <a:t>Who is going to respond </a:t>
            </a:r>
            <a:r>
              <a:rPr lang="en-US" sz="2000" dirty="0" smtClean="0"/>
              <a:t>and </a:t>
            </a:r>
            <a:r>
              <a:rPr lang="en-US" sz="2000" b="1" dirty="0" smtClean="0"/>
              <a:t>Who is going </a:t>
            </a:r>
            <a:r>
              <a:rPr lang="en-US" sz="2000" b="1" dirty="0" smtClean="0"/>
              <a:t>spend more than $1000 in the first three months after activation, </a:t>
            </a:r>
            <a:r>
              <a:rPr lang="en-US" sz="2000" dirty="0"/>
              <a:t>we are trying to identify profitable </a:t>
            </a:r>
            <a:r>
              <a:rPr lang="en-US" sz="2000" dirty="0" smtClean="0"/>
              <a:t>customers for debit card activation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13469 emails were sent and we expect to receive 296 responses. Estimated response rate is 2.2%.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model needs constant effort to </a:t>
            </a:r>
            <a:r>
              <a:rPr lang="en-US" sz="2000" dirty="0" smtClean="0"/>
              <a:t>improve.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4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/>
            </a:pPr>
            <a:r>
              <a:rPr lang="en-US" sz="2400" b="1" dirty="0" smtClean="0">
                <a:solidFill>
                  <a:srgbClr val="003399"/>
                </a:solidFill>
                <a:ea typeface="MS PGothic" pitchFamily="34" charset="-128"/>
                <a:cs typeface="MS PGothic" charset="0"/>
              </a:rPr>
              <a:t>Agenda</a:t>
            </a:r>
            <a:endParaRPr lang="en-US" sz="2400" b="1" dirty="0">
              <a:solidFill>
                <a:srgbClr val="003399"/>
              </a:solidFill>
              <a:ea typeface="MS PGothic" pitchFamily="34" charset="-128"/>
              <a:cs typeface="MS P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8001000" cy="5151438"/>
          </a:xfrm>
        </p:spPr>
        <p:txBody>
          <a:bodyPr/>
          <a:lstStyle/>
          <a:p>
            <a:r>
              <a:rPr lang="en-US" sz="2400" dirty="0" smtClean="0"/>
              <a:t>How Do </a:t>
            </a:r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 smtClean="0"/>
              <a:t>Add Debit </a:t>
            </a:r>
            <a:r>
              <a:rPr lang="en-US" sz="2400" dirty="0"/>
              <a:t>U</a:t>
            </a:r>
            <a:r>
              <a:rPr lang="en-US" sz="2400" dirty="0" smtClean="0"/>
              <a:t>ser in A </a:t>
            </a:r>
            <a:r>
              <a:rPr lang="en-US" sz="2400" dirty="0"/>
              <a:t>P</a:t>
            </a:r>
            <a:r>
              <a:rPr lang="en-US" sz="2400" dirty="0" smtClean="0"/>
              <a:t>rofitable </a:t>
            </a:r>
            <a:r>
              <a:rPr lang="en-US" sz="2400" dirty="0"/>
              <a:t>W</a:t>
            </a:r>
            <a:r>
              <a:rPr lang="en-US" sz="2400" dirty="0" smtClean="0"/>
              <a:t>ay?</a:t>
            </a:r>
          </a:p>
          <a:p>
            <a:r>
              <a:rPr lang="en-US" sz="2400" dirty="0" smtClean="0"/>
              <a:t>Size the Opportunity</a:t>
            </a:r>
          </a:p>
          <a:p>
            <a:r>
              <a:rPr lang="en-US" sz="2400" dirty="0" smtClean="0"/>
              <a:t>2014 Campaign Review</a:t>
            </a:r>
          </a:p>
          <a:p>
            <a:r>
              <a:rPr lang="en-US" sz="2400" dirty="0" smtClean="0"/>
              <a:t>Modeling</a:t>
            </a:r>
          </a:p>
          <a:p>
            <a:r>
              <a:rPr lang="en-US" sz="2400" dirty="0" smtClean="0"/>
              <a:t>Campaign Result Forecast</a:t>
            </a:r>
            <a:endParaRPr lang="en-US" sz="2400" dirty="0"/>
          </a:p>
          <a:p>
            <a:r>
              <a:rPr lang="en-US" sz="2400" dirty="0" smtClean="0"/>
              <a:t>Future Consideration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818C2-33FE-4412-8C63-EBDD72F474C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41399144"/>
              </p:ext>
            </p:extLst>
          </p:nvPr>
        </p:nvGraphicFramePr>
        <p:xfrm>
          <a:off x="1331640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51520" y="332656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00" dirty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How </a:t>
            </a:r>
            <a:r>
              <a:rPr lang="en-US" b="1" spc="-100" dirty="0" smtClean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Do </a:t>
            </a:r>
            <a:r>
              <a:rPr lang="en-US" b="1" spc="-100" dirty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W</a:t>
            </a:r>
            <a:r>
              <a:rPr lang="en-US" b="1" spc="-100" dirty="0" smtClean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e </a:t>
            </a:r>
            <a:r>
              <a:rPr lang="en-US" b="1" spc="-100" dirty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I</a:t>
            </a:r>
            <a:r>
              <a:rPr lang="en-US" b="1" spc="-100" dirty="0" smtClean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ncrease </a:t>
            </a:r>
            <a:r>
              <a:rPr lang="en-US" b="1" spc="-100" dirty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D</a:t>
            </a:r>
            <a:r>
              <a:rPr lang="en-US" b="1" spc="-100" dirty="0" smtClean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ebit </a:t>
            </a:r>
            <a:r>
              <a:rPr lang="en-US" b="1" spc="-100" dirty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U</a:t>
            </a:r>
            <a:r>
              <a:rPr lang="en-US" b="1" spc="-100" dirty="0" smtClean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ser </a:t>
            </a:r>
            <a:r>
              <a:rPr lang="en-US" b="1" spc="-100" dirty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in </a:t>
            </a:r>
            <a:r>
              <a:rPr lang="en-US" b="1" spc="-100" dirty="0" smtClean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A </a:t>
            </a:r>
            <a:r>
              <a:rPr lang="en-US" b="1" spc="-100" dirty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P</a:t>
            </a:r>
            <a:r>
              <a:rPr lang="en-US" b="1" spc="-100" dirty="0" smtClean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rofitable </a:t>
            </a:r>
            <a:r>
              <a:rPr lang="en-US" b="1" spc="-100" dirty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W</a:t>
            </a:r>
            <a:r>
              <a:rPr lang="en-US" b="1" spc="-100" dirty="0" smtClean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ay</a:t>
            </a:r>
            <a:r>
              <a:rPr lang="en-US" b="1" spc="-100" dirty="0">
                <a:solidFill>
                  <a:srgbClr val="003399"/>
                </a:solidFill>
                <a:latin typeface="+mj-lt"/>
                <a:ea typeface="MS PGothic" pitchFamily="34" charset="-128"/>
                <a:cs typeface="MS PGothic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43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 txBox="1">
            <a:spLocks/>
          </p:cNvSpPr>
          <p:nvPr/>
        </p:nvSpPr>
        <p:spPr>
          <a:xfrm>
            <a:off x="83903" y="6325221"/>
            <a:ext cx="1004849" cy="212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1000" kern="1200" smtClean="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BEC325-7C56-0749-96AA-59F0D722ED3E}" type="datetimeFigureOut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8/18/2016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852" y="2492896"/>
            <a:ext cx="7920880" cy="2246769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Trebuchet MS"/>
              </a:rPr>
              <a:t>A sizable group of </a:t>
            </a:r>
            <a:r>
              <a:rPr lang="en-US" sz="2000" dirty="0" smtClean="0">
                <a:latin typeface="+mj-lt"/>
                <a:cs typeface="Trebuchet MS"/>
              </a:rPr>
              <a:t>more than 60,000 existing  DDA customers </a:t>
            </a:r>
            <a:r>
              <a:rPr lang="en-US" sz="2000" dirty="0">
                <a:latin typeface="+mj-lt"/>
                <a:cs typeface="Trebuchet MS"/>
              </a:rPr>
              <a:t>don’t have an active debit card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Trebuchet MS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rebuchet MS"/>
              </a:rPr>
              <a:t>Debit card provides the largest tangible incremental profit for services groups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Trebuchet MS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Trebuchet MS"/>
              </a:rPr>
              <a:t>Cro</a:t>
            </a:r>
            <a:r>
              <a:rPr lang="en-US" sz="2000" dirty="0" smtClean="0">
                <a:latin typeface="+mj-lt"/>
                <a:cs typeface="Trebuchet MS"/>
              </a:rPr>
              <a:t>ss-selling opportunities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2536" y="6591307"/>
            <a:ext cx="3638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                         CONFIDENTIAL -  DO NOT DISTRIBUTE</a:t>
            </a:r>
            <a:endParaRPr lang="en-US" sz="1050" b="1" i="1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Sizing  the Opportunity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1225" y="5648325"/>
            <a:ext cx="549275" cy="396875"/>
          </a:xfrm>
        </p:spPr>
        <p:txBody>
          <a:bodyPr/>
          <a:lstStyle/>
          <a:p>
            <a:pPr>
              <a:defRPr/>
            </a:pPr>
            <a:fld id="{E52818C2-33FE-4412-8C63-EBDD72F474C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5" y="1916832"/>
            <a:ext cx="9144000" cy="450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Sizing  the Opportunity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784" y="83343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Debit Card profit peaks in the 41-45 customer age bucket before going downward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 younger we get customer using a debit card, the more potential value we capture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839" y="6611779"/>
            <a:ext cx="8159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Notes: 1) Personal DDA accounts only; 2)Consumer service groups shown have at least 4,000 relationships; 3)Nov 2013 data.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endParaRPr lang="en-US" altLang="en-US" sz="2400" dirty="0" smtClean="0">
              <a:solidFill>
                <a:srgbClr val="0033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1052736"/>
            <a:ext cx="691276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endParaRPr lang="en-US" dirty="0" smtClean="0">
              <a:cs typeface="Trebuchet MS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cs typeface="Trebuchet MS"/>
              </a:rPr>
              <a:t>Question: </a:t>
            </a:r>
            <a:r>
              <a:rPr lang="en-US" sz="2000" dirty="0" smtClean="0">
                <a:cs typeface="Trebuchet MS"/>
              </a:rPr>
              <a:t>Who </a:t>
            </a:r>
            <a:r>
              <a:rPr lang="en-US" sz="2000" dirty="0">
                <a:cs typeface="Trebuchet MS"/>
              </a:rPr>
              <a:t>has a need for debit </a:t>
            </a:r>
            <a:r>
              <a:rPr lang="en-US" sz="2000" dirty="0" smtClean="0">
                <a:cs typeface="Trebuchet MS"/>
              </a:rPr>
              <a:t>card?</a:t>
            </a:r>
            <a:endParaRPr lang="en-US" sz="2000" dirty="0" smtClean="0">
              <a:cs typeface="Trebuchet MS"/>
            </a:endParaRPr>
          </a:p>
          <a:p>
            <a:pPr>
              <a:buClr>
                <a:schemeClr val="accent1"/>
              </a:buClr>
            </a:pPr>
            <a:endParaRPr lang="en-US" sz="2000" dirty="0">
              <a:cs typeface="Trebuchet MS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cs typeface="Trebuchet MS"/>
              </a:rPr>
              <a:t>Recap of campaign: </a:t>
            </a:r>
            <a:r>
              <a:rPr lang="en-US" sz="2000" dirty="0" smtClean="0">
                <a:cs typeface="Trebuchet MS"/>
              </a:rPr>
              <a:t>10,394 emails sent -&gt; 3910 opened (</a:t>
            </a:r>
            <a:r>
              <a:rPr lang="en-US" sz="2000" u="sng" dirty="0" smtClean="0">
                <a:cs typeface="Trebuchet MS"/>
              </a:rPr>
              <a:t>37.6%</a:t>
            </a:r>
            <a:r>
              <a:rPr lang="en-US" sz="2000" dirty="0" smtClean="0">
                <a:cs typeface="Trebuchet MS"/>
              </a:rPr>
              <a:t>) -&gt;159 responded (</a:t>
            </a:r>
            <a:r>
              <a:rPr lang="en-US" sz="2000" u="sng" dirty="0" smtClean="0">
                <a:cs typeface="Trebuchet MS"/>
              </a:rPr>
              <a:t>1.5%</a:t>
            </a:r>
            <a:r>
              <a:rPr lang="en-US" sz="2000" dirty="0" smtClean="0">
                <a:cs typeface="Trebuchet MS"/>
              </a:rPr>
              <a:t>) -&gt; </a:t>
            </a:r>
            <a:r>
              <a:rPr lang="en-US" sz="2000" dirty="0" smtClean="0">
                <a:cs typeface="Trebuchet MS"/>
              </a:rPr>
              <a:t>91</a:t>
            </a:r>
            <a:r>
              <a:rPr lang="en-US" sz="2000" dirty="0" smtClean="0">
                <a:cs typeface="Trebuchet MS"/>
              </a:rPr>
              <a:t> </a:t>
            </a:r>
            <a:r>
              <a:rPr lang="en-US" sz="2000" dirty="0" smtClean="0">
                <a:cs typeface="Trebuchet MS"/>
              </a:rPr>
              <a:t>continued spending over $1000 in total in </a:t>
            </a:r>
            <a:r>
              <a:rPr lang="en-US" sz="2000" dirty="0" smtClean="0">
                <a:cs typeface="Trebuchet MS"/>
              </a:rPr>
              <a:t>3 </a:t>
            </a:r>
            <a:r>
              <a:rPr lang="en-US" sz="2000" dirty="0" smtClean="0">
                <a:cs typeface="Trebuchet MS"/>
              </a:rPr>
              <a:t>months (</a:t>
            </a:r>
            <a:r>
              <a:rPr lang="en-US" sz="2000" u="sng" dirty="0" smtClean="0">
                <a:cs typeface="Trebuchet MS"/>
              </a:rPr>
              <a:t>57.2%</a:t>
            </a:r>
            <a:r>
              <a:rPr lang="en-US" sz="2000" dirty="0" smtClean="0">
                <a:cs typeface="Trebuchet MS"/>
              </a:rPr>
              <a:t>)</a:t>
            </a:r>
            <a:endParaRPr lang="en-US" sz="2000" dirty="0" smtClean="0">
              <a:cs typeface="Trebuchet MS"/>
            </a:endParaRPr>
          </a:p>
          <a:p>
            <a:pPr>
              <a:buClr>
                <a:schemeClr val="accent1"/>
              </a:buClr>
            </a:pPr>
            <a:endParaRPr lang="en-US" sz="2000" dirty="0">
              <a:cs typeface="Trebuchet M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24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2014 Campaign Review</a:t>
            </a:r>
          </a:p>
        </p:txBody>
      </p:sp>
    </p:spTree>
    <p:extLst>
      <p:ext uri="{BB962C8B-B14F-4D97-AF65-F5344CB8AC3E}">
        <p14:creationId xmlns:p14="http://schemas.microsoft.com/office/powerpoint/2010/main" val="5180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Modeling- </a:t>
            </a:r>
            <a:r>
              <a:rPr lang="en-US" altLang="en-US" sz="2400" b="1" dirty="0">
                <a:solidFill>
                  <a:srgbClr val="003399"/>
                </a:solidFill>
              </a:rPr>
              <a:t>W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ho qualifies?</a:t>
            </a:r>
            <a:endParaRPr lang="en-US" altLang="en-US" sz="2400" b="1" dirty="0" smtClean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7056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Define exclusion rules: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Retain only consumer  (Age 20-85; RTC account=0;</a:t>
            </a:r>
            <a:r>
              <a:rPr lang="en-US" sz="1800" dirty="0"/>
              <a:t> Boarding date before </a:t>
            </a:r>
            <a:r>
              <a:rPr lang="en-US" sz="1800" dirty="0" smtClean="0"/>
              <a:t>2016)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Exclude customers who don’t have a deposit account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Remove customers on the Do Not Contact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Exclude customer whose accumulated spend over $200 in the past six months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21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Modeling- Ideas behind the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1700808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dirty="0">
                <a:cs typeface="Trebuchet MS"/>
              </a:rPr>
              <a:t>2016 Response </a:t>
            </a:r>
            <a:r>
              <a:rPr lang="en-US" dirty="0" smtClean="0">
                <a:cs typeface="Trebuchet MS"/>
              </a:rPr>
              <a:t>Model-Q1</a:t>
            </a:r>
          </a:p>
          <a:p>
            <a:pPr>
              <a:buClr>
                <a:schemeClr val="accent1"/>
              </a:buClr>
            </a:pPr>
            <a:endParaRPr lang="en-US" dirty="0">
              <a:cs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Trebuchet MS"/>
              </a:rPr>
              <a:t>Data source: 2014 campaign </a:t>
            </a:r>
            <a:r>
              <a:rPr lang="en-US" dirty="0" smtClean="0">
                <a:cs typeface="Trebuchet MS"/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Trebuchet MS"/>
              </a:rPr>
              <a:t>Model </a:t>
            </a:r>
            <a:r>
              <a:rPr lang="en-US" dirty="0" smtClean="0">
                <a:cs typeface="Trebuchet MS"/>
              </a:rPr>
              <a:t>mechanism: Compare respondent group with non-respondent group to </a:t>
            </a:r>
            <a:r>
              <a:rPr lang="en-US" dirty="0" smtClean="0">
                <a:cs typeface="Trebuchet MS"/>
              </a:rPr>
              <a:t>identify characteristics having predictive power</a:t>
            </a:r>
            <a:endParaRPr lang="en-US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69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04454-57BD-411A-8709-61A2CCC8B8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28600" y="300038"/>
            <a:ext cx="8066088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003399"/>
                </a:solidFill>
              </a:rPr>
              <a:t>Modeling- Ideas behind the model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1657" y="4815154"/>
            <a:ext cx="4539802" cy="1422158"/>
            <a:chOff x="446244" y="5247202"/>
            <a:chExt cx="4539802" cy="1422158"/>
          </a:xfrm>
        </p:grpSpPr>
        <p:grpSp>
          <p:nvGrpSpPr>
            <p:cNvPr id="6" name="Group 5"/>
            <p:cNvGrpSpPr/>
            <p:nvPr/>
          </p:nvGrpSpPr>
          <p:grpSpPr>
            <a:xfrm>
              <a:off x="593558" y="5247202"/>
              <a:ext cx="4392488" cy="817421"/>
              <a:chOff x="593558" y="5247202"/>
              <a:chExt cx="4392488" cy="817421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827584" y="5247202"/>
                <a:ext cx="3924436" cy="36004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93558" y="5325821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Jan.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313638" y="5345634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Feb.</a:t>
                </a:r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33718" y="5365447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Mar.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25806" y="5366599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Apr.</a:t>
                </a:r>
                <a:endParaRPr 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617894" y="5377081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May.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09982" y="5377081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Jun.</a:t>
                </a:r>
                <a:endParaRPr lang="en-US" sz="14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881590" y="5258163"/>
                <a:ext cx="0" cy="806460"/>
              </a:xfrm>
              <a:prstGeom prst="line">
                <a:avLst/>
              </a:prstGeom>
              <a:ln w="34925" cmpd="sng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446244" y="6093296"/>
              <a:ext cx="1101419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Find customer who activate a new card at this point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5596" y="4344614"/>
            <a:ext cx="3924436" cy="596377"/>
            <a:chOff x="827584" y="4726463"/>
            <a:chExt cx="3924436" cy="596377"/>
          </a:xfrm>
        </p:grpSpPr>
        <p:grpSp>
          <p:nvGrpSpPr>
            <p:cNvPr id="17" name="Group 16"/>
            <p:cNvGrpSpPr/>
            <p:nvPr/>
          </p:nvGrpSpPr>
          <p:grpSpPr>
            <a:xfrm>
              <a:off x="827584" y="5171564"/>
              <a:ext cx="3924436" cy="151276"/>
              <a:chOff x="827584" y="5171564"/>
              <a:chExt cx="3924436" cy="15127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7584" y="5171564"/>
                <a:ext cx="3132348" cy="151276"/>
                <a:chOff x="827584" y="5171564"/>
                <a:chExt cx="3132348" cy="15127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27584" y="5171564"/>
                  <a:ext cx="108012" cy="1152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547664" y="5171564"/>
                  <a:ext cx="108012" cy="1152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267744" y="5185936"/>
                  <a:ext cx="108012" cy="1152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59832" y="5207568"/>
                  <a:ext cx="108012" cy="1152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851920" y="5204086"/>
                  <a:ext cx="108012" cy="1152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4644008" y="5207568"/>
                <a:ext cx="108012" cy="1152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Left Brace 17"/>
            <p:cNvSpPr/>
            <p:nvPr/>
          </p:nvSpPr>
          <p:spPr>
            <a:xfrm rot="5400000">
              <a:off x="1760028" y="3830354"/>
              <a:ext cx="445101" cy="2237319"/>
            </a:xfrm>
            <a:prstGeom prst="leftBrace">
              <a:avLst/>
            </a:prstGeom>
            <a:ln w="25400" cmpd="sng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409051" y="3852221"/>
            <a:ext cx="1542769" cy="50537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Monitor their spend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1183" y="817179"/>
            <a:ext cx="80153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dirty="0">
                <a:cs typeface="Trebuchet MS"/>
              </a:rPr>
              <a:t>2016 Profitability Model-Q2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rebuchet MS"/>
              </a:rPr>
              <a:t>Data source: Debit activity of new </a:t>
            </a:r>
            <a:r>
              <a:rPr lang="en-US" sz="2000" dirty="0" smtClean="0">
                <a:cs typeface="Trebuchet MS"/>
              </a:rPr>
              <a:t>users in January 2016</a:t>
            </a:r>
            <a:endParaRPr lang="en-US" sz="2000" dirty="0" smtClean="0">
              <a:cs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cs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rebuchet MS"/>
              </a:rPr>
              <a:t>Model </a:t>
            </a:r>
            <a:r>
              <a:rPr lang="en-US" sz="2000" dirty="0" smtClean="0">
                <a:cs typeface="Trebuchet MS"/>
              </a:rPr>
              <a:t>mechanism: </a:t>
            </a:r>
          </a:p>
          <a:p>
            <a:r>
              <a:rPr lang="en-US" sz="2000" dirty="0" smtClean="0">
                <a:cs typeface="Trebuchet MS"/>
              </a:rPr>
              <a:t>     </a:t>
            </a:r>
            <a:r>
              <a:rPr lang="en-US" sz="2000" dirty="0" smtClean="0">
                <a:cs typeface="Trebuchet MS"/>
              </a:rPr>
              <a:t>Group </a:t>
            </a:r>
            <a:r>
              <a:rPr lang="en-US" sz="2000" dirty="0" smtClean="0">
                <a:cs typeface="Trebuchet MS"/>
              </a:rPr>
              <a:t>A (&gt;$1000)   VS. Group B(&lt;=$1000)</a:t>
            </a:r>
          </a:p>
          <a:p>
            <a:r>
              <a:rPr lang="en-US" sz="2000" dirty="0" smtClean="0">
                <a:cs typeface="Trebuchet MS"/>
              </a:rPr>
              <a:t>     </a:t>
            </a:r>
            <a:endParaRPr lang="en-US" sz="2000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810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 RTC INDB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15155</TotalTime>
  <Words>735</Words>
  <Application>Microsoft Office PowerPoint</Application>
  <PresentationFormat>On-screen Show (4:3)</PresentationFormat>
  <Paragraphs>169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Template RTC INDB 2014</vt:lpstr>
      <vt:lpstr>Consumer Debit Card: Predictive Analytics to Target  Customers for Activation         Aug 18, 2016              Stacy Li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tara</dc:creator>
  <cp:lastModifiedBy>Xiang Li</cp:lastModifiedBy>
  <cp:revision>1183</cp:revision>
  <cp:lastPrinted>2016-08-18T13:19:05Z</cp:lastPrinted>
  <dcterms:created xsi:type="dcterms:W3CDTF">2011-11-23T17:51:13Z</dcterms:created>
  <dcterms:modified xsi:type="dcterms:W3CDTF">2016-08-18T14:39:11Z</dcterms:modified>
</cp:coreProperties>
</file>