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64" r:id="rId2"/>
    <p:sldId id="365" r:id="rId3"/>
    <p:sldId id="359" r:id="rId4"/>
    <p:sldId id="360" r:id="rId5"/>
    <p:sldId id="361" r:id="rId6"/>
    <p:sldId id="362" r:id="rId7"/>
    <p:sldId id="363" r:id="rId8"/>
    <p:sldId id="333" r:id="rId9"/>
    <p:sldId id="334" r:id="rId10"/>
    <p:sldId id="335" r:id="rId11"/>
    <p:sldId id="336" r:id="rId12"/>
    <p:sldId id="337" r:id="rId13"/>
    <p:sldId id="338" r:id="rId14"/>
    <p:sldId id="339" r:id="rId15"/>
    <p:sldId id="340" r:id="rId16"/>
    <p:sldId id="342"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Lst>
  <p:sldSz cx="9144000" cy="6858000" type="screen4x3"/>
  <p:notesSz cx="7016750" cy="9302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9" autoAdjust="0"/>
    <p:restoredTop sz="76163" autoAdjust="0"/>
  </p:normalViewPr>
  <p:slideViewPr>
    <p:cSldViewPr>
      <p:cViewPr varScale="1">
        <p:scale>
          <a:sx n="88" d="100"/>
          <a:sy n="88" d="100"/>
        </p:scale>
        <p:origin x="228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DC47B-8493-48D0-BF83-8DA8BAC6B7D5}" type="doc">
      <dgm:prSet loTypeId="urn:microsoft.com/office/officeart/2005/8/layout/process1" loCatId="process" qsTypeId="urn:microsoft.com/office/officeart/2005/8/quickstyle/3d3" qsCatId="3D" csTypeId="urn:microsoft.com/office/officeart/2005/8/colors/accent1_2" csCatId="accent1" phldr="1"/>
      <dgm:spPr/>
    </dgm:pt>
    <dgm:pt modelId="{2949B2F3-E1A1-40A2-8B20-F40063B9A064}">
      <dgm:prSet phldrT="[Text]"/>
      <dgm:spPr/>
      <dgm:t>
        <a:bodyPr/>
        <a:lstStyle/>
        <a:p>
          <a:r>
            <a:rPr lang="en-US" dirty="0" smtClean="0"/>
            <a:t>Events	</a:t>
          </a:r>
          <a:endParaRPr lang="en-US" dirty="0"/>
        </a:p>
      </dgm:t>
    </dgm:pt>
    <dgm:pt modelId="{769196C1-9A36-46DF-BD75-F23F12FD5CCB}" type="parTrans" cxnId="{2214BB97-671B-4E29-A1B0-80AED840132D}">
      <dgm:prSet/>
      <dgm:spPr/>
      <dgm:t>
        <a:bodyPr/>
        <a:lstStyle/>
        <a:p>
          <a:endParaRPr lang="en-US"/>
        </a:p>
      </dgm:t>
    </dgm:pt>
    <dgm:pt modelId="{A65C05A7-E493-4A8D-B875-4437D549D501}" type="sibTrans" cxnId="{2214BB97-671B-4E29-A1B0-80AED840132D}">
      <dgm:prSet/>
      <dgm:spPr/>
      <dgm:t>
        <a:bodyPr/>
        <a:lstStyle/>
        <a:p>
          <a:endParaRPr lang="en-US"/>
        </a:p>
      </dgm:t>
    </dgm:pt>
    <dgm:pt modelId="{1520EF99-750D-4FF4-AFF2-C0F85FE75A46}">
      <dgm:prSet phldrT="[Text]"/>
      <dgm:spPr/>
      <dgm:t>
        <a:bodyPr/>
        <a:lstStyle/>
        <a:p>
          <a:r>
            <a:rPr lang="en-US" dirty="0" smtClean="0"/>
            <a:t>Time period</a:t>
          </a:r>
          <a:endParaRPr lang="en-US" dirty="0"/>
        </a:p>
      </dgm:t>
    </dgm:pt>
    <dgm:pt modelId="{68A40AD6-B0FA-42B8-8D52-901BC6E20774}" type="parTrans" cxnId="{70CFBEDF-2D1E-419A-AD2F-BF2247DDE53A}">
      <dgm:prSet/>
      <dgm:spPr/>
      <dgm:t>
        <a:bodyPr/>
        <a:lstStyle/>
        <a:p>
          <a:endParaRPr lang="en-US"/>
        </a:p>
      </dgm:t>
    </dgm:pt>
    <dgm:pt modelId="{525A3705-5137-45B8-8895-DEE421C5224E}" type="sibTrans" cxnId="{70CFBEDF-2D1E-419A-AD2F-BF2247DDE53A}">
      <dgm:prSet/>
      <dgm:spPr/>
      <dgm:t>
        <a:bodyPr/>
        <a:lstStyle/>
        <a:p>
          <a:endParaRPr lang="en-US"/>
        </a:p>
      </dgm:t>
    </dgm:pt>
    <dgm:pt modelId="{EC24E8FF-B1CD-47F6-BB33-3D54822821D1}">
      <dgm:prSet phldrT="[Text]"/>
      <dgm:spPr/>
      <dgm:t>
        <a:bodyPr/>
        <a:lstStyle/>
        <a:p>
          <a:r>
            <a:rPr lang="en-US" dirty="0" smtClean="0"/>
            <a:t>Level change</a:t>
          </a:r>
          <a:endParaRPr lang="en-US" dirty="0"/>
        </a:p>
      </dgm:t>
    </dgm:pt>
    <dgm:pt modelId="{40F2292A-059D-48E3-A205-F377753F26FD}" type="parTrans" cxnId="{66540B64-3C0A-4946-9646-72E06504E796}">
      <dgm:prSet/>
      <dgm:spPr/>
      <dgm:t>
        <a:bodyPr/>
        <a:lstStyle/>
        <a:p>
          <a:endParaRPr lang="en-US"/>
        </a:p>
      </dgm:t>
    </dgm:pt>
    <dgm:pt modelId="{8B3DC770-E7E2-4F68-BDCA-26FF0A4AA4F2}" type="sibTrans" cxnId="{66540B64-3C0A-4946-9646-72E06504E796}">
      <dgm:prSet/>
      <dgm:spPr/>
      <dgm:t>
        <a:bodyPr/>
        <a:lstStyle/>
        <a:p>
          <a:endParaRPr lang="en-US"/>
        </a:p>
      </dgm:t>
    </dgm:pt>
    <dgm:pt modelId="{3DD7D2C2-5A8D-42D4-BBB2-9A13CDC0B8B1}" type="pres">
      <dgm:prSet presAssocID="{B7BDC47B-8493-48D0-BF83-8DA8BAC6B7D5}" presName="Name0" presStyleCnt="0">
        <dgm:presLayoutVars>
          <dgm:dir/>
          <dgm:resizeHandles val="exact"/>
        </dgm:presLayoutVars>
      </dgm:prSet>
      <dgm:spPr/>
    </dgm:pt>
    <dgm:pt modelId="{C2E93856-4151-44CA-B4FB-C5B478620B20}" type="pres">
      <dgm:prSet presAssocID="{2949B2F3-E1A1-40A2-8B20-F40063B9A064}" presName="node" presStyleLbl="node1" presStyleIdx="0" presStyleCnt="3" custLinFactY="-67051" custLinFactNeighborX="-836" custLinFactNeighborY="-100000">
        <dgm:presLayoutVars>
          <dgm:bulletEnabled val="1"/>
        </dgm:presLayoutVars>
      </dgm:prSet>
      <dgm:spPr/>
      <dgm:t>
        <a:bodyPr/>
        <a:lstStyle/>
        <a:p>
          <a:endParaRPr lang="en-US"/>
        </a:p>
      </dgm:t>
    </dgm:pt>
    <dgm:pt modelId="{ACB33451-628A-4A1E-B99B-8122BA000314}" type="pres">
      <dgm:prSet presAssocID="{A65C05A7-E493-4A8D-B875-4437D549D501}" presName="sibTrans" presStyleLbl="sibTrans2D1" presStyleIdx="0" presStyleCnt="2"/>
      <dgm:spPr/>
      <dgm:t>
        <a:bodyPr/>
        <a:lstStyle/>
        <a:p>
          <a:endParaRPr lang="en-US"/>
        </a:p>
      </dgm:t>
    </dgm:pt>
    <dgm:pt modelId="{D1F3EA7A-2E5B-4150-AA3F-2F2680AF9176}" type="pres">
      <dgm:prSet presAssocID="{A65C05A7-E493-4A8D-B875-4437D549D501}" presName="connectorText" presStyleLbl="sibTrans2D1" presStyleIdx="0" presStyleCnt="2"/>
      <dgm:spPr/>
      <dgm:t>
        <a:bodyPr/>
        <a:lstStyle/>
        <a:p>
          <a:endParaRPr lang="en-US"/>
        </a:p>
      </dgm:t>
    </dgm:pt>
    <dgm:pt modelId="{B29000C1-F0E7-455B-851A-C018944C8515}" type="pres">
      <dgm:prSet presAssocID="{1520EF99-750D-4FF4-AFF2-C0F85FE75A46}" presName="node" presStyleLbl="node1" presStyleIdx="1" presStyleCnt="3" custLinFactY="-64126" custLinFactNeighborX="-11896" custLinFactNeighborY="-100000">
        <dgm:presLayoutVars>
          <dgm:bulletEnabled val="1"/>
        </dgm:presLayoutVars>
      </dgm:prSet>
      <dgm:spPr/>
      <dgm:t>
        <a:bodyPr/>
        <a:lstStyle/>
        <a:p>
          <a:endParaRPr lang="en-US"/>
        </a:p>
      </dgm:t>
    </dgm:pt>
    <dgm:pt modelId="{9D86C1BB-4753-4DB4-9BCE-CCBE4B1030CB}" type="pres">
      <dgm:prSet presAssocID="{525A3705-5137-45B8-8895-DEE421C5224E}" presName="sibTrans" presStyleLbl="sibTrans2D1" presStyleIdx="1" presStyleCnt="2"/>
      <dgm:spPr/>
      <dgm:t>
        <a:bodyPr/>
        <a:lstStyle/>
        <a:p>
          <a:endParaRPr lang="en-US"/>
        </a:p>
      </dgm:t>
    </dgm:pt>
    <dgm:pt modelId="{40B12EEA-D066-45B2-A10C-9583F8D96619}" type="pres">
      <dgm:prSet presAssocID="{525A3705-5137-45B8-8895-DEE421C5224E}" presName="connectorText" presStyleLbl="sibTrans2D1" presStyleIdx="1" presStyleCnt="2"/>
      <dgm:spPr/>
      <dgm:t>
        <a:bodyPr/>
        <a:lstStyle/>
        <a:p>
          <a:endParaRPr lang="en-US"/>
        </a:p>
      </dgm:t>
    </dgm:pt>
    <dgm:pt modelId="{7F0878EF-141E-4630-86AA-13A1C3AE91D9}" type="pres">
      <dgm:prSet presAssocID="{EC24E8FF-B1CD-47F6-BB33-3D54822821D1}" presName="node" presStyleLbl="node1" presStyleIdx="2" presStyleCnt="3" custLinFactY="-64126" custLinFactNeighborX="837" custLinFactNeighborY="-100000">
        <dgm:presLayoutVars>
          <dgm:bulletEnabled val="1"/>
        </dgm:presLayoutVars>
      </dgm:prSet>
      <dgm:spPr/>
      <dgm:t>
        <a:bodyPr/>
        <a:lstStyle/>
        <a:p>
          <a:endParaRPr lang="en-US"/>
        </a:p>
      </dgm:t>
    </dgm:pt>
  </dgm:ptLst>
  <dgm:cxnLst>
    <dgm:cxn modelId="{877CBEC5-1533-40B7-AE1F-A995A95FA421}" type="presOf" srcId="{EC24E8FF-B1CD-47F6-BB33-3D54822821D1}" destId="{7F0878EF-141E-4630-86AA-13A1C3AE91D9}" srcOrd="0" destOrd="0" presId="urn:microsoft.com/office/officeart/2005/8/layout/process1"/>
    <dgm:cxn modelId="{94207153-ADA8-4C09-9C76-DD7DCF5A130E}" type="presOf" srcId="{A65C05A7-E493-4A8D-B875-4437D549D501}" destId="{ACB33451-628A-4A1E-B99B-8122BA000314}" srcOrd="0" destOrd="0" presId="urn:microsoft.com/office/officeart/2005/8/layout/process1"/>
    <dgm:cxn modelId="{B17DDBEA-D098-45DD-8E98-38158C3CBE3B}" type="presOf" srcId="{2949B2F3-E1A1-40A2-8B20-F40063B9A064}" destId="{C2E93856-4151-44CA-B4FB-C5B478620B20}" srcOrd="0" destOrd="0" presId="urn:microsoft.com/office/officeart/2005/8/layout/process1"/>
    <dgm:cxn modelId="{2A872C29-0961-4C5E-99BE-A854D12BA150}" type="presOf" srcId="{B7BDC47B-8493-48D0-BF83-8DA8BAC6B7D5}" destId="{3DD7D2C2-5A8D-42D4-BBB2-9A13CDC0B8B1}" srcOrd="0" destOrd="0" presId="urn:microsoft.com/office/officeart/2005/8/layout/process1"/>
    <dgm:cxn modelId="{66540B64-3C0A-4946-9646-72E06504E796}" srcId="{B7BDC47B-8493-48D0-BF83-8DA8BAC6B7D5}" destId="{EC24E8FF-B1CD-47F6-BB33-3D54822821D1}" srcOrd="2" destOrd="0" parTransId="{40F2292A-059D-48E3-A205-F377753F26FD}" sibTransId="{8B3DC770-E7E2-4F68-BDCA-26FF0A4AA4F2}"/>
    <dgm:cxn modelId="{E2A26712-B6A7-4EE3-A724-0696160B81C4}" type="presOf" srcId="{525A3705-5137-45B8-8895-DEE421C5224E}" destId="{40B12EEA-D066-45B2-A10C-9583F8D96619}" srcOrd="1" destOrd="0" presId="urn:microsoft.com/office/officeart/2005/8/layout/process1"/>
    <dgm:cxn modelId="{BFDA5C6D-3AC2-474B-906A-B7C5E3BBC4E6}" type="presOf" srcId="{A65C05A7-E493-4A8D-B875-4437D549D501}" destId="{D1F3EA7A-2E5B-4150-AA3F-2F2680AF9176}" srcOrd="1" destOrd="0" presId="urn:microsoft.com/office/officeart/2005/8/layout/process1"/>
    <dgm:cxn modelId="{9A407066-F228-4A4A-9C69-A7EDE3B881FB}" type="presOf" srcId="{525A3705-5137-45B8-8895-DEE421C5224E}" destId="{9D86C1BB-4753-4DB4-9BCE-CCBE4B1030CB}" srcOrd="0" destOrd="0" presId="urn:microsoft.com/office/officeart/2005/8/layout/process1"/>
    <dgm:cxn modelId="{70CFBEDF-2D1E-419A-AD2F-BF2247DDE53A}" srcId="{B7BDC47B-8493-48D0-BF83-8DA8BAC6B7D5}" destId="{1520EF99-750D-4FF4-AFF2-C0F85FE75A46}" srcOrd="1" destOrd="0" parTransId="{68A40AD6-B0FA-42B8-8D52-901BC6E20774}" sibTransId="{525A3705-5137-45B8-8895-DEE421C5224E}"/>
    <dgm:cxn modelId="{2214BB97-671B-4E29-A1B0-80AED840132D}" srcId="{B7BDC47B-8493-48D0-BF83-8DA8BAC6B7D5}" destId="{2949B2F3-E1A1-40A2-8B20-F40063B9A064}" srcOrd="0" destOrd="0" parTransId="{769196C1-9A36-46DF-BD75-F23F12FD5CCB}" sibTransId="{A65C05A7-E493-4A8D-B875-4437D549D501}"/>
    <dgm:cxn modelId="{30E39F0C-A4DD-408F-ADFA-31F75719EDDC}" type="presOf" srcId="{1520EF99-750D-4FF4-AFF2-C0F85FE75A46}" destId="{B29000C1-F0E7-455B-851A-C018944C8515}" srcOrd="0" destOrd="0" presId="urn:microsoft.com/office/officeart/2005/8/layout/process1"/>
    <dgm:cxn modelId="{8852AFB3-D010-4644-A8EF-5963E5C4D64C}" type="presParOf" srcId="{3DD7D2C2-5A8D-42D4-BBB2-9A13CDC0B8B1}" destId="{C2E93856-4151-44CA-B4FB-C5B478620B20}" srcOrd="0" destOrd="0" presId="urn:microsoft.com/office/officeart/2005/8/layout/process1"/>
    <dgm:cxn modelId="{F2118FB7-E2F7-49B7-AC20-D63BBF8B5D4D}" type="presParOf" srcId="{3DD7D2C2-5A8D-42D4-BBB2-9A13CDC0B8B1}" destId="{ACB33451-628A-4A1E-B99B-8122BA000314}" srcOrd="1" destOrd="0" presId="urn:microsoft.com/office/officeart/2005/8/layout/process1"/>
    <dgm:cxn modelId="{F5F4D388-A156-450C-8BF5-DFC0D91AD851}" type="presParOf" srcId="{ACB33451-628A-4A1E-B99B-8122BA000314}" destId="{D1F3EA7A-2E5B-4150-AA3F-2F2680AF9176}" srcOrd="0" destOrd="0" presId="urn:microsoft.com/office/officeart/2005/8/layout/process1"/>
    <dgm:cxn modelId="{17C9D400-4F43-4701-B808-F780DD4E7FB1}" type="presParOf" srcId="{3DD7D2C2-5A8D-42D4-BBB2-9A13CDC0B8B1}" destId="{B29000C1-F0E7-455B-851A-C018944C8515}" srcOrd="2" destOrd="0" presId="urn:microsoft.com/office/officeart/2005/8/layout/process1"/>
    <dgm:cxn modelId="{8480A8A5-B94B-4753-8810-76AA0A9AF846}" type="presParOf" srcId="{3DD7D2C2-5A8D-42D4-BBB2-9A13CDC0B8B1}" destId="{9D86C1BB-4753-4DB4-9BCE-CCBE4B1030CB}" srcOrd="3" destOrd="0" presId="urn:microsoft.com/office/officeart/2005/8/layout/process1"/>
    <dgm:cxn modelId="{C7724715-ADD8-4EF6-8617-D740385B4D73}" type="presParOf" srcId="{9D86C1BB-4753-4DB4-9BCE-CCBE4B1030CB}" destId="{40B12EEA-D066-45B2-A10C-9583F8D96619}" srcOrd="0" destOrd="0" presId="urn:microsoft.com/office/officeart/2005/8/layout/process1"/>
    <dgm:cxn modelId="{1E92295F-7B43-4604-8873-D013E0EFD694}" type="presParOf" srcId="{3DD7D2C2-5A8D-42D4-BBB2-9A13CDC0B8B1}" destId="{7F0878EF-141E-4630-86AA-13A1C3AE91D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93856-4151-44CA-B4FB-C5B478620B20}">
      <dsp:nvSpPr>
        <dsp:cNvPr id="0" name=""/>
        <dsp:cNvSpPr/>
      </dsp:nvSpPr>
      <dsp:spPr>
        <a:xfrm>
          <a:off x="2" y="0"/>
          <a:ext cx="1601390" cy="96083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Events	</a:t>
          </a:r>
          <a:endParaRPr lang="en-US" sz="2500" kern="1200" dirty="0"/>
        </a:p>
      </dsp:txBody>
      <dsp:txXfrm>
        <a:off x="28144" y="28142"/>
        <a:ext cx="1545106" cy="904550"/>
      </dsp:txXfrm>
    </dsp:sp>
    <dsp:sp modelId="{ACB33451-628A-4A1E-B99B-8122BA000314}">
      <dsp:nvSpPr>
        <dsp:cNvPr id="0" name=""/>
        <dsp:cNvSpPr/>
      </dsp:nvSpPr>
      <dsp:spPr>
        <a:xfrm>
          <a:off x="1743821" y="281844"/>
          <a:ext cx="301946" cy="39714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43821" y="361273"/>
        <a:ext cx="211362" cy="238286"/>
      </dsp:txXfrm>
    </dsp:sp>
    <dsp:sp modelId="{B29000C1-F0E7-455B-851A-C018944C8515}">
      <dsp:nvSpPr>
        <dsp:cNvPr id="0" name=""/>
        <dsp:cNvSpPr/>
      </dsp:nvSpPr>
      <dsp:spPr>
        <a:xfrm>
          <a:off x="2171104" y="0"/>
          <a:ext cx="1601390" cy="96083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Time period</a:t>
          </a:r>
          <a:endParaRPr lang="en-US" sz="2500" kern="1200" dirty="0"/>
        </a:p>
      </dsp:txBody>
      <dsp:txXfrm>
        <a:off x="2199246" y="28142"/>
        <a:ext cx="1545106" cy="904550"/>
      </dsp:txXfrm>
    </dsp:sp>
    <dsp:sp modelId="{9D86C1BB-4753-4DB4-9BCE-CCBE4B1030CB}">
      <dsp:nvSpPr>
        <dsp:cNvPr id="0" name=""/>
        <dsp:cNvSpPr/>
      </dsp:nvSpPr>
      <dsp:spPr>
        <a:xfrm>
          <a:off x="3953023" y="281844"/>
          <a:ext cx="382720" cy="39714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953023" y="361273"/>
        <a:ext cx="267904" cy="238286"/>
      </dsp:txXfrm>
    </dsp:sp>
    <dsp:sp modelId="{7F0878EF-141E-4630-86AA-13A1C3AE91D9}">
      <dsp:nvSpPr>
        <dsp:cNvPr id="0" name=""/>
        <dsp:cNvSpPr/>
      </dsp:nvSpPr>
      <dsp:spPr>
        <a:xfrm>
          <a:off x="4494609" y="0"/>
          <a:ext cx="1601390" cy="96083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Level change</a:t>
          </a:r>
          <a:endParaRPr lang="en-US" sz="2500" kern="1200" dirty="0"/>
        </a:p>
      </dsp:txBody>
      <dsp:txXfrm>
        <a:off x="4522751" y="28142"/>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5138"/>
          </a:xfrm>
          <a:prstGeom prst="rect">
            <a:avLst/>
          </a:prstGeom>
        </p:spPr>
        <p:txBody>
          <a:bodyPr vert="horz" lIns="93251" tIns="46625" rIns="93251" bIns="46625" rtlCol="0"/>
          <a:lstStyle>
            <a:lvl1pPr algn="l">
              <a:defRPr sz="1200"/>
            </a:lvl1pPr>
          </a:lstStyle>
          <a:p>
            <a:endParaRPr lang="en-US"/>
          </a:p>
        </p:txBody>
      </p:sp>
      <p:sp>
        <p:nvSpPr>
          <p:cNvPr id="3" name="Date Placeholder 2"/>
          <p:cNvSpPr>
            <a:spLocks noGrp="1"/>
          </p:cNvSpPr>
          <p:nvPr>
            <p:ph type="dt" sz="quarter" idx="1"/>
          </p:nvPr>
        </p:nvSpPr>
        <p:spPr>
          <a:xfrm>
            <a:off x="3974534" y="0"/>
            <a:ext cx="3040592" cy="465138"/>
          </a:xfrm>
          <a:prstGeom prst="rect">
            <a:avLst/>
          </a:prstGeom>
        </p:spPr>
        <p:txBody>
          <a:bodyPr vert="horz" lIns="93251" tIns="46625" rIns="93251" bIns="46625" rtlCol="0"/>
          <a:lstStyle>
            <a:lvl1pPr algn="r">
              <a:defRPr sz="1200"/>
            </a:lvl1pPr>
          </a:lstStyle>
          <a:p>
            <a:fld id="{C8F0BA55-5312-4C44-B9D3-229F3DC33216}" type="datetimeFigureOut">
              <a:rPr lang="en-US" smtClean="0"/>
              <a:t>12/7/2016</a:t>
            </a:fld>
            <a:endParaRPr lang="en-US"/>
          </a:p>
        </p:txBody>
      </p:sp>
      <p:sp>
        <p:nvSpPr>
          <p:cNvPr id="4" name="Footer Placeholder 3"/>
          <p:cNvSpPr>
            <a:spLocks noGrp="1"/>
          </p:cNvSpPr>
          <p:nvPr>
            <p:ph type="ftr" sz="quarter" idx="2"/>
          </p:nvPr>
        </p:nvSpPr>
        <p:spPr>
          <a:xfrm>
            <a:off x="0" y="8835998"/>
            <a:ext cx="3040592" cy="465138"/>
          </a:xfrm>
          <a:prstGeom prst="rect">
            <a:avLst/>
          </a:prstGeom>
        </p:spPr>
        <p:txBody>
          <a:bodyPr vert="horz" lIns="93251" tIns="46625" rIns="93251" bIns="46625" rtlCol="0" anchor="b"/>
          <a:lstStyle>
            <a:lvl1pPr algn="l">
              <a:defRPr sz="1200"/>
            </a:lvl1pPr>
          </a:lstStyle>
          <a:p>
            <a:endParaRPr lang="en-US"/>
          </a:p>
        </p:txBody>
      </p:sp>
      <p:sp>
        <p:nvSpPr>
          <p:cNvPr id="5" name="Slide Number Placeholder 4"/>
          <p:cNvSpPr>
            <a:spLocks noGrp="1"/>
          </p:cNvSpPr>
          <p:nvPr>
            <p:ph type="sldNum" sz="quarter" idx="3"/>
          </p:nvPr>
        </p:nvSpPr>
        <p:spPr>
          <a:xfrm>
            <a:off x="3974534" y="8835998"/>
            <a:ext cx="3040592" cy="465138"/>
          </a:xfrm>
          <a:prstGeom prst="rect">
            <a:avLst/>
          </a:prstGeom>
        </p:spPr>
        <p:txBody>
          <a:bodyPr vert="horz" lIns="93251" tIns="46625" rIns="93251" bIns="46625" rtlCol="0" anchor="b"/>
          <a:lstStyle>
            <a:lvl1pPr algn="r">
              <a:defRPr sz="1200"/>
            </a:lvl1pPr>
          </a:lstStyle>
          <a:p>
            <a:fld id="{7FC711FD-469B-41B9-B55D-2EB454C1F02B}" type="slidenum">
              <a:rPr lang="en-US" smtClean="0"/>
              <a:t>‹#›</a:t>
            </a:fld>
            <a:endParaRPr lang="en-US"/>
          </a:p>
        </p:txBody>
      </p:sp>
    </p:spTree>
    <p:extLst>
      <p:ext uri="{BB962C8B-B14F-4D97-AF65-F5344CB8AC3E}">
        <p14:creationId xmlns:p14="http://schemas.microsoft.com/office/powerpoint/2010/main" val="375235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5138"/>
          </a:xfrm>
          <a:prstGeom prst="rect">
            <a:avLst/>
          </a:prstGeom>
        </p:spPr>
        <p:txBody>
          <a:bodyPr vert="horz" lIns="93251" tIns="46625" rIns="93251" bIns="46625" rtlCol="0"/>
          <a:lstStyle>
            <a:lvl1pPr algn="l">
              <a:defRPr sz="1200"/>
            </a:lvl1pPr>
          </a:lstStyle>
          <a:p>
            <a:endParaRPr lang="en-US"/>
          </a:p>
        </p:txBody>
      </p:sp>
      <p:sp>
        <p:nvSpPr>
          <p:cNvPr id="3" name="Date Placeholder 2"/>
          <p:cNvSpPr>
            <a:spLocks noGrp="1"/>
          </p:cNvSpPr>
          <p:nvPr>
            <p:ph type="dt" idx="1"/>
          </p:nvPr>
        </p:nvSpPr>
        <p:spPr>
          <a:xfrm>
            <a:off x="3974534" y="0"/>
            <a:ext cx="3040592" cy="465138"/>
          </a:xfrm>
          <a:prstGeom prst="rect">
            <a:avLst/>
          </a:prstGeom>
        </p:spPr>
        <p:txBody>
          <a:bodyPr vert="horz" lIns="93251" tIns="46625" rIns="93251" bIns="46625" rtlCol="0"/>
          <a:lstStyle>
            <a:lvl1pPr algn="r">
              <a:defRPr sz="1200"/>
            </a:lvl1pPr>
          </a:lstStyle>
          <a:p>
            <a:fld id="{01660CAC-0722-4EAF-8B0B-E36983776754}" type="datetimeFigureOut">
              <a:rPr lang="en-US" smtClean="0"/>
              <a:t>12/7/2016</a:t>
            </a:fld>
            <a:endParaRPr lang="en-US"/>
          </a:p>
        </p:txBody>
      </p:sp>
      <p:sp>
        <p:nvSpPr>
          <p:cNvPr id="4" name="Slide Image Placeholder 3"/>
          <p:cNvSpPr>
            <a:spLocks noGrp="1" noRot="1" noChangeAspect="1"/>
          </p:cNvSpPr>
          <p:nvPr>
            <p:ph type="sldImg" idx="2"/>
          </p:nvPr>
        </p:nvSpPr>
        <p:spPr>
          <a:xfrm>
            <a:off x="1182688" y="696913"/>
            <a:ext cx="4651375" cy="3489325"/>
          </a:xfrm>
          <a:prstGeom prst="rect">
            <a:avLst/>
          </a:prstGeom>
          <a:noFill/>
          <a:ln w="12700">
            <a:solidFill>
              <a:prstClr val="black"/>
            </a:solidFill>
          </a:ln>
        </p:spPr>
        <p:txBody>
          <a:bodyPr vert="horz" lIns="93251" tIns="46625" rIns="93251" bIns="46625" rtlCol="0" anchor="ctr"/>
          <a:lstStyle/>
          <a:p>
            <a:endParaRPr lang="en-US"/>
          </a:p>
        </p:txBody>
      </p:sp>
      <p:sp>
        <p:nvSpPr>
          <p:cNvPr id="5" name="Notes Placeholder 4"/>
          <p:cNvSpPr>
            <a:spLocks noGrp="1"/>
          </p:cNvSpPr>
          <p:nvPr>
            <p:ph type="body" sz="quarter" idx="3"/>
          </p:nvPr>
        </p:nvSpPr>
        <p:spPr>
          <a:xfrm>
            <a:off x="701675" y="4418806"/>
            <a:ext cx="5613400" cy="4186238"/>
          </a:xfrm>
          <a:prstGeom prst="rect">
            <a:avLst/>
          </a:prstGeom>
        </p:spPr>
        <p:txBody>
          <a:bodyPr vert="horz" lIns="93251" tIns="46625" rIns="93251" bIns="4662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5998"/>
            <a:ext cx="3040592" cy="465138"/>
          </a:xfrm>
          <a:prstGeom prst="rect">
            <a:avLst/>
          </a:prstGeom>
        </p:spPr>
        <p:txBody>
          <a:bodyPr vert="horz" lIns="93251" tIns="46625" rIns="93251" bIns="46625"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35998"/>
            <a:ext cx="3040592" cy="465138"/>
          </a:xfrm>
          <a:prstGeom prst="rect">
            <a:avLst/>
          </a:prstGeom>
        </p:spPr>
        <p:txBody>
          <a:bodyPr vert="horz" lIns="93251" tIns="46625" rIns="93251" bIns="46625" rtlCol="0" anchor="b"/>
          <a:lstStyle>
            <a:lvl1pPr algn="r">
              <a:defRPr sz="1200"/>
            </a:lvl1pPr>
          </a:lstStyle>
          <a:p>
            <a:fld id="{3DD27F5D-8ED0-415D-A338-6C5BE416CA98}" type="slidenum">
              <a:rPr lang="en-US" smtClean="0"/>
              <a:t>‹#›</a:t>
            </a:fld>
            <a:endParaRPr lang="en-US"/>
          </a:p>
        </p:txBody>
      </p:sp>
    </p:spTree>
    <p:extLst>
      <p:ext uri="{BB962C8B-B14F-4D97-AF65-F5344CB8AC3E}">
        <p14:creationId xmlns:p14="http://schemas.microsoft.com/office/powerpoint/2010/main" val="318549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Intervention model, introduced by Box and </a:t>
            </a:r>
            <a:r>
              <a:rPr lang="en-US" sz="1200" b="0" i="0" kern="1200" dirty="0" err="1" smtClean="0">
                <a:solidFill>
                  <a:schemeClr val="tx1"/>
                </a:solidFill>
                <a:effectLst/>
                <a:latin typeface="+mn-lt"/>
                <a:ea typeface="+mn-ea"/>
                <a:cs typeface="+mn-cs"/>
              </a:rPr>
              <a:t>Tiao</a:t>
            </a:r>
            <a:r>
              <a:rPr lang="en-US" sz="1200" b="0" i="0" kern="1200" dirty="0" smtClean="0">
                <a:solidFill>
                  <a:schemeClr val="tx1"/>
                </a:solidFill>
                <a:effectLst/>
                <a:latin typeface="+mn-lt"/>
                <a:ea typeface="+mn-ea"/>
                <a:cs typeface="+mn-cs"/>
              </a:rPr>
              <a:t>, which means </a:t>
            </a:r>
            <a:r>
              <a:rPr lang="en-US" sz="1200" b="0" i="0" kern="1200" dirty="0">
                <a:solidFill>
                  <a:schemeClr val="tx1"/>
                </a:solidFill>
                <a:effectLst/>
                <a:latin typeface="+mn-lt"/>
                <a:ea typeface="+mn-ea"/>
                <a:cs typeface="+mn-cs"/>
              </a:rPr>
              <a:t>a change to a procedure, </a:t>
            </a:r>
            <a:r>
              <a:rPr lang="en-US" sz="1200" b="0" i="0" kern="1200" dirty="0" smtClean="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law, or </a:t>
            </a:r>
            <a:r>
              <a:rPr lang="en-US" sz="1200" b="0" i="0" kern="1200" dirty="0" smtClean="0">
                <a:solidFill>
                  <a:schemeClr val="tx1"/>
                </a:solidFill>
                <a:effectLst/>
                <a:latin typeface="+mn-lt"/>
                <a:ea typeface="+mn-ea"/>
                <a:cs typeface="+mn-cs"/>
              </a:rPr>
              <a:t>a policy, </a:t>
            </a:r>
            <a:r>
              <a:rPr lang="en-US" sz="1200" b="0" i="0" kern="1200" dirty="0">
                <a:solidFill>
                  <a:schemeClr val="tx1"/>
                </a:solidFill>
                <a:effectLst/>
                <a:latin typeface="+mn-lt"/>
                <a:ea typeface="+mn-ea"/>
                <a:cs typeface="+mn-cs"/>
              </a:rPr>
              <a:t>that is intended to change the values of the series. We want to estimate how much the intervention has changed the series.</a:t>
            </a:r>
            <a:r>
              <a:rPr lang="en-US" sz="1200" b="0" i="0" kern="1200" baseline="0" dirty="0">
                <a:solidFill>
                  <a:schemeClr val="tx1"/>
                </a:solidFill>
                <a:effectLst/>
                <a:latin typeface="+mn-lt"/>
                <a:ea typeface="+mn-ea"/>
                <a:cs typeface="+mn-cs"/>
              </a:rPr>
              <a:t> </a:t>
            </a:r>
            <a:endParaRPr kumimoji="1" lang="en-US" altLang="zh-CN" sz="1200" b="0" i="0" kern="1200" baseline="0" dirty="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smtClean="0">
                <a:solidFill>
                  <a:srgbClr val="FFFFFF"/>
                </a:solidFill>
              </a:rPr>
              <a:t>For </a:t>
            </a:r>
            <a:r>
              <a:rPr kumimoji="1" lang="en-US" altLang="zh-CN" sz="1200" dirty="0">
                <a:solidFill>
                  <a:srgbClr val="FFFFFF"/>
                </a:solidFill>
              </a:rPr>
              <a:t>example, policy</a:t>
            </a:r>
            <a:r>
              <a:rPr kumimoji="1" lang="zh-CN" altLang="en-US" sz="1200" dirty="0">
                <a:solidFill>
                  <a:srgbClr val="FFFFFF"/>
                </a:solidFill>
              </a:rPr>
              <a:t> </a:t>
            </a:r>
            <a:r>
              <a:rPr kumimoji="1" lang="en-US" altLang="zh-CN" sz="1200" dirty="0">
                <a:solidFill>
                  <a:srgbClr val="FFFFFF"/>
                </a:solidFill>
              </a:rPr>
              <a:t>changes,</a:t>
            </a:r>
            <a:r>
              <a:rPr kumimoji="1" lang="zh-CN" altLang="en-US" sz="1200" dirty="0">
                <a:solidFill>
                  <a:srgbClr val="FFFFFF"/>
                </a:solidFill>
              </a:rPr>
              <a:t> </a:t>
            </a:r>
            <a:r>
              <a:rPr kumimoji="1" lang="en-US" altLang="zh-CN" sz="1200" dirty="0">
                <a:solidFill>
                  <a:srgbClr val="FFFFFF"/>
                </a:solidFill>
              </a:rPr>
              <a:t>strikes,</a:t>
            </a:r>
            <a:r>
              <a:rPr kumimoji="1" lang="zh-CN" altLang="en-US" sz="1200" dirty="0">
                <a:solidFill>
                  <a:srgbClr val="FFFFFF"/>
                </a:solidFill>
              </a:rPr>
              <a:t> </a:t>
            </a:r>
            <a:r>
              <a:rPr kumimoji="1" lang="en-US" altLang="zh-CN" sz="1200" dirty="0">
                <a:solidFill>
                  <a:srgbClr val="FFFFFF"/>
                </a:solidFill>
              </a:rPr>
              <a:t>natural</a:t>
            </a:r>
            <a:r>
              <a:rPr kumimoji="1" lang="zh-CN" altLang="en-US" sz="1200" dirty="0">
                <a:solidFill>
                  <a:srgbClr val="FFFFFF"/>
                </a:solidFill>
              </a:rPr>
              <a:t> </a:t>
            </a:r>
            <a:r>
              <a:rPr kumimoji="1" lang="en-US" altLang="zh-CN" sz="1200" dirty="0">
                <a:solidFill>
                  <a:srgbClr val="FFFFFF"/>
                </a:solidFill>
              </a:rPr>
              <a:t>disasters</a:t>
            </a:r>
            <a:r>
              <a:rPr kumimoji="1" lang="zh-CN" altLang="en-US" sz="1200" dirty="0">
                <a:solidFill>
                  <a:srgbClr val="FFFFFF"/>
                </a:solidFill>
              </a:rPr>
              <a:t> </a:t>
            </a:r>
            <a:r>
              <a:rPr kumimoji="1" lang="en-US" altLang="zh-CN" sz="1200" dirty="0">
                <a:solidFill>
                  <a:srgbClr val="FFFFFF"/>
                </a:solidFill>
              </a:rPr>
              <a:t>in</a:t>
            </a:r>
            <a:r>
              <a:rPr kumimoji="1" lang="zh-CN" altLang="en-US" sz="1200" dirty="0">
                <a:solidFill>
                  <a:srgbClr val="FFFFFF"/>
                </a:solidFill>
              </a:rPr>
              <a:t> </a:t>
            </a:r>
            <a:r>
              <a:rPr kumimoji="1" lang="en-US" altLang="zh-CN" sz="1200" dirty="0">
                <a:solidFill>
                  <a:srgbClr val="FFFFFF"/>
                </a:solidFill>
              </a:rPr>
              <a:t>economic</a:t>
            </a:r>
            <a:r>
              <a:rPr kumimoji="1" lang="zh-CN" altLang="en-US" sz="1200" dirty="0">
                <a:solidFill>
                  <a:srgbClr val="FFFFFF"/>
                </a:solidFill>
              </a:rPr>
              <a:t> </a:t>
            </a:r>
            <a:r>
              <a:rPr kumimoji="1" lang="en-US" altLang="zh-CN" sz="1200" dirty="0">
                <a:solidFill>
                  <a:srgbClr val="FFFFFF"/>
                </a:solidFill>
              </a:rPr>
              <a:t>time</a:t>
            </a:r>
            <a:r>
              <a:rPr kumimoji="1" lang="zh-CN" altLang="en-US" sz="1200" dirty="0">
                <a:solidFill>
                  <a:srgbClr val="FFFFFF"/>
                </a:solidFill>
              </a:rPr>
              <a:t> </a:t>
            </a:r>
            <a:r>
              <a:rPr kumimoji="1" lang="en-US" altLang="zh-CN" sz="1200" dirty="0">
                <a:solidFill>
                  <a:srgbClr val="FFFFFF"/>
                </a:solidFill>
              </a:rPr>
              <a:t>series</a:t>
            </a:r>
            <a:r>
              <a:rPr kumimoji="1" lang="en-US" altLang="en-US" sz="1200" dirty="0">
                <a:solidFill>
                  <a:srgbClr val="FFFFFF"/>
                </a:solidFill>
              </a:rPr>
              <a:t>: earthquake</a:t>
            </a:r>
            <a:r>
              <a:rPr kumimoji="1" lang="zh-CN" altLang="en-US" sz="1200" dirty="0">
                <a:solidFill>
                  <a:srgbClr val="FFFFFF"/>
                </a:solidFill>
              </a:rPr>
              <a:t> </a:t>
            </a:r>
            <a:endParaRPr kumimoji="1" lang="en-US" altLang="zh-CN" sz="1200" dirty="0">
              <a:solidFill>
                <a:srgbClr val="FFFFFF"/>
              </a:solidFill>
            </a:endParaRPr>
          </a:p>
          <a:p>
            <a:r>
              <a:rPr kumimoji="1" lang="en-US" altLang="zh-CN" sz="1200" dirty="0">
                <a:solidFill>
                  <a:srgbClr val="FFFFFF"/>
                </a:solidFill>
              </a:rPr>
              <a:t>the</a:t>
            </a:r>
            <a:r>
              <a:rPr kumimoji="1" lang="zh-CN" altLang="en-US" sz="1200" dirty="0">
                <a:solidFill>
                  <a:srgbClr val="FFFFFF"/>
                </a:solidFill>
              </a:rPr>
              <a:t> </a:t>
            </a:r>
            <a:r>
              <a:rPr kumimoji="1" lang="en-US" altLang="zh-CN" sz="1200" dirty="0">
                <a:solidFill>
                  <a:srgbClr val="FFFFFF"/>
                </a:solidFill>
              </a:rPr>
              <a:t>effect</a:t>
            </a:r>
            <a:r>
              <a:rPr kumimoji="1" lang="zh-CN" altLang="en-US" sz="1200" dirty="0">
                <a:solidFill>
                  <a:srgbClr val="FFFFFF"/>
                </a:solidFill>
              </a:rPr>
              <a:t> </a:t>
            </a:r>
            <a:r>
              <a:rPr kumimoji="1" lang="en-US" altLang="zh-CN" sz="1200" dirty="0">
                <a:solidFill>
                  <a:srgbClr val="FFFFFF"/>
                </a:solidFill>
              </a:rPr>
              <a:t>of</a:t>
            </a:r>
            <a:r>
              <a:rPr kumimoji="1" lang="zh-CN" altLang="en-US" sz="1200" dirty="0">
                <a:solidFill>
                  <a:srgbClr val="FFFFFF"/>
                </a:solidFill>
              </a:rPr>
              <a:t> </a:t>
            </a:r>
            <a:r>
              <a:rPr kumimoji="1" lang="en-US" altLang="zh-CN" sz="1200" dirty="0">
                <a:solidFill>
                  <a:srgbClr val="FFFFFF"/>
                </a:solidFill>
              </a:rPr>
              <a:t>advertisement</a:t>
            </a:r>
            <a:r>
              <a:rPr kumimoji="1" lang="zh-CN" altLang="en-US" sz="1200" dirty="0">
                <a:solidFill>
                  <a:srgbClr val="FFFFFF"/>
                </a:solidFill>
              </a:rPr>
              <a:t> </a:t>
            </a:r>
            <a:r>
              <a:rPr kumimoji="1" lang="en-US" altLang="zh-CN" sz="1200" dirty="0">
                <a:solidFill>
                  <a:srgbClr val="FFFFFF"/>
                </a:solidFill>
              </a:rPr>
              <a:t>promotions</a:t>
            </a:r>
            <a:r>
              <a:rPr kumimoji="1" lang="zh-CN" altLang="en-US" sz="1200" dirty="0">
                <a:solidFill>
                  <a:srgbClr val="FFFFFF"/>
                </a:solidFill>
              </a:rPr>
              <a:t> </a:t>
            </a:r>
            <a:r>
              <a:rPr kumimoji="1" lang="en-US" altLang="zh-CN" sz="1200" dirty="0">
                <a:solidFill>
                  <a:srgbClr val="FFFFFF"/>
                </a:solidFill>
              </a:rPr>
              <a:t>in</a:t>
            </a:r>
            <a:r>
              <a:rPr kumimoji="1" lang="zh-CN" altLang="en-US" sz="1200" dirty="0">
                <a:solidFill>
                  <a:srgbClr val="FFFFFF"/>
                </a:solidFill>
              </a:rPr>
              <a:t> </a:t>
            </a:r>
            <a:r>
              <a:rPr kumimoji="1" lang="en-US" altLang="zh-CN" sz="1200" dirty="0">
                <a:solidFill>
                  <a:srgbClr val="FFFFFF"/>
                </a:solidFill>
              </a:rPr>
              <a:t>business</a:t>
            </a:r>
            <a:r>
              <a:rPr kumimoji="1" lang="zh-CN" altLang="en-US" sz="1200" dirty="0">
                <a:solidFill>
                  <a:srgbClr val="FFFFFF"/>
                </a:solidFill>
              </a:rPr>
              <a:t> </a:t>
            </a:r>
            <a:r>
              <a:rPr kumimoji="1" lang="en-US" altLang="zh-CN" sz="1200" dirty="0">
                <a:solidFill>
                  <a:srgbClr val="FFFFFF"/>
                </a:solidFill>
              </a:rPr>
              <a:t>time</a:t>
            </a:r>
            <a:r>
              <a:rPr kumimoji="1" lang="zh-CN" altLang="en-US" sz="1200" dirty="0">
                <a:solidFill>
                  <a:srgbClr val="FFFFFF"/>
                </a:solidFill>
              </a:rPr>
              <a:t> </a:t>
            </a:r>
            <a:r>
              <a:rPr kumimoji="1" lang="en-US" altLang="zh-CN" sz="1200" dirty="0">
                <a:solidFill>
                  <a:srgbClr val="FFFFFF"/>
                </a:solidFill>
              </a:rPr>
              <a:t>series:</a:t>
            </a:r>
            <a:r>
              <a:rPr kumimoji="1" lang="zh-CN" altLang="en-US" sz="1200" dirty="0">
                <a:solidFill>
                  <a:srgbClr val="FFFFFF"/>
                </a:solidFill>
              </a:rPr>
              <a:t> </a:t>
            </a:r>
            <a:endParaRPr kumimoji="1" lang="en-US" altLang="zh-CN" sz="1200" dirty="0">
              <a:solidFill>
                <a:srgbClr val="FFFFFF"/>
              </a:solidFill>
            </a:endParaRPr>
          </a:p>
          <a:p>
            <a:r>
              <a:rPr kumimoji="1" lang="en-US" altLang="zh-CN" sz="1200" dirty="0">
                <a:solidFill>
                  <a:srgbClr val="FFFFFF"/>
                </a:solidFill>
              </a:rPr>
              <a:t>changes</a:t>
            </a:r>
            <a:r>
              <a:rPr kumimoji="1" lang="zh-CN" altLang="en-US" sz="1200" dirty="0">
                <a:solidFill>
                  <a:srgbClr val="FFFFFF"/>
                </a:solidFill>
              </a:rPr>
              <a:t> </a:t>
            </a:r>
            <a:r>
              <a:rPr kumimoji="1" lang="en-US" altLang="zh-CN" sz="1200" dirty="0">
                <a:solidFill>
                  <a:srgbClr val="FFFFFF"/>
                </a:solidFill>
              </a:rPr>
              <a:t>in</a:t>
            </a:r>
            <a:r>
              <a:rPr kumimoji="1" lang="zh-CN" altLang="en-US" sz="1200" dirty="0">
                <a:solidFill>
                  <a:srgbClr val="FFFFFF"/>
                </a:solidFill>
              </a:rPr>
              <a:t> </a:t>
            </a:r>
            <a:r>
              <a:rPr kumimoji="1" lang="en-US" altLang="zh-CN" sz="1200" dirty="0">
                <a:solidFill>
                  <a:srgbClr val="FFFFFF"/>
                </a:solidFill>
              </a:rPr>
              <a:t>regulations</a:t>
            </a:r>
            <a:r>
              <a:rPr kumimoji="1" lang="zh-CN" altLang="en-US" sz="1200" dirty="0">
                <a:solidFill>
                  <a:srgbClr val="FFFFFF"/>
                </a:solidFill>
              </a:rPr>
              <a:t> </a:t>
            </a:r>
            <a:r>
              <a:rPr kumimoji="1" lang="en-US" altLang="zh-CN" sz="1200" dirty="0">
                <a:solidFill>
                  <a:srgbClr val="FFFFFF"/>
                </a:solidFill>
              </a:rPr>
              <a:t>for</a:t>
            </a:r>
            <a:r>
              <a:rPr kumimoji="1" lang="zh-CN" altLang="en-US" sz="1200" dirty="0">
                <a:solidFill>
                  <a:srgbClr val="FFFFFF"/>
                </a:solidFill>
              </a:rPr>
              <a:t> </a:t>
            </a:r>
            <a:r>
              <a:rPr kumimoji="1" lang="en-US" altLang="zh-CN" sz="1200" dirty="0">
                <a:solidFill>
                  <a:srgbClr val="FFFFFF"/>
                </a:solidFill>
              </a:rPr>
              <a:t>environmental</a:t>
            </a:r>
            <a:r>
              <a:rPr kumimoji="1" lang="zh-CN" altLang="en-US" sz="1200" dirty="0">
                <a:solidFill>
                  <a:srgbClr val="FFFFFF"/>
                </a:solidFill>
              </a:rPr>
              <a:t> </a:t>
            </a:r>
            <a:r>
              <a:rPr kumimoji="1" lang="en-US" altLang="zh-CN" sz="1200" dirty="0">
                <a:solidFill>
                  <a:srgbClr val="FFFFFF"/>
                </a:solidFill>
              </a:rPr>
              <a:t>time</a:t>
            </a:r>
            <a:r>
              <a:rPr kumimoji="1" lang="zh-CN" altLang="en-US" sz="1200" dirty="0">
                <a:solidFill>
                  <a:srgbClr val="FFFFFF"/>
                </a:solidFill>
              </a:rPr>
              <a:t> </a:t>
            </a:r>
            <a:r>
              <a:rPr kumimoji="1" lang="en-US" altLang="zh-CN" sz="1200" dirty="0">
                <a:solidFill>
                  <a:srgbClr val="FFFFFF"/>
                </a:solidFill>
              </a:rPr>
              <a:t>series.</a:t>
            </a:r>
            <a:r>
              <a:rPr kumimoji="1" lang="zh-CN" altLang="en-US" sz="1200" dirty="0">
                <a:solidFill>
                  <a:srgbClr val="FFFFFF"/>
                </a:solidFill>
              </a:rPr>
              <a:t> </a:t>
            </a:r>
            <a:endParaRPr kumimoji="1" lang="en-US" altLang="zh-CN" sz="1200" dirty="0">
              <a:solidFill>
                <a:srgbClr val="FFFFFF"/>
              </a:solidFill>
            </a:endParaRPr>
          </a:p>
        </p:txBody>
      </p:sp>
      <p:sp>
        <p:nvSpPr>
          <p:cNvPr id="4" name="Slide Number Placeholder 3"/>
          <p:cNvSpPr>
            <a:spLocks noGrp="1"/>
          </p:cNvSpPr>
          <p:nvPr>
            <p:ph type="sldNum" sz="quarter" idx="10"/>
          </p:nvPr>
        </p:nvSpPr>
        <p:spPr/>
        <p:txBody>
          <a:bodyPr/>
          <a:lstStyle/>
          <a:p>
            <a:fld id="{3DD27F5D-8ED0-415D-A338-6C5BE416CA98}" type="slidenum">
              <a:rPr lang="en-US" smtClean="0"/>
              <a:t>4</a:t>
            </a:fld>
            <a:endParaRPr lang="en-US"/>
          </a:p>
        </p:txBody>
      </p:sp>
    </p:spTree>
    <p:extLst>
      <p:ext uri="{BB962C8B-B14F-4D97-AF65-F5344CB8AC3E}">
        <p14:creationId xmlns:p14="http://schemas.microsoft.com/office/powerpoint/2010/main" val="2122730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of ARIMAX</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15</a:t>
            </a:fld>
            <a:endParaRPr lang="en-US"/>
          </a:p>
        </p:txBody>
      </p:sp>
    </p:spTree>
    <p:extLst>
      <p:ext uri="{BB962C8B-B14F-4D97-AF65-F5344CB8AC3E}">
        <p14:creationId xmlns:p14="http://schemas.microsoft.com/office/powerpoint/2010/main" val="180044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16</a:t>
            </a:fld>
            <a:endParaRPr lang="en-US"/>
          </a:p>
        </p:txBody>
      </p:sp>
    </p:spTree>
    <p:extLst>
      <p:ext uri="{BB962C8B-B14F-4D97-AF65-F5344CB8AC3E}">
        <p14:creationId xmlns:p14="http://schemas.microsoft.com/office/powerpoint/2010/main" val="88488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the p=1, q=1. Looking at the seasonal chapter.</a:t>
            </a:r>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19</a:t>
            </a:fld>
            <a:endParaRPr lang="en-US"/>
          </a:p>
        </p:txBody>
      </p:sp>
    </p:spTree>
    <p:extLst>
      <p:ext uri="{BB962C8B-B14F-4D97-AF65-F5344CB8AC3E}">
        <p14:creationId xmlns:p14="http://schemas.microsoft.com/office/powerpoint/2010/main" val="21780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solidFill>
                <a:srgbClr val="FFFFFF"/>
              </a:solidFill>
            </a:endParaRPr>
          </a:p>
        </p:txBody>
      </p:sp>
      <p:sp>
        <p:nvSpPr>
          <p:cNvPr id="4" name="Slide Number Placeholder 3"/>
          <p:cNvSpPr>
            <a:spLocks noGrp="1"/>
          </p:cNvSpPr>
          <p:nvPr>
            <p:ph type="sldNum" sz="quarter" idx="10"/>
          </p:nvPr>
        </p:nvSpPr>
        <p:spPr/>
        <p:txBody>
          <a:bodyPr/>
          <a:lstStyle/>
          <a:p>
            <a:fld id="{3DD27F5D-8ED0-415D-A338-6C5BE416CA98}" type="slidenum">
              <a:rPr lang="en-US" smtClean="0"/>
              <a:t>5</a:t>
            </a:fld>
            <a:endParaRPr lang="en-US"/>
          </a:p>
        </p:txBody>
      </p:sp>
    </p:spTree>
    <p:extLst>
      <p:ext uri="{BB962C8B-B14F-4D97-AF65-F5344CB8AC3E}">
        <p14:creationId xmlns:p14="http://schemas.microsoft.com/office/powerpoint/2010/main" val="227387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Pattern1: Permanent constant change to the mean level:  An amount has been added (or subtracted) to each value after time T.</a:t>
            </a:r>
          </a:p>
          <a:p>
            <a:r>
              <a:rPr lang="en-US" sz="1200" kern="1200" dirty="0">
                <a:solidFill>
                  <a:schemeClr val="tx1"/>
                </a:solidFill>
                <a:effectLst/>
                <a:latin typeface="+mn-lt"/>
                <a:ea typeface="+mn-ea"/>
                <a:cs typeface="+mn-cs"/>
              </a:rPr>
              <a:t>Pattern2: Brief constant change to the mean level:  There may be a temporary change for one or more periods, after which there is no effect of the intervention.</a:t>
            </a:r>
          </a:p>
          <a:p>
            <a:r>
              <a:rPr lang="en-US" sz="1200" kern="1200" dirty="0">
                <a:solidFill>
                  <a:schemeClr val="tx1"/>
                </a:solidFill>
                <a:effectLst/>
                <a:latin typeface="+mn-lt"/>
                <a:ea typeface="+mn-ea"/>
                <a:cs typeface="+mn-cs"/>
              </a:rPr>
              <a:t>Pattern3: Gradual increase or decrease to a new mean level:  There may be a gradually increasing amount that is added (or subtracted) which eventually levels off at a new level (compared to the “before” level).</a:t>
            </a:r>
          </a:p>
          <a:p>
            <a:r>
              <a:rPr lang="en-US" sz="1200" kern="1200" dirty="0">
                <a:solidFill>
                  <a:schemeClr val="tx1"/>
                </a:solidFill>
                <a:effectLst/>
                <a:latin typeface="+mn-lt"/>
                <a:ea typeface="+mn-ea"/>
                <a:cs typeface="+mn-cs"/>
              </a:rPr>
              <a:t>Pattern4: Initial change followed by gradual return to the no change:  There may be an immediate change to the values of the series, but the amount added or subtracted to each value after time T approaches 0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 still have more</a:t>
            </a:r>
            <a:r>
              <a:rPr lang="en-US" sz="1200" b="0" i="0" kern="1200" baseline="0" dirty="0" smtClean="0">
                <a:solidFill>
                  <a:schemeClr val="tx1"/>
                </a:solidFill>
                <a:effectLst/>
                <a:latin typeface="+mn-lt"/>
                <a:ea typeface="+mn-ea"/>
                <a:cs typeface="+mn-cs"/>
              </a:rPr>
              <a:t> patterns of intervention model.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 example, suppose that a region has instituted a new maximum speed limit on its highways and wants to learn how much the new limit has affected accident rates. </a:t>
            </a:r>
            <a:r>
              <a:rPr lang="en-US" altLang="zh-CN" sz="1200" b="0" i="0" kern="1200" dirty="0" smtClean="0">
                <a:solidFill>
                  <a:schemeClr val="tx1"/>
                </a:solidFill>
                <a:effectLst/>
                <a:latin typeface="+mn-lt"/>
                <a:ea typeface="+mn-ea"/>
                <a:cs typeface="+mn-cs"/>
              </a:rPr>
              <a:t>Another</a:t>
            </a:r>
            <a:r>
              <a:rPr lang="en-US" altLang="zh-CN" sz="1200" b="0" i="0" kern="1200" baseline="0" dirty="0" smtClean="0">
                <a:solidFill>
                  <a:schemeClr val="tx1"/>
                </a:solidFill>
                <a:effectLst/>
                <a:latin typeface="+mn-lt"/>
                <a:ea typeface="+mn-ea"/>
                <a:cs typeface="+mn-cs"/>
              </a:rPr>
              <a:t> example is that a law was published in UK in 1893 that seat belts in the front seat is mandatory, governments want to learn how it changes the injury and death numbers. </a:t>
            </a:r>
            <a:endParaRPr lang="en-US" altLang="zh-C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6</a:t>
            </a:fld>
            <a:endParaRPr lang="en-US"/>
          </a:p>
        </p:txBody>
      </p:sp>
    </p:spTree>
    <p:extLst>
      <p:ext uri="{BB962C8B-B14F-4D97-AF65-F5344CB8AC3E}">
        <p14:creationId xmlns:p14="http://schemas.microsoft.com/office/powerpoint/2010/main" val="310092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graph shows the time plot of </a:t>
            </a:r>
            <a:r>
              <a:rPr lang="en-US" sz="1200" kern="1200" dirty="0" smtClean="0">
                <a:solidFill>
                  <a:schemeClr val="tx1"/>
                </a:solidFill>
                <a:effectLst/>
                <a:latin typeface="+mn-lt"/>
                <a:ea typeface="+mn-ea"/>
                <a:cs typeface="+mn-cs"/>
              </a:rPr>
              <a:t>monthly </a:t>
            </a:r>
            <a:r>
              <a:rPr lang="en-US" sz="1200" kern="1200" dirty="0">
                <a:solidFill>
                  <a:schemeClr val="tx1"/>
                </a:solidFill>
                <a:effectLst/>
                <a:latin typeface="+mn-lt"/>
                <a:ea typeface="+mn-ea"/>
                <a:cs typeface="+mn-cs"/>
              </a:rPr>
              <a:t>airline passenger-miles in the United States from January 1996 through May 2005. The time series is highly seasonal, displaying the fact that air traffic is generally higher during the summer months and the December holidays and lower in the winter months. </a:t>
            </a:r>
            <a:endParaRPr lang="en-US" sz="1200" kern="1200" dirty="0" smtClean="0">
              <a:solidFill>
                <a:schemeClr val="tx1"/>
              </a:solidFill>
              <a:effectLst/>
              <a:latin typeface="+mn-lt"/>
              <a:ea typeface="+mn-ea"/>
              <a:cs typeface="+mn-cs"/>
            </a:endParaRPr>
          </a:p>
          <a:p>
            <a:r>
              <a:rPr lang="en-US" dirty="0" smtClean="0">
                <a:solidFill>
                  <a:srgbClr val="FF0000"/>
                </a:solidFill>
              </a:rPr>
              <a:t>The 9.11 is the intervention in this case, by analyzing the series, we can measure the impact imposed by the terrorist attach and also identify how the air traffic change overtime after 9.11. From the plot, we can clearly see that it gradually increase after the intervention but does it return to the previous level? That’s a question we can assess by intervention analysis </a:t>
            </a:r>
          </a:p>
          <a:p>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7</a:t>
            </a:fld>
            <a:endParaRPr lang="en-US"/>
          </a:p>
        </p:txBody>
      </p:sp>
    </p:spTree>
    <p:extLst>
      <p:ext uri="{BB962C8B-B14F-4D97-AF65-F5344CB8AC3E}">
        <p14:creationId xmlns:p14="http://schemas.microsoft.com/office/powerpoint/2010/main" val="166351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Two</a:t>
            </a:r>
            <a:r>
              <a:rPr lang="en-US" baseline="0" dirty="0" smtClean="0"/>
              <a:t> Additive part</a:t>
            </a:r>
          </a:p>
          <a:p>
            <a:pPr marL="171450" indent="-171450">
              <a:buFont typeface="Arial" panose="020B0604020202020204" pitchFamily="34" charset="0"/>
              <a:buChar char="•"/>
            </a:pPr>
            <a:r>
              <a:rPr lang="en-US" baseline="0" dirty="0" smtClean="0"/>
              <a:t>Pre-intervention part is modelled by ARIMA function</a:t>
            </a:r>
          </a:p>
          <a:p>
            <a:pPr marL="171450" indent="-171450">
              <a:buFont typeface="Arial" panose="020B0604020202020204" pitchFamily="34" charset="0"/>
              <a:buChar char="•"/>
            </a:pPr>
            <a:r>
              <a:rPr lang="en-US" baseline="0" dirty="0" smtClean="0"/>
              <a:t>Explain the format of ARMA model a little bit</a:t>
            </a:r>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8</a:t>
            </a:fld>
            <a:endParaRPr lang="en-US"/>
          </a:p>
        </p:txBody>
      </p:sp>
    </p:spTree>
    <p:extLst>
      <p:ext uri="{BB962C8B-B14F-4D97-AF65-F5344CB8AC3E}">
        <p14:creationId xmlns:p14="http://schemas.microsoft.com/office/powerpoint/2010/main" val="195777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9</a:t>
            </a:fld>
            <a:endParaRPr lang="en-US"/>
          </a:p>
        </p:txBody>
      </p:sp>
    </p:spTree>
    <p:extLst>
      <p:ext uri="{BB962C8B-B14F-4D97-AF65-F5344CB8AC3E}">
        <p14:creationId xmlns:p14="http://schemas.microsoft.com/office/powerpoint/2010/main" val="101153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Find if this</a:t>
            </a:r>
            <a:r>
              <a:rPr lang="en-US" baseline="0" dirty="0" smtClean="0"/>
              <a:t> format actually follow the ARMA format</a:t>
            </a:r>
          </a:p>
          <a:p>
            <a:pPr marL="171450" indent="-171450">
              <a:buFont typeface="Arial" panose="020B0604020202020204" pitchFamily="34" charset="0"/>
              <a:buChar char="•"/>
            </a:pPr>
            <a:r>
              <a:rPr lang="en-US" baseline="0" dirty="0" smtClean="0"/>
              <a:t>Create a better written expression of the coefficient </a:t>
            </a:r>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10</a:t>
            </a:fld>
            <a:endParaRPr lang="en-US"/>
          </a:p>
        </p:txBody>
      </p:sp>
    </p:spTree>
    <p:extLst>
      <p:ext uri="{BB962C8B-B14F-4D97-AF65-F5344CB8AC3E}">
        <p14:creationId xmlns:p14="http://schemas.microsoft.com/office/powerpoint/2010/main" val="199607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from the familiar and the easier part will arouse the interest of listening.</a:t>
            </a:r>
          </a:p>
          <a:p>
            <a:r>
              <a:rPr lang="en-US" baseline="0" dirty="0" smtClean="0"/>
              <a:t>Before getting into the conceptual form of </a:t>
            </a:r>
            <a:r>
              <a:rPr lang="en-US" baseline="0" dirty="0" err="1" smtClean="0"/>
              <a:t>Zt</a:t>
            </a:r>
            <a:r>
              <a:rPr lang="en-US" baseline="0" dirty="0" smtClean="0"/>
              <a:t>, let’s take a took at four basic intervention pattern</a:t>
            </a:r>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12</a:t>
            </a:fld>
            <a:endParaRPr lang="en-US"/>
          </a:p>
        </p:txBody>
      </p:sp>
    </p:spTree>
    <p:extLst>
      <p:ext uri="{BB962C8B-B14F-4D97-AF65-F5344CB8AC3E}">
        <p14:creationId xmlns:p14="http://schemas.microsoft.com/office/powerpoint/2010/main" val="103674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a more complete form of model here</a:t>
            </a:r>
            <a:endParaRPr lang="en-US" dirty="0"/>
          </a:p>
        </p:txBody>
      </p:sp>
      <p:sp>
        <p:nvSpPr>
          <p:cNvPr id="4" name="Slide Number Placeholder 3"/>
          <p:cNvSpPr>
            <a:spLocks noGrp="1"/>
          </p:cNvSpPr>
          <p:nvPr>
            <p:ph type="sldNum" sz="quarter" idx="10"/>
          </p:nvPr>
        </p:nvSpPr>
        <p:spPr/>
        <p:txBody>
          <a:bodyPr/>
          <a:lstStyle/>
          <a:p>
            <a:fld id="{3DD27F5D-8ED0-415D-A338-6C5BE416CA98}" type="slidenum">
              <a:rPr lang="en-US" smtClean="0"/>
              <a:t>13</a:t>
            </a:fld>
            <a:endParaRPr lang="en-US"/>
          </a:p>
        </p:txBody>
      </p:sp>
    </p:spTree>
    <p:extLst>
      <p:ext uri="{BB962C8B-B14F-4D97-AF65-F5344CB8AC3E}">
        <p14:creationId xmlns:p14="http://schemas.microsoft.com/office/powerpoint/2010/main" val="173306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Professor Woolford MA 610</a:t>
            </a:r>
            <a:endParaRPr lang="en-US"/>
          </a:p>
        </p:txBody>
      </p:sp>
      <p:sp>
        <p:nvSpPr>
          <p:cNvPr id="6" name="Slide Number Placeholder 5"/>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377119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Professor Woolford MA 610</a:t>
            </a:r>
            <a:endParaRPr lang="en-US"/>
          </a:p>
        </p:txBody>
      </p:sp>
      <p:sp>
        <p:nvSpPr>
          <p:cNvPr id="6" name="Slide Number Placeholder 5"/>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302357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Professor Woolford MA 610</a:t>
            </a:r>
            <a:endParaRPr lang="en-US"/>
          </a:p>
        </p:txBody>
      </p:sp>
      <p:sp>
        <p:nvSpPr>
          <p:cNvPr id="6" name="Slide Number Placeholder 5"/>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378253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Professor Woolford MA 610</a:t>
            </a:r>
            <a:endParaRPr lang="en-US"/>
          </a:p>
        </p:txBody>
      </p:sp>
      <p:sp>
        <p:nvSpPr>
          <p:cNvPr id="6" name="Slide Number Placeholder 5"/>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250529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Professor Woolford MA 610</a:t>
            </a:r>
            <a:endParaRPr lang="en-US"/>
          </a:p>
        </p:txBody>
      </p:sp>
      <p:sp>
        <p:nvSpPr>
          <p:cNvPr id="6" name="Slide Number Placeholder 5"/>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268928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Professor Woolford MA 610</a:t>
            </a:r>
            <a:endParaRPr lang="en-US"/>
          </a:p>
        </p:txBody>
      </p:sp>
      <p:sp>
        <p:nvSpPr>
          <p:cNvPr id="7" name="Slide Number Placeholder 6"/>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363303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Professor Woolford MA 610</a:t>
            </a:r>
            <a:endParaRPr lang="en-US"/>
          </a:p>
        </p:txBody>
      </p:sp>
      <p:sp>
        <p:nvSpPr>
          <p:cNvPr id="9" name="Slide Number Placeholder 8"/>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134493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Professor Woolford MA 610</a:t>
            </a:r>
            <a:endParaRPr lang="en-US"/>
          </a:p>
        </p:txBody>
      </p:sp>
      <p:sp>
        <p:nvSpPr>
          <p:cNvPr id="5" name="Slide Number Placeholder 4"/>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162553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Professor Woolford MA 610</a:t>
            </a:r>
            <a:endParaRPr lang="en-US"/>
          </a:p>
        </p:txBody>
      </p:sp>
      <p:sp>
        <p:nvSpPr>
          <p:cNvPr id="4" name="Slide Number Placeholder 3"/>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33807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Professor Woolford MA 610</a:t>
            </a:r>
            <a:endParaRPr lang="en-US"/>
          </a:p>
        </p:txBody>
      </p:sp>
      <p:sp>
        <p:nvSpPr>
          <p:cNvPr id="7" name="Slide Number Placeholder 6"/>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141623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Professor Woolford MA 610</a:t>
            </a:r>
            <a:endParaRPr lang="en-US"/>
          </a:p>
        </p:txBody>
      </p:sp>
      <p:sp>
        <p:nvSpPr>
          <p:cNvPr id="7" name="Slide Number Placeholder 6"/>
          <p:cNvSpPr>
            <a:spLocks noGrp="1"/>
          </p:cNvSpPr>
          <p:nvPr>
            <p:ph type="sldNum" sz="quarter" idx="12"/>
          </p:nvPr>
        </p:nvSpPr>
        <p:spPr/>
        <p:txBody>
          <a:bodyPr/>
          <a:lstStyle/>
          <a:p>
            <a:fld id="{3FE5545D-3A19-489E-A800-6E63136A932D}" type="slidenum">
              <a:rPr lang="en-US" smtClean="0"/>
              <a:t>‹#›</a:t>
            </a:fld>
            <a:endParaRPr lang="en-US"/>
          </a:p>
        </p:txBody>
      </p:sp>
    </p:spTree>
    <p:extLst>
      <p:ext uri="{BB962C8B-B14F-4D97-AF65-F5344CB8AC3E}">
        <p14:creationId xmlns:p14="http://schemas.microsoft.com/office/powerpoint/2010/main" val="298482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20000"/>
            <a:lum/>
          </a:blip>
          <a:srcRect/>
          <a:stretch>
            <a:fillRect l="7000" t="7000" r="7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Professor Woolford MA 610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5545D-3A19-489E-A800-6E63136A932D}" type="slidenum">
              <a:rPr lang="en-US" smtClean="0"/>
              <a:t>‹#›</a:t>
            </a:fld>
            <a:endParaRPr lang="en-US"/>
          </a:p>
        </p:txBody>
      </p:sp>
    </p:spTree>
    <p:extLst>
      <p:ext uri="{BB962C8B-B14F-4D97-AF65-F5344CB8AC3E}">
        <p14:creationId xmlns:p14="http://schemas.microsoft.com/office/powerpoint/2010/main" val="6320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2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80.PNG"/><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nlinecourses.science.psu.edu/stat510/node/76%20PennState%20STAT%20501%209.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onlinecourses.science.psu.edu/stat510/node/76%20PennState%20STAT%20501%20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panose="02020603050405020304" pitchFamily="18" charset="0"/>
                <a:cs typeface="Times" panose="02020603050405020304" pitchFamily="18" charset="0"/>
              </a:rPr>
              <a:t>Intervention Analysis </a:t>
            </a:r>
            <a:endParaRPr lang="en-US" sz="4000" dirty="0">
              <a:latin typeface="Times" panose="02020603050405020304" pitchFamily="18" charset="0"/>
              <a:cs typeface="Times" panose="02020603050405020304" pitchFamily="18" charset="0"/>
            </a:endParaRPr>
          </a:p>
        </p:txBody>
      </p:sp>
      <p:sp>
        <p:nvSpPr>
          <p:cNvPr id="3" name="Subtitle 2"/>
          <p:cNvSpPr>
            <a:spLocks noGrp="1"/>
          </p:cNvSpPr>
          <p:nvPr>
            <p:ph type="subTitle" idx="1"/>
          </p:nvPr>
        </p:nvSpPr>
        <p:spPr>
          <a:xfrm>
            <a:off x="685800" y="4495800"/>
            <a:ext cx="7772400" cy="1752600"/>
          </a:xfrm>
        </p:spPr>
        <p:txBody>
          <a:bodyPr/>
          <a:lstStyle/>
          <a:p>
            <a:pPr algn="r"/>
            <a:r>
              <a:rPr lang="en-US" dirty="0" smtClean="0">
                <a:solidFill>
                  <a:schemeClr val="tx1"/>
                </a:solidFill>
                <a:latin typeface="Times" panose="02020603050405020304" pitchFamily="18" charset="0"/>
                <a:cs typeface="Times" panose="02020603050405020304" pitchFamily="18" charset="0"/>
              </a:rPr>
              <a:t>--By Raul </a:t>
            </a:r>
            <a:r>
              <a:rPr lang="en-US" dirty="0" smtClean="0">
                <a:solidFill>
                  <a:schemeClr val="tx1"/>
                </a:solidFill>
                <a:latin typeface="Times" panose="02020603050405020304" pitchFamily="18" charset="0"/>
                <a:cs typeface="Times" panose="02020603050405020304" pitchFamily="18" charset="0"/>
              </a:rPr>
              <a:t>Arevalo</a:t>
            </a:r>
            <a:r>
              <a:rPr lang="en-US" dirty="0" smtClean="0">
                <a:solidFill>
                  <a:schemeClr val="tx1"/>
                </a:solidFill>
                <a:latin typeface="Times" panose="02020603050405020304" pitchFamily="18" charset="0"/>
                <a:cs typeface="Times" panose="02020603050405020304" pitchFamily="18" charset="0"/>
              </a:rPr>
              <a:t>, </a:t>
            </a:r>
            <a:r>
              <a:rPr lang="en-US" dirty="0" err="1" smtClean="0">
                <a:solidFill>
                  <a:schemeClr val="tx1"/>
                </a:solidFill>
                <a:latin typeface="Times" panose="02020603050405020304" pitchFamily="18" charset="0"/>
                <a:cs typeface="Times" panose="02020603050405020304" pitchFamily="18" charset="0"/>
              </a:rPr>
              <a:t>Tianfan</a:t>
            </a:r>
            <a:r>
              <a:rPr lang="en-US" dirty="0" smtClean="0">
                <a:solidFill>
                  <a:schemeClr val="tx1"/>
                </a:solidFill>
                <a:latin typeface="Times" panose="02020603050405020304" pitchFamily="18" charset="0"/>
                <a:cs typeface="Times" panose="02020603050405020304" pitchFamily="18" charset="0"/>
              </a:rPr>
              <a:t> Fang, Xiang Li, Shuhan </a:t>
            </a:r>
            <a:r>
              <a:rPr lang="en-US" dirty="0" err="1" smtClean="0">
                <a:solidFill>
                  <a:schemeClr val="tx1"/>
                </a:solidFill>
                <a:latin typeface="Times" panose="02020603050405020304" pitchFamily="18" charset="0"/>
                <a:cs typeface="Times" panose="02020603050405020304" pitchFamily="18" charset="0"/>
              </a:rPr>
              <a:t>Xie</a:t>
            </a:r>
            <a:endParaRPr lang="en-US" dirty="0">
              <a:solidFill>
                <a:schemeClr val="tx1"/>
              </a:solidFill>
              <a:latin typeface="Times" panose="02020603050405020304" pitchFamily="18" charset="0"/>
              <a:cs typeface="Times" panose="02020603050405020304" pitchFamily="18" charset="0"/>
            </a:endParaRPr>
          </a:p>
        </p:txBody>
      </p:sp>
      <p:sp>
        <p:nvSpPr>
          <p:cNvPr id="5" name="Slide Number Placeholder 4"/>
          <p:cNvSpPr>
            <a:spLocks noGrp="1"/>
          </p:cNvSpPr>
          <p:nvPr>
            <p:ph type="sldNum" sz="quarter" idx="12"/>
          </p:nvPr>
        </p:nvSpPr>
        <p:spPr/>
        <p:txBody>
          <a:bodyPr/>
          <a:lstStyle/>
          <a:p>
            <a:fld id="{3FE5545D-3A19-489E-A800-6E63136A932D}" type="slidenum">
              <a:rPr lang="en-US" smtClean="0"/>
              <a:t>1</a:t>
            </a:fld>
            <a:endParaRPr lang="en-US"/>
          </a:p>
        </p:txBody>
      </p:sp>
    </p:spTree>
    <p:extLst>
      <p:ext uri="{BB962C8B-B14F-4D97-AF65-F5344CB8AC3E}">
        <p14:creationId xmlns:p14="http://schemas.microsoft.com/office/powerpoint/2010/main" val="4029396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charset="0"/>
                <a:ea typeface="Times" charset="0"/>
                <a:cs typeface="Times" charset="0"/>
              </a:rPr>
              <a:t>Model Description</a:t>
            </a:r>
            <a:endParaRPr lang="en-US" dirty="0">
              <a:latin typeface="Times" charset="0"/>
              <a:ea typeface="Times" charset="0"/>
              <a:cs typeface="Times"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19200"/>
                <a:ext cx="8229600" cy="4906963"/>
              </a:xfrm>
            </p:spPr>
            <p:txBody>
              <a:bodyPr>
                <a:normAutofit/>
              </a:bodyPr>
              <a:lstStyle/>
              <a:p>
                <a:endParaRPr lang="en-US" dirty="0" smtClean="0">
                  <a:latin typeface="Times" charset="0"/>
                  <a:ea typeface="Times" charset="0"/>
                  <a:cs typeface="Times" charset="0"/>
                </a:endParaRPr>
              </a:p>
              <a:p>
                <a:pPr marL="0" indent="0">
                  <a:buNone/>
                </a:pPr>
                <a:r>
                  <a:rPr lang="en-US" dirty="0" smtClean="0">
                    <a:latin typeface="Times" charset="0"/>
                    <a:ea typeface="Times" charset="0"/>
                    <a:cs typeface="Times" charset="0"/>
                  </a:rPr>
                  <a:t>The </a:t>
                </a:r>
                <a:r>
                  <a:rPr lang="en-US" dirty="0">
                    <a:latin typeface="Times" charset="0"/>
                    <a:ea typeface="Times" charset="0"/>
                    <a:cs typeface="Times" charset="0"/>
                  </a:rPr>
                  <a:t>form of intervention effect</a:t>
                </a:r>
              </a:p>
              <a:p>
                <a:endParaRPr lang="en-US" dirty="0">
                  <a:latin typeface="Times" charset="0"/>
                  <a:ea typeface="Times" charset="0"/>
                  <a:cs typeface="Times" charset="0"/>
                </a:endParaRPr>
              </a:p>
              <a:p>
                <a:pPr marL="0" indent="0" algn="ctr">
                  <a:buNone/>
                </a:pPr>
                <a14:m>
                  <m:oMath xmlns:m="http://schemas.openxmlformats.org/officeDocument/2006/math">
                    <m:sSub>
                      <m:sSubPr>
                        <m:ctrlPr>
                          <a:rPr lang="en-US" sz="2400" b="1" i="1" smtClean="0">
                            <a:latin typeface="Cambria Math" panose="02040503050406030204" pitchFamily="18" charset="0"/>
                            <a:ea typeface="Times" charset="0"/>
                            <a:cs typeface="Times" charset="0"/>
                          </a:rPr>
                        </m:ctrlPr>
                      </m:sSubPr>
                      <m:e>
                        <m:r>
                          <a:rPr lang="en-US" sz="2400" b="1" i="1">
                            <a:latin typeface="Cambria Math" charset="0"/>
                            <a:ea typeface="Times" charset="0"/>
                            <a:cs typeface="Times" charset="0"/>
                          </a:rPr>
                          <m:t>𝒛</m:t>
                        </m:r>
                      </m:e>
                      <m:sub>
                        <m:r>
                          <a:rPr lang="en-US" sz="2400" b="1" i="1">
                            <a:latin typeface="Cambria Math" charset="0"/>
                            <a:ea typeface="Times" charset="0"/>
                            <a:cs typeface="Times" charset="0"/>
                          </a:rPr>
                          <m:t>𝒕</m:t>
                        </m:r>
                      </m:sub>
                    </m:sSub>
                  </m:oMath>
                </a14:m>
                <a:r>
                  <a:rPr lang="en-US" sz="2400" b="1" dirty="0">
                    <a:latin typeface="Times" charset="0"/>
                    <a:ea typeface="Times" charset="0"/>
                    <a:cs typeface="Times" charset="0"/>
                  </a:rPr>
                  <a:t>= </a:t>
                </a:r>
                <a14:m>
                  <m:oMath xmlns:m="http://schemas.openxmlformats.org/officeDocument/2006/math">
                    <m:f>
                      <m:fPr>
                        <m:ctrlPr>
                          <a:rPr lang="en-US" sz="2400" b="1" i="1">
                            <a:latin typeface="Cambria Math" panose="02040503050406030204" pitchFamily="18" charset="0"/>
                            <a:ea typeface="Times" charset="0"/>
                            <a:cs typeface="Times" charset="0"/>
                          </a:rPr>
                        </m:ctrlPr>
                      </m:fPr>
                      <m:num>
                        <m:r>
                          <a:rPr lang="en-US" sz="2400" b="1" i="1">
                            <a:latin typeface="Cambria Math" charset="0"/>
                            <a:ea typeface="Times" charset="0"/>
                            <a:cs typeface="Times" charset="0"/>
                          </a:rPr>
                          <m:t>𝝎</m:t>
                        </m:r>
                        <m:r>
                          <a:rPr lang="en-US" sz="2400" b="1">
                            <a:latin typeface="Cambria Math" charset="0"/>
                            <a:ea typeface="Times" charset="0"/>
                            <a:cs typeface="Times" charset="0"/>
                          </a:rPr>
                          <m:t>(</m:t>
                        </m:r>
                        <m:r>
                          <a:rPr lang="en-US" sz="2400" b="1" i="1">
                            <a:latin typeface="Cambria Math" charset="0"/>
                            <a:ea typeface="Times" charset="0"/>
                            <a:cs typeface="Times" charset="0"/>
                          </a:rPr>
                          <m:t>𝑩</m:t>
                        </m:r>
                        <m:r>
                          <a:rPr lang="en-US" sz="2400" b="1">
                            <a:latin typeface="Cambria Math" charset="0"/>
                            <a:ea typeface="Times" charset="0"/>
                            <a:cs typeface="Times" charset="0"/>
                          </a:rPr>
                          <m:t>) </m:t>
                        </m:r>
                      </m:num>
                      <m:den>
                        <m:r>
                          <a:rPr lang="en-US" sz="2400" b="1" i="1">
                            <a:latin typeface="Cambria Math" charset="0"/>
                            <a:ea typeface="Times" charset="0"/>
                            <a:cs typeface="Times" charset="0"/>
                          </a:rPr>
                          <m:t>𝜹</m:t>
                        </m:r>
                        <m:r>
                          <a:rPr lang="en-US" sz="2400" b="1">
                            <a:latin typeface="Cambria Math" charset="0"/>
                            <a:ea typeface="Times" charset="0"/>
                            <a:cs typeface="Times" charset="0"/>
                          </a:rPr>
                          <m:t>(</m:t>
                        </m:r>
                        <m:r>
                          <a:rPr lang="en-US" sz="2400" b="1" i="1">
                            <a:latin typeface="Cambria Math" charset="0"/>
                            <a:ea typeface="Times" charset="0"/>
                            <a:cs typeface="Times" charset="0"/>
                          </a:rPr>
                          <m:t>𝑩</m:t>
                        </m:r>
                        <m:r>
                          <a:rPr lang="en-US" sz="2400" b="1">
                            <a:latin typeface="Cambria Math" charset="0"/>
                            <a:ea typeface="Times" charset="0"/>
                            <a:cs typeface="Times" charset="0"/>
                          </a:rPr>
                          <m:t>) </m:t>
                        </m:r>
                      </m:den>
                    </m:f>
                  </m:oMath>
                </a14:m>
                <a:r>
                  <a:rPr lang="en-US" sz="2400" b="1" dirty="0">
                    <a:latin typeface="Times" charset="0"/>
                    <a:ea typeface="Times" charset="0"/>
                    <a:cs typeface="Times" charset="0"/>
                  </a:rPr>
                  <a:t> </a:t>
                </a:r>
                <a14:m>
                  <m:oMath xmlns:m="http://schemas.openxmlformats.org/officeDocument/2006/math">
                    <m:sSub>
                      <m:sSubPr>
                        <m:ctrlPr>
                          <a:rPr lang="en-US" sz="2400" b="1" i="1">
                            <a:latin typeface="Cambria Math" panose="02040503050406030204" pitchFamily="18" charset="0"/>
                            <a:ea typeface="Times" charset="0"/>
                            <a:cs typeface="Times" charset="0"/>
                          </a:rPr>
                        </m:ctrlPr>
                      </m:sSubPr>
                      <m:e>
                        <m:r>
                          <a:rPr lang="en-US" sz="2400" b="1" i="1" smtClean="0">
                            <a:latin typeface="Cambria Math" charset="0"/>
                            <a:ea typeface="Times" charset="0"/>
                            <a:cs typeface="Times" charset="0"/>
                          </a:rPr>
                          <m:t>𝑰</m:t>
                        </m:r>
                      </m:e>
                      <m:sub>
                        <m:r>
                          <a:rPr lang="en-US" sz="2400" b="1" i="1">
                            <a:latin typeface="Cambria Math" charset="0"/>
                            <a:ea typeface="Times" charset="0"/>
                            <a:cs typeface="Times" charset="0"/>
                          </a:rPr>
                          <m:t>𝒕</m:t>
                        </m:r>
                      </m:sub>
                    </m:sSub>
                  </m:oMath>
                </a14:m>
                <a:r>
                  <a:rPr lang="en-US" sz="2400" b="1" dirty="0" smtClean="0">
                    <a:latin typeface="Times" charset="0"/>
                    <a:ea typeface="Times" charset="0"/>
                    <a:cs typeface="Times" charset="0"/>
                  </a:rPr>
                  <a:t>= </a:t>
                </a:r>
                <a14:m>
                  <m:oMath xmlns:m="http://schemas.openxmlformats.org/officeDocument/2006/math">
                    <m:f>
                      <m:fPr>
                        <m:ctrlPr>
                          <a:rPr lang="en-US" sz="2400" b="1" i="1">
                            <a:latin typeface="Cambria Math" panose="02040503050406030204" pitchFamily="18" charset="0"/>
                            <a:ea typeface="Times" charset="0"/>
                            <a:cs typeface="Times" charset="0"/>
                          </a:rPr>
                        </m:ctrlPr>
                      </m:fPr>
                      <m:num>
                        <m:sSub>
                          <m:sSubPr>
                            <m:ctrlPr>
                              <a:rPr lang="en-US" sz="2400" b="1" i="1">
                                <a:latin typeface="Cambria Math" panose="02040503050406030204" pitchFamily="18" charset="0"/>
                                <a:ea typeface="Times" charset="0"/>
                                <a:cs typeface="Times" charset="0"/>
                              </a:rPr>
                            </m:ctrlPr>
                          </m:sSubPr>
                          <m:e>
                            <m:r>
                              <a:rPr lang="en-US" sz="2400" b="1" i="1">
                                <a:latin typeface="Cambria Math" charset="0"/>
                                <a:ea typeface="Times" charset="0"/>
                                <a:cs typeface="Times" charset="0"/>
                              </a:rPr>
                              <m:t>𝝎</m:t>
                            </m:r>
                          </m:e>
                          <m:sub>
                            <m:r>
                              <a:rPr lang="en-US" sz="2400" b="1" i="1">
                                <a:latin typeface="Cambria Math" charset="0"/>
                                <a:ea typeface="Times" charset="0"/>
                                <a:cs typeface="Times" charset="0"/>
                              </a:rPr>
                              <m:t>𝟎</m:t>
                            </m:r>
                          </m:sub>
                        </m:sSub>
                        <m:r>
                          <m:rPr>
                            <m:nor/>
                          </m:rPr>
                          <a:rPr lang="en-US" sz="2400" b="1">
                            <a:latin typeface="Times" charset="0"/>
                            <a:ea typeface="Times" charset="0"/>
                            <a:cs typeface="Times" charset="0"/>
                          </a:rPr>
                          <m:t>+</m:t>
                        </m:r>
                        <m:sSub>
                          <m:sSubPr>
                            <m:ctrlPr>
                              <a:rPr lang="en-US" sz="2400" b="1" i="1">
                                <a:latin typeface="Cambria Math" panose="02040503050406030204" pitchFamily="18" charset="0"/>
                                <a:ea typeface="Times" charset="0"/>
                                <a:cs typeface="Times" charset="0"/>
                              </a:rPr>
                            </m:ctrlPr>
                          </m:sSubPr>
                          <m:e>
                            <m:r>
                              <a:rPr lang="en-US" sz="2400" b="1" i="1">
                                <a:latin typeface="Cambria Math" charset="0"/>
                                <a:ea typeface="Times" charset="0"/>
                                <a:cs typeface="Times" charset="0"/>
                              </a:rPr>
                              <m:t>𝝎</m:t>
                            </m:r>
                          </m:e>
                          <m:sub>
                            <m:r>
                              <a:rPr lang="en-US" sz="2400" b="1" i="1">
                                <a:latin typeface="Cambria Math" charset="0"/>
                                <a:ea typeface="Times" charset="0"/>
                                <a:cs typeface="Times" charset="0"/>
                              </a:rPr>
                              <m:t>𝟏</m:t>
                            </m:r>
                          </m:sub>
                        </m:sSub>
                        <m:r>
                          <a:rPr lang="en-US" sz="2400" b="1" i="1">
                            <a:latin typeface="Cambria Math" charset="0"/>
                            <a:ea typeface="Times" charset="0"/>
                            <a:cs typeface="Times" charset="0"/>
                          </a:rPr>
                          <m:t>𝑩</m:t>
                        </m:r>
                        <m:r>
                          <m:rPr>
                            <m:nor/>
                          </m:rPr>
                          <a:rPr lang="en-US" sz="2400" b="1">
                            <a:latin typeface="Times" charset="0"/>
                            <a:ea typeface="Times" charset="0"/>
                            <a:cs typeface="Times" charset="0"/>
                          </a:rPr>
                          <m:t>+· · ·+</m:t>
                        </m:r>
                        <m:sSub>
                          <m:sSubPr>
                            <m:ctrlPr>
                              <a:rPr lang="en-US" sz="2400" b="1" i="1">
                                <a:latin typeface="Cambria Math" panose="02040503050406030204" pitchFamily="18" charset="0"/>
                                <a:ea typeface="Times" charset="0"/>
                                <a:cs typeface="Times" charset="0"/>
                              </a:rPr>
                            </m:ctrlPr>
                          </m:sSubPr>
                          <m:e>
                            <m:r>
                              <a:rPr lang="en-US" sz="2400" b="1" i="1">
                                <a:latin typeface="Cambria Math" charset="0"/>
                                <a:ea typeface="Times" charset="0"/>
                                <a:cs typeface="Times" charset="0"/>
                              </a:rPr>
                              <m:t>𝝎</m:t>
                            </m:r>
                          </m:e>
                          <m:sub>
                            <m:r>
                              <a:rPr lang="en-US" sz="2400" b="1" i="1">
                                <a:latin typeface="Cambria Math" charset="0"/>
                                <a:ea typeface="Times" charset="0"/>
                                <a:cs typeface="Times" charset="0"/>
                              </a:rPr>
                              <m:t>𝒔</m:t>
                            </m:r>
                          </m:sub>
                        </m:sSub>
                        <m:sSup>
                          <m:sSupPr>
                            <m:ctrlPr>
                              <a:rPr lang="en-US" sz="2400" b="1" i="1">
                                <a:latin typeface="Cambria Math" panose="02040503050406030204" pitchFamily="18" charset="0"/>
                                <a:ea typeface="Times" charset="0"/>
                                <a:cs typeface="Times" charset="0"/>
                              </a:rPr>
                            </m:ctrlPr>
                          </m:sSupPr>
                          <m:e>
                            <m:r>
                              <a:rPr lang="en-US" sz="2400" b="1" i="1">
                                <a:latin typeface="Cambria Math" charset="0"/>
                                <a:ea typeface="Times" charset="0"/>
                                <a:cs typeface="Times" charset="0"/>
                              </a:rPr>
                              <m:t>𝑩</m:t>
                            </m:r>
                          </m:e>
                          <m:sup>
                            <m:r>
                              <a:rPr lang="en-US" sz="2400" b="1" i="1">
                                <a:latin typeface="Cambria Math" charset="0"/>
                                <a:ea typeface="Times" charset="0"/>
                                <a:cs typeface="Times" charset="0"/>
                              </a:rPr>
                              <m:t>𝑺</m:t>
                            </m:r>
                          </m:sup>
                        </m:sSup>
                        <m:r>
                          <m:rPr>
                            <m:nor/>
                          </m:rPr>
                          <a:rPr lang="en-US" sz="2400" b="1">
                            <a:latin typeface="Times" charset="0"/>
                            <a:ea typeface="Times" charset="0"/>
                            <a:cs typeface="Times" charset="0"/>
                          </a:rPr>
                          <m:t> </m:t>
                        </m:r>
                      </m:num>
                      <m:den>
                        <m:r>
                          <m:rPr>
                            <m:nor/>
                          </m:rPr>
                          <a:rPr lang="en-US" sz="2400" b="1" i="0" smtClean="0">
                            <a:latin typeface="Times" charset="0"/>
                            <a:ea typeface="Times" charset="0"/>
                            <a:cs typeface="Times" charset="0"/>
                          </a:rPr>
                          <m:t>1−</m:t>
                        </m:r>
                        <m:sSub>
                          <m:sSubPr>
                            <m:ctrlPr>
                              <a:rPr lang="en-US" sz="2400" b="1" i="1">
                                <a:latin typeface="Cambria Math" panose="02040503050406030204" pitchFamily="18" charset="0"/>
                                <a:ea typeface="Times" charset="0"/>
                                <a:cs typeface="Times" charset="0"/>
                              </a:rPr>
                            </m:ctrlPr>
                          </m:sSubPr>
                          <m:e>
                            <m:r>
                              <a:rPr lang="en-US" sz="2400" b="1" i="1">
                                <a:latin typeface="Cambria Math" charset="0"/>
                                <a:ea typeface="Times" charset="0"/>
                                <a:cs typeface="Times" charset="0"/>
                              </a:rPr>
                              <m:t>𝜹</m:t>
                            </m:r>
                          </m:e>
                          <m:sub>
                            <m:r>
                              <a:rPr lang="en-US" sz="2400" b="1" i="1">
                                <a:latin typeface="Cambria Math" charset="0"/>
                                <a:ea typeface="Times" charset="0"/>
                                <a:cs typeface="Times" charset="0"/>
                              </a:rPr>
                              <m:t>𝟏</m:t>
                            </m:r>
                          </m:sub>
                        </m:sSub>
                        <m:r>
                          <a:rPr lang="en-US" sz="2400" b="1" i="1">
                            <a:latin typeface="Cambria Math" charset="0"/>
                            <a:ea typeface="Times" charset="0"/>
                            <a:cs typeface="Times" charset="0"/>
                          </a:rPr>
                          <m:t>𝑩</m:t>
                        </m:r>
                        <m:r>
                          <m:rPr>
                            <m:nor/>
                          </m:rPr>
                          <a:rPr lang="en-US" sz="2400" b="1" i="0" smtClean="0">
                            <a:latin typeface="Times" charset="0"/>
                            <a:ea typeface="Times" charset="0"/>
                            <a:cs typeface="Times" charset="0"/>
                          </a:rPr>
                          <m:t>−</m:t>
                        </m:r>
                        <m:r>
                          <m:rPr>
                            <m:nor/>
                          </m:rPr>
                          <a:rPr lang="en-US" sz="2400" b="1">
                            <a:latin typeface="Times" charset="0"/>
                            <a:ea typeface="Times" charset="0"/>
                            <a:cs typeface="Times" charset="0"/>
                          </a:rPr>
                          <m:t>· · ·</m:t>
                        </m:r>
                        <m:r>
                          <a:rPr lang="en-US" sz="2400" b="1" i="1" smtClean="0">
                            <a:latin typeface="Cambria Math" charset="0"/>
                            <a:ea typeface="Times" charset="0"/>
                            <a:cs typeface="Times" charset="0"/>
                          </a:rPr>
                          <m:t>−</m:t>
                        </m:r>
                        <m:sSub>
                          <m:sSubPr>
                            <m:ctrlPr>
                              <a:rPr lang="en-US" sz="2400" b="1" i="1" smtClean="0">
                                <a:latin typeface="Cambria Math" panose="02040503050406030204" pitchFamily="18" charset="0"/>
                                <a:ea typeface="Times" charset="0"/>
                                <a:cs typeface="Times" charset="0"/>
                              </a:rPr>
                            </m:ctrlPr>
                          </m:sSubPr>
                          <m:e>
                            <m:r>
                              <a:rPr lang="en-US" sz="2400" b="1" i="1">
                                <a:latin typeface="Cambria Math" charset="0"/>
                                <a:ea typeface="Times" charset="0"/>
                                <a:cs typeface="Times" charset="0"/>
                              </a:rPr>
                              <m:t>𝜹</m:t>
                            </m:r>
                          </m:e>
                          <m:sub>
                            <m:r>
                              <a:rPr lang="en-US" sz="2400" b="1" i="1" smtClean="0">
                                <a:latin typeface="Cambria Math" charset="0"/>
                                <a:ea typeface="Times" charset="0"/>
                                <a:cs typeface="Times" charset="0"/>
                              </a:rPr>
                              <m:t>𝒓</m:t>
                            </m:r>
                          </m:sub>
                        </m:sSub>
                        <m:sSup>
                          <m:sSupPr>
                            <m:ctrlPr>
                              <a:rPr lang="en-US" sz="2400" b="1" i="1">
                                <a:latin typeface="Cambria Math" panose="02040503050406030204" pitchFamily="18" charset="0"/>
                                <a:ea typeface="Times" charset="0"/>
                                <a:cs typeface="Times" charset="0"/>
                              </a:rPr>
                            </m:ctrlPr>
                          </m:sSupPr>
                          <m:e>
                            <m:r>
                              <a:rPr lang="en-US" sz="2400" b="1" i="1">
                                <a:latin typeface="Cambria Math" charset="0"/>
                                <a:ea typeface="Times" charset="0"/>
                                <a:cs typeface="Times" charset="0"/>
                              </a:rPr>
                              <m:t>𝑩</m:t>
                            </m:r>
                          </m:e>
                          <m:sup>
                            <m:r>
                              <a:rPr lang="en-US" sz="2400" b="1" i="1" smtClean="0">
                                <a:latin typeface="Cambria Math" charset="0"/>
                                <a:ea typeface="Times" charset="0"/>
                                <a:cs typeface="Times" charset="0"/>
                              </a:rPr>
                              <m:t>𝒓</m:t>
                            </m:r>
                          </m:sup>
                        </m:sSup>
                      </m:den>
                    </m:f>
                  </m:oMath>
                </a14:m>
                <a:r>
                  <a:rPr lang="en-US" sz="2400" b="1" dirty="0">
                    <a:latin typeface="Times" charset="0"/>
                    <a:ea typeface="Times" charset="0"/>
                    <a:cs typeface="Times" charset="0"/>
                  </a:rPr>
                  <a:t> </a:t>
                </a:r>
                <a14:m>
                  <m:oMath xmlns:m="http://schemas.openxmlformats.org/officeDocument/2006/math">
                    <m:sSub>
                      <m:sSubPr>
                        <m:ctrlPr>
                          <a:rPr lang="en-US" sz="2400" b="1" i="1">
                            <a:latin typeface="Cambria Math" panose="02040503050406030204" pitchFamily="18" charset="0"/>
                            <a:ea typeface="Times" charset="0"/>
                            <a:cs typeface="Times" charset="0"/>
                          </a:rPr>
                        </m:ctrlPr>
                      </m:sSubPr>
                      <m:e>
                        <m:r>
                          <a:rPr lang="en-US" sz="2400" b="1" i="1" smtClean="0">
                            <a:latin typeface="Cambria Math" charset="0"/>
                            <a:ea typeface="Times" charset="0"/>
                            <a:cs typeface="Times" charset="0"/>
                          </a:rPr>
                          <m:t>𝑰</m:t>
                        </m:r>
                      </m:e>
                      <m:sub>
                        <m:r>
                          <a:rPr lang="en-US" sz="2400" b="1" i="1" smtClean="0">
                            <a:latin typeface="Cambria Math" charset="0"/>
                            <a:ea typeface="Times" charset="0"/>
                            <a:cs typeface="Times" charset="0"/>
                          </a:rPr>
                          <m:t>𝒕</m:t>
                        </m:r>
                      </m:sub>
                    </m:sSub>
                  </m:oMath>
                </a14:m>
                <a:endParaRPr lang="en-US" sz="2400" b="1" dirty="0" smtClean="0">
                  <a:latin typeface="Times" charset="0"/>
                  <a:ea typeface="Times" charset="0"/>
                  <a:cs typeface="Times" charset="0"/>
                </a:endParaRPr>
              </a:p>
              <a:p>
                <a:pPr marL="0" indent="0" algn="ctr">
                  <a:buNone/>
                </a:pPr>
                <a:endParaRPr lang="en-US" dirty="0" smtClean="0">
                  <a:latin typeface="Times" charset="0"/>
                  <a:ea typeface="Times" charset="0"/>
                  <a:cs typeface="Times" charset="0"/>
                </a:endParaRPr>
              </a:p>
              <a:p>
                <a:r>
                  <a:rPr lang="en-US" dirty="0" smtClean="0">
                    <a:latin typeface="Times" charset="0"/>
                    <a:ea typeface="Times" charset="0"/>
                    <a:cs typeface="Times" charset="0"/>
                  </a:rPr>
                  <a:t>Equivalent to (</a:t>
                </a:r>
                <a14:m>
                  <m:oMath xmlns:m="http://schemas.openxmlformats.org/officeDocument/2006/math">
                    <m:r>
                      <m:rPr>
                        <m:nor/>
                      </m:rPr>
                      <a:rPr lang="en-US">
                        <a:latin typeface="Times" charset="0"/>
                        <a:ea typeface="Times" charset="0"/>
                        <a:cs typeface="Times" charset="0"/>
                      </a:rPr>
                      <m:t>1−</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r>
                      <a:rPr lang="en-US" i="1">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𝑟</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𝑟</m:t>
                        </m:r>
                      </m:sup>
                    </m:sSup>
                  </m:oMath>
                </a14:m>
                <a:r>
                  <a:rPr lang="en-US" dirty="0" smtClean="0">
                    <a:latin typeface="Times" charset="0"/>
                    <a:ea typeface="Times" charset="0"/>
                    <a:cs typeface="Times" charset="0"/>
                  </a:rPr>
                  <a:t>)</a:t>
                </a:r>
                <a:r>
                  <a:rPr lang="en-US" b="1" dirty="0">
                    <a:latin typeface="Times" charset="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𝒛</m:t>
                        </m:r>
                      </m:e>
                      <m:sub>
                        <m:r>
                          <a:rPr lang="en-US" b="1" i="1">
                            <a:latin typeface="Cambria Math" charset="0"/>
                            <a:ea typeface="Times" charset="0"/>
                            <a:cs typeface="Times" charset="0"/>
                          </a:rPr>
                          <m:t>𝒕</m:t>
                        </m:r>
                      </m:sub>
                    </m:sSub>
                  </m:oMath>
                </a14:m>
                <a:r>
                  <a:rPr lang="en-US" dirty="0" smtClean="0">
                    <a:latin typeface="Times" charset="0"/>
                    <a:ea typeface="Times" charset="0"/>
                    <a:cs typeface="Times" charset="0"/>
                  </a:rPr>
                  <a:t>=</a:t>
                </a:r>
                <a14:m>
                  <m:oMath xmlns:m="http://schemas.openxmlformats.org/officeDocument/2006/math">
                    <m:sSub>
                      <m:sSubPr>
                        <m:ctrlPr>
                          <a:rPr lang="en-US" i="1">
                            <a:latin typeface="Cambria Math" panose="02040503050406030204" pitchFamily="18" charset="0"/>
                            <a:ea typeface="Times" charset="0"/>
                            <a:cs typeface="Times" charset="0"/>
                          </a:rPr>
                        </m:ctrlPr>
                      </m:sSubPr>
                      <m:e>
                        <m:r>
                          <a:rPr lang="en-US" b="0" i="0" smtClean="0">
                            <a:latin typeface="Cambria Math" charset="0"/>
                            <a:ea typeface="Times" charset="0"/>
                            <a:cs typeface="Times" charset="0"/>
                          </a:rPr>
                          <m:t>(</m:t>
                        </m:r>
                        <m:r>
                          <m:rPr>
                            <m:sty m:val="p"/>
                          </m:rPr>
                          <a:rPr lang="en-US">
                            <a:latin typeface="Cambria Math" charset="0"/>
                            <a:ea typeface="Times" charset="0"/>
                            <a:cs typeface="Times" charset="0"/>
                          </a:rPr>
                          <m:t>ω</m:t>
                        </m:r>
                      </m:e>
                      <m:sub>
                        <m:r>
                          <a:rPr lang="en-US" i="1">
                            <a:latin typeface="Cambria Math" charset="0"/>
                            <a:ea typeface="Times" charset="0"/>
                            <a:cs typeface="Times" charset="0"/>
                          </a:rPr>
                          <m:t>0</m:t>
                        </m:r>
                      </m:sub>
                    </m:sSub>
                    <m:r>
                      <m:rPr>
                        <m:nor/>
                      </m:rPr>
                      <a:rPr lang="en-US">
                        <a:latin typeface="Times"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𝑠</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𝑆</m:t>
                        </m:r>
                      </m:sup>
                    </m:sSup>
                  </m:oMath>
                </a14:m>
                <a:r>
                  <a:rPr lang="en-US" dirty="0" smtClean="0">
                    <a:latin typeface="Times" charset="0"/>
                    <a:ea typeface="Times" charset="0"/>
                    <a:cs typeface="Times" charset="0"/>
                  </a:rPr>
                  <a:t>)</a:t>
                </a:r>
                <a:r>
                  <a:rPr lang="en-US" b="1" dirty="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endParaRPr lang="en-US" b="1" dirty="0" smtClean="0">
                  <a:latin typeface="Times" charset="0"/>
                  <a:ea typeface="Times" charset="0"/>
                  <a:cs typeface="Times" charset="0"/>
                </a:endParaRPr>
              </a:p>
              <a:p>
                <a:endParaRPr lang="en-US" b="1" dirty="0" smtClean="0">
                  <a:latin typeface="Times" charset="0"/>
                  <a:ea typeface="Times" charset="0"/>
                  <a:cs typeface="Times" charset="0"/>
                </a:endParaRPr>
              </a:p>
              <a:p>
                <a:endParaRPr lang="en-US" dirty="0" smtClean="0">
                  <a:latin typeface="Times" charset="0"/>
                  <a:ea typeface="Times" charset="0"/>
                  <a:cs typeface="Times" charset="0"/>
                </a:endParaRPr>
              </a:p>
              <a:p>
                <a:r>
                  <a:rPr lang="en-US" dirty="0" smtClean="0">
                    <a:latin typeface="Times" charset="0"/>
                    <a:ea typeface="Times" charset="0"/>
                    <a:cs typeface="Times" charset="0"/>
                  </a:rPr>
                  <a:t>Where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r>
                      <a:rPr lang="en-US" i="1">
                        <a:latin typeface="Cambria Math" charset="0"/>
                        <a:ea typeface="Times" charset="0"/>
                        <a:cs typeface="Times" charset="0"/>
                      </a:rPr>
                      <m:t>=</m:t>
                    </m:r>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𝑷</m:t>
                        </m:r>
                      </m:e>
                      <m:sub>
                        <m:r>
                          <a:rPr lang="en-US" b="1" i="1">
                            <a:latin typeface="Cambria Math" charset="0"/>
                            <a:ea typeface="Times" charset="0"/>
                            <a:cs typeface="Times" charset="0"/>
                          </a:rPr>
                          <m:t>𝒕</m:t>
                        </m:r>
                      </m:sub>
                    </m:sSub>
                  </m:oMath>
                </a14:m>
                <a:r>
                  <a:rPr lang="en-US" dirty="0" smtClean="0">
                    <a:latin typeface="Times" charset="0"/>
                    <a:ea typeface="Times" charset="0"/>
                    <a:cs typeface="Times" charset="0"/>
                  </a:rPr>
                  <a:t> or</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  </m:t>
                        </m:r>
                        <m:r>
                          <a:rPr lang="en-US" b="1" i="1" smtClean="0">
                            <a:latin typeface="Cambria Math" charset="0"/>
                            <a:ea typeface="Times" charset="0"/>
                            <a:cs typeface="Times" charset="0"/>
                          </a:rPr>
                          <m:t>𝑺</m:t>
                        </m:r>
                      </m:e>
                      <m:sub>
                        <m:r>
                          <a:rPr lang="en-US" b="1" i="1">
                            <a:latin typeface="Cambria Math" charset="0"/>
                            <a:ea typeface="Times" charset="0"/>
                            <a:cs typeface="Times" charset="0"/>
                          </a:rPr>
                          <m:t>𝒕</m:t>
                        </m:r>
                      </m:sub>
                    </m:sSub>
                    <m:r>
                      <a:rPr lang="en-US" i="1">
                        <a:latin typeface="Cambria Math" charset="0"/>
                        <a:ea typeface="Times" charset="0"/>
                        <a:cs typeface="Times" charset="0"/>
                      </a:rPr>
                      <m:t>, </m:t>
                    </m:r>
                  </m:oMath>
                </a14:m>
                <a:r>
                  <a:rPr lang="en-US" dirty="0" smtClean="0">
                    <a:latin typeface="Times" charset="0"/>
                    <a:ea typeface="Times" charset="0"/>
                    <a:cs typeface="Times" charset="0"/>
                  </a:rPr>
                  <a:t>depending on the type of effect</a:t>
                </a:r>
              </a:p>
              <a:p>
                <a:endParaRPr lang="en-US" dirty="0" smtClean="0">
                  <a:latin typeface="Times" charset="0"/>
                  <a:ea typeface="Times" charset="0"/>
                  <a:cs typeface="Times" charset="0"/>
                </a:endParaRPr>
              </a:p>
              <a:p>
                <a:endParaRPr lang="en-US" dirty="0" smtClean="0">
                  <a:latin typeface="Times" charset="0"/>
                  <a:ea typeface="Times" charset="0"/>
                  <a:cs typeface="Times" charset="0"/>
                </a:endParaRPr>
              </a:p>
              <a:p>
                <a:r>
                  <a:rPr lang="en-US" dirty="0" smtClean="0">
                    <a:latin typeface="Times" charset="0"/>
                    <a:ea typeface="Times" charset="0"/>
                    <a:cs typeface="Times" charset="0"/>
                  </a:rPr>
                  <a:t>r is the lagging parameter (AR) ; s is the filtering parameter (MA) </a:t>
                </a:r>
                <a:endParaRPr lang="en-US" dirty="0">
                  <a:latin typeface="Times" charset="0"/>
                  <a:ea typeface="Times" charset="0"/>
                  <a:cs typeface="Time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a:blip r:embed="rId3"/>
                <a:stretch>
                  <a:fillRect l="-741" b="-24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FE5545D-3A19-489E-A800-6E63136A932D}" type="slidenum">
              <a:rPr lang="en-US" smtClean="0"/>
              <a:t>10</a:t>
            </a:fld>
            <a:endParaRPr lang="en-US"/>
          </a:p>
        </p:txBody>
      </p:sp>
      <mc:AlternateContent xmlns:mc="http://schemas.openxmlformats.org/markup-compatibility/2006" xmlns:a14="http://schemas.microsoft.com/office/drawing/2010/main">
        <mc:Choice Requires="a14">
          <p:sp>
            <p:nvSpPr>
              <p:cNvPr id="6" name="Rectangle 5"/>
              <p:cNvSpPr/>
              <p:nvPr/>
            </p:nvSpPr>
            <p:spPr>
              <a:xfrm>
                <a:off x="6648680" y="3975028"/>
                <a:ext cx="1657120" cy="710194"/>
              </a:xfrm>
              <a:prstGeom prst="rect">
                <a:avLst/>
              </a:prstGeom>
            </p:spPr>
            <p:txBody>
              <a:bodyPr wrap="none">
                <a:spAutoFit/>
              </a:bodyPr>
              <a:lstStyle/>
              <a:p>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𝑺</m:t>
                        </m:r>
                      </m:e>
                      <m:sub>
                        <m:r>
                          <a:rPr lang="en-US" b="1" i="1">
                            <a:latin typeface="Cambria Math" charset="0"/>
                            <a:ea typeface="Times" charset="0"/>
                            <a:cs typeface="Times" charset="0"/>
                          </a:rPr>
                          <m:t>𝒕</m:t>
                        </m:r>
                      </m:sub>
                    </m:sSub>
                  </m:oMath>
                </a14:m>
                <a:r>
                  <a:rPr lang="en-US" dirty="0"/>
                  <a:t>=</a:t>
                </a:r>
                <a14:m>
                  <m:oMath xmlns:m="http://schemas.openxmlformats.org/officeDocument/2006/math">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charset="0"/>
                              </a:rPr>
                              <m:t>&lt;</m:t>
                            </m:r>
                            <m:r>
                              <a:rPr lang="en-US" i="1">
                                <a:latin typeface="Cambria Math" charset="0"/>
                              </a:rPr>
                              <m:t>𝑇</m:t>
                            </m:r>
                          </m:e>
                          <m:e>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charset="0"/>
                              </a:rPr>
                              <m:t>𝑇</m:t>
                            </m:r>
                          </m:e>
                        </m:eqArr>
                      </m:e>
                    </m:d>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648680" y="3975028"/>
                <a:ext cx="1657120" cy="71019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936673" y="4822541"/>
                <a:ext cx="2402517" cy="710194"/>
              </a:xfrm>
              <a:prstGeom prst="rect">
                <a:avLst/>
              </a:prstGeom>
            </p:spPr>
            <p:txBody>
              <a:bodyPr wrap="none">
                <a:spAutoFit/>
              </a:bodyPr>
              <a:lstStyle/>
              <a:p>
                <a14:m>
                  <m:oMath xmlns:m="http://schemas.openxmlformats.org/officeDocument/2006/math">
                    <m:sSub>
                      <m:sSubPr>
                        <m:ctrlPr>
                          <a:rPr lang="en-US" b="1" i="1" smtClean="0">
                            <a:latin typeface="Cambria Math" panose="02040503050406030204" pitchFamily="18" charset="0"/>
                            <a:ea typeface="Times" charset="0"/>
                            <a:cs typeface="Times" charset="0"/>
                          </a:rPr>
                        </m:ctrlPr>
                      </m:sSubPr>
                      <m:e>
                        <m:r>
                          <a:rPr lang="en-US" b="1" i="1">
                            <a:latin typeface="Cambria Math" charset="0"/>
                            <a:ea typeface="Times" charset="0"/>
                            <a:cs typeface="Times" charset="0"/>
                          </a:rPr>
                          <m:t>              </m:t>
                        </m:r>
                        <m:r>
                          <a:rPr lang="en-US" b="1" i="1">
                            <a:latin typeface="Cambria Math" charset="0"/>
                            <a:ea typeface="Times" charset="0"/>
                            <a:cs typeface="Times" charset="0"/>
                          </a:rPr>
                          <m:t>𝑷</m:t>
                        </m:r>
                      </m:e>
                      <m:sub>
                        <m:r>
                          <a:rPr lang="en-US" b="1" i="1">
                            <a:latin typeface="Cambria Math" charset="0"/>
                            <a:ea typeface="Times" charset="0"/>
                            <a:cs typeface="Times" charset="0"/>
                          </a:rPr>
                          <m:t>𝒕</m:t>
                        </m:r>
                      </m:sub>
                    </m:sSub>
                  </m:oMath>
                </a14:m>
                <a:r>
                  <a:rPr lang="en-US" dirty="0"/>
                  <a:t>=</a:t>
                </a:r>
                <a14:m>
                  <m:oMath xmlns:m="http://schemas.openxmlformats.org/officeDocument/2006/math">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charset="0"/>
                              </a:rPr>
                              <m:t>𝑇</m:t>
                            </m:r>
                          </m:e>
                          <m:e>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charset="0"/>
                              </a:rPr>
                              <m:t>𝑇</m:t>
                            </m:r>
                          </m:e>
                        </m:eqArr>
                      </m:e>
                    </m:d>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936673" y="4822541"/>
                <a:ext cx="2402517" cy="71019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37734" y="2590800"/>
                <a:ext cx="1279011" cy="369332"/>
              </a:xfrm>
              <a:prstGeom prst="rect">
                <a:avLst/>
              </a:prstGeom>
              <a:noFill/>
            </p:spPr>
            <p:txBody>
              <a:bodyPr wrap="square" rtlCol="0">
                <a:spAutoFit/>
              </a:bodyPr>
              <a:lstStyle/>
              <a:p>
                <a14:m>
                  <m:oMath xmlns:m="http://schemas.openxmlformats.org/officeDocument/2006/math">
                    <m:r>
                      <a:rPr lang="en-US" b="1" i="1" smtClean="0">
                        <a:latin typeface="Cambria Math" charset="0"/>
                      </a:rPr>
                      <m:t>(|</m:t>
                    </m:r>
                    <m:r>
                      <a:rPr lang="en-US" b="1" i="1">
                        <a:latin typeface="Cambria Math" charset="0"/>
                        <a:ea typeface="Times" charset="0"/>
                        <a:cs typeface="Times" charset="0"/>
                      </a:rPr>
                      <m:t>𝛅</m:t>
                    </m:r>
                    <m:r>
                      <a:rPr lang="en-US" b="1" i="0" smtClean="0">
                        <a:latin typeface="Cambria Math" charset="0"/>
                      </a:rPr>
                      <m:t>|</m:t>
                    </m:r>
                  </m:oMath>
                </a14:m>
                <a:r>
                  <a:rPr lang="en-US" b="1" dirty="0" smtClean="0"/>
                  <a:t>&lt;1)</a:t>
                </a:r>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6837734" y="2590800"/>
                <a:ext cx="1279011" cy="369332"/>
              </a:xfrm>
              <a:prstGeom prst="rect">
                <a:avLst/>
              </a:prstGeom>
              <a:blipFill rotWithShape="0">
                <a:blip r:embed="rId6"/>
                <a:stretch>
                  <a:fillRect l="-1435"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6705600" y="1034534"/>
                <a:ext cx="1405128" cy="400110"/>
              </a:xfrm>
              <a:prstGeom prst="rect">
                <a:avLst/>
              </a:prstGeom>
            </p:spPr>
            <p:txBody>
              <a:bodyPr wrap="none">
                <a:spAutoFit/>
              </a:bodyPr>
              <a:lstStyle/>
              <a:p>
                <a14:m>
                  <m:oMath xmlns:m="http://schemas.openxmlformats.org/officeDocument/2006/math">
                    <m:sSub>
                      <m:sSubPr>
                        <m:ctrlPr>
                          <a:rPr lang="en-US" sz="2000" b="1" i="1">
                            <a:latin typeface="Cambria Math" panose="02040503050406030204" pitchFamily="18" charset="0"/>
                          </a:rPr>
                        </m:ctrlPr>
                      </m:sSubPr>
                      <m:e>
                        <m:r>
                          <a:rPr lang="en-US" sz="2000" b="1" i="1">
                            <a:latin typeface="Cambria Math" charset="0"/>
                          </a:rPr>
                          <m:t>𝒀</m:t>
                        </m:r>
                      </m:e>
                      <m:sub>
                        <m:r>
                          <a:rPr lang="en-US" sz="2000" b="1" i="1">
                            <a:latin typeface="Cambria Math" charset="0"/>
                          </a:rPr>
                          <m:t>𝒕</m:t>
                        </m:r>
                      </m:sub>
                    </m:sSub>
                    <m:r>
                      <a:rPr lang="en-US" sz="2000" b="1">
                        <a:latin typeface="Cambria Math" charset="0"/>
                      </a:rPr>
                      <m:t>=</m:t>
                    </m:r>
                  </m:oMath>
                </a14:m>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charset="0"/>
                          </a:rPr>
                          <m:t>𝑿</m:t>
                        </m:r>
                      </m:e>
                      <m:sub>
                        <m:r>
                          <a:rPr lang="en-US" sz="2000" b="1" i="1">
                            <a:latin typeface="Cambria Math" panose="02040503050406030204" pitchFamily="18" charset="0"/>
                          </a:rPr>
                          <m:t>𝒕</m:t>
                        </m:r>
                      </m:sub>
                    </m:sSub>
                  </m:oMath>
                </a14:m>
                <a:r>
                  <a:rPr lang="en-US" sz="2000" b="1" dirty="0"/>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charset="0"/>
                          </a:rPr>
                          <m:t>𝒁</m:t>
                        </m:r>
                      </m:e>
                      <m:sub>
                        <m:r>
                          <a:rPr lang="en-US" sz="2000" b="1" i="1">
                            <a:latin typeface="Cambria Math" charset="0"/>
                          </a:rPr>
                          <m:t>𝒕</m:t>
                        </m:r>
                      </m:sub>
                    </m:sSub>
                  </m:oMath>
                </a14:m>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6705600" y="1034534"/>
                <a:ext cx="1405128" cy="400110"/>
              </a:xfrm>
              <a:prstGeom prst="rect">
                <a:avLst/>
              </a:prstGeom>
              <a:blipFill>
                <a:blip r:embed="rId7"/>
                <a:stretch>
                  <a:fillRect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1370221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charset="0"/>
                <a:ea typeface="Times" charset="0"/>
                <a:cs typeface="Times" charset="0"/>
              </a:rPr>
              <a:t>Model Description</a:t>
            </a:r>
            <a:endParaRPr lang="en-US" dirty="0">
              <a:latin typeface="Times" charset="0"/>
              <a:ea typeface="Times" charset="0"/>
              <a:cs typeface="Times"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latin typeface="Times" charset="0"/>
                    <a:ea typeface="Times" charset="0"/>
                    <a:cs typeface="Times" charset="0"/>
                  </a:rPr>
                  <a:t>Therefore, the general form of model would be</a:t>
                </a:r>
              </a:p>
              <a:p>
                <a:endParaRPr lang="en-US" dirty="0" smtClean="0">
                  <a:latin typeface="Times" charset="0"/>
                  <a:ea typeface="Times" charset="0"/>
                  <a:cs typeface="Times" charset="0"/>
                </a:endParaRPr>
              </a:p>
              <a:p>
                <a:pPr marL="0" indent="0" algn="ctr">
                  <a:buNone/>
                </a:pP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𝒚</m:t>
                        </m:r>
                      </m:e>
                      <m:sub>
                        <m:r>
                          <a:rPr lang="en-US" b="1" i="1">
                            <a:latin typeface="Cambria Math" charset="0"/>
                            <a:ea typeface="Times" charset="0"/>
                            <a:cs typeface="Times" charset="0"/>
                          </a:rPr>
                          <m:t>𝒕</m:t>
                        </m:r>
                      </m:sub>
                    </m:sSub>
                    <m:r>
                      <a:rPr lang="en-US" b="1" i="1">
                        <a:latin typeface="Cambria Math" charset="0"/>
                        <a:ea typeface="Times" charset="0"/>
                        <a:cs typeface="Times" charset="0"/>
                      </a:rPr>
                      <m:t>−µ</m:t>
                    </m:r>
                  </m:oMath>
                </a14:m>
                <a:r>
                  <a:rPr lang="en-US" b="1" dirty="0">
                    <a:latin typeface="Times" charset="0"/>
                    <a:ea typeface="Times" charset="0"/>
                    <a:cs typeface="Times" charset="0"/>
                  </a:rPr>
                  <a:t>=</a:t>
                </a:r>
                <a14:m>
                  <m:oMath xmlns:m="http://schemas.openxmlformats.org/officeDocument/2006/math">
                    <m:f>
                      <m:fPr>
                        <m:ctrlPr>
                          <a:rPr lang="en-US" b="1" i="1">
                            <a:latin typeface="Cambria Math" panose="02040503050406030204" pitchFamily="18" charset="0"/>
                            <a:ea typeface="Times" charset="0"/>
                            <a:cs typeface="Times" charset="0"/>
                          </a:rPr>
                        </m:ctrlPr>
                      </m:fPr>
                      <m:num>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𝜣</m:t>
                            </m:r>
                          </m:e>
                          <m:sub>
                            <m:r>
                              <a:rPr lang="en-US" b="1" i="1">
                                <a:latin typeface="Cambria Math" charset="0"/>
                                <a:ea typeface="Times" charset="0"/>
                                <a:cs typeface="Times" charset="0"/>
                              </a:rPr>
                              <m:t>𝒒</m:t>
                            </m:r>
                          </m:sub>
                        </m:sSub>
                        <m:r>
                          <a:rPr lang="en-US" b="1" i="1">
                            <a:latin typeface="Cambria Math" charset="0"/>
                            <a:ea typeface="Times" charset="0"/>
                            <a:cs typeface="Times" charset="0"/>
                          </a:rPr>
                          <m:t>(</m:t>
                        </m:r>
                        <m:r>
                          <a:rPr lang="en-US" b="1" i="1">
                            <a:latin typeface="Cambria Math" charset="0"/>
                            <a:ea typeface="Times" charset="0"/>
                            <a:cs typeface="Times" charset="0"/>
                          </a:rPr>
                          <m:t>𝑩</m:t>
                        </m:r>
                        <m:r>
                          <a:rPr lang="en-US" b="1" i="1">
                            <a:latin typeface="Cambria Math" charset="0"/>
                            <a:ea typeface="Times" charset="0"/>
                            <a:cs typeface="Times" charset="0"/>
                          </a:rPr>
                          <m:t>)</m:t>
                        </m:r>
                      </m:num>
                      <m:den>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𝜱</m:t>
                            </m:r>
                          </m:e>
                          <m:sub>
                            <m:r>
                              <a:rPr lang="en-US" b="1" i="1">
                                <a:latin typeface="Cambria Math" charset="0"/>
                                <a:ea typeface="Times" charset="0"/>
                                <a:cs typeface="Times" charset="0"/>
                              </a:rPr>
                              <m:t>𝒑</m:t>
                            </m:r>
                          </m:sub>
                        </m:sSub>
                        <m:r>
                          <a:rPr lang="en-US" b="1" i="1">
                            <a:latin typeface="Cambria Math" charset="0"/>
                            <a:ea typeface="Times" charset="0"/>
                            <a:cs typeface="Times" charset="0"/>
                          </a:rPr>
                          <m:t>(</m:t>
                        </m:r>
                        <m:r>
                          <a:rPr lang="en-US" b="1" i="1">
                            <a:latin typeface="Cambria Math" charset="0"/>
                            <a:ea typeface="Times" charset="0"/>
                            <a:cs typeface="Times" charset="0"/>
                          </a:rPr>
                          <m:t>𝑩</m:t>
                        </m:r>
                        <m:r>
                          <a:rPr lang="en-US" b="1" i="1">
                            <a:latin typeface="Cambria Math" charset="0"/>
                            <a:ea typeface="Times" charset="0"/>
                            <a:cs typeface="Times" charset="0"/>
                          </a:rPr>
                          <m:t>)</m:t>
                        </m:r>
                      </m:den>
                    </m:f>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𝒂</m:t>
                        </m:r>
                      </m:e>
                      <m:sub>
                        <m:r>
                          <a:rPr lang="en-US" b="1" i="1">
                            <a:latin typeface="Cambria Math" charset="0"/>
                            <a:ea typeface="Times" charset="0"/>
                            <a:cs typeface="Times" charset="0"/>
                          </a:rPr>
                          <m:t>𝒕</m:t>
                        </m:r>
                      </m:sub>
                    </m:sSub>
                    <m:r>
                      <a:rPr lang="en-US" b="1" i="1">
                        <a:latin typeface="Cambria Math" charset="0"/>
                        <a:ea typeface="Times" charset="0"/>
                        <a:cs typeface="Times" charset="0"/>
                      </a:rPr>
                      <m:t>+</m:t>
                    </m:r>
                    <m:f>
                      <m:fPr>
                        <m:ctrlPr>
                          <a:rPr lang="en-US" b="1" i="1">
                            <a:latin typeface="Cambria Math" panose="02040503050406030204" pitchFamily="18" charset="0"/>
                            <a:ea typeface="Times" charset="0"/>
                            <a:cs typeface="Times" charset="0"/>
                          </a:rPr>
                        </m:ctrlPr>
                      </m:fPr>
                      <m:num>
                        <m:r>
                          <a:rPr lang="en-US" b="1" i="1">
                            <a:latin typeface="Cambria Math" charset="0"/>
                            <a:ea typeface="Times" charset="0"/>
                            <a:cs typeface="Times" charset="0"/>
                          </a:rPr>
                          <m:t>𝝎</m:t>
                        </m:r>
                        <m:r>
                          <a:rPr lang="en-US" b="1" i="1">
                            <a:latin typeface="Cambria Math" charset="0"/>
                            <a:ea typeface="Times" charset="0"/>
                            <a:cs typeface="Times" charset="0"/>
                          </a:rPr>
                          <m:t>(</m:t>
                        </m:r>
                        <m:r>
                          <a:rPr lang="en-US" b="1" i="1">
                            <a:latin typeface="Cambria Math" charset="0"/>
                            <a:ea typeface="Times" charset="0"/>
                            <a:cs typeface="Times" charset="0"/>
                          </a:rPr>
                          <m:t>𝑩</m:t>
                        </m:r>
                        <m:r>
                          <a:rPr lang="en-US" b="1" i="1">
                            <a:latin typeface="Cambria Math" charset="0"/>
                            <a:ea typeface="Times" charset="0"/>
                            <a:cs typeface="Times" charset="0"/>
                          </a:rPr>
                          <m:t>) </m:t>
                        </m:r>
                      </m:num>
                      <m:den>
                        <m:r>
                          <a:rPr lang="en-US" b="1" i="1">
                            <a:latin typeface="Cambria Math" charset="0"/>
                            <a:ea typeface="Times" charset="0"/>
                            <a:cs typeface="Times" charset="0"/>
                          </a:rPr>
                          <m:t>𝜹</m:t>
                        </m:r>
                        <m:r>
                          <a:rPr lang="en-US" b="1" i="1">
                            <a:latin typeface="Cambria Math" charset="0"/>
                            <a:ea typeface="Times" charset="0"/>
                            <a:cs typeface="Times" charset="0"/>
                          </a:rPr>
                          <m:t>(</m:t>
                        </m:r>
                        <m:r>
                          <a:rPr lang="en-US" b="1" i="1">
                            <a:latin typeface="Cambria Math" charset="0"/>
                            <a:ea typeface="Times" charset="0"/>
                            <a:cs typeface="Times" charset="0"/>
                          </a:rPr>
                          <m:t>𝑩</m:t>
                        </m:r>
                        <m:r>
                          <a:rPr lang="en-US" b="1" i="1">
                            <a:latin typeface="Cambria Math" charset="0"/>
                            <a:ea typeface="Times" charset="0"/>
                            <a:cs typeface="Times" charset="0"/>
                          </a:rPr>
                          <m:t>) </m:t>
                        </m:r>
                      </m:den>
                    </m:f>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endParaRPr lang="en-US" b="1" dirty="0">
                  <a:latin typeface="Times" charset="0"/>
                  <a:ea typeface="Times" charset="0"/>
                  <a:cs typeface="Times" charset="0"/>
                </a:endParaRPr>
              </a:p>
              <a:p>
                <a:endParaRPr lang="en-US" dirty="0">
                  <a:latin typeface="Times" charset="0"/>
                  <a:ea typeface="Times" charset="0"/>
                  <a:cs typeface="Time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62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FE5545D-3A19-489E-A800-6E63136A932D}" type="slidenum">
              <a:rPr lang="en-US" smtClean="0"/>
              <a:t>11</a:t>
            </a:fld>
            <a:endParaRPr lang="en-US"/>
          </a:p>
        </p:txBody>
      </p:sp>
      <mc:AlternateContent xmlns:mc="http://schemas.openxmlformats.org/markup-compatibility/2006" xmlns:a14="http://schemas.microsoft.com/office/drawing/2010/main">
        <mc:Choice Requires="a14">
          <p:sp>
            <p:nvSpPr>
              <p:cNvPr id="7" name="Rectangle 6"/>
              <p:cNvSpPr/>
              <p:nvPr/>
            </p:nvSpPr>
            <p:spPr>
              <a:xfrm>
                <a:off x="1143000" y="3672681"/>
                <a:ext cx="2588466"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𝛷</m:t>
                          </m:r>
                        </m:e>
                        <m:sub>
                          <m:r>
                            <a:rPr lang="en-US" i="1">
                              <a:latin typeface="Cambria Math" charset="0"/>
                              <a:ea typeface="Times" charset="0"/>
                              <a:cs typeface="Times" charset="0"/>
                            </a:rPr>
                            <m:t>𝑝</m:t>
                          </m:r>
                        </m:sub>
                      </m:sSub>
                      <m:r>
                        <a:rPr lang="en-US" i="0">
                          <a:latin typeface="Cambria Math" charset="0"/>
                          <a:ea typeface="Times" charset="0"/>
                          <a:cs typeface="Times" charset="0"/>
                        </a:rPr>
                        <m:t>(</m:t>
                      </m:r>
                      <m:r>
                        <a:rPr lang="en-US" i="1">
                          <a:latin typeface="Cambria Math" charset="0"/>
                          <a:ea typeface="Times" charset="0"/>
                          <a:cs typeface="Times" charset="0"/>
                        </a:rPr>
                        <m:t>𝐵</m:t>
                      </m:r>
                      <m:r>
                        <a:rPr lang="en-US" i="0">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𝑥</m:t>
                          </m:r>
                        </m:e>
                        <m:sub>
                          <m:r>
                            <a:rPr lang="en-US" i="1">
                              <a:latin typeface="Cambria Math" charset="0"/>
                              <a:ea typeface="Times" charset="0"/>
                              <a:cs typeface="Times" charset="0"/>
                            </a:rPr>
                            <m:t>𝑡</m:t>
                          </m:r>
                        </m:sub>
                      </m:sSub>
                      <m:r>
                        <a:rPr lang="en-US" i="0">
                          <a:latin typeface="Cambria Math" charset="0"/>
                          <a:ea typeface="Times" charset="0"/>
                          <a:cs typeface="Times" charset="0"/>
                        </a:rPr>
                        <m:t>=</m:t>
                      </m:r>
                      <m:r>
                        <a:rPr lang="en-US" i="1">
                          <a:latin typeface="Cambria Math" charset="0"/>
                          <a:ea typeface="Times" charset="0"/>
                          <a:cs typeface="Times" charset="0"/>
                        </a:rPr>
                        <m:t>𝜇</m:t>
                      </m:r>
                      <m:r>
                        <a:rPr lang="en-US" i="0">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𝛩</m:t>
                          </m:r>
                        </m:e>
                        <m:sub>
                          <m:r>
                            <a:rPr lang="en-US" i="1">
                              <a:latin typeface="Cambria Math" charset="0"/>
                              <a:ea typeface="Times" charset="0"/>
                              <a:cs typeface="Times" charset="0"/>
                            </a:rPr>
                            <m:t>𝑞</m:t>
                          </m:r>
                        </m:sub>
                      </m:sSub>
                      <m:r>
                        <a:rPr lang="en-US" i="0">
                          <a:latin typeface="Cambria Math" charset="0"/>
                          <a:ea typeface="Times" charset="0"/>
                          <a:cs typeface="Times" charset="0"/>
                        </a:rPr>
                        <m:t>(</m:t>
                      </m:r>
                      <m:r>
                        <a:rPr lang="en-US" i="1">
                          <a:latin typeface="Cambria Math" charset="0"/>
                          <a:ea typeface="Times" charset="0"/>
                          <a:cs typeface="Times" charset="0"/>
                        </a:rPr>
                        <m:t>𝐵</m:t>
                      </m:r>
                      <m:r>
                        <a:rPr lang="en-US" i="0">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𝑎</m:t>
                          </m:r>
                        </m:e>
                        <m:sub>
                          <m:r>
                            <a:rPr lang="en-US" i="1">
                              <a:latin typeface="Cambria Math" charset="0"/>
                              <a:ea typeface="Times" charset="0"/>
                              <a:cs typeface="Times" charset="0"/>
                            </a:rPr>
                            <m:t>𝑡</m:t>
                          </m:r>
                        </m:sub>
                      </m:sSub>
                    </m:oMath>
                  </m:oMathPara>
                </a14:m>
                <a:endParaRPr lang="en-US" dirty="0">
                  <a:latin typeface="Times" charset="0"/>
                  <a:ea typeface="Times" charset="0"/>
                  <a:cs typeface="Times"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43000" y="3672681"/>
                <a:ext cx="2588466" cy="390748"/>
              </a:xfrm>
              <a:prstGeom prst="rect">
                <a:avLst/>
              </a:prstGeom>
              <a:blipFill rotWithShape="0">
                <a:blip r:embed="rId3"/>
                <a:stretch>
                  <a:fillRect b="-7692"/>
                </a:stretch>
              </a:blipFill>
            </p:spPr>
            <p:txBody>
              <a:bodyPr/>
              <a:lstStyle/>
              <a:p>
                <a:r>
                  <a:rPr lang="en-US">
                    <a:noFill/>
                  </a:rPr>
                  <a:t> </a:t>
                </a:r>
              </a:p>
            </p:txBody>
          </p:sp>
        </mc:Fallback>
      </mc:AlternateContent>
      <p:cxnSp>
        <p:nvCxnSpPr>
          <p:cNvPr id="10" name="Straight Arrow Connector 9"/>
          <p:cNvCxnSpPr/>
          <p:nvPr/>
        </p:nvCxnSpPr>
        <p:spPr>
          <a:xfrm flipH="1">
            <a:off x="2819400" y="2667000"/>
            <a:ext cx="685800" cy="100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1205344" y="4067476"/>
                <a:ext cx="3211922" cy="1273169"/>
              </a:xfrm>
              <a:prstGeom prst="rect">
                <a:avLst/>
              </a:prstGeom>
              <a:noFill/>
            </p:spPr>
            <p:txBody>
              <a:bodyPr wrap="square" rtlCol="0">
                <a:spAutoFit/>
              </a:bodyPr>
              <a:lstStyle/>
              <a:p>
                <a:r>
                  <a:rPr lang="en-US" dirty="0" smtClean="0">
                    <a:latin typeface="Times" charset="0"/>
                    <a:ea typeface="Times" charset="0"/>
                    <a:cs typeface="Times" charset="0"/>
                  </a:rPr>
                  <a:t>ARIMA to model intervention-free series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𝒙</m:t>
                        </m:r>
                      </m:e>
                      <m:sub>
                        <m:r>
                          <a:rPr lang="en-US" b="1" i="1">
                            <a:latin typeface="Cambria Math" charset="0"/>
                            <a:ea typeface="Times" charset="0"/>
                            <a:cs typeface="Times" charset="0"/>
                          </a:rPr>
                          <m:t>𝒕</m:t>
                        </m:r>
                      </m:sub>
                    </m:sSub>
                  </m:oMath>
                </a14:m>
                <a:endParaRPr lang="en-US" b="1" i="1" dirty="0" smtClean="0">
                  <a:latin typeface="Cambria Math" charset="0"/>
                  <a:ea typeface="Times" charset="0"/>
                  <a:cs typeface="Times"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𝛩</m:t>
                          </m:r>
                        </m:e>
                        <m:sub>
                          <m:r>
                            <a:rPr lang="en-US" i="1">
                              <a:latin typeface="Cambria Math" charset="0"/>
                              <a:ea typeface="Times" charset="0"/>
                              <a:cs typeface="Times" charset="0"/>
                            </a:rPr>
                            <m:t>𝑞</m:t>
                          </m:r>
                        </m:sub>
                      </m:sSub>
                      <m:d>
                        <m:dPr>
                          <m:ctrlPr>
                            <a:rPr lang="en-US" i="1">
                              <a:latin typeface="Cambria Math" panose="02040503050406030204" pitchFamily="18" charset="0"/>
                              <a:ea typeface="Times" charset="0"/>
                              <a:cs typeface="Times" charset="0"/>
                            </a:rPr>
                          </m:ctrlPr>
                        </m:dPr>
                        <m:e>
                          <m:r>
                            <a:rPr lang="en-US" i="1">
                              <a:latin typeface="Cambria Math" charset="0"/>
                              <a:ea typeface="Times" charset="0"/>
                              <a:cs typeface="Times" charset="0"/>
                            </a:rPr>
                            <m:t>𝐵</m:t>
                          </m:r>
                        </m:e>
                      </m:d>
                      <m:r>
                        <a:rPr lang="en-US" b="0" i="0" smtClean="0">
                          <a:latin typeface="Cambria Math" charset="0"/>
                          <a:ea typeface="Times" charset="0"/>
                          <a:cs typeface="Times" charset="0"/>
                        </a:rPr>
                        <m:t>=</m:t>
                      </m:r>
                      <m:r>
                        <m:rPr>
                          <m:nor/>
                        </m:rPr>
                        <a:rPr lang="en-US" b="0" i="0" smtClean="0">
                          <a:latin typeface="Cambria Math" charset="0"/>
                          <a:ea typeface="Times" charset="0"/>
                          <a:cs typeface="Times" charset="0"/>
                        </a:rPr>
                        <m:t>1−</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𝛩</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b="0" i="0" smtClean="0">
                          <a:latin typeface="Cambria Math" charset="0"/>
                          <a:ea typeface="Times" charset="0"/>
                          <a:cs typeface="Times" charset="0"/>
                        </a:rPr>
                        <m:t>−</m:t>
                      </m:r>
                      <m:r>
                        <m:rPr>
                          <m:nor/>
                        </m:rPr>
                        <a:rPr lang="en-US">
                          <a:latin typeface="Times" charset="0"/>
                          <a:ea typeface="Times" charset="0"/>
                          <a:cs typeface="Times" charset="0"/>
                        </a:rPr>
                        <m:t>· · ·</m:t>
                      </m:r>
                      <m:r>
                        <a:rPr lang="en-US" b="0" i="1" smtClean="0">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𝛩</m:t>
                          </m:r>
                        </m:e>
                        <m:sub>
                          <m:r>
                            <a:rPr lang="en-US" b="0" i="1" smtClean="0">
                              <a:latin typeface="Cambria Math" charset="0"/>
                              <a:ea typeface="Times" charset="0"/>
                              <a:cs typeface="Times" charset="0"/>
                            </a:rPr>
                            <m:t>𝑞</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b="0" i="1" smtClean="0">
                              <a:latin typeface="Cambria Math" charset="0"/>
                              <a:ea typeface="Times" charset="0"/>
                              <a:cs typeface="Times" charset="0"/>
                            </a:rPr>
                            <m:t>𝑞</m:t>
                          </m:r>
                        </m:sup>
                      </m:sSup>
                    </m:oMath>
                  </m:oMathPara>
                </a14:m>
                <a:endParaRPr lang="en-US" dirty="0" smtClean="0">
                  <a:latin typeface="Times" charset="0"/>
                  <a:ea typeface="Times" charset="0"/>
                  <a:cs typeface="Times" charset="0"/>
                </a:endParaRPr>
              </a:p>
              <a:p>
                <a14:m>
                  <m:oMath xmlns:m="http://schemas.openxmlformats.org/officeDocument/2006/math">
                    <m:sSub>
                      <m:sSubPr>
                        <m:ctrlPr>
                          <a:rPr lang="en-US" i="1">
                            <a:latin typeface="Cambria Math" panose="02040503050406030204" pitchFamily="18" charset="0"/>
                            <a:ea typeface="Times" charset="0"/>
                            <a:cs typeface="Times" charset="0"/>
                          </a:rPr>
                        </m:ctrlPr>
                      </m:sSubPr>
                      <m:e>
                        <m:r>
                          <a:rPr lang="en-US" b="0" i="1" smtClean="0">
                            <a:latin typeface="Cambria Math" charset="0"/>
                            <a:ea typeface="Times" charset="0"/>
                            <a:cs typeface="Times" charset="0"/>
                          </a:rPr>
                          <m:t>    </m:t>
                        </m:r>
                        <m:r>
                          <a:rPr lang="en-US" i="1">
                            <a:latin typeface="Cambria Math" charset="0"/>
                            <a:ea typeface="Times" charset="0"/>
                            <a:cs typeface="Times" charset="0"/>
                          </a:rPr>
                          <m:t>𝛷</m:t>
                        </m:r>
                      </m:e>
                      <m:sub>
                        <m:r>
                          <a:rPr lang="en-US" i="1">
                            <a:latin typeface="Cambria Math" charset="0"/>
                            <a:ea typeface="Times" charset="0"/>
                            <a:cs typeface="Times" charset="0"/>
                          </a:rPr>
                          <m:t>𝑝</m:t>
                        </m:r>
                      </m:sub>
                    </m:sSub>
                    <m:r>
                      <a:rPr lang="en-US" i="1">
                        <a:latin typeface="Cambria Math" charset="0"/>
                        <a:ea typeface="Times" charset="0"/>
                        <a:cs typeface="Times" charset="0"/>
                      </a:rPr>
                      <m:t>(</m:t>
                    </m:r>
                    <m:r>
                      <a:rPr lang="en-US" i="1">
                        <a:latin typeface="Cambria Math" charset="0"/>
                        <a:ea typeface="Times" charset="0"/>
                        <a:cs typeface="Times" charset="0"/>
                      </a:rPr>
                      <m:t>𝐵</m:t>
                    </m:r>
                    <m:r>
                      <a:rPr lang="en-US" i="1">
                        <a:latin typeface="Cambria Math" charset="0"/>
                        <a:ea typeface="Times" charset="0"/>
                        <a:cs typeface="Times" charset="0"/>
                      </a:rPr>
                      <m:t>)</m:t>
                    </m:r>
                  </m:oMath>
                </a14:m>
                <a:r>
                  <a:rPr lang="en-US" dirty="0" smtClean="0">
                    <a:latin typeface="Times" charset="0"/>
                    <a:ea typeface="Times" charset="0"/>
                    <a:cs typeface="Times" charset="0"/>
                  </a:rPr>
                  <a:t>=</a:t>
                </a:r>
                <a14:m>
                  <m:oMath xmlns:m="http://schemas.openxmlformats.org/officeDocument/2006/math">
                    <m:r>
                      <m:rPr>
                        <m:nor/>
                      </m:rPr>
                      <a:rPr lang="en-US">
                        <a:latin typeface="Cambria Math" charset="0"/>
                        <a:ea typeface="Times" charset="0"/>
                        <a:cs typeface="Times" charset="0"/>
                      </a:rPr>
                      <m:t>1</m:t>
                    </m:r>
                    <m:r>
                      <m:rPr>
                        <m:nor/>
                      </m:rPr>
                      <a:rPr lang="en-US">
                        <a:latin typeface="Times" charset="0"/>
                        <a:ea typeface="Times" charset="0"/>
                        <a:cs typeface="Times" charset="0"/>
                      </a:rPr>
                      <m:t>+</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𝛷</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sSub>
                      <m:sSubPr>
                        <m:ctrlPr>
                          <a:rPr lang="en-US" i="1">
                            <a:latin typeface="Cambria Math" panose="02040503050406030204" pitchFamily="18" charset="0"/>
                            <a:ea typeface="Times" charset="0"/>
                            <a:cs typeface="Times" charset="0"/>
                          </a:rPr>
                        </m:ctrlPr>
                      </m:sSubPr>
                      <m:e>
                        <m:r>
                          <a:rPr lang="en-US" i="1">
                            <a:latin typeface="Cambria Math" charset="0"/>
                            <a:ea typeface="Times" charset="0"/>
                            <a:cs typeface="Times" charset="0"/>
                          </a:rPr>
                          <m:t>𝛷</m:t>
                        </m:r>
                      </m:e>
                      <m:sub>
                        <m:r>
                          <a:rPr lang="en-US" b="0" i="1" smtClean="0">
                            <a:latin typeface="Cambria Math" charset="0"/>
                            <a:ea typeface="Times" charset="0"/>
                            <a:cs typeface="Times" charset="0"/>
                          </a:rPr>
                          <m:t>𝑝</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b="0" i="1" smtClean="0">
                            <a:latin typeface="Cambria Math" charset="0"/>
                            <a:ea typeface="Times" charset="0"/>
                            <a:cs typeface="Times" charset="0"/>
                          </a:rPr>
                          <m:t>𝑝</m:t>
                        </m:r>
                      </m:sup>
                    </m:sSup>
                  </m:oMath>
                </a14:m>
                <a:endParaRPr lang="en-US" dirty="0">
                  <a:latin typeface="Times" charset="0"/>
                  <a:ea typeface="Times" charset="0"/>
                  <a:cs typeface="Times"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05344" y="4067476"/>
                <a:ext cx="3211922" cy="1273169"/>
              </a:xfrm>
              <a:prstGeom prst="rect">
                <a:avLst/>
              </a:prstGeom>
              <a:blipFill rotWithShape="0">
                <a:blip r:embed="rId4"/>
                <a:stretch>
                  <a:fillRect l="-1708" t="-2392" b="-30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029199" y="3672681"/>
                <a:ext cx="3276601" cy="924227"/>
              </a:xfrm>
              <a:prstGeom prst="rect">
                <a:avLst/>
              </a:prstGeom>
            </p:spPr>
            <p:txBody>
              <a:bodyPr wrap="square">
                <a:spAutoFit/>
              </a:bodyPr>
              <a:lstStyle/>
              <a:p>
                <a14:m>
                  <m:oMath xmlns:m="http://schemas.openxmlformats.org/officeDocument/2006/math">
                    <m:sSub>
                      <m:sSubPr>
                        <m:ctrlPr>
                          <a:rPr lang="en-US" b="1" i="1" smtClean="0">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𝒛</m:t>
                        </m:r>
                      </m:e>
                      <m:sub>
                        <m:r>
                          <a:rPr lang="en-US" b="1" i="1">
                            <a:latin typeface="Cambria Math" charset="0"/>
                            <a:ea typeface="Times" charset="0"/>
                            <a:cs typeface="Times" charset="0"/>
                          </a:rPr>
                          <m:t>𝒕</m:t>
                        </m:r>
                      </m:sub>
                    </m:sSub>
                  </m:oMath>
                </a14:m>
                <a:r>
                  <a:rPr lang="en-US" dirty="0" smtClean="0">
                    <a:latin typeface="Times" charset="0"/>
                    <a:ea typeface="Times" charset="0"/>
                    <a:cs typeface="Times" charset="0"/>
                  </a:rPr>
                  <a:t> the intervention effect </a:t>
                </a:r>
              </a:p>
              <a:p>
                <a:pPr/>
                <a14:m>
                  <m:oMathPara xmlns:m="http://schemas.openxmlformats.org/officeDocument/2006/math">
                    <m:oMathParaPr>
                      <m:jc m:val="centerGroup"/>
                    </m:oMathParaPr>
                    <m:oMath xmlns:m="http://schemas.openxmlformats.org/officeDocument/2006/math">
                      <m:r>
                        <a:rPr lang="en-US" b="1" i="1">
                          <a:latin typeface="Cambria Math" charset="0"/>
                          <a:ea typeface="Times" charset="0"/>
                          <a:cs typeface="Times" charset="0"/>
                        </a:rPr>
                        <m:t>𝝎</m:t>
                      </m:r>
                      <m:d>
                        <m:dPr>
                          <m:ctrlPr>
                            <a:rPr lang="en-US" b="1" i="1">
                              <a:latin typeface="Cambria Math" panose="02040503050406030204" pitchFamily="18" charset="0"/>
                              <a:ea typeface="Times" charset="0"/>
                              <a:cs typeface="Times" charset="0"/>
                            </a:rPr>
                          </m:ctrlPr>
                        </m:dPr>
                        <m:e>
                          <m:r>
                            <a:rPr lang="en-US" b="1" i="1">
                              <a:latin typeface="Cambria Math" charset="0"/>
                              <a:ea typeface="Times" charset="0"/>
                              <a:cs typeface="Times" charset="0"/>
                            </a:rPr>
                            <m:t>𝑩</m:t>
                          </m:r>
                        </m:e>
                      </m:d>
                      <m:r>
                        <a:rPr lang="en-US" b="0" i="1" smtClean="0">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0</m:t>
                          </m:r>
                        </m:sub>
                      </m:sSub>
                      <m:r>
                        <m:rPr>
                          <m:nor/>
                        </m:rPr>
                        <a:rPr lang="en-US">
                          <a:latin typeface="Times"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𝑠</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𝑆</m:t>
                          </m:r>
                        </m:sup>
                      </m:sSup>
                    </m:oMath>
                  </m:oMathPara>
                </a14:m>
                <a:endParaRPr lang="en-US" dirty="0" smtClean="0">
                  <a:latin typeface="Times" charset="0"/>
                  <a:ea typeface="Times" charset="0"/>
                  <a:cs typeface="Times" charset="0"/>
                </a:endParaRPr>
              </a:p>
              <a:p>
                <a:r>
                  <a:rPr lang="en-US" dirty="0" smtClean="0">
                    <a:latin typeface="Times" charset="0"/>
                    <a:ea typeface="Times" charset="0"/>
                    <a:cs typeface="Times" charset="0"/>
                  </a:rPr>
                  <a:t> </a:t>
                </a:r>
                <a14:m>
                  <m:oMath xmlns:m="http://schemas.openxmlformats.org/officeDocument/2006/math">
                    <m:r>
                      <a:rPr lang="en-US" b="0" i="0" smtClean="0">
                        <a:latin typeface="Cambria Math" charset="0"/>
                        <a:ea typeface="Times" charset="0"/>
                        <a:cs typeface="Times" charset="0"/>
                      </a:rPr>
                      <m:t>   </m:t>
                    </m:r>
                    <m:r>
                      <a:rPr lang="en-US" b="1" i="1">
                        <a:latin typeface="Cambria Math" charset="0"/>
                        <a:ea typeface="Times" charset="0"/>
                        <a:cs typeface="Times" charset="0"/>
                      </a:rPr>
                      <m:t>𝜹</m:t>
                    </m:r>
                    <m:d>
                      <m:dPr>
                        <m:ctrlPr>
                          <a:rPr lang="en-US" b="1" i="1">
                            <a:latin typeface="Cambria Math" panose="02040503050406030204" pitchFamily="18" charset="0"/>
                            <a:ea typeface="Times" charset="0"/>
                            <a:cs typeface="Times" charset="0"/>
                          </a:rPr>
                        </m:ctrlPr>
                      </m:dPr>
                      <m:e>
                        <m:r>
                          <a:rPr lang="en-US" b="1" i="1">
                            <a:latin typeface="Cambria Math" charset="0"/>
                            <a:ea typeface="Times" charset="0"/>
                            <a:cs typeface="Times" charset="0"/>
                          </a:rPr>
                          <m:t>𝑩</m:t>
                        </m:r>
                      </m:e>
                    </m:d>
                    <m:r>
                      <a:rPr lang="en-US" b="0" i="0" smtClean="0">
                        <a:latin typeface="Cambria Math" charset="0"/>
                        <a:ea typeface="Times" charset="0"/>
                        <a:cs typeface="Times" charset="0"/>
                      </a:rPr>
                      <m:t>=</m:t>
                    </m:r>
                    <m:r>
                      <m:rPr>
                        <m:nor/>
                      </m:rPr>
                      <a:rPr lang="en-US">
                        <a:latin typeface="Times" charset="0"/>
                        <a:ea typeface="Times" charset="0"/>
                        <a:cs typeface="Times" charset="0"/>
                      </a:rPr>
                      <m:t>1−</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r>
                      <a:rPr lang="en-US" i="1">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𝑟</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𝑟</m:t>
                        </m:r>
                      </m:sup>
                    </m:sSup>
                  </m:oMath>
                </a14:m>
                <a:endParaRPr lang="en-US" dirty="0">
                  <a:latin typeface="Times" charset="0"/>
                  <a:ea typeface="Times" charset="0"/>
                  <a:cs typeface="Times"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029199" y="3672681"/>
                <a:ext cx="3276601" cy="924227"/>
              </a:xfrm>
              <a:prstGeom prst="rect">
                <a:avLst/>
              </a:prstGeom>
              <a:blipFill rotWithShape="0">
                <a:blip r:embed="rId5"/>
                <a:stretch>
                  <a:fillRect t="-3289" b="-48026"/>
                </a:stretch>
              </a:blipFill>
            </p:spPr>
            <p:txBody>
              <a:bodyPr/>
              <a:lstStyle/>
              <a:p>
                <a:r>
                  <a:rPr lang="en-US">
                    <a:noFill/>
                  </a:rPr>
                  <a:t> </a:t>
                </a:r>
              </a:p>
            </p:txBody>
          </p:sp>
        </mc:Fallback>
      </mc:AlternateContent>
      <p:cxnSp>
        <p:nvCxnSpPr>
          <p:cNvPr id="14" name="Straight Arrow Connector 13"/>
          <p:cNvCxnSpPr/>
          <p:nvPr/>
        </p:nvCxnSpPr>
        <p:spPr>
          <a:xfrm>
            <a:off x="5524500" y="2679231"/>
            <a:ext cx="513183" cy="99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843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92942"/>
            <a:ext cx="8458200" cy="868362"/>
          </a:xfrm>
        </p:spPr>
        <p:txBody>
          <a:bodyPr/>
          <a:lstStyle/>
          <a:p>
            <a:pPr algn="l"/>
            <a:r>
              <a:rPr lang="en-US" dirty="0" smtClean="0">
                <a:latin typeface="Times" charset="0"/>
                <a:ea typeface="Times" charset="0"/>
                <a:cs typeface="Times" charset="0"/>
              </a:rPr>
              <a:t>Modeling Process</a:t>
            </a:r>
            <a:endParaRPr lang="en-US" dirty="0">
              <a:latin typeface="Times" charset="0"/>
              <a:ea typeface="Times" charset="0"/>
              <a:cs typeface="Times"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indent="0">
                  <a:buNone/>
                </a:pPr>
                <a:r>
                  <a:rPr lang="en-US" sz="2400" dirty="0" smtClean="0">
                    <a:latin typeface="Times" charset="0"/>
                    <a:ea typeface="Times" charset="0"/>
                    <a:cs typeface="Times" charset="0"/>
                  </a:rPr>
                  <a:t>Intuitively, the modeling process for intervention model is</a:t>
                </a:r>
              </a:p>
              <a:p>
                <a:pPr marL="0" indent="0">
                  <a:buNone/>
                </a:pPr>
                <a:endParaRPr lang="en-US" sz="2400" dirty="0" smtClean="0">
                  <a:latin typeface="Times" charset="0"/>
                  <a:ea typeface="Times" charset="0"/>
                  <a:cs typeface="Times" charset="0"/>
                </a:endParaRPr>
              </a:p>
              <a:p>
                <a:pPr marL="457200" indent="-457200">
                  <a:buAutoNum type="arabicParenBoth"/>
                </a:pPr>
                <a:r>
                  <a:rPr lang="en-US" dirty="0" smtClean="0">
                    <a:latin typeface="Times" charset="0"/>
                    <a:ea typeface="Times" charset="0"/>
                    <a:cs typeface="Times" charset="0"/>
                  </a:rPr>
                  <a:t>Use the data before intervention point T to determine </a:t>
                </a:r>
                <a:r>
                  <a:rPr lang="en-US" dirty="0" smtClean="0">
                    <a:latin typeface="Times" charset="0"/>
                    <a:ea typeface="Times" charset="0"/>
                    <a:cs typeface="Times" charset="0"/>
                  </a:rPr>
                  <a:t>an </a:t>
                </a:r>
                <a:r>
                  <a:rPr lang="en-US" dirty="0" smtClean="0">
                    <a:latin typeface="Times" charset="0"/>
                    <a:ea typeface="Times" charset="0"/>
                    <a:cs typeface="Times" charset="0"/>
                  </a:rPr>
                  <a:t>ARIMA model (</a:t>
                </a:r>
                <a:r>
                  <a:rPr lang="en-US" dirty="0" err="1" smtClean="0">
                    <a:latin typeface="Times" charset="0"/>
                    <a:ea typeface="Times" charset="0"/>
                    <a:cs typeface="Times" charset="0"/>
                  </a:rPr>
                  <a:t>p,d,q</a:t>
                </a:r>
                <a:r>
                  <a:rPr lang="en-US" dirty="0" smtClean="0">
                    <a:latin typeface="Times" charset="0"/>
                    <a:ea typeface="Times" charset="0"/>
                    <a:cs typeface="Times" charset="0"/>
                  </a:rPr>
                  <a:t>) for the intervention-free series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𝑿</m:t>
                        </m:r>
                      </m:e>
                      <m:sub>
                        <m:r>
                          <a:rPr lang="en-US" b="1" i="1">
                            <a:latin typeface="Cambria Math" charset="0"/>
                            <a:ea typeface="Times" charset="0"/>
                            <a:cs typeface="Times" charset="0"/>
                          </a:rPr>
                          <m:t>𝒕</m:t>
                        </m:r>
                      </m:sub>
                    </m:sSub>
                  </m:oMath>
                </a14:m>
                <a:endParaRPr lang="en-US" dirty="0" smtClean="0">
                  <a:latin typeface="Times" charset="0"/>
                  <a:ea typeface="Times" charset="0"/>
                  <a:cs typeface="Times" charset="0"/>
                </a:endParaRPr>
              </a:p>
              <a:p>
                <a:pPr marL="0" indent="0">
                  <a:buNone/>
                </a:pPr>
                <a:endParaRPr lang="en-US" dirty="0" smtClean="0">
                  <a:latin typeface="Times" charset="0"/>
                  <a:ea typeface="Times" charset="0"/>
                  <a:cs typeface="Times" charset="0"/>
                </a:endParaRPr>
              </a:p>
              <a:p>
                <a:pPr marL="457200" indent="-457200">
                  <a:buAutoNum type="arabicParenBoth" startAt="2"/>
                </a:pPr>
                <a:r>
                  <a:rPr lang="en-US" dirty="0" smtClean="0">
                    <a:latin typeface="Times" charset="0"/>
                    <a:ea typeface="Times" charset="0"/>
                    <a:cs typeface="Times" charset="0"/>
                  </a:rPr>
                  <a:t>Use the identified ARIMA model to forecast the values for the period after                        intervention </a:t>
                </a:r>
              </a:p>
              <a:p>
                <a:pPr marL="0" indent="0">
                  <a:buNone/>
                </a:pPr>
                <a:endParaRPr lang="en-US" dirty="0" smtClean="0">
                  <a:latin typeface="Times" charset="0"/>
                  <a:ea typeface="Times" charset="0"/>
                  <a:cs typeface="Times" charset="0"/>
                </a:endParaRPr>
              </a:p>
              <a:p>
                <a:pPr marL="457200" indent="-457200">
                  <a:buAutoNum type="arabicParenBoth" startAt="3"/>
                </a:pPr>
                <a:r>
                  <a:rPr lang="en-US" dirty="0" smtClean="0">
                    <a:latin typeface="Times" charset="0"/>
                    <a:ea typeface="Times" charset="0"/>
                    <a:cs typeface="Times" charset="0"/>
                  </a:rPr>
                  <a:t>Then calculate the difference between the actual values after the intervention and the forecasted value</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 </m:t>
                        </m:r>
                        <m:r>
                          <a:rPr lang="en-US" b="1" i="1">
                            <a:latin typeface="Cambria Math" charset="0"/>
                            <a:ea typeface="Times" charset="0"/>
                            <a:cs typeface="Times" charset="0"/>
                          </a:rPr>
                          <m:t>𝒀</m:t>
                        </m:r>
                      </m:e>
                      <m:sub>
                        <m:r>
                          <a:rPr lang="en-US" b="1" i="1">
                            <a:latin typeface="Cambria Math" charset="0"/>
                            <a:ea typeface="Times" charset="0"/>
                            <a:cs typeface="Times" charset="0"/>
                          </a:rPr>
                          <m:t>𝒕</m:t>
                        </m:r>
                      </m:sub>
                    </m:sSub>
                    <m:r>
                      <a:rPr lang="en-US" b="1" i="0" smtClean="0">
                        <a:latin typeface="Cambria Math" charset="0"/>
                        <a:ea typeface="Times" charset="0"/>
                        <a:cs typeface="Times" charset="0"/>
                      </a:rPr>
                      <m:t>−</m:t>
                    </m:r>
                  </m:oMath>
                </a14:m>
                <a:r>
                  <a:rPr lang="en-US" b="1" dirty="0">
                    <a:latin typeface="Times" charset="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𝑿</m:t>
                        </m:r>
                      </m:e>
                      <m:sub>
                        <m:r>
                          <a:rPr lang="en-US" b="1" i="1">
                            <a:latin typeface="Cambria Math" charset="0"/>
                            <a:ea typeface="Times" charset="0"/>
                            <a:cs typeface="Times" charset="0"/>
                          </a:rPr>
                          <m:t>𝒕</m:t>
                        </m:r>
                      </m:sub>
                    </m:sSub>
                  </m:oMath>
                </a14:m>
                <a:r>
                  <a:rPr lang="en-US" b="1" dirty="0" smtClean="0">
                    <a:latin typeface="Times" charset="0"/>
                    <a:ea typeface="Times" charset="0"/>
                    <a:cs typeface="Times" charset="0"/>
                  </a:rPr>
                  <a:t>(with a cap)</a:t>
                </a:r>
              </a:p>
              <a:p>
                <a:pPr marL="457200" indent="-457200">
                  <a:buAutoNum type="arabicParenBoth" startAt="3"/>
                </a:pPr>
                <a:endParaRPr lang="en-US" b="1" dirty="0" smtClean="0">
                  <a:latin typeface="Times" charset="0"/>
                  <a:ea typeface="Times" charset="0"/>
                  <a:cs typeface="Times" charset="0"/>
                </a:endParaRPr>
              </a:p>
              <a:p>
                <a:pPr marL="457200" indent="-457200">
                  <a:buAutoNum type="arabicParenBoth" startAt="4"/>
                </a:pPr>
                <a:r>
                  <a:rPr lang="en-US" dirty="0" smtClean="0">
                    <a:latin typeface="Times" charset="0"/>
                    <a:ea typeface="Times" charset="0"/>
                    <a:cs typeface="Times" charset="0"/>
                  </a:rPr>
                  <a:t>Examine the differences by looking at plots to determine the order of  </a:t>
                </a:r>
                <a14:m>
                  <m:oMath xmlns:m="http://schemas.openxmlformats.org/officeDocument/2006/math">
                    <m:r>
                      <a:rPr lang="en-US" b="1" i="1">
                        <a:latin typeface="Cambria Math" charset="0"/>
                        <a:ea typeface="Times" charset="0"/>
                        <a:cs typeface="Times" charset="0"/>
                      </a:rPr>
                      <m:t>𝛚</m:t>
                    </m:r>
                    <m:r>
                      <a:rPr lang="en-US" b="1">
                        <a:latin typeface="Cambria Math" charset="0"/>
                        <a:ea typeface="Times" charset="0"/>
                        <a:cs typeface="Times" charset="0"/>
                      </a:rPr>
                      <m:t>(</m:t>
                    </m:r>
                    <m:r>
                      <a:rPr lang="en-US" b="1" i="1">
                        <a:latin typeface="Cambria Math" charset="0"/>
                        <a:ea typeface="Times" charset="0"/>
                        <a:cs typeface="Times" charset="0"/>
                      </a:rPr>
                      <m:t>𝐁</m:t>
                    </m:r>
                    <m:r>
                      <a:rPr lang="en-US" b="1">
                        <a:latin typeface="Cambria Math" charset="0"/>
                        <a:ea typeface="Times" charset="0"/>
                        <a:cs typeface="Times" charset="0"/>
                      </a:rPr>
                      <m:t>) </m:t>
                    </m:r>
                  </m:oMath>
                </a14:m>
                <a:r>
                  <a:rPr lang="en-US" dirty="0" smtClean="0">
                    <a:latin typeface="Times" charset="0"/>
                    <a:ea typeface="Times" charset="0"/>
                    <a:cs typeface="Times" charset="0"/>
                  </a:rPr>
                  <a:t>and </a:t>
                </a:r>
                <a14:m>
                  <m:oMath xmlns:m="http://schemas.openxmlformats.org/officeDocument/2006/math">
                    <m:r>
                      <a:rPr lang="en-US" b="1" i="1">
                        <a:latin typeface="Cambria Math" charset="0"/>
                        <a:ea typeface="Times" charset="0"/>
                        <a:cs typeface="Times" charset="0"/>
                      </a:rPr>
                      <m:t>𝛅</m:t>
                    </m:r>
                    <m:d>
                      <m:dPr>
                        <m:ctrlPr>
                          <a:rPr lang="en-US" b="1" i="1">
                            <a:latin typeface="Cambria Math" panose="02040503050406030204" pitchFamily="18" charset="0"/>
                            <a:ea typeface="Times" charset="0"/>
                            <a:cs typeface="Times" charset="0"/>
                          </a:rPr>
                        </m:ctrlPr>
                      </m:dPr>
                      <m:e>
                        <m:r>
                          <a:rPr lang="en-US" b="1" i="1">
                            <a:latin typeface="Cambria Math" charset="0"/>
                            <a:ea typeface="Times" charset="0"/>
                            <a:cs typeface="Times" charset="0"/>
                          </a:rPr>
                          <m:t>𝐁</m:t>
                        </m:r>
                      </m:e>
                    </m:d>
                    <m:r>
                      <a:rPr lang="en-US" b="1" i="0" smtClean="0">
                        <a:latin typeface="Cambria Math" charset="0"/>
                        <a:ea typeface="Times" charset="0"/>
                        <a:cs typeface="Times" charset="0"/>
                      </a:rPr>
                      <m:t>,</m:t>
                    </m:r>
                  </m:oMath>
                </a14:m>
                <a:r>
                  <a:rPr lang="en-US" dirty="0" smtClean="0">
                    <a:latin typeface="Times" charset="0"/>
                    <a:ea typeface="Times" charset="0"/>
                    <a:cs typeface="Times" charset="0"/>
                  </a:rPr>
                  <a:t> and use R to perform estimation</a:t>
                </a:r>
                <a:endParaRPr lang="en-US" dirty="0">
                  <a:latin typeface="Times" charset="0"/>
                  <a:ea typeface="Times" charset="0"/>
                  <a:cs typeface="Time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41" t="-1242" r="-20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FE5545D-3A19-489E-A800-6E63136A932D}" type="slidenum">
              <a:rPr lang="en-US" smtClean="0"/>
              <a:t>12</a:t>
            </a:fld>
            <a:endParaRPr lang="en-US"/>
          </a:p>
        </p:txBody>
      </p:sp>
      <mc:AlternateContent xmlns:mc="http://schemas.openxmlformats.org/markup-compatibility/2006" xmlns:a14="http://schemas.microsoft.com/office/drawing/2010/main">
        <mc:Choice Requires="a14">
          <p:sp>
            <p:nvSpPr>
              <p:cNvPr id="4" name="Rectangle 3"/>
              <p:cNvSpPr/>
              <p:nvPr/>
            </p:nvSpPr>
            <p:spPr>
              <a:xfrm>
                <a:off x="6781800" y="342457"/>
                <a:ext cx="1282531" cy="369332"/>
              </a:xfrm>
              <a:prstGeom prst="rect">
                <a:avLst/>
              </a:prstGeom>
            </p:spPr>
            <p:txBody>
              <a:bodyPr wrap="none">
                <a:spAutoFit/>
              </a:bodyPr>
              <a:lstStyle/>
              <a:p>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𝒀</m:t>
                        </m:r>
                      </m:e>
                      <m:sub>
                        <m:r>
                          <a:rPr lang="en-US" b="1" i="1">
                            <a:latin typeface="Cambria Math" charset="0"/>
                          </a:rPr>
                          <m:t>𝒕</m:t>
                        </m:r>
                      </m:sub>
                    </m:sSub>
                    <m:r>
                      <a:rPr lang="en-US" b="1">
                        <a:latin typeface="Cambria Math" charset="0"/>
                      </a:rPr>
                      <m:t>=</m:t>
                    </m:r>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𝑿</m:t>
                        </m:r>
                      </m:e>
                      <m:sub>
                        <m:r>
                          <a:rPr lang="en-US" b="1" i="1">
                            <a:latin typeface="Cambria Math" panose="02040503050406030204" pitchFamily="18" charset="0"/>
                          </a:rPr>
                          <m:t>𝒕</m:t>
                        </m:r>
                      </m:sub>
                    </m:sSub>
                  </m:oMath>
                </a14:m>
                <a:r>
                  <a:rPr lang="en-US" b="1" dirty="0"/>
                  <a:t>+</a:t>
                </a: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𝒁</m:t>
                        </m:r>
                      </m:e>
                      <m:sub>
                        <m:r>
                          <a:rPr lang="en-US" b="1" i="1">
                            <a:latin typeface="Cambria Math" charset="0"/>
                          </a:rPr>
                          <m:t>𝒕</m:t>
                        </m:r>
                      </m:sub>
                    </m:sSub>
                  </m:oMath>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781800" y="342457"/>
                <a:ext cx="1282531"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24964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charset="0"/>
                <a:ea typeface="Times" charset="0"/>
                <a:cs typeface="Times" charset="0"/>
              </a:rPr>
              <a:t>Modeling Process</a:t>
            </a:r>
            <a:endParaRPr lang="en-US" dirty="0">
              <a:latin typeface="Times" charset="0"/>
              <a:ea typeface="Times" charset="0"/>
              <a:cs typeface="Times" charset="0"/>
            </a:endParaRPr>
          </a:p>
        </p:txBody>
      </p:sp>
      <p:sp>
        <p:nvSpPr>
          <p:cNvPr id="5" name="Slide Number Placeholder 4"/>
          <p:cNvSpPr>
            <a:spLocks noGrp="1"/>
          </p:cNvSpPr>
          <p:nvPr>
            <p:ph type="sldNum" sz="quarter" idx="12"/>
          </p:nvPr>
        </p:nvSpPr>
        <p:spPr/>
        <p:txBody>
          <a:bodyPr/>
          <a:lstStyle/>
          <a:p>
            <a:fld id="{3FE5545D-3A19-489E-A800-6E63136A932D}" type="slidenum">
              <a:rPr lang="en-US" smtClean="0"/>
              <a:t>13</a:t>
            </a:fld>
            <a:endParaRPr lang="en-US"/>
          </a:p>
        </p:txBody>
      </p:sp>
      <p:pic>
        <p:nvPicPr>
          <p:cNvPr id="6" name="Content Placeholder 5" descr="graph"/>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79404" y="2483631"/>
            <a:ext cx="3886200" cy="2481873"/>
          </a:xfrm>
          <a:prstGeom prst="rect">
            <a:avLst/>
          </a:prstGeom>
          <a:noFill/>
          <a:ln>
            <a:noFill/>
          </a:ln>
        </p:spPr>
      </p:pic>
      <p:sp>
        <p:nvSpPr>
          <p:cNvPr id="7" name="Rectangle 6"/>
          <p:cNvSpPr/>
          <p:nvPr/>
        </p:nvSpPr>
        <p:spPr>
          <a:xfrm>
            <a:off x="609600" y="1195145"/>
            <a:ext cx="6324600" cy="369332"/>
          </a:xfrm>
          <a:prstGeom prst="rect">
            <a:avLst/>
          </a:prstGeom>
        </p:spPr>
        <p:txBody>
          <a:bodyPr wrap="square">
            <a:spAutoFit/>
          </a:bodyPr>
          <a:lstStyle/>
          <a:p>
            <a:r>
              <a:rPr lang="en-US" b="1" i="1" dirty="0">
                <a:latin typeface="Times" charset="0"/>
                <a:ea typeface="Times" charset="0"/>
                <a:cs typeface="Times" charset="0"/>
              </a:rPr>
              <a:t>Pattern 1</a:t>
            </a:r>
            <a:r>
              <a:rPr lang="en-US" dirty="0">
                <a:latin typeface="Times" charset="0"/>
                <a:ea typeface="Times" charset="0"/>
                <a:cs typeface="Times" charset="0"/>
              </a:rPr>
              <a:t>:  Permanent constant change to the mean level</a:t>
            </a:r>
          </a:p>
        </p:txBody>
      </p:sp>
      <mc:AlternateContent xmlns:mc="http://schemas.openxmlformats.org/markup-compatibility/2006" xmlns:a14="http://schemas.microsoft.com/office/drawing/2010/main">
        <mc:Choice Requires="a14">
          <p:sp>
            <p:nvSpPr>
              <p:cNvPr id="8" name="Rectangle 7"/>
              <p:cNvSpPr/>
              <p:nvPr/>
            </p:nvSpPr>
            <p:spPr>
              <a:xfrm>
                <a:off x="3395817" y="1733247"/>
                <a:ext cx="1616276"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b="0" i="1" smtClean="0">
                            <a:latin typeface="Cambria Math" panose="02040503050406030204" pitchFamily="18" charset="0"/>
                          </a:rPr>
                          <m:t>0</m:t>
                        </m:r>
                      </m:sub>
                    </m:sSub>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i="1">
                            <a:latin typeface="Cambria Math" panose="02040503050406030204" pitchFamily="18" charset="0"/>
                          </a:rPr>
                          <m:t>0</m:t>
                        </m:r>
                      </m:sub>
                    </m:sSub>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𝑺</m:t>
                        </m:r>
                      </m:e>
                      <m:sub>
                        <m:r>
                          <a:rPr lang="en-US" b="1" i="1">
                            <a:latin typeface="Cambria Math" charset="0"/>
                            <a:ea typeface="Times" charset="0"/>
                            <a:cs typeface="Times" charset="0"/>
                          </a:rPr>
                          <m:t>𝒕</m:t>
                        </m:r>
                      </m:sub>
                    </m:sSub>
                  </m:oMath>
                </a14:m>
                <a:endParaRPr lang="en-US" dirty="0"/>
              </a:p>
              <a:p>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395817" y="1733247"/>
                <a:ext cx="1616276" cy="646331"/>
              </a:xfrm>
              <a:prstGeom prst="rect">
                <a:avLst/>
              </a:prstGeom>
              <a:blipFill rotWithShape="0">
                <a:blip r:embed="rId4"/>
                <a:stretch>
                  <a:fillRect t="-4717"/>
                </a:stretch>
              </a:blipFill>
            </p:spPr>
            <p:txBody>
              <a:bodyPr/>
              <a:lstStyle/>
              <a:p>
                <a:r>
                  <a:rPr lang="en-US">
                    <a:noFill/>
                  </a:rPr>
                  <a:t> </a:t>
                </a:r>
              </a:p>
            </p:txBody>
          </p:sp>
        </mc:Fallback>
      </mc:AlternateContent>
      <p:cxnSp>
        <p:nvCxnSpPr>
          <p:cNvPr id="4" name="Straight Connector 3"/>
          <p:cNvCxnSpPr/>
          <p:nvPr/>
        </p:nvCxnSpPr>
        <p:spPr>
          <a:xfrm>
            <a:off x="5105400" y="4419600"/>
            <a:ext cx="1143000" cy="0"/>
          </a:xfrm>
          <a:prstGeom prst="line">
            <a:avLst/>
          </a:prstGeom>
          <a:ln w="34925">
            <a:solidFill>
              <a:schemeClr val="accent1"/>
            </a:solidFill>
          </a:ln>
          <a:effectLst>
            <a:outerShdw blurRad="50800" dist="38100" dir="5400000" sx="73000" sy="73000" algn="t" rotWithShape="0">
              <a:schemeClr val="tx1">
                <a:alpha val="27000"/>
              </a:schemeClr>
            </a:outerShdw>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90600" y="5410200"/>
            <a:ext cx="7696200" cy="646331"/>
          </a:xfrm>
          <a:prstGeom prst="rect">
            <a:avLst/>
          </a:prstGeom>
          <a:noFill/>
        </p:spPr>
        <p:txBody>
          <a:bodyPr wrap="square" rtlCol="0">
            <a:spAutoFit/>
          </a:bodyPr>
          <a:lstStyle/>
          <a:p>
            <a:pPr marL="285750" indent="-285750">
              <a:buFont typeface="Arial" charset="0"/>
              <a:buChar char="•"/>
            </a:pPr>
            <a:r>
              <a:rPr lang="en-US" dirty="0" smtClean="0">
                <a:latin typeface="Times" charset="0"/>
                <a:ea typeface="Times" charset="0"/>
                <a:cs typeface="Times" charset="0"/>
              </a:rPr>
              <a:t>The difference is constant</a:t>
            </a:r>
          </a:p>
          <a:p>
            <a:pPr marL="285750" indent="-285750">
              <a:buFont typeface="Arial" charset="0"/>
              <a:buChar char="•"/>
            </a:pPr>
            <a:r>
              <a:rPr lang="en-US" dirty="0" err="1" smtClean="0">
                <a:latin typeface="Times" charset="0"/>
                <a:ea typeface="Times" charset="0"/>
                <a:cs typeface="Times" charset="0"/>
              </a:rPr>
              <a:t>Acf</a:t>
            </a:r>
            <a:r>
              <a:rPr lang="en-US" dirty="0" smtClean="0">
                <a:latin typeface="Times" charset="0"/>
                <a:ea typeface="Times" charset="0"/>
                <a:cs typeface="Times" charset="0"/>
              </a:rPr>
              <a:t> and </a:t>
            </a:r>
            <a:r>
              <a:rPr lang="en-US" dirty="0" err="1" smtClean="0">
                <a:latin typeface="Times" charset="0"/>
                <a:ea typeface="Times" charset="0"/>
                <a:cs typeface="Times" charset="0"/>
              </a:rPr>
              <a:t>pacf</a:t>
            </a:r>
            <a:r>
              <a:rPr lang="en-US" dirty="0" smtClean="0">
                <a:latin typeface="Times" charset="0"/>
                <a:ea typeface="Times" charset="0"/>
                <a:cs typeface="Times" charset="0"/>
              </a:rPr>
              <a:t> plot of the difference don</a:t>
            </a:r>
            <a:r>
              <a:rPr lang="fr-FR" dirty="0" smtClean="0">
                <a:latin typeface="Times" charset="0"/>
                <a:ea typeface="Times" charset="0"/>
                <a:cs typeface="Times" charset="0"/>
              </a:rPr>
              <a:t>’</a:t>
            </a:r>
            <a:r>
              <a:rPr lang="en-US" dirty="0" smtClean="0">
                <a:latin typeface="Times" charset="0"/>
                <a:ea typeface="Times" charset="0"/>
                <a:cs typeface="Times" charset="0"/>
              </a:rPr>
              <a:t>t </a:t>
            </a:r>
            <a:r>
              <a:rPr lang="en-US" dirty="0" smtClean="0">
                <a:latin typeface="Times" charset="0"/>
                <a:ea typeface="Times" charset="0"/>
                <a:cs typeface="Times" charset="0"/>
              </a:rPr>
              <a:t>show </a:t>
            </a:r>
            <a:r>
              <a:rPr lang="en-US" dirty="0" smtClean="0">
                <a:latin typeface="Times" charset="0"/>
                <a:ea typeface="Times" charset="0"/>
                <a:cs typeface="Times" charset="0"/>
              </a:rPr>
              <a:t>significance</a:t>
            </a:r>
            <a:endParaRPr lang="en-US" dirty="0">
              <a:latin typeface="Times" charset="0"/>
              <a:ea typeface="Times" charset="0"/>
              <a:cs typeface="Times" charset="0"/>
            </a:endParaRPr>
          </a:p>
        </p:txBody>
      </p:sp>
      <mc:AlternateContent xmlns:mc="http://schemas.openxmlformats.org/markup-compatibility/2006" xmlns:a14="http://schemas.microsoft.com/office/drawing/2010/main">
        <mc:Choice Requires="a14">
          <p:sp>
            <p:nvSpPr>
              <p:cNvPr id="9" name="Rectangle 8"/>
              <p:cNvSpPr/>
              <p:nvPr/>
            </p:nvSpPr>
            <p:spPr>
              <a:xfrm>
                <a:off x="5486400" y="315908"/>
                <a:ext cx="3397277" cy="567335"/>
              </a:xfrm>
              <a:prstGeom prst="rect">
                <a:avLst/>
              </a:prstGeom>
            </p:spPr>
            <p:txBody>
              <a:bodyPr wrap="none">
                <a:spAutoFit/>
              </a:bodyPr>
              <a:lstStyle/>
              <a:p>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𝒛</m:t>
                        </m:r>
                      </m:e>
                      <m:sub>
                        <m:r>
                          <a:rPr lang="en-US" b="1" i="1">
                            <a:latin typeface="Cambria Math" charset="0"/>
                            <a:ea typeface="Times" charset="0"/>
                            <a:cs typeface="Times" charset="0"/>
                          </a:rPr>
                          <m:t>𝒕</m:t>
                        </m:r>
                      </m:sub>
                    </m:sSub>
                  </m:oMath>
                </a14:m>
                <a:r>
                  <a:rPr lang="en-US" b="1" dirty="0">
                    <a:latin typeface="Times" charset="0"/>
                    <a:ea typeface="Times" charset="0"/>
                    <a:cs typeface="Times" charset="0"/>
                  </a:rPr>
                  <a:t>= </a:t>
                </a:r>
                <a14:m>
                  <m:oMath xmlns:m="http://schemas.openxmlformats.org/officeDocument/2006/math">
                    <m:f>
                      <m:fPr>
                        <m:ctrlPr>
                          <a:rPr lang="en-US" b="1" i="1">
                            <a:latin typeface="Cambria Math" panose="02040503050406030204" pitchFamily="18" charset="0"/>
                            <a:ea typeface="Times" charset="0"/>
                            <a:cs typeface="Times" charset="0"/>
                          </a:rPr>
                        </m:ctrlPr>
                      </m:fPr>
                      <m:num>
                        <m:r>
                          <a:rPr lang="en-US" b="1" i="1">
                            <a:latin typeface="Cambria Math" charset="0"/>
                            <a:ea typeface="Times" charset="0"/>
                            <a:cs typeface="Times" charset="0"/>
                          </a:rPr>
                          <m:t>𝛚</m:t>
                        </m:r>
                        <m:r>
                          <a:rPr lang="en-US" b="1">
                            <a:latin typeface="Cambria Math" charset="0"/>
                            <a:ea typeface="Times" charset="0"/>
                            <a:cs typeface="Times" charset="0"/>
                          </a:rPr>
                          <m:t>(</m:t>
                        </m:r>
                        <m:r>
                          <a:rPr lang="en-US" b="1" i="1">
                            <a:latin typeface="Cambria Math" charset="0"/>
                            <a:ea typeface="Times" charset="0"/>
                            <a:cs typeface="Times" charset="0"/>
                          </a:rPr>
                          <m:t>𝐁</m:t>
                        </m:r>
                        <m:r>
                          <a:rPr lang="en-US" b="1">
                            <a:latin typeface="Cambria Math" charset="0"/>
                            <a:ea typeface="Times" charset="0"/>
                            <a:cs typeface="Times" charset="0"/>
                          </a:rPr>
                          <m:t>) </m:t>
                        </m:r>
                      </m:num>
                      <m:den>
                        <m:r>
                          <a:rPr lang="en-US" b="1" i="1">
                            <a:latin typeface="Cambria Math" charset="0"/>
                            <a:ea typeface="Times" charset="0"/>
                            <a:cs typeface="Times" charset="0"/>
                          </a:rPr>
                          <m:t>𝛅</m:t>
                        </m:r>
                        <m:r>
                          <a:rPr lang="en-US" b="1">
                            <a:latin typeface="Cambria Math" charset="0"/>
                            <a:ea typeface="Times" charset="0"/>
                            <a:cs typeface="Times" charset="0"/>
                          </a:rPr>
                          <m:t>(</m:t>
                        </m:r>
                        <m:r>
                          <a:rPr lang="en-US" b="1" i="1">
                            <a:latin typeface="Cambria Math" charset="0"/>
                            <a:ea typeface="Times" charset="0"/>
                            <a:cs typeface="Times" charset="0"/>
                          </a:rPr>
                          <m:t>𝐁</m:t>
                        </m:r>
                        <m:r>
                          <a:rPr lang="en-US" b="1">
                            <a:latin typeface="Cambria Math" charset="0"/>
                            <a:ea typeface="Times" charset="0"/>
                            <a:cs typeface="Times" charset="0"/>
                          </a:rPr>
                          <m:t>) </m:t>
                        </m:r>
                      </m:den>
                    </m:f>
                  </m:oMath>
                </a14:m>
                <a:r>
                  <a:rPr lang="en-US" b="1" dirty="0">
                    <a:latin typeface="Times" charset="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r>
                  <a:rPr lang="en-US" dirty="0">
                    <a:latin typeface="Times" charset="0"/>
                    <a:ea typeface="Times" charset="0"/>
                    <a:cs typeface="Times" charset="0"/>
                  </a:rPr>
                  <a:t>= </a:t>
                </a:r>
                <a14:m>
                  <m:oMath xmlns:m="http://schemas.openxmlformats.org/officeDocument/2006/math">
                    <m:f>
                      <m:fPr>
                        <m:ctrlPr>
                          <a:rPr lang="en-US" b="1" i="1">
                            <a:latin typeface="Cambria Math" panose="02040503050406030204" pitchFamily="18" charset="0"/>
                            <a:ea typeface="Times" charset="0"/>
                            <a:cs typeface="Times" charset="0"/>
                          </a:rPr>
                        </m:ctrlPr>
                      </m:fPr>
                      <m:num>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0</m:t>
                            </m:r>
                          </m:sub>
                        </m:sSub>
                        <m:r>
                          <m:rPr>
                            <m:nor/>
                          </m:rPr>
                          <a:rPr lang="en-US">
                            <a:latin typeface="Times"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𝑠</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𝑆</m:t>
                            </m:r>
                          </m:sup>
                        </m:sSup>
                        <m:r>
                          <m:rPr>
                            <m:nor/>
                          </m:rPr>
                          <a:rPr lang="en-US">
                            <a:latin typeface="Times" charset="0"/>
                            <a:ea typeface="Times" charset="0"/>
                            <a:cs typeface="Times" charset="0"/>
                          </a:rPr>
                          <m:t> </m:t>
                        </m:r>
                      </m:num>
                      <m:den>
                        <m:r>
                          <m:rPr>
                            <m:nor/>
                          </m:rPr>
                          <a:rPr lang="en-US">
                            <a:latin typeface="Times" charset="0"/>
                            <a:ea typeface="Times" charset="0"/>
                            <a:cs typeface="Times" charset="0"/>
                          </a:rPr>
                          <m:t>1−</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r>
                          <a:rPr lang="en-US" i="1">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𝑟</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𝑟</m:t>
                            </m:r>
                          </m:sup>
                        </m:sSup>
                      </m:den>
                    </m:f>
                  </m:oMath>
                </a14:m>
                <a:r>
                  <a:rPr lang="en-US" b="1" dirty="0">
                    <a:latin typeface="Times" charset="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486400" y="315908"/>
                <a:ext cx="3397277" cy="56733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641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panose="02020603050405020304" pitchFamily="18" charset="0"/>
                <a:cs typeface="Times" panose="02020603050405020304" pitchFamily="18" charset="0"/>
              </a:rPr>
              <a:t>Modeling Process</a:t>
            </a:r>
            <a:endParaRPr lang="en-US"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321992" y="1099183"/>
            <a:ext cx="8229600" cy="4906963"/>
          </a:xfrm>
        </p:spPr>
        <p:txBody>
          <a:bodyPr>
            <a:normAutofit/>
          </a:bodyPr>
          <a:lstStyle/>
          <a:p>
            <a:r>
              <a:rPr lang="en-US" sz="1800" b="1" i="1" dirty="0">
                <a:latin typeface="Times" charset="0"/>
                <a:ea typeface="Times" charset="0"/>
                <a:cs typeface="Times" charset="0"/>
              </a:rPr>
              <a:t>Pattern </a:t>
            </a:r>
            <a:r>
              <a:rPr lang="en-US" sz="1800" b="1" i="1" dirty="0" smtClean="0">
                <a:latin typeface="Times" charset="0"/>
                <a:ea typeface="Times" charset="0"/>
                <a:cs typeface="Times" charset="0"/>
              </a:rPr>
              <a:t>4</a:t>
            </a:r>
            <a:r>
              <a:rPr lang="en-US" sz="1800" dirty="0" smtClean="0">
                <a:latin typeface="Times" charset="0"/>
                <a:ea typeface="Times" charset="0"/>
                <a:cs typeface="Times" charset="0"/>
              </a:rPr>
              <a:t>:</a:t>
            </a:r>
            <a:r>
              <a:rPr lang="en-US" sz="1800" dirty="0">
                <a:latin typeface="Times" charset="0"/>
                <a:ea typeface="Times" charset="0"/>
                <a:cs typeface="Times" charset="0"/>
              </a:rPr>
              <a:t> </a:t>
            </a:r>
            <a:r>
              <a:rPr lang="en-US" sz="1800" dirty="0" smtClean="0">
                <a:latin typeface="Times" charset="0"/>
                <a:ea typeface="Times" charset="0"/>
                <a:cs typeface="Times" charset="0"/>
              </a:rPr>
              <a:t>An immediate change that eventually return to zero</a:t>
            </a:r>
            <a:endParaRPr lang="en-US" sz="1800" dirty="0">
              <a:latin typeface="Times" charset="0"/>
              <a:ea typeface="Times" charset="0"/>
              <a:cs typeface="Times" charset="0"/>
            </a:endParaRPr>
          </a:p>
        </p:txBody>
      </p:sp>
      <p:sp>
        <p:nvSpPr>
          <p:cNvPr id="5" name="Slide Number Placeholder 4"/>
          <p:cNvSpPr>
            <a:spLocks noGrp="1"/>
          </p:cNvSpPr>
          <p:nvPr>
            <p:ph type="sldNum" sz="quarter" idx="12"/>
          </p:nvPr>
        </p:nvSpPr>
        <p:spPr/>
        <p:txBody>
          <a:bodyPr/>
          <a:lstStyle/>
          <a:p>
            <a:fld id="{3FE5545D-3A19-489E-A800-6E63136A932D}" type="slidenum">
              <a:rPr lang="en-US" smtClean="0"/>
              <a:t>14</a:t>
            </a:fld>
            <a:endParaRPr lang="en-US"/>
          </a:p>
        </p:txBody>
      </p:sp>
      <mc:AlternateContent xmlns:mc="http://schemas.openxmlformats.org/markup-compatibility/2006" xmlns:a14="http://schemas.microsoft.com/office/drawing/2010/main">
        <mc:Choice Requires="a14">
          <p:sp>
            <p:nvSpPr>
              <p:cNvPr id="9" name="Rectangle 8"/>
              <p:cNvSpPr/>
              <p:nvPr/>
            </p:nvSpPr>
            <p:spPr>
              <a:xfrm>
                <a:off x="414581" y="1444530"/>
                <a:ext cx="6858000" cy="3090654"/>
              </a:xfrm>
              <a:prstGeom prst="rect">
                <a:avLst/>
              </a:prstGeom>
            </p:spPr>
            <p:txBody>
              <a:bodyPr wrap="square">
                <a:spAutoFit/>
              </a:bodyPr>
              <a:lstStyle/>
              <a:p>
                <a:pPr algn="ct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𝑡</m:t>
                        </m:r>
                      </m:sub>
                    </m:sSub>
                  </m:oMath>
                </a14:m>
                <a:r>
                  <a:rPr lang="en-US" sz="2400" dirty="0" smtClean="0"/>
                  <a:t>=</a:t>
                </a:r>
                <a14:m>
                  <m:oMath xmlns:m="http://schemas.openxmlformats.org/officeDocument/2006/math">
                    <m:f>
                      <m:fPr>
                        <m:ctrlPr>
                          <a:rPr lang="en-US" sz="3200" b="1"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ω</m:t>
                            </m:r>
                          </m:e>
                          <m:sub>
                            <m:r>
                              <a:rPr lang="en-US" sz="3200" i="1">
                                <a:latin typeface="Cambria Math" panose="02040503050406030204" pitchFamily="18" charset="0"/>
                              </a:rPr>
                              <m:t>0</m:t>
                            </m:r>
                          </m:sub>
                        </m:sSub>
                      </m:num>
                      <m:den>
                        <m:r>
                          <a:rPr lang="en-US" sz="3200" b="1" i="1" smtClean="0">
                            <a:latin typeface="Cambria Math" charset="0"/>
                          </a:rPr>
                          <m:t>𝟏</m:t>
                        </m:r>
                        <m:r>
                          <a:rPr lang="en-US" sz="3200" b="1" i="1" smtClean="0">
                            <a:latin typeface="Cambria Math" charset="0"/>
                          </a:rPr>
                          <m:t>−</m:t>
                        </m:r>
                        <m:sSub>
                          <m:sSubPr>
                            <m:ctrlPr>
                              <a:rPr lang="en-US" sz="3200" i="1">
                                <a:latin typeface="Cambria Math" panose="02040503050406030204" pitchFamily="18" charset="0"/>
                              </a:rPr>
                            </m:ctrlPr>
                          </m:sSubPr>
                          <m:e>
                            <m:r>
                              <a:rPr lang="en-US" sz="3200" b="1" i="1">
                                <a:latin typeface="Cambria Math" charset="0"/>
                              </a:rPr>
                              <m:t>𝛅</m:t>
                            </m:r>
                          </m:e>
                          <m:sub>
                            <m:r>
                              <a:rPr lang="en-US" sz="3200" b="0" i="1" smtClean="0">
                                <a:latin typeface="Cambria Math" charset="0"/>
                              </a:rPr>
                              <m:t>1</m:t>
                            </m:r>
                          </m:sub>
                        </m:sSub>
                        <m:r>
                          <a:rPr lang="en-US" sz="3200" b="1" i="1">
                            <a:latin typeface="Cambria Math" charset="0"/>
                          </a:rPr>
                          <m:t>𝐁</m:t>
                        </m:r>
                        <m:r>
                          <a:rPr lang="en-US" sz="3200" b="1">
                            <a:latin typeface="Cambria Math" charset="0"/>
                          </a:rPr>
                          <m:t> </m:t>
                        </m:r>
                      </m:den>
                    </m:f>
                    <m:sSub>
                      <m:sSubPr>
                        <m:ctrlPr>
                          <a:rPr lang="en-US" sz="2400" b="1" i="1">
                            <a:latin typeface="Cambria Math" panose="02040503050406030204" pitchFamily="18" charset="0"/>
                            <a:ea typeface="Times" charset="0"/>
                            <a:cs typeface="Times" charset="0"/>
                          </a:rPr>
                        </m:ctrlPr>
                      </m:sSubPr>
                      <m:e>
                        <m:r>
                          <a:rPr lang="en-US" sz="2400" b="1" i="1" smtClean="0">
                            <a:latin typeface="Cambria Math" charset="0"/>
                            <a:ea typeface="Times" charset="0"/>
                            <a:cs typeface="Times" charset="0"/>
                          </a:rPr>
                          <m:t>𝑷</m:t>
                        </m:r>
                      </m:e>
                      <m:sub>
                        <m:r>
                          <a:rPr lang="en-US" sz="2400" b="1" i="1">
                            <a:latin typeface="Cambria Math" charset="0"/>
                            <a:ea typeface="Times" charset="0"/>
                            <a:cs typeface="Times" charset="0"/>
                          </a:rPr>
                          <m:t>𝒕</m:t>
                        </m:r>
                      </m:sub>
                    </m:sSub>
                  </m:oMath>
                </a14:m>
                <a:endParaRPr lang="en-US" sz="2400" dirty="0"/>
              </a:p>
              <a:p>
                <a:endParaRPr lang="en-US" sz="2400" dirty="0"/>
              </a:p>
              <a:p>
                <a:r>
                  <a:rPr lang="en-US" sz="2000" dirty="0" smtClean="0">
                    <a:latin typeface="Times" charset="0"/>
                    <a:ea typeface="Times" charset="0"/>
                    <a:cs typeface="Times" charset="0"/>
                  </a:rPr>
                  <a:t>When t&lt;T </a:t>
                </a:r>
                <a14:m>
                  <m:oMath xmlns:m="http://schemas.openxmlformats.org/officeDocument/2006/math">
                    <m:sSub>
                      <m:sSubPr>
                        <m:ctrlPr>
                          <a:rPr lang="en-US" sz="2000" i="1">
                            <a:latin typeface="Cambria Math" panose="02040503050406030204" pitchFamily="18" charset="0"/>
                            <a:ea typeface="Times" charset="0"/>
                            <a:cs typeface="Times" charset="0"/>
                          </a:rPr>
                        </m:ctrlPr>
                      </m:sSubPr>
                      <m:e>
                        <m:r>
                          <a:rPr lang="en-US" sz="2000" i="1">
                            <a:latin typeface="Cambria Math" charset="0"/>
                            <a:ea typeface="Times" charset="0"/>
                            <a:cs typeface="Times" charset="0"/>
                          </a:rPr>
                          <m:t>𝑧</m:t>
                        </m:r>
                      </m:e>
                      <m:sub>
                        <m:r>
                          <a:rPr lang="en-US" sz="2000" i="1">
                            <a:latin typeface="Cambria Math" charset="0"/>
                            <a:ea typeface="Times" charset="0"/>
                            <a:cs typeface="Times" charset="0"/>
                          </a:rPr>
                          <m:t>𝑡</m:t>
                        </m:r>
                      </m:sub>
                    </m:sSub>
                  </m:oMath>
                </a14:m>
                <a:r>
                  <a:rPr lang="en-US" sz="2000" dirty="0" smtClean="0">
                    <a:latin typeface="Times" charset="0"/>
                    <a:ea typeface="Times" charset="0"/>
                    <a:cs typeface="Times" charset="0"/>
                  </a:rPr>
                  <a:t>=0</a:t>
                </a:r>
              </a:p>
              <a:p>
                <a:r>
                  <a:rPr lang="en-US" sz="2000" dirty="0" smtClean="0">
                    <a:latin typeface="Times" charset="0"/>
                    <a:ea typeface="Times" charset="0"/>
                    <a:cs typeface="Times" charset="0"/>
                  </a:rPr>
                  <a:t>When t=T, </a:t>
                </a:r>
                <a14:m>
                  <m:oMath xmlns:m="http://schemas.openxmlformats.org/officeDocument/2006/math">
                    <m:sSub>
                      <m:sSubPr>
                        <m:ctrlPr>
                          <a:rPr lang="en-US" sz="2000" i="1">
                            <a:latin typeface="Cambria Math" panose="02040503050406030204" pitchFamily="18" charset="0"/>
                            <a:ea typeface="Times" charset="0"/>
                            <a:cs typeface="Times" charset="0"/>
                          </a:rPr>
                        </m:ctrlPr>
                      </m:sSubPr>
                      <m:e>
                        <m:r>
                          <a:rPr lang="en-US" sz="2000" i="1">
                            <a:latin typeface="Cambria Math" charset="0"/>
                            <a:ea typeface="Times" charset="0"/>
                            <a:cs typeface="Times" charset="0"/>
                          </a:rPr>
                          <m:t>𝑧</m:t>
                        </m:r>
                      </m:e>
                      <m:sub>
                        <m:r>
                          <a:rPr lang="en-US" sz="2000" i="1">
                            <a:latin typeface="Cambria Math" charset="0"/>
                            <a:ea typeface="Times" charset="0"/>
                            <a:cs typeface="Times" charset="0"/>
                          </a:rPr>
                          <m:t>𝑡</m:t>
                        </m:r>
                        <m:r>
                          <a:rPr lang="en-US" sz="2000" b="0" i="1" smtClean="0">
                            <a:latin typeface="Cambria Math" charset="0"/>
                            <a:ea typeface="Times" charset="0"/>
                            <a:cs typeface="Times" charset="0"/>
                          </a:rPr>
                          <m:t>−1</m:t>
                        </m:r>
                      </m:sub>
                    </m:sSub>
                  </m:oMath>
                </a14:m>
                <a:r>
                  <a:rPr lang="en-US" sz="2000" dirty="0">
                    <a:latin typeface="Times" charset="0"/>
                    <a:ea typeface="Times" charset="0"/>
                    <a:cs typeface="Times" charset="0"/>
                  </a:rPr>
                  <a:t>=</a:t>
                </a:r>
                <a:r>
                  <a:rPr lang="en-US" sz="2000" dirty="0" smtClean="0">
                    <a:latin typeface="Times" charset="0"/>
                    <a:ea typeface="Times" charset="0"/>
                    <a:cs typeface="Times" charset="0"/>
                  </a:rPr>
                  <a:t>0 and </a:t>
                </a:r>
                <a14:m>
                  <m:oMath xmlns:m="http://schemas.openxmlformats.org/officeDocument/2006/math">
                    <m:sSub>
                      <m:sSubPr>
                        <m:ctrlPr>
                          <a:rPr lang="en-US" sz="2000" i="1">
                            <a:latin typeface="Cambria Math" panose="02040503050406030204" pitchFamily="18" charset="0"/>
                            <a:ea typeface="Times" charset="0"/>
                            <a:cs typeface="Times" charset="0"/>
                          </a:rPr>
                        </m:ctrlPr>
                      </m:sSubPr>
                      <m:e>
                        <m:r>
                          <a:rPr lang="en-US" sz="2000" b="0" i="1" smtClean="0">
                            <a:latin typeface="Cambria Math" charset="0"/>
                            <a:ea typeface="Times" charset="0"/>
                            <a:cs typeface="Times" charset="0"/>
                          </a:rPr>
                          <m:t> </m:t>
                        </m:r>
                        <m:r>
                          <a:rPr lang="en-US" sz="2000" i="1">
                            <a:latin typeface="Cambria Math" charset="0"/>
                            <a:ea typeface="Times" charset="0"/>
                            <a:cs typeface="Times" charset="0"/>
                          </a:rPr>
                          <m:t>𝑃</m:t>
                        </m:r>
                      </m:e>
                      <m:sub>
                        <m:r>
                          <a:rPr lang="en-US" sz="2000" i="1">
                            <a:latin typeface="Cambria Math" charset="0"/>
                            <a:ea typeface="Times" charset="0"/>
                            <a:cs typeface="Times" charset="0"/>
                          </a:rPr>
                          <m:t>𝑡</m:t>
                        </m:r>
                      </m:sub>
                    </m:sSub>
                  </m:oMath>
                </a14:m>
                <a:r>
                  <a:rPr lang="en-US" sz="2000" dirty="0" smtClean="0">
                    <a:latin typeface="Times" charset="0"/>
                    <a:ea typeface="Times" charset="0"/>
                    <a:cs typeface="Times" charset="0"/>
                  </a:rPr>
                  <a:t>=1, so </a:t>
                </a:r>
                <a14:m>
                  <m:oMath xmlns:m="http://schemas.openxmlformats.org/officeDocument/2006/math">
                    <m:sSub>
                      <m:sSubPr>
                        <m:ctrlPr>
                          <a:rPr lang="en-US" sz="2000" i="1">
                            <a:latin typeface="Cambria Math" panose="02040503050406030204" pitchFamily="18" charset="0"/>
                            <a:ea typeface="Times" charset="0"/>
                            <a:cs typeface="Times" charset="0"/>
                          </a:rPr>
                        </m:ctrlPr>
                      </m:sSubPr>
                      <m:e>
                        <m:r>
                          <a:rPr lang="en-US" sz="2000" i="1">
                            <a:latin typeface="Cambria Math" charset="0"/>
                            <a:ea typeface="Times" charset="0"/>
                            <a:cs typeface="Times" charset="0"/>
                          </a:rPr>
                          <m:t>𝑧</m:t>
                        </m:r>
                      </m:e>
                      <m:sub>
                        <m:r>
                          <a:rPr lang="en-US" sz="2000" i="1">
                            <a:latin typeface="Cambria Math" charset="0"/>
                            <a:ea typeface="Times" charset="0"/>
                            <a:cs typeface="Times" charset="0"/>
                          </a:rPr>
                          <m:t>𝑡</m:t>
                        </m:r>
                      </m:sub>
                    </m:sSub>
                    <m:r>
                      <a:rPr lang="en-US" sz="2000" b="0" i="1" smtClean="0">
                        <a:latin typeface="Cambria Math" charset="0"/>
                        <a:ea typeface="Times" charset="0"/>
                        <a:cs typeface="Times" charset="0"/>
                      </a:rPr>
                      <m:t>=</m:t>
                    </m:r>
                    <m:sSub>
                      <m:sSubPr>
                        <m:ctrlPr>
                          <a:rPr lang="en-US" sz="2000" i="1">
                            <a:latin typeface="Cambria Math" panose="02040503050406030204" pitchFamily="18" charset="0"/>
                            <a:ea typeface="Times" charset="0"/>
                            <a:cs typeface="Times" charset="0"/>
                          </a:rPr>
                        </m:ctrlPr>
                      </m:sSubPr>
                      <m:e>
                        <m:r>
                          <m:rPr>
                            <m:sty m:val="p"/>
                          </m:rPr>
                          <a:rPr lang="en-US" sz="2000">
                            <a:latin typeface="Cambria Math" charset="0"/>
                            <a:ea typeface="Times" charset="0"/>
                            <a:cs typeface="Times" charset="0"/>
                          </a:rPr>
                          <m:t>ω</m:t>
                        </m:r>
                      </m:e>
                      <m:sub>
                        <m:r>
                          <a:rPr lang="en-US" sz="2000" i="1">
                            <a:latin typeface="Cambria Math" charset="0"/>
                            <a:ea typeface="Times" charset="0"/>
                            <a:cs typeface="Times" charset="0"/>
                          </a:rPr>
                          <m:t>0</m:t>
                        </m:r>
                      </m:sub>
                    </m:sSub>
                  </m:oMath>
                </a14:m>
                <a:endParaRPr lang="en-US" sz="2000" dirty="0" smtClean="0">
                  <a:latin typeface="Times" charset="0"/>
                  <a:ea typeface="Times" charset="0"/>
                  <a:cs typeface="Times" charset="0"/>
                </a:endParaRPr>
              </a:p>
              <a:p>
                <a:r>
                  <a:rPr lang="en-US" sz="2000" dirty="0" smtClean="0">
                    <a:latin typeface="Times" charset="0"/>
                    <a:ea typeface="Times" charset="0"/>
                    <a:cs typeface="Times" charset="0"/>
                  </a:rPr>
                  <a:t>When t&gt;=T+1, </a:t>
                </a:r>
                <a14:m>
                  <m:oMath xmlns:m="http://schemas.openxmlformats.org/officeDocument/2006/math">
                    <m:sSub>
                      <m:sSubPr>
                        <m:ctrlPr>
                          <a:rPr lang="en-US" sz="2000" i="1">
                            <a:latin typeface="Cambria Math" panose="02040503050406030204" pitchFamily="18" charset="0"/>
                            <a:ea typeface="Times" charset="0"/>
                            <a:cs typeface="Times" charset="0"/>
                          </a:rPr>
                        </m:ctrlPr>
                      </m:sSubPr>
                      <m:e>
                        <m:r>
                          <a:rPr lang="en-US" sz="2000" i="1">
                            <a:latin typeface="Cambria Math" charset="0"/>
                            <a:ea typeface="Times" charset="0"/>
                            <a:cs typeface="Times" charset="0"/>
                          </a:rPr>
                          <m:t>𝑃</m:t>
                        </m:r>
                      </m:e>
                      <m:sub>
                        <m:r>
                          <a:rPr lang="en-US" sz="2000" i="1">
                            <a:latin typeface="Cambria Math" charset="0"/>
                            <a:ea typeface="Times" charset="0"/>
                            <a:cs typeface="Times" charset="0"/>
                          </a:rPr>
                          <m:t>𝑡</m:t>
                        </m:r>
                      </m:sub>
                    </m:sSub>
                  </m:oMath>
                </a14:m>
                <a:r>
                  <a:rPr lang="en-US" sz="2000" dirty="0" smtClean="0">
                    <a:latin typeface="Times" charset="0"/>
                    <a:ea typeface="Times" charset="0"/>
                    <a:cs typeface="Times" charset="0"/>
                  </a:rPr>
                  <a:t>=0  so </a:t>
                </a:r>
                <a14:m>
                  <m:oMath xmlns:m="http://schemas.openxmlformats.org/officeDocument/2006/math">
                    <m:sSub>
                      <m:sSubPr>
                        <m:ctrlPr>
                          <a:rPr lang="en-US" sz="2000" i="1">
                            <a:latin typeface="Cambria Math" panose="02040503050406030204" pitchFamily="18" charset="0"/>
                            <a:ea typeface="Times" charset="0"/>
                            <a:cs typeface="Times" charset="0"/>
                          </a:rPr>
                        </m:ctrlPr>
                      </m:sSubPr>
                      <m:e>
                        <m:r>
                          <a:rPr lang="en-US" sz="2000" i="1">
                            <a:latin typeface="Cambria Math" charset="0"/>
                            <a:ea typeface="Times" charset="0"/>
                            <a:cs typeface="Times" charset="0"/>
                          </a:rPr>
                          <m:t>𝑧</m:t>
                        </m:r>
                      </m:e>
                      <m:sub>
                        <m:r>
                          <a:rPr lang="en-US" sz="2000" i="1">
                            <a:latin typeface="Cambria Math" charset="0"/>
                            <a:ea typeface="Times" charset="0"/>
                            <a:cs typeface="Times" charset="0"/>
                          </a:rPr>
                          <m:t>𝑡</m:t>
                        </m:r>
                      </m:sub>
                    </m:sSub>
                    <m:r>
                      <a:rPr lang="en-US" sz="2000" i="1">
                        <a:latin typeface="Cambria Math" charset="0"/>
                        <a:ea typeface="Times" charset="0"/>
                        <a:cs typeface="Times" charset="0"/>
                      </a:rPr>
                      <m:t>=</m:t>
                    </m:r>
                    <m:sSub>
                      <m:sSubPr>
                        <m:ctrlPr>
                          <a:rPr lang="en-US" sz="2000" i="1">
                            <a:latin typeface="Cambria Math" panose="02040503050406030204" pitchFamily="18" charset="0"/>
                            <a:ea typeface="Times" charset="0"/>
                            <a:cs typeface="Times" charset="0"/>
                          </a:rPr>
                        </m:ctrlPr>
                      </m:sSubPr>
                      <m:e>
                        <m:sSub>
                          <m:sSubPr>
                            <m:ctrlPr>
                              <a:rPr lang="en-US" sz="2000" i="1">
                                <a:latin typeface="Cambria Math" panose="02040503050406030204" pitchFamily="18" charset="0"/>
                                <a:ea typeface="Times" charset="0"/>
                                <a:cs typeface="Times" charset="0"/>
                              </a:rPr>
                            </m:ctrlPr>
                          </m:sSubPr>
                          <m:e>
                            <m:r>
                              <a:rPr lang="en-US" sz="2000" b="1" i="1">
                                <a:latin typeface="Cambria Math" charset="0"/>
                                <a:ea typeface="Times" charset="0"/>
                                <a:cs typeface="Times" charset="0"/>
                              </a:rPr>
                              <m:t>𝛅</m:t>
                            </m:r>
                          </m:e>
                          <m:sub>
                            <m:r>
                              <a:rPr lang="en-US" sz="2000" i="1">
                                <a:latin typeface="Cambria Math" charset="0"/>
                                <a:ea typeface="Times" charset="0"/>
                                <a:cs typeface="Times" charset="0"/>
                              </a:rPr>
                              <m:t>0</m:t>
                            </m:r>
                          </m:sub>
                        </m:sSub>
                        <m:r>
                          <a:rPr lang="en-US" sz="2000" i="1">
                            <a:latin typeface="Cambria Math" charset="0"/>
                            <a:ea typeface="Times" charset="0"/>
                            <a:cs typeface="Times" charset="0"/>
                          </a:rPr>
                          <m:t>𝑧</m:t>
                        </m:r>
                      </m:e>
                      <m:sub>
                        <m:r>
                          <a:rPr lang="en-US" sz="2000" i="1">
                            <a:latin typeface="Cambria Math" charset="0"/>
                            <a:ea typeface="Times" charset="0"/>
                            <a:cs typeface="Times" charset="0"/>
                          </a:rPr>
                          <m:t>𝑡</m:t>
                        </m:r>
                        <m:r>
                          <a:rPr lang="en-US" sz="2000" i="1">
                            <a:latin typeface="Cambria Math" charset="0"/>
                            <a:ea typeface="Times" charset="0"/>
                            <a:cs typeface="Times" charset="0"/>
                          </a:rPr>
                          <m:t>−1</m:t>
                        </m:r>
                      </m:sub>
                    </m:sSub>
                  </m:oMath>
                </a14:m>
                <a:endParaRPr lang="en-US" sz="2000" dirty="0" smtClean="0">
                  <a:latin typeface="Times" charset="0"/>
                  <a:ea typeface="Times" charset="0"/>
                  <a:cs typeface="Times" charset="0"/>
                </a:endParaRPr>
              </a:p>
              <a:p>
                <a:endParaRPr lang="en-US" sz="3200" dirty="0" smtClean="0"/>
              </a:p>
              <a:p>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414581" y="1444530"/>
                <a:ext cx="6858000" cy="3090654"/>
              </a:xfrm>
              <a:prstGeom prst="rect">
                <a:avLst/>
              </a:prstGeom>
              <a:blipFill rotWithShape="0">
                <a:blip r:embed="rId2"/>
                <a:stretch>
                  <a:fillRect l="-889"/>
                </a:stretch>
              </a:blipFill>
            </p:spPr>
            <p:txBody>
              <a:bodyPr/>
              <a:lstStyle/>
              <a:p>
                <a:r>
                  <a:rPr lang="en-US">
                    <a:noFill/>
                  </a:rPr>
                  <a:t> </a:t>
                </a:r>
              </a:p>
            </p:txBody>
          </p:sp>
        </mc:Fallback>
      </mc:AlternateContent>
      <p:sp>
        <p:nvSpPr>
          <p:cNvPr id="12" name="Right Arrow 11"/>
          <p:cNvSpPr/>
          <p:nvPr/>
        </p:nvSpPr>
        <p:spPr>
          <a:xfrm>
            <a:off x="4853765" y="1676400"/>
            <a:ext cx="394855" cy="350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5311212" y="1549074"/>
                <a:ext cx="3908988" cy="1569660"/>
              </a:xfrm>
              <a:prstGeom prst="rect">
                <a:avLst/>
              </a:prstGeom>
              <a:noFill/>
            </p:spPr>
            <p:txBody>
              <a:bodyPr wrap="squar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𝑡</m:t>
                        </m:r>
                      </m:sub>
                    </m:sSub>
                  </m:oMath>
                </a14:m>
                <a:r>
                  <a:rPr lang="en-US" sz="2400" dirty="0" smtClean="0"/>
                  <a:t>-</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𝛅</m:t>
                            </m:r>
                          </m:e>
                          <m:sub>
                            <m:r>
                              <a:rPr lang="en-US" sz="2400" i="1">
                                <a:latin typeface="Cambria Math" panose="02040503050406030204" pitchFamily="18" charset="0"/>
                              </a:rPr>
                              <m:t>0</m:t>
                            </m:r>
                          </m:sub>
                        </m:sSub>
                        <m:r>
                          <a:rPr lang="en-US" sz="2400" i="1">
                            <a:latin typeface="Cambria Math" panose="02040503050406030204" pitchFamily="18" charset="0"/>
                          </a:rPr>
                          <m:t>𝑧</m:t>
                        </m:r>
                      </m:e>
                      <m:sub>
                        <m:r>
                          <a:rPr lang="en-US" sz="2400" i="1">
                            <a:latin typeface="Cambria Math" panose="02040503050406030204" pitchFamily="18" charset="0"/>
                          </a:rPr>
                          <m:t>𝑡</m:t>
                        </m:r>
                        <m:r>
                          <a:rPr lang="en-US" sz="2400" b="0" i="1" smtClean="0">
                            <a:latin typeface="Cambria Math" charset="0"/>
                          </a:rPr>
                          <m:t>−1</m:t>
                        </m:r>
                      </m:sub>
                    </m:sSub>
                    <m:r>
                      <a:rPr lang="en-US" sz="2400" b="0" i="1" smtClean="0">
                        <a:latin typeface="Cambria Math"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ω</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b="0" i="1" smtClean="0">
                            <a:latin typeface="Cambria Math" charset="0"/>
                          </a:rPr>
                          <m:t>𝑃</m:t>
                        </m:r>
                      </m:e>
                      <m:sub>
                        <m:r>
                          <a:rPr lang="en-US" sz="2400" i="1">
                            <a:latin typeface="Cambria Math" panose="02040503050406030204" pitchFamily="18" charset="0"/>
                          </a:rPr>
                          <m:t>𝑡</m:t>
                        </m:r>
                      </m:sub>
                    </m:sSub>
                  </m:oMath>
                </a14:m>
                <a:endParaRPr lang="en-US" sz="2400" dirty="0" smtClean="0"/>
              </a:p>
              <a:p>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𝑡</m:t>
                        </m:r>
                      </m:sub>
                    </m:sSub>
                    <m:r>
                      <a:rPr lang="en-US" sz="2400" i="1">
                        <a:latin typeface="Cambria Math"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𝛅</m:t>
                                </m:r>
                              </m:e>
                              <m:sub>
                                <m:r>
                                  <a:rPr lang="en-US" sz="2400" b="0" i="1" smtClean="0">
                                    <a:latin typeface="Cambria Math"/>
                                  </a:rPr>
                                  <m:t>1</m:t>
                                </m:r>
                              </m:sub>
                            </m:sSub>
                            <m:r>
                              <a:rPr lang="en-US" sz="2400" i="1">
                                <a:latin typeface="Cambria Math" panose="02040503050406030204" pitchFamily="18" charset="0"/>
                              </a:rPr>
                              <m:t>𝑧</m:t>
                            </m:r>
                          </m:e>
                          <m:sub>
                            <m:r>
                              <a:rPr lang="en-US" sz="2400" i="1">
                                <a:latin typeface="Cambria Math" panose="02040503050406030204" pitchFamily="18" charset="0"/>
                              </a:rPr>
                              <m:t>𝑡</m:t>
                            </m:r>
                            <m:r>
                              <a:rPr lang="en-US" sz="2400" i="1">
                                <a:latin typeface="Cambria Math" charset="0"/>
                              </a:rPr>
                              <m:t>−1</m:t>
                            </m:r>
                          </m:sub>
                        </m:sSub>
                        <m:r>
                          <a:rPr lang="en-US" sz="2400" b="0" i="0" smtClean="0">
                            <a:latin typeface="Cambria Math" charset="0"/>
                          </a:rPr>
                          <m:t>+</m:t>
                        </m:r>
                        <m:r>
                          <m:rPr>
                            <m:sty m:val="p"/>
                          </m:rPr>
                          <a:rPr lang="en-US" sz="2400">
                            <a:latin typeface="Cambria Math" panose="02040503050406030204" pitchFamily="18" charset="0"/>
                          </a:rPr>
                          <m:t>ω</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charset="0"/>
                          </a:rPr>
                          <m:t>𝑃</m:t>
                        </m:r>
                      </m:e>
                      <m:sub>
                        <m:r>
                          <a:rPr lang="en-US" sz="2400" i="1">
                            <a:latin typeface="Cambria Math" panose="02040503050406030204" pitchFamily="18" charset="0"/>
                          </a:rPr>
                          <m:t>𝑡</m:t>
                        </m:r>
                      </m:sub>
                    </m:sSub>
                  </m:oMath>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b="1" i="1" smtClean="0">
                            <a:latin typeface="Cambria Math"/>
                          </a:rPr>
                          <m:t>|</m:t>
                        </m:r>
                        <m:r>
                          <a:rPr lang="en-US" sz="2400" b="1" i="1">
                            <a:latin typeface="Cambria Math" charset="0"/>
                          </a:rPr>
                          <m:t>𝛅</m:t>
                        </m:r>
                      </m:e>
                      <m:sub>
                        <m:r>
                          <a:rPr lang="en-US" sz="2400" i="1">
                            <a:latin typeface="Cambria Math"/>
                          </a:rPr>
                          <m:t>1</m:t>
                        </m:r>
                      </m:sub>
                    </m:sSub>
                  </m:oMath>
                </a14:m>
                <a:r>
                  <a:rPr lang="en-US" sz="2400" dirty="0" smtClean="0"/>
                  <a:t>|&lt;1</a:t>
                </a:r>
                <a:endParaRPr lang="en-US" sz="2400" dirty="0"/>
              </a:p>
              <a:p>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311212" y="1549074"/>
                <a:ext cx="3908988" cy="1569660"/>
              </a:xfrm>
              <a:prstGeom prst="rect">
                <a:avLst/>
              </a:prstGeom>
              <a:blipFill rotWithShape="1">
                <a:blip r:embed="rId3"/>
                <a:stretch>
                  <a:fillRect l="-1246" t="-3101"/>
                </a:stretch>
              </a:blipFill>
            </p:spPr>
            <p:txBody>
              <a:bodyPr/>
              <a:lstStyle/>
              <a:p>
                <a:r>
                  <a:rPr lang="en-US">
                    <a:noFill/>
                  </a:rPr>
                  <a:t> </a:t>
                </a:r>
              </a:p>
            </p:txBody>
          </p:sp>
        </mc:Fallback>
      </mc:AlternateContent>
      <p:pic>
        <p:nvPicPr>
          <p:cNvPr id="14" name="Picture 13" descr="graph"/>
          <p:cNvPicPr/>
          <p:nvPr/>
        </p:nvPicPr>
        <p:blipFill>
          <a:blip r:embed="rId4">
            <a:extLst>
              <a:ext uri="{28A0092B-C50C-407E-A947-70E740481C1C}">
                <a14:useLocalDpi xmlns:a14="http://schemas.microsoft.com/office/drawing/2010/main" val="0"/>
              </a:ext>
            </a:extLst>
          </a:blip>
          <a:srcRect/>
          <a:stretch>
            <a:fillRect/>
          </a:stretch>
        </p:blipFill>
        <p:spPr bwMode="auto">
          <a:xfrm>
            <a:off x="2583748" y="3666595"/>
            <a:ext cx="3443104" cy="2027237"/>
          </a:xfrm>
          <a:prstGeom prst="rect">
            <a:avLst/>
          </a:prstGeom>
          <a:noFill/>
          <a:ln>
            <a:noFill/>
          </a:ln>
        </p:spPr>
      </p:pic>
      <p:sp>
        <p:nvSpPr>
          <p:cNvPr id="15" name="Freeform 14"/>
          <p:cNvSpPr/>
          <p:nvPr/>
        </p:nvSpPr>
        <p:spPr>
          <a:xfrm>
            <a:off x="4800600" y="5029200"/>
            <a:ext cx="1067444" cy="356017"/>
          </a:xfrm>
          <a:custGeom>
            <a:avLst/>
            <a:gdLst>
              <a:gd name="connsiteX0" fmla="*/ 0 w 1306374"/>
              <a:gd name="connsiteY0" fmla="*/ 0 h 480009"/>
              <a:gd name="connsiteX1" fmla="*/ 263236 w 1306374"/>
              <a:gd name="connsiteY1" fmla="*/ 443346 h 480009"/>
              <a:gd name="connsiteX2" fmla="*/ 1260763 w 1306374"/>
              <a:gd name="connsiteY2" fmla="*/ 457200 h 480009"/>
              <a:gd name="connsiteX3" fmla="*/ 1149927 w 1306374"/>
              <a:gd name="connsiteY3" fmla="*/ 471055 h 480009"/>
            </a:gdLst>
            <a:ahLst/>
            <a:cxnLst>
              <a:cxn ang="0">
                <a:pos x="connsiteX0" y="connsiteY0"/>
              </a:cxn>
              <a:cxn ang="0">
                <a:pos x="connsiteX1" y="connsiteY1"/>
              </a:cxn>
              <a:cxn ang="0">
                <a:pos x="connsiteX2" y="connsiteY2"/>
              </a:cxn>
              <a:cxn ang="0">
                <a:pos x="connsiteX3" y="connsiteY3"/>
              </a:cxn>
            </a:cxnLst>
            <a:rect l="l" t="t" r="r" b="b"/>
            <a:pathLst>
              <a:path w="1306374" h="480009">
                <a:moveTo>
                  <a:pt x="0" y="0"/>
                </a:moveTo>
                <a:cubicBezTo>
                  <a:pt x="26554" y="183573"/>
                  <a:pt x="53109" y="367146"/>
                  <a:pt x="263236" y="443346"/>
                </a:cubicBezTo>
                <a:cubicBezTo>
                  <a:pt x="473363" y="519546"/>
                  <a:pt x="1112981" y="452582"/>
                  <a:pt x="1260763" y="457200"/>
                </a:cubicBezTo>
                <a:cubicBezTo>
                  <a:pt x="1408545" y="461818"/>
                  <a:pt x="1149927" y="471055"/>
                  <a:pt x="1149927" y="4710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7200" y="6154876"/>
            <a:ext cx="7696200" cy="646331"/>
          </a:xfrm>
          <a:prstGeom prst="rect">
            <a:avLst/>
          </a:prstGeom>
          <a:noFill/>
        </p:spPr>
        <p:txBody>
          <a:bodyPr wrap="square" rtlCol="0">
            <a:spAutoFit/>
          </a:bodyPr>
          <a:lstStyle/>
          <a:p>
            <a:pPr marL="285750" indent="-285750">
              <a:buFont typeface="Arial" charset="0"/>
              <a:buChar char="•"/>
            </a:pPr>
            <a:r>
              <a:rPr lang="en-US" dirty="0" err="1" smtClean="0">
                <a:latin typeface="Times" charset="0"/>
                <a:ea typeface="Times" charset="0"/>
                <a:cs typeface="Times" charset="0"/>
              </a:rPr>
              <a:t>Pacf</a:t>
            </a:r>
            <a:r>
              <a:rPr lang="en-US" dirty="0" smtClean="0">
                <a:latin typeface="Times" charset="0"/>
                <a:ea typeface="Times" charset="0"/>
                <a:cs typeface="Times" charset="0"/>
              </a:rPr>
              <a:t> plot of the difference shows cutoff at lag 1</a:t>
            </a:r>
          </a:p>
          <a:p>
            <a:pPr marL="285750" indent="-285750">
              <a:buFont typeface="Arial" charset="0"/>
              <a:buChar char="•"/>
            </a:pPr>
            <a:r>
              <a:rPr lang="en-US" dirty="0" err="1" smtClean="0">
                <a:latin typeface="Times" charset="0"/>
                <a:ea typeface="Times" charset="0"/>
                <a:cs typeface="Times" charset="0"/>
              </a:rPr>
              <a:t>Acf</a:t>
            </a:r>
            <a:r>
              <a:rPr lang="en-US" dirty="0" smtClean="0">
                <a:latin typeface="Times" charset="0"/>
                <a:ea typeface="Times" charset="0"/>
                <a:cs typeface="Times" charset="0"/>
              </a:rPr>
              <a:t> plot would not show any significant lag</a:t>
            </a:r>
            <a:endParaRPr lang="en-US" dirty="0">
              <a:latin typeface="Times" charset="0"/>
              <a:ea typeface="Times" charset="0"/>
              <a:cs typeface="Times" charset="0"/>
            </a:endParaRPr>
          </a:p>
        </p:txBody>
      </p:sp>
      <mc:AlternateContent xmlns:mc="http://schemas.openxmlformats.org/markup-compatibility/2006" xmlns:a14="http://schemas.microsoft.com/office/drawing/2010/main">
        <mc:Choice Requires="a14">
          <p:sp>
            <p:nvSpPr>
              <p:cNvPr id="20" name="Rectangle 19"/>
              <p:cNvSpPr/>
              <p:nvPr/>
            </p:nvSpPr>
            <p:spPr>
              <a:xfrm>
                <a:off x="5555948" y="329334"/>
                <a:ext cx="3397277" cy="567335"/>
              </a:xfrm>
              <a:prstGeom prst="rect">
                <a:avLst/>
              </a:prstGeom>
            </p:spPr>
            <p:txBody>
              <a:bodyPr wrap="none">
                <a:spAutoFit/>
              </a:bodyPr>
              <a:lstStyle/>
              <a:p>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𝒛</m:t>
                        </m:r>
                      </m:e>
                      <m:sub>
                        <m:r>
                          <a:rPr lang="en-US" b="1" i="1">
                            <a:latin typeface="Cambria Math" charset="0"/>
                            <a:ea typeface="Times" charset="0"/>
                            <a:cs typeface="Times" charset="0"/>
                          </a:rPr>
                          <m:t>𝒕</m:t>
                        </m:r>
                      </m:sub>
                    </m:sSub>
                  </m:oMath>
                </a14:m>
                <a:r>
                  <a:rPr lang="en-US" b="1" dirty="0">
                    <a:latin typeface="Times" charset="0"/>
                    <a:ea typeface="Times" charset="0"/>
                    <a:cs typeface="Times" charset="0"/>
                  </a:rPr>
                  <a:t>= </a:t>
                </a:r>
                <a14:m>
                  <m:oMath xmlns:m="http://schemas.openxmlformats.org/officeDocument/2006/math">
                    <m:f>
                      <m:fPr>
                        <m:ctrlPr>
                          <a:rPr lang="en-US" b="1" i="1">
                            <a:latin typeface="Cambria Math" panose="02040503050406030204" pitchFamily="18" charset="0"/>
                            <a:ea typeface="Times" charset="0"/>
                            <a:cs typeface="Times" charset="0"/>
                          </a:rPr>
                        </m:ctrlPr>
                      </m:fPr>
                      <m:num>
                        <m:r>
                          <a:rPr lang="en-US" b="1" i="1">
                            <a:latin typeface="Cambria Math" charset="0"/>
                            <a:ea typeface="Times" charset="0"/>
                            <a:cs typeface="Times" charset="0"/>
                          </a:rPr>
                          <m:t>𝛚</m:t>
                        </m:r>
                        <m:r>
                          <a:rPr lang="en-US" b="1">
                            <a:latin typeface="Cambria Math" charset="0"/>
                            <a:ea typeface="Times" charset="0"/>
                            <a:cs typeface="Times" charset="0"/>
                          </a:rPr>
                          <m:t>(</m:t>
                        </m:r>
                        <m:r>
                          <a:rPr lang="en-US" b="1" i="1">
                            <a:latin typeface="Cambria Math" charset="0"/>
                            <a:ea typeface="Times" charset="0"/>
                            <a:cs typeface="Times" charset="0"/>
                          </a:rPr>
                          <m:t>𝐁</m:t>
                        </m:r>
                        <m:r>
                          <a:rPr lang="en-US" b="1">
                            <a:latin typeface="Cambria Math" charset="0"/>
                            <a:ea typeface="Times" charset="0"/>
                            <a:cs typeface="Times" charset="0"/>
                          </a:rPr>
                          <m:t>) </m:t>
                        </m:r>
                      </m:num>
                      <m:den>
                        <m:r>
                          <a:rPr lang="en-US" b="1" i="1">
                            <a:latin typeface="Cambria Math" charset="0"/>
                            <a:ea typeface="Times" charset="0"/>
                            <a:cs typeface="Times" charset="0"/>
                          </a:rPr>
                          <m:t>𝛅</m:t>
                        </m:r>
                        <m:r>
                          <a:rPr lang="en-US" b="1">
                            <a:latin typeface="Cambria Math" charset="0"/>
                            <a:ea typeface="Times" charset="0"/>
                            <a:cs typeface="Times" charset="0"/>
                          </a:rPr>
                          <m:t>(</m:t>
                        </m:r>
                        <m:r>
                          <a:rPr lang="en-US" b="1" i="1">
                            <a:latin typeface="Cambria Math" charset="0"/>
                            <a:ea typeface="Times" charset="0"/>
                            <a:cs typeface="Times" charset="0"/>
                          </a:rPr>
                          <m:t>𝐁</m:t>
                        </m:r>
                        <m:r>
                          <a:rPr lang="en-US" b="1">
                            <a:latin typeface="Cambria Math" charset="0"/>
                            <a:ea typeface="Times" charset="0"/>
                            <a:cs typeface="Times" charset="0"/>
                          </a:rPr>
                          <m:t>) </m:t>
                        </m:r>
                      </m:den>
                    </m:f>
                  </m:oMath>
                </a14:m>
                <a:r>
                  <a:rPr lang="en-US" b="1" dirty="0">
                    <a:latin typeface="Times" charset="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r>
                  <a:rPr lang="en-US" dirty="0">
                    <a:latin typeface="Times" charset="0"/>
                    <a:ea typeface="Times" charset="0"/>
                    <a:cs typeface="Times" charset="0"/>
                  </a:rPr>
                  <a:t>= </a:t>
                </a:r>
                <a14:m>
                  <m:oMath xmlns:m="http://schemas.openxmlformats.org/officeDocument/2006/math">
                    <m:f>
                      <m:fPr>
                        <m:ctrlPr>
                          <a:rPr lang="en-US" b="1" i="1">
                            <a:latin typeface="Cambria Math" panose="02040503050406030204" pitchFamily="18" charset="0"/>
                            <a:ea typeface="Times" charset="0"/>
                            <a:cs typeface="Times" charset="0"/>
                          </a:rPr>
                        </m:ctrlPr>
                      </m:fPr>
                      <m:num>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0</m:t>
                            </m:r>
                          </m:sub>
                        </m:sSub>
                        <m:r>
                          <m:rPr>
                            <m:nor/>
                          </m:rPr>
                          <a:rPr lang="en-US">
                            <a:latin typeface="Times"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ω</m:t>
                            </m:r>
                          </m:e>
                          <m:sub>
                            <m:r>
                              <a:rPr lang="en-US" i="1">
                                <a:latin typeface="Cambria Math" charset="0"/>
                                <a:ea typeface="Times" charset="0"/>
                                <a:cs typeface="Times" charset="0"/>
                              </a:rPr>
                              <m:t>𝑠</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𝑆</m:t>
                            </m:r>
                          </m:sup>
                        </m:sSup>
                        <m:r>
                          <m:rPr>
                            <m:nor/>
                          </m:rPr>
                          <a:rPr lang="en-US">
                            <a:latin typeface="Times" charset="0"/>
                            <a:ea typeface="Times" charset="0"/>
                            <a:cs typeface="Times" charset="0"/>
                          </a:rPr>
                          <m:t> </m:t>
                        </m:r>
                      </m:num>
                      <m:den>
                        <m:r>
                          <m:rPr>
                            <m:nor/>
                          </m:rPr>
                          <a:rPr lang="en-US">
                            <a:latin typeface="Times" charset="0"/>
                            <a:ea typeface="Times" charset="0"/>
                            <a:cs typeface="Times" charset="0"/>
                          </a:rPr>
                          <m:t>1−</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1</m:t>
                            </m:r>
                          </m:sub>
                        </m:sSub>
                        <m:r>
                          <a:rPr lang="en-US" i="1">
                            <a:latin typeface="Cambria Math" charset="0"/>
                            <a:ea typeface="Times" charset="0"/>
                            <a:cs typeface="Times" charset="0"/>
                          </a:rPr>
                          <m:t>𝐵</m:t>
                        </m:r>
                        <m:r>
                          <m:rPr>
                            <m:nor/>
                          </m:rPr>
                          <a:rPr lang="en-US">
                            <a:latin typeface="Times" charset="0"/>
                            <a:ea typeface="Times" charset="0"/>
                            <a:cs typeface="Times" charset="0"/>
                          </a:rPr>
                          <m:t>−· · ·</m:t>
                        </m:r>
                        <m:r>
                          <a:rPr lang="en-US" i="1">
                            <a:latin typeface="Cambria Math" charset="0"/>
                            <a:ea typeface="Times" charset="0"/>
                            <a:cs typeface="Times" charset="0"/>
                          </a:rPr>
                          <m:t>−</m:t>
                        </m:r>
                        <m:sSub>
                          <m:sSubPr>
                            <m:ctrlPr>
                              <a:rPr lang="en-US" i="1">
                                <a:latin typeface="Cambria Math" panose="02040503050406030204" pitchFamily="18" charset="0"/>
                                <a:ea typeface="Times" charset="0"/>
                                <a:cs typeface="Times" charset="0"/>
                              </a:rPr>
                            </m:ctrlPr>
                          </m:sSubPr>
                          <m:e>
                            <m:r>
                              <m:rPr>
                                <m:sty m:val="p"/>
                              </m:rPr>
                              <a:rPr lang="en-US">
                                <a:latin typeface="Cambria Math" charset="0"/>
                                <a:ea typeface="Times" charset="0"/>
                                <a:cs typeface="Times" charset="0"/>
                              </a:rPr>
                              <m:t>δ</m:t>
                            </m:r>
                          </m:e>
                          <m:sub>
                            <m:r>
                              <a:rPr lang="en-US" i="1">
                                <a:latin typeface="Cambria Math" charset="0"/>
                                <a:ea typeface="Times" charset="0"/>
                                <a:cs typeface="Times" charset="0"/>
                              </a:rPr>
                              <m:t>𝑟</m:t>
                            </m:r>
                          </m:sub>
                        </m:sSub>
                        <m:sSup>
                          <m:sSupPr>
                            <m:ctrlPr>
                              <a:rPr lang="en-US" i="1">
                                <a:latin typeface="Cambria Math" panose="02040503050406030204" pitchFamily="18" charset="0"/>
                                <a:ea typeface="Times" charset="0"/>
                                <a:cs typeface="Times" charset="0"/>
                              </a:rPr>
                            </m:ctrlPr>
                          </m:sSupPr>
                          <m:e>
                            <m:r>
                              <a:rPr lang="en-US" i="1">
                                <a:latin typeface="Cambria Math" charset="0"/>
                                <a:ea typeface="Times" charset="0"/>
                                <a:cs typeface="Times" charset="0"/>
                              </a:rPr>
                              <m:t>𝐵</m:t>
                            </m:r>
                          </m:e>
                          <m:sup>
                            <m:r>
                              <a:rPr lang="en-US" i="1">
                                <a:latin typeface="Cambria Math" charset="0"/>
                                <a:ea typeface="Times" charset="0"/>
                                <a:cs typeface="Times" charset="0"/>
                              </a:rPr>
                              <m:t>𝑟</m:t>
                            </m:r>
                          </m:sup>
                        </m:sSup>
                      </m:den>
                    </m:f>
                  </m:oMath>
                </a14:m>
                <a:r>
                  <a:rPr lang="en-US" b="1" dirty="0">
                    <a:latin typeface="Times" charset="0"/>
                    <a:ea typeface="Times" charset="0"/>
                    <a:cs typeface="Times" charset="0"/>
                  </a:rPr>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𝑰</m:t>
                        </m:r>
                      </m:e>
                      <m:sub>
                        <m:r>
                          <a:rPr lang="en-US" b="1" i="1">
                            <a:latin typeface="Cambria Math" charset="0"/>
                            <a:ea typeface="Times" charset="0"/>
                            <a:cs typeface="Times" charset="0"/>
                          </a:rPr>
                          <m:t>𝒕</m:t>
                        </m:r>
                      </m:sub>
                    </m:sSub>
                  </m:oMath>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5555948" y="329334"/>
                <a:ext cx="3397277" cy="56733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9220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panose="02020603050405020304" pitchFamily="18" charset="0"/>
                <a:cs typeface="Times" panose="02020603050405020304" pitchFamily="18" charset="0"/>
              </a:rPr>
              <a:t>Modeling Process</a:t>
            </a:r>
            <a:endParaRPr lang="en-US"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p:txBody>
          <a:bodyPr/>
          <a:lstStyle/>
          <a:p>
            <a:pPr marL="0" indent="0">
              <a:buNone/>
            </a:pPr>
            <a:r>
              <a:rPr lang="en-GB" altLang="en-US" dirty="0" err="1">
                <a:solidFill>
                  <a:srgbClr val="C00000"/>
                </a:solidFill>
                <a:latin typeface="Courier New" charset="0"/>
                <a:ea typeface="Courier New" charset="0"/>
                <a:cs typeface="Courier New" charset="0"/>
              </a:rPr>
              <a:t>strange.model</a:t>
            </a:r>
            <a:r>
              <a:rPr lang="en-GB" altLang="en-US" dirty="0">
                <a:solidFill>
                  <a:srgbClr val="C00000"/>
                </a:solidFill>
                <a:latin typeface="Courier New" charset="0"/>
                <a:ea typeface="Courier New" charset="0"/>
                <a:cs typeface="Courier New" charset="0"/>
              </a:rPr>
              <a:t> &lt;-</a:t>
            </a:r>
            <a:r>
              <a:rPr lang="en-GB" altLang="en-US" dirty="0" err="1">
                <a:solidFill>
                  <a:srgbClr val="C00000"/>
                </a:solidFill>
                <a:latin typeface="Courier New" charset="0"/>
                <a:ea typeface="Courier New" charset="0"/>
                <a:cs typeface="Courier New" charset="0"/>
              </a:rPr>
              <a:t>arimax</a:t>
            </a:r>
            <a:r>
              <a:rPr lang="en-GB" altLang="en-US" dirty="0">
                <a:solidFill>
                  <a:srgbClr val="C00000"/>
                </a:solidFill>
                <a:latin typeface="Courier New" charset="0"/>
                <a:ea typeface="Courier New" charset="0"/>
                <a:cs typeface="Courier New" charset="0"/>
              </a:rPr>
              <a:t>(</a:t>
            </a:r>
            <a:r>
              <a:rPr lang="en-GB" altLang="en-US" dirty="0" err="1">
                <a:solidFill>
                  <a:srgbClr val="C00000"/>
                </a:solidFill>
                <a:latin typeface="Courier New" charset="0"/>
                <a:ea typeface="Courier New" charset="0"/>
                <a:cs typeface="Courier New" charset="0"/>
              </a:rPr>
              <a:t>strange,order</a:t>
            </a:r>
            <a:r>
              <a:rPr lang="en-GB" altLang="en-US" dirty="0">
                <a:solidFill>
                  <a:srgbClr val="C00000"/>
                </a:solidFill>
                <a:latin typeface="Courier New" charset="0"/>
                <a:ea typeface="Courier New" charset="0"/>
                <a:cs typeface="Courier New" charset="0"/>
              </a:rPr>
              <a:t>=c(1,0,1), </a:t>
            </a:r>
            <a:r>
              <a:rPr lang="en-GB" altLang="en-US" dirty="0" err="1">
                <a:solidFill>
                  <a:srgbClr val="C00000"/>
                </a:solidFill>
                <a:latin typeface="Courier New" charset="0"/>
                <a:ea typeface="Courier New" charset="0"/>
                <a:cs typeface="Courier New" charset="0"/>
              </a:rPr>
              <a:t>xtransf</a:t>
            </a:r>
            <a:r>
              <a:rPr lang="en-GB" altLang="en-US" dirty="0">
                <a:solidFill>
                  <a:srgbClr val="C00000"/>
                </a:solidFill>
                <a:latin typeface="Courier New" charset="0"/>
                <a:ea typeface="Courier New" charset="0"/>
                <a:cs typeface="Courier New" charset="0"/>
              </a:rPr>
              <a:t>=</a:t>
            </a:r>
            <a:r>
              <a:rPr lang="en-GB" altLang="en-US" dirty="0" err="1">
                <a:solidFill>
                  <a:srgbClr val="C00000"/>
                </a:solidFill>
                <a:latin typeface="Courier New" charset="0"/>
                <a:ea typeface="Courier New" charset="0"/>
                <a:cs typeface="Courier New" charset="0"/>
              </a:rPr>
              <a:t>data.frame</a:t>
            </a:r>
            <a:r>
              <a:rPr lang="en-GB" altLang="en-US" dirty="0">
                <a:solidFill>
                  <a:srgbClr val="C00000"/>
                </a:solidFill>
                <a:latin typeface="Courier New" charset="0"/>
                <a:ea typeface="Courier New" charset="0"/>
                <a:cs typeface="Courier New" charset="0"/>
              </a:rPr>
              <a:t>(step200=1*(</a:t>
            </a:r>
            <a:r>
              <a:rPr lang="en-GB" altLang="en-US" dirty="0" err="1">
                <a:solidFill>
                  <a:srgbClr val="C00000"/>
                </a:solidFill>
                <a:latin typeface="Courier New" charset="0"/>
                <a:ea typeface="Courier New" charset="0"/>
                <a:cs typeface="Courier New" charset="0"/>
              </a:rPr>
              <a:t>seq</a:t>
            </a:r>
            <a:r>
              <a:rPr lang="en-GB" altLang="en-US" dirty="0">
                <a:solidFill>
                  <a:srgbClr val="C00000"/>
                </a:solidFill>
                <a:latin typeface="Courier New" charset="0"/>
                <a:ea typeface="Courier New" charset="0"/>
                <a:cs typeface="Courier New" charset="0"/>
              </a:rPr>
              <a:t>(strange)&gt;=200)), transfer=list(c(0,0</a:t>
            </a:r>
            <a:r>
              <a:rPr lang="en-GB" altLang="en-US" dirty="0" smtClean="0">
                <a:solidFill>
                  <a:srgbClr val="C00000"/>
                </a:solidFill>
                <a:latin typeface="Courier New" charset="0"/>
                <a:ea typeface="Courier New" charset="0"/>
                <a:cs typeface="Courier New" charset="0"/>
              </a:rPr>
              <a:t>)))</a:t>
            </a:r>
          </a:p>
          <a:p>
            <a:pPr marL="0" indent="0">
              <a:buNone/>
            </a:pPr>
            <a:endParaRPr lang="en-GB" altLang="en-US" dirty="0">
              <a:solidFill>
                <a:srgbClr val="C00000"/>
              </a:solidFill>
              <a:latin typeface="Times" charset="0"/>
              <a:ea typeface="Times" charset="0"/>
              <a:cs typeface="Times" charset="0"/>
            </a:endParaRPr>
          </a:p>
          <a:p>
            <a:r>
              <a:rPr lang="en-GB" dirty="0" smtClean="0">
                <a:latin typeface="Times" charset="0"/>
                <a:ea typeface="Times" charset="0"/>
                <a:cs typeface="Times" charset="0"/>
              </a:rPr>
              <a:t>A</a:t>
            </a:r>
            <a:r>
              <a:rPr lang="en-US" dirty="0" err="1" smtClean="0">
                <a:latin typeface="Times" charset="0"/>
                <a:ea typeface="Times" charset="0"/>
                <a:cs typeface="Times" charset="0"/>
              </a:rPr>
              <a:t>rimax</a:t>
            </a:r>
            <a:r>
              <a:rPr lang="en-US" dirty="0" smtClean="0">
                <a:latin typeface="Times" charset="0"/>
                <a:ea typeface="Times" charset="0"/>
                <a:cs typeface="Times" charset="0"/>
              </a:rPr>
              <a:t> command works like the </a:t>
            </a:r>
            <a:r>
              <a:rPr lang="en-US" dirty="0" err="1" smtClean="0">
                <a:latin typeface="Times" charset="0"/>
                <a:ea typeface="Times" charset="0"/>
                <a:cs typeface="Times" charset="0"/>
              </a:rPr>
              <a:t>arima</a:t>
            </a:r>
            <a:r>
              <a:rPr lang="en-US" dirty="0" smtClean="0">
                <a:latin typeface="Times" charset="0"/>
                <a:ea typeface="Times" charset="0"/>
                <a:cs typeface="Times" charset="0"/>
              </a:rPr>
              <a:t>, but allows input </a:t>
            </a:r>
            <a:r>
              <a:rPr lang="en-US" dirty="0" smtClean="0">
                <a:latin typeface="Times" charset="0"/>
                <a:ea typeface="Times" charset="0"/>
                <a:cs typeface="Times" charset="0"/>
              </a:rPr>
              <a:t>covariates</a:t>
            </a:r>
            <a:endParaRPr lang="en-US" dirty="0" smtClean="0">
              <a:latin typeface="Times" charset="0"/>
              <a:ea typeface="Times" charset="0"/>
              <a:cs typeface="Times" charset="0"/>
            </a:endParaRPr>
          </a:p>
          <a:p>
            <a:endParaRPr lang="en-US" dirty="0" smtClean="0">
              <a:latin typeface="Times" charset="0"/>
              <a:ea typeface="Times" charset="0"/>
              <a:cs typeface="Times" charset="0"/>
            </a:endParaRPr>
          </a:p>
          <a:p>
            <a:r>
              <a:rPr lang="en-US" dirty="0" err="1" smtClean="0">
                <a:latin typeface="Times" charset="0"/>
                <a:ea typeface="Times" charset="0"/>
                <a:cs typeface="Times" charset="0"/>
              </a:rPr>
              <a:t>Xtransf</a:t>
            </a:r>
            <a:r>
              <a:rPr lang="en-US" dirty="0" smtClean="0">
                <a:latin typeface="Times" charset="0"/>
                <a:ea typeface="Times" charset="0"/>
                <a:cs typeface="Times" charset="0"/>
              </a:rPr>
              <a:t> is to specify where the intervention effect exist</a:t>
            </a:r>
          </a:p>
          <a:p>
            <a:endParaRPr lang="en-US" dirty="0" smtClean="0">
              <a:latin typeface="Times" charset="0"/>
              <a:ea typeface="Times" charset="0"/>
              <a:cs typeface="Times" charset="0"/>
            </a:endParaRPr>
          </a:p>
          <a:p>
            <a:r>
              <a:rPr lang="en-US" dirty="0" smtClean="0">
                <a:latin typeface="Times" charset="0"/>
                <a:ea typeface="Times" charset="0"/>
                <a:cs typeface="Times" charset="0"/>
              </a:rPr>
              <a:t>Transfer argument is followed by a list c(</a:t>
            </a:r>
            <a:r>
              <a:rPr lang="en-US" dirty="0" err="1" smtClean="0">
                <a:latin typeface="Times" charset="0"/>
                <a:ea typeface="Times" charset="0"/>
                <a:cs typeface="Times" charset="0"/>
              </a:rPr>
              <a:t>r,s</a:t>
            </a:r>
            <a:r>
              <a:rPr lang="en-US" dirty="0" smtClean="0">
                <a:latin typeface="Times" charset="0"/>
                <a:ea typeface="Times" charset="0"/>
                <a:cs typeface="Times" charset="0"/>
              </a:rPr>
              <a:t>), where</a:t>
            </a:r>
          </a:p>
          <a:p>
            <a:pPr marL="0" indent="0">
              <a:buNone/>
            </a:pPr>
            <a:r>
              <a:rPr lang="en-US" dirty="0" smtClean="0">
                <a:latin typeface="Times" charset="0"/>
                <a:ea typeface="Times" charset="0"/>
                <a:cs typeface="Times" charset="0"/>
              </a:rPr>
              <a:t>       r is lagging order=order of AR</a:t>
            </a:r>
          </a:p>
          <a:p>
            <a:pPr marL="0" indent="0">
              <a:buNone/>
            </a:pPr>
            <a:r>
              <a:rPr lang="en-US" dirty="0" smtClean="0">
                <a:latin typeface="Times" charset="0"/>
                <a:ea typeface="Times" charset="0"/>
                <a:cs typeface="Times" charset="0"/>
              </a:rPr>
              <a:t>       s is filtering order=order of MA	</a:t>
            </a:r>
          </a:p>
          <a:p>
            <a:endParaRPr lang="en-US" dirty="0"/>
          </a:p>
        </p:txBody>
      </p:sp>
      <p:sp>
        <p:nvSpPr>
          <p:cNvPr id="5" name="Slide Number Placeholder 4"/>
          <p:cNvSpPr>
            <a:spLocks noGrp="1"/>
          </p:cNvSpPr>
          <p:nvPr>
            <p:ph type="sldNum" sz="quarter" idx="12"/>
          </p:nvPr>
        </p:nvSpPr>
        <p:spPr/>
        <p:txBody>
          <a:bodyPr/>
          <a:lstStyle/>
          <a:p>
            <a:fld id="{3FE5545D-3A19-489E-A800-6E63136A932D}" type="slidenum">
              <a:rPr lang="en-US" smtClean="0"/>
              <a:t>15</a:t>
            </a:fld>
            <a:endParaRPr lang="en-US"/>
          </a:p>
        </p:txBody>
      </p:sp>
    </p:spTree>
    <p:extLst>
      <p:ext uri="{BB962C8B-B14F-4D97-AF65-F5344CB8AC3E}">
        <p14:creationId xmlns:p14="http://schemas.microsoft.com/office/powerpoint/2010/main" val="1599565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panose="02020603050405020304" pitchFamily="18" charset="0"/>
                <a:cs typeface="Times" panose="02020603050405020304" pitchFamily="18" charset="0"/>
              </a:rPr>
              <a:t>Diagnostics</a:t>
            </a:r>
            <a:endParaRPr lang="en-US"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p:txBody>
          <a:bodyPr/>
          <a:lstStyle/>
          <a:p>
            <a:pPr>
              <a:spcBef>
                <a:spcPts val="0"/>
              </a:spcBef>
            </a:pPr>
            <a:r>
              <a:rPr lang="en-US" dirty="0" smtClean="0">
                <a:latin typeface="Times" charset="0"/>
                <a:ea typeface="Times" charset="0"/>
                <a:cs typeface="Times" charset="0"/>
              </a:rPr>
              <a:t>The diagnostics are the same as ARIMA model</a:t>
            </a:r>
          </a:p>
          <a:p>
            <a:pPr>
              <a:spcBef>
                <a:spcPts val="0"/>
              </a:spcBef>
            </a:pPr>
            <a:endParaRPr lang="en-US" dirty="0" smtClean="0">
              <a:latin typeface="Times" charset="0"/>
              <a:ea typeface="Times" charset="0"/>
              <a:cs typeface="Times" charset="0"/>
            </a:endParaRPr>
          </a:p>
          <a:p>
            <a:pPr>
              <a:spcBef>
                <a:spcPts val="0"/>
              </a:spcBef>
            </a:pPr>
            <a:r>
              <a:rPr lang="en-US" dirty="0" smtClean="0">
                <a:latin typeface="Times" charset="0"/>
                <a:ea typeface="Times" charset="0"/>
                <a:cs typeface="Times" charset="0"/>
              </a:rPr>
              <a:t>Use the diagnostics plot and Box-</a:t>
            </a:r>
            <a:r>
              <a:rPr lang="en-US" dirty="0" err="1" smtClean="0">
                <a:latin typeface="Times" charset="0"/>
                <a:ea typeface="Times" charset="0"/>
                <a:cs typeface="Times" charset="0"/>
              </a:rPr>
              <a:t>Ljung</a:t>
            </a:r>
            <a:r>
              <a:rPr lang="en-US" dirty="0" smtClean="0">
                <a:latin typeface="Times" charset="0"/>
                <a:ea typeface="Times" charset="0"/>
                <a:cs typeface="Times" charset="0"/>
              </a:rPr>
              <a:t> test to </a:t>
            </a:r>
            <a:r>
              <a:rPr lang="en-US" dirty="0" smtClean="0">
                <a:latin typeface="Times" charset="0"/>
                <a:ea typeface="Times" charset="0"/>
                <a:cs typeface="Times" charset="0"/>
              </a:rPr>
              <a:t>see if </a:t>
            </a:r>
            <a:r>
              <a:rPr lang="en-US" dirty="0" smtClean="0">
                <a:latin typeface="Times" charset="0"/>
                <a:ea typeface="Times" charset="0"/>
                <a:cs typeface="Times" charset="0"/>
              </a:rPr>
              <a:t>the residuals are close white noise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3FE5545D-3A19-489E-A800-6E63136A932D}" type="slidenum">
              <a:rPr lang="en-US" smtClean="0"/>
              <a:t>16</a:t>
            </a:fld>
            <a:endParaRPr lang="en-US"/>
          </a:p>
        </p:txBody>
      </p:sp>
      <p:sp>
        <p:nvSpPr>
          <p:cNvPr id="6" name="Rectangle 5"/>
          <p:cNvSpPr/>
          <p:nvPr/>
        </p:nvSpPr>
        <p:spPr>
          <a:xfrm>
            <a:off x="228600" y="6356350"/>
            <a:ext cx="8686800" cy="276999"/>
          </a:xfrm>
          <a:prstGeom prst="rect">
            <a:avLst/>
          </a:prstGeom>
        </p:spPr>
        <p:txBody>
          <a:bodyPr wrap="square">
            <a:spAutoFit/>
          </a:bodyPr>
          <a:lstStyle/>
          <a:p>
            <a:r>
              <a:rPr lang="en-US" sz="1200" dirty="0" smtClean="0"/>
              <a:t>Source: </a:t>
            </a:r>
            <a:r>
              <a:rPr lang="en-US" sz="1200" dirty="0" smtClean="0">
                <a:hlinkClick r:id="rId3"/>
              </a:rPr>
              <a:t>https</a:t>
            </a:r>
            <a:r>
              <a:rPr lang="en-US" sz="1200" dirty="0">
                <a:hlinkClick r:id="rId3"/>
              </a:rPr>
              <a:t>://</a:t>
            </a:r>
            <a:r>
              <a:rPr lang="en-US" sz="1200" dirty="0" smtClean="0">
                <a:hlinkClick r:id="rId3"/>
              </a:rPr>
              <a:t>onlinecourses.science.psu.edu/stat510/node/76      </a:t>
            </a:r>
            <a:r>
              <a:rPr lang="en-US" sz="1200" dirty="0" smtClean="0"/>
              <a:t>PennState  STAT 501 9.2 Intervention Analysis</a:t>
            </a:r>
            <a:endParaRPr lang="en-US" sz="1200" dirty="0"/>
          </a:p>
        </p:txBody>
      </p:sp>
    </p:spTree>
    <p:extLst>
      <p:ext uri="{BB962C8B-B14F-4D97-AF65-F5344CB8AC3E}">
        <p14:creationId xmlns:p14="http://schemas.microsoft.com/office/powerpoint/2010/main" val="1090475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059B3DAA-EF5B-45DA-BB87-63404ED3E57C}" type="slidenum">
              <a:rPr lang="en-US" smtClean="0"/>
              <a:pPr/>
              <a:t>17</a:t>
            </a:fld>
            <a:endParaRPr lang="en-US" smtClean="0"/>
          </a:p>
        </p:txBody>
      </p:sp>
      <p:sp>
        <p:nvSpPr>
          <p:cNvPr id="2052" name="Rectangle 2"/>
          <p:cNvSpPr>
            <a:spLocks noGrp="1" noChangeArrowheads="1"/>
          </p:cNvSpPr>
          <p:nvPr>
            <p:ph type="title"/>
          </p:nvPr>
        </p:nvSpPr>
        <p:spPr/>
        <p:txBody>
          <a:bodyPr/>
          <a:lstStyle/>
          <a:p>
            <a:pPr eaLnBrk="1" hangingPunct="1"/>
            <a:r>
              <a:rPr lang="en-US" b="1" dirty="0" smtClean="0"/>
              <a:t>Intervention Analysis in R</a:t>
            </a:r>
          </a:p>
        </p:txBody>
      </p:sp>
      <p:sp>
        <p:nvSpPr>
          <p:cNvPr id="2053" name="Rectangle 3"/>
          <p:cNvSpPr>
            <a:spLocks noGrp="1" noChangeArrowheads="1"/>
          </p:cNvSpPr>
          <p:nvPr>
            <p:ph type="body" idx="1"/>
          </p:nvPr>
        </p:nvSpPr>
        <p:spPr>
          <a:xfrm>
            <a:off x="457200" y="792162"/>
            <a:ext cx="8229600" cy="5456238"/>
          </a:xfrm>
        </p:spPr>
        <p:txBody>
          <a:bodyPr>
            <a:normAutofit/>
          </a:bodyPr>
          <a:lstStyle/>
          <a:p>
            <a:pPr eaLnBrk="1" hangingPunct="1"/>
            <a:r>
              <a:rPr lang="en-US" dirty="0" smtClean="0"/>
              <a:t>R package: “TSA”</a:t>
            </a:r>
          </a:p>
          <a:p>
            <a:pPr lvl="1"/>
            <a:r>
              <a:rPr lang="en-US" dirty="0" smtClean="0"/>
              <a:t>Contains command </a:t>
            </a:r>
            <a:r>
              <a:rPr lang="en-US" dirty="0" err="1" smtClean="0">
                <a:latin typeface="Consolas" panose="020B0609020204030204" pitchFamily="49" charset="0"/>
              </a:rPr>
              <a:t>arimax</a:t>
            </a:r>
            <a:r>
              <a:rPr lang="en-US" dirty="0" smtClean="0"/>
              <a:t>, which is similar to </a:t>
            </a:r>
            <a:r>
              <a:rPr lang="en-US" dirty="0" err="1" smtClean="0">
                <a:latin typeface="Consolas" panose="020B0609020204030204" pitchFamily="49" charset="0"/>
              </a:rPr>
              <a:t>arima</a:t>
            </a:r>
            <a:r>
              <a:rPr lang="en-US" dirty="0" smtClean="0"/>
              <a:t> but allows for the introduction of covariates.</a:t>
            </a:r>
          </a:p>
          <a:p>
            <a:pPr lvl="1"/>
            <a:r>
              <a:rPr lang="en-US" dirty="0" smtClean="0"/>
              <a:t>Drawback: can’t use predict function on an </a:t>
            </a:r>
            <a:r>
              <a:rPr lang="en-US" dirty="0" err="1" smtClean="0"/>
              <a:t>arimax</a:t>
            </a:r>
            <a:r>
              <a:rPr lang="en-US" dirty="0" smtClean="0"/>
              <a:t> model</a:t>
            </a:r>
          </a:p>
          <a:p>
            <a:pPr marL="457200" lvl="1" indent="0">
              <a:buNone/>
            </a:pPr>
            <a:endParaRPr lang="en-US" dirty="0"/>
          </a:p>
          <a:p>
            <a:r>
              <a:rPr lang="en-US" dirty="0" smtClean="0"/>
              <a:t>Data example: </a:t>
            </a:r>
            <a:r>
              <a:rPr lang="en-US" dirty="0" err="1" smtClean="0"/>
              <a:t>airmiles</a:t>
            </a:r>
            <a:r>
              <a:rPr lang="en-US" dirty="0" smtClean="0"/>
              <a:t>  </a:t>
            </a:r>
          </a:p>
          <a:p>
            <a:pPr lvl="1"/>
            <a:r>
              <a:rPr lang="en-US" dirty="0" smtClean="0"/>
              <a:t>Included in “TSA” package</a:t>
            </a:r>
          </a:p>
          <a:p>
            <a:pPr lvl="1"/>
            <a:r>
              <a:rPr lang="en-US" dirty="0" smtClean="0"/>
              <a:t>Data set of monthly U.S. airline passenger-miles: Jan 1996 – May 2005</a:t>
            </a:r>
          </a:p>
          <a:p>
            <a:pPr lvl="1"/>
            <a:r>
              <a:rPr lang="en-US" dirty="0" smtClean="0"/>
              <a:t>Intervention takes place on September 2001 (9/11 terror attacks)</a:t>
            </a:r>
          </a:p>
          <a:p>
            <a:pPr marL="457200" lvl="1" indent="0">
              <a:buNone/>
            </a:pPr>
            <a:endParaRPr lang="en-US" dirty="0"/>
          </a:p>
        </p:txBody>
      </p:sp>
      <p:pic>
        <p:nvPicPr>
          <p:cNvPr id="2" name="Picture 1"/>
          <p:cNvPicPr>
            <a:picLocks noChangeAspect="1"/>
          </p:cNvPicPr>
          <p:nvPr/>
        </p:nvPicPr>
        <p:blipFill>
          <a:blip r:embed="rId2"/>
          <a:stretch>
            <a:fillRect/>
          </a:stretch>
        </p:blipFill>
        <p:spPr>
          <a:xfrm>
            <a:off x="2095500" y="3933080"/>
            <a:ext cx="4953000" cy="2895350"/>
          </a:xfrm>
          <a:prstGeom prst="rect">
            <a:avLst/>
          </a:prstGeom>
          <a:ln>
            <a:solidFill>
              <a:schemeClr val="tx1"/>
            </a:solidFill>
          </a:ln>
        </p:spPr>
      </p:pic>
      <p:cxnSp>
        <p:nvCxnSpPr>
          <p:cNvPr id="6" name="Straight Arrow Connector 5"/>
          <p:cNvCxnSpPr/>
          <p:nvPr/>
        </p:nvCxnSpPr>
        <p:spPr>
          <a:xfrm flipH="1">
            <a:off x="5181600" y="6019800"/>
            <a:ext cx="381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351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Intervention Analysis in R</a:t>
            </a:r>
            <a:endParaRPr lang="en-US" b="1" dirty="0"/>
          </a:p>
        </p:txBody>
      </p:sp>
      <p:sp>
        <p:nvSpPr>
          <p:cNvPr id="3" name="Content Placeholder 2"/>
          <p:cNvSpPr>
            <a:spLocks noGrp="1"/>
          </p:cNvSpPr>
          <p:nvPr>
            <p:ph idx="1"/>
          </p:nvPr>
        </p:nvSpPr>
        <p:spPr/>
        <p:txBody>
          <a:bodyPr/>
          <a:lstStyle/>
          <a:p>
            <a:r>
              <a:rPr lang="en-US" dirty="0" smtClean="0"/>
              <a:t>Goal of doing an intervention effect</a:t>
            </a:r>
          </a:p>
          <a:p>
            <a:pPr lvl="1"/>
            <a:r>
              <a:rPr lang="en-US" dirty="0" smtClean="0"/>
              <a:t>Determine the magnitude of the 9/11 intervention effect</a:t>
            </a:r>
          </a:p>
          <a:p>
            <a:pPr lvl="1"/>
            <a:r>
              <a:rPr lang="en-US" dirty="0" smtClean="0"/>
              <a:t>Determine the impact of 9/11 in future travel</a:t>
            </a:r>
          </a:p>
          <a:p>
            <a:pPr marL="457200" lvl="1" indent="0">
              <a:buNone/>
            </a:pPr>
            <a:endParaRPr lang="en-US" dirty="0" smtClean="0"/>
          </a:p>
          <a:p>
            <a:r>
              <a:rPr lang="en-US" dirty="0" smtClean="0"/>
              <a:t>What are the components of the original series?</a:t>
            </a:r>
          </a:p>
          <a:p>
            <a:pPr lvl="1"/>
            <a:r>
              <a:rPr lang="en-US" dirty="0" smtClean="0"/>
              <a:t>Seasonality and trend</a:t>
            </a:r>
          </a:p>
        </p:txBody>
      </p:sp>
      <p:sp>
        <p:nvSpPr>
          <p:cNvPr id="5" name="Slide Number Placeholder 4"/>
          <p:cNvSpPr>
            <a:spLocks noGrp="1"/>
          </p:cNvSpPr>
          <p:nvPr>
            <p:ph type="sldNum" sz="quarter" idx="12"/>
          </p:nvPr>
        </p:nvSpPr>
        <p:spPr/>
        <p:txBody>
          <a:bodyPr/>
          <a:lstStyle/>
          <a:p>
            <a:fld id="{3FE5545D-3A19-489E-A800-6E63136A932D}" type="slidenum">
              <a:rPr lang="en-US" smtClean="0"/>
              <a:t>18</a:t>
            </a:fld>
            <a:endParaRPr lang="en-US"/>
          </a:p>
        </p:txBody>
      </p:sp>
      <p:sp>
        <p:nvSpPr>
          <p:cNvPr id="6" name="Rectangle 1"/>
          <p:cNvSpPr>
            <a:spLocks noChangeArrowheads="1"/>
          </p:cNvSpPr>
          <p:nvPr/>
        </p:nvSpPr>
        <p:spPr bwMode="auto">
          <a:xfrm>
            <a:off x="685800" y="3352800"/>
            <a:ext cx="7848600"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Consolas" panose="020B0609020204030204" pitchFamily="49" charset="0"/>
              </a:rPr>
              <a:t>&gt; plot(aggregate(</a:t>
            </a:r>
            <a:r>
              <a:rPr kumimoji="0" lang="en-US" altLang="en-US" sz="1400" b="0" i="0" u="none" strike="noStrike" cap="none" normalizeH="0" baseline="0" dirty="0" err="1" smtClean="0">
                <a:ln>
                  <a:noFill/>
                </a:ln>
                <a:solidFill>
                  <a:srgbClr val="0000FF"/>
                </a:solidFill>
                <a:effectLst/>
                <a:latin typeface="Consolas" panose="020B0609020204030204" pitchFamily="49" charset="0"/>
              </a:rPr>
              <a:t>airmiles</a:t>
            </a:r>
            <a:r>
              <a:rPr kumimoji="0" lang="en-US" altLang="en-US" sz="1400" b="0" i="0" u="none" strike="noStrike" cap="none" normalizeH="0" baseline="0" dirty="0" smtClean="0">
                <a:ln>
                  <a:noFill/>
                </a:ln>
                <a:solidFill>
                  <a:srgbClr val="0000FF"/>
                </a:solidFill>
                <a:effectLst/>
                <a:latin typeface="Consolas" panose="020B0609020204030204" pitchFamily="49" charset="0"/>
              </a:rPr>
              <a:t>))</a:t>
            </a:r>
            <a:endParaRPr lang="en-US" altLang="en-US" sz="1400" dirty="0" smtClean="0">
              <a:latin typeface="Consolas" panose="020B0609020204030204" pitchFamily="49" charset="0"/>
            </a:endParaRPr>
          </a:p>
          <a:p>
            <a:pPr lvl="0" eaLnBrk="0" fontAlgn="base" hangingPunct="0">
              <a:spcBef>
                <a:spcPct val="0"/>
              </a:spcBef>
              <a:spcAft>
                <a:spcPct val="0"/>
              </a:spcAft>
            </a:pPr>
            <a:r>
              <a:rPr lang="en-US" altLang="en-US" sz="1400" dirty="0" smtClean="0">
                <a:solidFill>
                  <a:srgbClr val="0000FF"/>
                </a:solidFill>
                <a:latin typeface="Consolas" panose="020B0609020204030204" pitchFamily="49" charset="0"/>
              </a:rPr>
              <a:t>&gt; </a:t>
            </a:r>
            <a:r>
              <a:rPr lang="en-US" altLang="en-US" sz="1400" dirty="0">
                <a:solidFill>
                  <a:srgbClr val="0000FF"/>
                </a:solidFill>
                <a:latin typeface="Consolas" panose="020B0609020204030204" pitchFamily="49" charset="0"/>
              </a:rPr>
              <a:t>boxplot(</a:t>
            </a:r>
            <a:r>
              <a:rPr lang="en-US" altLang="en-US" sz="1400" dirty="0" err="1">
                <a:solidFill>
                  <a:srgbClr val="0000FF"/>
                </a:solidFill>
                <a:latin typeface="Consolas" panose="020B0609020204030204" pitchFamily="49" charset="0"/>
              </a:rPr>
              <a:t>airmiles~cycle</a:t>
            </a:r>
            <a:r>
              <a:rPr lang="en-US" altLang="en-US" sz="1400" dirty="0">
                <a:solidFill>
                  <a:srgbClr val="0000FF"/>
                </a:solidFill>
                <a:latin typeface="Consolas" panose="020B0609020204030204" pitchFamily="49" charset="0"/>
              </a:rPr>
              <a:t>(</a:t>
            </a:r>
            <a:r>
              <a:rPr lang="en-US" altLang="en-US" sz="1400" dirty="0" err="1">
                <a:solidFill>
                  <a:srgbClr val="0000FF"/>
                </a:solidFill>
                <a:latin typeface="Consolas" panose="020B0609020204030204" pitchFamily="49" charset="0"/>
              </a:rPr>
              <a:t>airmiles</a:t>
            </a:r>
            <a:r>
              <a:rPr lang="en-US" altLang="en-US" sz="1400" dirty="0">
                <a:solidFill>
                  <a:srgbClr val="0000FF"/>
                </a:solidFill>
                <a:latin typeface="Consolas" panose="020B0609020204030204" pitchFamily="49" charset="0"/>
              </a:rPr>
              <a:t>))</a:t>
            </a:r>
            <a:endParaRPr lang="en-US" altLang="en-US" sz="3200" dirty="0">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457200" y="4053327"/>
            <a:ext cx="4043000" cy="2363396"/>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4715598" y="4053327"/>
            <a:ext cx="4043001" cy="2363396"/>
          </a:xfrm>
          <a:prstGeom prst="rect">
            <a:avLst/>
          </a:prstGeom>
          <a:ln>
            <a:solidFill>
              <a:schemeClr val="tx1"/>
            </a:solidFill>
          </a:ln>
        </p:spPr>
      </p:pic>
    </p:spTree>
    <p:extLst>
      <p:ext uri="{BB962C8B-B14F-4D97-AF65-F5344CB8AC3E}">
        <p14:creationId xmlns:p14="http://schemas.microsoft.com/office/powerpoint/2010/main" val="428746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059B3DAA-EF5B-45DA-BB87-63404ED3E57C}" type="slidenum">
              <a:rPr lang="en-US" smtClean="0"/>
              <a:pPr/>
              <a:t>19</a:t>
            </a:fld>
            <a:endParaRPr lang="en-US" smtClean="0"/>
          </a:p>
        </p:txBody>
      </p:sp>
      <p:sp>
        <p:nvSpPr>
          <p:cNvPr id="2052" name="Rectangle 2"/>
          <p:cNvSpPr>
            <a:spLocks noGrp="1" noChangeArrowheads="1"/>
          </p:cNvSpPr>
          <p:nvPr>
            <p:ph type="title"/>
          </p:nvPr>
        </p:nvSpPr>
        <p:spPr/>
        <p:txBody>
          <a:bodyPr/>
          <a:lstStyle/>
          <a:p>
            <a:pPr eaLnBrk="1" hangingPunct="1"/>
            <a:r>
              <a:rPr lang="en-US" b="1" dirty="0" smtClean="0"/>
              <a:t>Intervention Analysis in R</a:t>
            </a:r>
          </a:p>
        </p:txBody>
      </p:sp>
      <p:sp>
        <p:nvSpPr>
          <p:cNvPr id="2053" name="Rectangle 3"/>
          <p:cNvSpPr>
            <a:spLocks noGrp="1" noChangeArrowheads="1"/>
          </p:cNvSpPr>
          <p:nvPr>
            <p:ph type="body" idx="1"/>
          </p:nvPr>
        </p:nvSpPr>
        <p:spPr>
          <a:xfrm>
            <a:off x="457200" y="944561"/>
            <a:ext cx="8229600" cy="5776913"/>
          </a:xfrm>
        </p:spPr>
        <p:txBody>
          <a:bodyPr>
            <a:normAutofit/>
          </a:bodyPr>
          <a:lstStyle/>
          <a:p>
            <a:pPr eaLnBrk="1" hangingPunct="1"/>
            <a:r>
              <a:rPr lang="en-US" sz="2400" dirty="0" smtClean="0"/>
              <a:t>Step 1: build a pre-intervention model</a:t>
            </a:r>
          </a:p>
          <a:p>
            <a:pPr lvl="1"/>
            <a:r>
              <a:rPr lang="en-US" sz="2000" dirty="0" smtClean="0"/>
              <a:t>Logarithmic form of dataset is used to stabilize variance.</a:t>
            </a:r>
          </a:p>
          <a:p>
            <a:pPr lvl="1"/>
            <a:r>
              <a:rPr lang="en-US" sz="2000" dirty="0" smtClean="0"/>
              <a:t>We need to create an ARIMA model using only data pre-9/11</a:t>
            </a:r>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smtClean="0"/>
          </a:p>
          <a:p>
            <a:pPr lvl="1"/>
            <a:r>
              <a:rPr lang="en-US" sz="2000" dirty="0" smtClean="0"/>
              <a:t>Is the series weakly stationary?</a:t>
            </a:r>
          </a:p>
          <a:p>
            <a:pPr marL="457200" lvl="1" indent="0">
              <a:buNone/>
            </a:pPr>
            <a:endParaRPr lang="en-US" sz="2000" dirty="0" smtClean="0"/>
          </a:p>
          <a:p>
            <a:pPr lvl="1"/>
            <a:endParaRPr lang="en-US" sz="2000" dirty="0"/>
          </a:p>
          <a:p>
            <a:pPr marL="457200" lvl="1" indent="0">
              <a:buNone/>
            </a:pPr>
            <a:endParaRPr lang="en-US" sz="2000" dirty="0"/>
          </a:p>
        </p:txBody>
      </p:sp>
      <p:sp>
        <p:nvSpPr>
          <p:cNvPr id="3" name="Rectangle 1"/>
          <p:cNvSpPr>
            <a:spLocks noChangeArrowheads="1"/>
          </p:cNvSpPr>
          <p:nvPr/>
        </p:nvSpPr>
        <p:spPr bwMode="auto">
          <a:xfrm>
            <a:off x="914400" y="2317521"/>
            <a:ext cx="375904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=log(</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airmiles</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airl.p</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=window(</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airl,end</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=c(2001,8))</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plot</a:t>
            </a:r>
            <a:r>
              <a:rPr lang="en-US" altLang="en-US" sz="1400" dirty="0" smtClean="0">
                <a:solidFill>
                  <a:srgbClr val="0000FF"/>
                </a:solidFill>
                <a:latin typeface="Lucida Console" panose="020B0609040504020204" pitchFamily="49" charset="0"/>
              </a:rPr>
              <a:t>(</a:t>
            </a:r>
            <a:r>
              <a:rPr lang="en-US" altLang="en-US" sz="1400" dirty="0" err="1" smtClean="0">
                <a:solidFill>
                  <a:srgbClr val="0000FF"/>
                </a:solidFill>
                <a:latin typeface="Lucida Console" panose="020B0609040504020204" pitchFamily="49" charset="0"/>
              </a:rPr>
              <a:t>airl.p</a:t>
            </a:r>
            <a:r>
              <a:rPr lang="en-US" altLang="en-US" sz="1400" dirty="0" smtClean="0">
                <a:solidFill>
                  <a:srgbClr val="0000FF"/>
                </a:solidFill>
                <a:latin typeface="Lucida Console" panose="020B0609040504020204" pitchFamily="49" charset="0"/>
              </a:rPr>
              <a:t>)</a:t>
            </a:r>
            <a:endParaRPr kumimoji="0" lang="en-US" altLang="en-US" sz="1400" b="0" i="0" u="none" strike="noStrike" cap="none" normalizeH="0" baseline="0" dirty="0" smtClean="0">
              <a:ln>
                <a:noFill/>
              </a:ln>
              <a:solidFill>
                <a:srgbClr val="0000FF"/>
              </a:solidFill>
              <a:effectLst/>
              <a:latin typeface="Lucida Console" panose="020B0609040504020204" pitchFamily="49" charset="0"/>
            </a:endParaRPr>
          </a:p>
        </p:txBody>
      </p:sp>
      <p:pic>
        <p:nvPicPr>
          <p:cNvPr id="2" name="Picture 1"/>
          <p:cNvPicPr>
            <a:picLocks noChangeAspect="1"/>
          </p:cNvPicPr>
          <p:nvPr/>
        </p:nvPicPr>
        <p:blipFill>
          <a:blip r:embed="rId3"/>
          <a:stretch>
            <a:fillRect/>
          </a:stretch>
        </p:blipFill>
        <p:spPr>
          <a:xfrm>
            <a:off x="2118542" y="3124200"/>
            <a:ext cx="5109800" cy="2987009"/>
          </a:xfrm>
          <a:prstGeom prst="rect">
            <a:avLst/>
          </a:prstGeom>
          <a:ln>
            <a:solidFill>
              <a:schemeClr val="tx1"/>
            </a:solidFill>
          </a:ln>
        </p:spPr>
      </p:pic>
    </p:spTree>
    <p:extLst>
      <p:ext uri="{BB962C8B-B14F-4D97-AF65-F5344CB8AC3E}">
        <p14:creationId xmlns:p14="http://schemas.microsoft.com/office/powerpoint/2010/main" val="4100295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panose="02020603050405020304" pitchFamily="18" charset="0"/>
                <a:cs typeface="Times" panose="02020603050405020304" pitchFamily="18" charset="0"/>
              </a:rPr>
              <a:t>Agenda</a:t>
            </a:r>
            <a:endParaRPr lang="en-US"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panose="02020603050405020304" pitchFamily="18" charset="0"/>
                <a:cs typeface="Times" panose="02020603050405020304" pitchFamily="18" charset="0"/>
              </a:rPr>
              <a:t>Introduction </a:t>
            </a:r>
          </a:p>
          <a:p>
            <a:pPr marL="0" indent="0">
              <a:buNone/>
            </a:pPr>
            <a:r>
              <a:rPr lang="en-US" dirty="0" smtClean="0">
                <a:latin typeface="Times" panose="02020603050405020304" pitchFamily="18" charset="0"/>
                <a:cs typeface="Times" panose="02020603050405020304" pitchFamily="18" charset="0"/>
              </a:rPr>
              <a:t>-    What is </a:t>
            </a:r>
            <a:r>
              <a:rPr lang="en-US" dirty="0" smtClean="0">
                <a:latin typeface="Times" panose="02020603050405020304" pitchFamily="18" charset="0"/>
                <a:cs typeface="Times" panose="02020603050405020304" pitchFamily="18" charset="0"/>
              </a:rPr>
              <a:t>intervention analysis?</a:t>
            </a:r>
            <a:endParaRPr lang="en-US" dirty="0" smtClean="0">
              <a:latin typeface="Times" panose="02020603050405020304" pitchFamily="18" charset="0"/>
              <a:cs typeface="Times" panose="02020603050405020304" pitchFamily="18" charset="0"/>
            </a:endParaRPr>
          </a:p>
          <a:p>
            <a:pPr marL="0" indent="0">
              <a:buNone/>
            </a:pPr>
            <a:r>
              <a:rPr lang="en-US" dirty="0" smtClean="0">
                <a:latin typeface="Times" panose="02020603050405020304" pitchFamily="18" charset="0"/>
                <a:cs typeface="Times" panose="02020603050405020304" pitchFamily="18" charset="0"/>
              </a:rPr>
              <a:t>-    Four basic patterns </a:t>
            </a:r>
          </a:p>
          <a:p>
            <a:pPr marL="0" indent="0">
              <a:buNone/>
            </a:pPr>
            <a:r>
              <a:rPr lang="en-US" dirty="0" smtClean="0">
                <a:latin typeface="Times" panose="02020603050405020304" pitchFamily="18" charset="0"/>
                <a:cs typeface="Times" panose="02020603050405020304" pitchFamily="18" charset="0"/>
              </a:rPr>
              <a:t>-    </a:t>
            </a:r>
            <a:r>
              <a:rPr lang="en-US" dirty="0" smtClean="0">
                <a:latin typeface="Times" panose="02020603050405020304" pitchFamily="18" charset="0"/>
                <a:cs typeface="Times" panose="02020603050405020304" pitchFamily="18" charset="0"/>
              </a:rPr>
              <a:t>Example </a:t>
            </a:r>
            <a:r>
              <a:rPr lang="en-US" dirty="0" smtClean="0">
                <a:latin typeface="Times" panose="02020603050405020304" pitchFamily="18" charset="0"/>
                <a:cs typeface="Times" panose="02020603050405020304" pitchFamily="18" charset="0"/>
              </a:rPr>
              <a:t>of intervention</a:t>
            </a:r>
          </a:p>
          <a:p>
            <a:pPr marL="0" indent="0">
              <a:buNone/>
            </a:pPr>
            <a:endParaRPr lang="en-US" dirty="0" smtClean="0">
              <a:latin typeface="Times" panose="02020603050405020304" pitchFamily="18" charset="0"/>
              <a:cs typeface="Times" panose="02020603050405020304" pitchFamily="18" charset="0"/>
            </a:endParaRPr>
          </a:p>
          <a:p>
            <a:r>
              <a:rPr lang="en-US" b="1" dirty="0" smtClean="0">
                <a:latin typeface="Times" panose="02020603050405020304" pitchFamily="18" charset="0"/>
                <a:cs typeface="Times" panose="02020603050405020304" pitchFamily="18" charset="0"/>
              </a:rPr>
              <a:t>Model description</a:t>
            </a:r>
          </a:p>
          <a:p>
            <a:pPr>
              <a:buFontTx/>
              <a:buChar char="-"/>
            </a:pPr>
            <a:r>
              <a:rPr lang="en-US" dirty="0" smtClean="0">
                <a:latin typeface="Times" panose="02020603050405020304" pitchFamily="18" charset="0"/>
                <a:cs typeface="Times" panose="02020603050405020304" pitchFamily="18" charset="0"/>
              </a:rPr>
              <a:t>Conceptual model </a:t>
            </a:r>
          </a:p>
          <a:p>
            <a:pPr>
              <a:buFontTx/>
              <a:buChar char="-"/>
            </a:pPr>
            <a:r>
              <a:rPr lang="en-US" dirty="0" smtClean="0">
                <a:latin typeface="Times" panose="02020603050405020304" pitchFamily="18" charset="0"/>
                <a:cs typeface="Times" panose="02020603050405020304" pitchFamily="18" charset="0"/>
              </a:rPr>
              <a:t>Parameters to estimate</a:t>
            </a:r>
          </a:p>
          <a:p>
            <a:pPr>
              <a:buFontTx/>
              <a:buChar char="-"/>
            </a:pPr>
            <a:r>
              <a:rPr lang="en-US" dirty="0" smtClean="0">
                <a:latin typeface="Times" panose="02020603050405020304" pitchFamily="18" charset="0"/>
                <a:cs typeface="Times" panose="02020603050405020304" pitchFamily="18" charset="0"/>
              </a:rPr>
              <a:t>Modeling </a:t>
            </a:r>
            <a:r>
              <a:rPr lang="en-US" dirty="0" smtClean="0">
                <a:latin typeface="Times" panose="02020603050405020304" pitchFamily="18" charset="0"/>
                <a:cs typeface="Times" panose="02020603050405020304" pitchFamily="18" charset="0"/>
              </a:rPr>
              <a:t>process</a:t>
            </a:r>
          </a:p>
          <a:p>
            <a:endParaRPr lang="en-US" dirty="0">
              <a:latin typeface="Times" panose="02020603050405020304" pitchFamily="18" charset="0"/>
              <a:cs typeface="Times" panose="02020603050405020304" pitchFamily="18" charset="0"/>
            </a:endParaRPr>
          </a:p>
          <a:p>
            <a:r>
              <a:rPr lang="en-US" b="1" dirty="0" err="1" smtClean="0">
                <a:latin typeface="Times" panose="02020603050405020304" pitchFamily="18" charset="0"/>
                <a:cs typeface="Times" panose="02020603050405020304" pitchFamily="18" charset="0"/>
              </a:rPr>
              <a:t>Airmiles</a:t>
            </a:r>
            <a:r>
              <a:rPr lang="en-US" b="1" dirty="0" smtClean="0">
                <a:latin typeface="Times" panose="02020603050405020304" pitchFamily="18" charset="0"/>
                <a:cs typeface="Times" panose="02020603050405020304" pitchFamily="18" charset="0"/>
              </a:rPr>
              <a:t> example in R</a:t>
            </a:r>
            <a:endParaRPr lang="en-US" b="1" dirty="0">
              <a:latin typeface="Times" panose="02020603050405020304" pitchFamily="18" charset="0"/>
              <a:cs typeface="Times" panose="02020603050405020304" pitchFamily="18" charset="0"/>
            </a:endParaRPr>
          </a:p>
          <a:p>
            <a:pPr>
              <a:buFontTx/>
              <a:buChar char="-"/>
            </a:pPr>
            <a:r>
              <a:rPr lang="en-US" dirty="0" smtClean="0">
                <a:latin typeface="Times" panose="02020603050405020304" pitchFamily="18" charset="0"/>
                <a:cs typeface="Times" panose="02020603050405020304" pitchFamily="18" charset="0"/>
              </a:rPr>
              <a:t>Fit the pre-intervention model</a:t>
            </a:r>
          </a:p>
          <a:p>
            <a:pPr>
              <a:buFontTx/>
              <a:buChar char="-"/>
            </a:pPr>
            <a:r>
              <a:rPr lang="en-US" dirty="0" smtClean="0">
                <a:latin typeface="Times" panose="02020603050405020304" pitchFamily="18" charset="0"/>
                <a:cs typeface="Times" panose="02020603050405020304" pitchFamily="18" charset="0"/>
              </a:rPr>
              <a:t>Specify intervention</a:t>
            </a:r>
          </a:p>
          <a:p>
            <a:pPr>
              <a:buFontTx/>
              <a:buChar char="-"/>
            </a:pPr>
            <a:r>
              <a:rPr lang="en-US" dirty="0" smtClean="0">
                <a:latin typeface="Times" panose="02020603050405020304" pitchFamily="18" charset="0"/>
                <a:cs typeface="Times" panose="02020603050405020304" pitchFamily="18" charset="0"/>
              </a:rPr>
              <a:t>Fit the full model</a:t>
            </a:r>
          </a:p>
          <a:p>
            <a:pPr>
              <a:buFontTx/>
              <a:buChar char="-"/>
            </a:pPr>
            <a:r>
              <a:rPr lang="en-US" dirty="0" smtClean="0">
                <a:latin typeface="Times" panose="02020603050405020304" pitchFamily="18" charset="0"/>
                <a:cs typeface="Times" panose="02020603050405020304" pitchFamily="18" charset="0"/>
              </a:rPr>
              <a:t>Model diagnostics</a:t>
            </a:r>
            <a:endParaRPr lang="en-US" dirty="0">
              <a:latin typeface="Times" panose="02020603050405020304" pitchFamily="18" charset="0"/>
              <a:cs typeface="Times" panose="02020603050405020304" pitchFamily="18" charset="0"/>
            </a:endParaRPr>
          </a:p>
        </p:txBody>
      </p:sp>
      <p:sp>
        <p:nvSpPr>
          <p:cNvPr id="5" name="Slide Number Placeholder 4"/>
          <p:cNvSpPr>
            <a:spLocks noGrp="1"/>
          </p:cNvSpPr>
          <p:nvPr>
            <p:ph type="sldNum" sz="quarter" idx="12"/>
          </p:nvPr>
        </p:nvSpPr>
        <p:spPr/>
        <p:txBody>
          <a:bodyPr/>
          <a:lstStyle/>
          <a:p>
            <a:fld id="{3FE5545D-3A19-489E-A800-6E63136A932D}" type="slidenum">
              <a:rPr lang="en-US" smtClean="0"/>
              <a:t>2</a:t>
            </a:fld>
            <a:endParaRPr lang="en-US"/>
          </a:p>
        </p:txBody>
      </p:sp>
    </p:spTree>
    <p:extLst>
      <p:ext uri="{BB962C8B-B14F-4D97-AF65-F5344CB8AC3E}">
        <p14:creationId xmlns:p14="http://schemas.microsoft.com/office/powerpoint/2010/main" val="1682516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Intervention Analysis in R</a:t>
            </a:r>
            <a:endParaRPr lang="en-US" b="1" dirty="0"/>
          </a:p>
        </p:txBody>
      </p:sp>
      <p:sp>
        <p:nvSpPr>
          <p:cNvPr id="3" name="Content Placeholder 2"/>
          <p:cNvSpPr>
            <a:spLocks noGrp="1"/>
          </p:cNvSpPr>
          <p:nvPr>
            <p:ph idx="1"/>
          </p:nvPr>
        </p:nvSpPr>
        <p:spPr>
          <a:xfrm>
            <a:off x="457200" y="1219200"/>
            <a:ext cx="8229600" cy="5502275"/>
          </a:xfrm>
        </p:spPr>
        <p:txBody>
          <a:bodyPr>
            <a:normAutofit lnSpcReduction="10000"/>
          </a:bodyPr>
          <a:lstStyle/>
          <a:p>
            <a:r>
              <a:rPr lang="en-US" dirty="0" smtClean="0"/>
              <a:t>Step 1: build the pre-intervention model</a:t>
            </a:r>
          </a:p>
          <a:p>
            <a:pPr lvl="1"/>
            <a:r>
              <a:rPr lang="en-US" sz="2000" dirty="0" smtClean="0"/>
              <a:t>We difference the series once (d=1)</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r>
              <a:rPr lang="en-US" dirty="0" smtClean="0"/>
              <a:t>We can safely say the series </a:t>
            </a:r>
            <a:r>
              <a:rPr lang="en-US" dirty="0" smtClean="0"/>
              <a:t>has a constant mean, </a:t>
            </a:r>
            <a:r>
              <a:rPr lang="en-US" dirty="0" smtClean="0"/>
              <a:t>but </a:t>
            </a:r>
            <a:r>
              <a:rPr lang="en-US" dirty="0" smtClean="0"/>
              <a:t>it still has a </a:t>
            </a:r>
            <a:r>
              <a:rPr lang="en-US" dirty="0" smtClean="0"/>
              <a:t>seasonal component.</a:t>
            </a:r>
            <a:endParaRPr lang="en-US" dirty="0"/>
          </a:p>
        </p:txBody>
      </p:sp>
      <p:sp>
        <p:nvSpPr>
          <p:cNvPr id="5" name="Slide Number Placeholder 4"/>
          <p:cNvSpPr>
            <a:spLocks noGrp="1"/>
          </p:cNvSpPr>
          <p:nvPr>
            <p:ph type="sldNum" sz="quarter" idx="12"/>
          </p:nvPr>
        </p:nvSpPr>
        <p:spPr/>
        <p:txBody>
          <a:bodyPr/>
          <a:lstStyle/>
          <a:p>
            <a:fld id="{3FE5545D-3A19-489E-A800-6E63136A932D}" type="slidenum">
              <a:rPr lang="en-US" smtClean="0"/>
              <a:t>20</a:t>
            </a:fld>
            <a:endParaRPr lang="en-US"/>
          </a:p>
        </p:txBody>
      </p:sp>
      <p:sp>
        <p:nvSpPr>
          <p:cNvPr id="4" name="Rectangle 1"/>
          <p:cNvSpPr>
            <a:spLocks noChangeArrowheads="1"/>
          </p:cNvSpPr>
          <p:nvPr/>
        </p:nvSpPr>
        <p:spPr bwMode="auto">
          <a:xfrm>
            <a:off x="1600200" y="1999793"/>
            <a:ext cx="2148024" cy="215444"/>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plot(diff(</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airl.p</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1600200" y="2274431"/>
            <a:ext cx="6102925" cy="3567555"/>
          </a:xfrm>
          <a:prstGeom prst="rect">
            <a:avLst/>
          </a:prstGeom>
          <a:ln>
            <a:solidFill>
              <a:schemeClr val="tx1"/>
            </a:solidFill>
          </a:ln>
        </p:spPr>
      </p:pic>
    </p:spTree>
    <p:extLst>
      <p:ext uri="{BB962C8B-B14F-4D97-AF65-F5344CB8AC3E}">
        <p14:creationId xmlns:p14="http://schemas.microsoft.com/office/powerpoint/2010/main" val="1243348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Intervention Analysis in R</a:t>
            </a:r>
            <a:endParaRPr lang="en-US" b="1" dirty="0"/>
          </a:p>
        </p:txBody>
      </p:sp>
      <p:sp>
        <p:nvSpPr>
          <p:cNvPr id="3" name="Content Placeholder 2"/>
          <p:cNvSpPr>
            <a:spLocks noGrp="1"/>
          </p:cNvSpPr>
          <p:nvPr>
            <p:ph idx="1"/>
          </p:nvPr>
        </p:nvSpPr>
        <p:spPr>
          <a:xfrm>
            <a:off x="457200" y="1219200"/>
            <a:ext cx="8229600" cy="5334000"/>
          </a:xfrm>
        </p:spPr>
        <p:txBody>
          <a:bodyPr>
            <a:normAutofit/>
          </a:bodyPr>
          <a:lstStyle/>
          <a:p>
            <a:r>
              <a:rPr lang="en-US" dirty="0" smtClean="0"/>
              <a:t>Step 1: build a pre-intervention model</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have a complex ACF and PACF structure with seasonality. We will try fitting an airplane model, which tends to fit many situations well (we saw this model in class)</a:t>
            </a:r>
            <a:endParaRPr lang="en-US" dirty="0"/>
          </a:p>
        </p:txBody>
      </p:sp>
      <p:sp>
        <p:nvSpPr>
          <p:cNvPr id="5" name="Slide Number Placeholder 4"/>
          <p:cNvSpPr>
            <a:spLocks noGrp="1"/>
          </p:cNvSpPr>
          <p:nvPr>
            <p:ph type="sldNum" sz="quarter" idx="12"/>
          </p:nvPr>
        </p:nvSpPr>
        <p:spPr/>
        <p:txBody>
          <a:bodyPr/>
          <a:lstStyle/>
          <a:p>
            <a:fld id="{3FE5545D-3A19-489E-A800-6E63136A932D}" type="slidenum">
              <a:rPr lang="en-US" smtClean="0"/>
              <a:t>21</a:t>
            </a:fld>
            <a:endParaRPr lang="en-US"/>
          </a:p>
        </p:txBody>
      </p:sp>
      <p:sp>
        <p:nvSpPr>
          <p:cNvPr id="13" name="Rectangle 1"/>
          <p:cNvSpPr>
            <a:spLocks noChangeArrowheads="1"/>
          </p:cNvSpPr>
          <p:nvPr/>
        </p:nvSpPr>
        <p:spPr bwMode="auto">
          <a:xfrm>
            <a:off x="1273764" y="1911672"/>
            <a:ext cx="2148024" cy="430887"/>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Acf</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(diff(</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airl.p</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a:t>
            </a:r>
          </a:p>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a:t>
            </a:r>
            <a:r>
              <a:rPr lang="en-US" altLang="en-US" sz="1400" dirty="0" err="1" smtClean="0">
                <a:solidFill>
                  <a:srgbClr val="0000FF"/>
                </a:solidFill>
                <a:latin typeface="Lucida Console" panose="020B0609040504020204" pitchFamily="49" charset="0"/>
              </a:rPr>
              <a:t>pacf</a:t>
            </a:r>
            <a:r>
              <a:rPr lang="en-US" altLang="en-US" sz="1400" dirty="0" smtClean="0">
                <a:solidFill>
                  <a:srgbClr val="0000FF"/>
                </a:solidFill>
                <a:latin typeface="Lucida Console" panose="020B0609040504020204" pitchFamily="49" charset="0"/>
              </a:rPr>
              <a:t>(diff(</a:t>
            </a:r>
            <a:r>
              <a:rPr lang="en-US" altLang="en-US" sz="1400" dirty="0" err="1" smtClean="0">
                <a:solidFill>
                  <a:srgbClr val="0000FF"/>
                </a:solidFill>
                <a:latin typeface="Lucida Console" panose="020B0609040504020204" pitchFamily="49" charset="0"/>
              </a:rPr>
              <a:t>airl.p</a:t>
            </a:r>
            <a:r>
              <a:rPr lang="en-US" altLang="en-US" sz="1400" dirty="0" smtClean="0">
                <a:solidFill>
                  <a:srgbClr val="0000FF"/>
                </a:solidFill>
                <a:latin typeface="Lucida Console" panose="020B0609040504020204" pitchFamily="49" charset="0"/>
              </a:rPr>
              <a:t>))</a:t>
            </a:r>
            <a:endParaRPr lang="en-US" altLang="en-US" sz="1400" dirty="0">
              <a:solidFill>
                <a:srgbClr val="0000FF"/>
              </a:solidFill>
              <a:latin typeface="Lucida Console" panose="020B0609040504020204" pitchFamily="49" charset="0"/>
            </a:endParaRPr>
          </a:p>
        </p:txBody>
      </p:sp>
      <p:pic>
        <p:nvPicPr>
          <p:cNvPr id="8" name="Picture 7"/>
          <p:cNvPicPr>
            <a:picLocks noChangeAspect="1"/>
          </p:cNvPicPr>
          <p:nvPr/>
        </p:nvPicPr>
        <p:blipFill>
          <a:blip r:embed="rId2"/>
          <a:stretch>
            <a:fillRect/>
          </a:stretch>
        </p:blipFill>
        <p:spPr>
          <a:xfrm>
            <a:off x="174300" y="2637621"/>
            <a:ext cx="4321500" cy="2526197"/>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4670100" y="2637621"/>
            <a:ext cx="4321500" cy="2526197"/>
          </a:xfrm>
          <a:prstGeom prst="rect">
            <a:avLst/>
          </a:prstGeom>
          <a:ln>
            <a:solidFill>
              <a:schemeClr val="tx1"/>
            </a:solidFill>
          </a:ln>
        </p:spPr>
      </p:pic>
    </p:spTree>
    <p:extLst>
      <p:ext uri="{BB962C8B-B14F-4D97-AF65-F5344CB8AC3E}">
        <p14:creationId xmlns:p14="http://schemas.microsoft.com/office/powerpoint/2010/main" val="1910149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059B3DAA-EF5B-45DA-BB87-63404ED3E57C}" type="slidenum">
              <a:rPr lang="en-US" smtClean="0"/>
              <a:pPr/>
              <a:t>22</a:t>
            </a:fld>
            <a:endParaRPr lang="en-US" smtClean="0"/>
          </a:p>
        </p:txBody>
      </p:sp>
      <p:sp>
        <p:nvSpPr>
          <p:cNvPr id="2052" name="Rectangle 2"/>
          <p:cNvSpPr>
            <a:spLocks noGrp="1" noChangeArrowheads="1"/>
          </p:cNvSpPr>
          <p:nvPr>
            <p:ph type="title"/>
          </p:nvPr>
        </p:nvSpPr>
        <p:spPr/>
        <p:txBody>
          <a:bodyPr/>
          <a:lstStyle/>
          <a:p>
            <a:pPr eaLnBrk="1" hangingPunct="1"/>
            <a:r>
              <a:rPr lang="en-US" b="1" dirty="0" smtClean="0"/>
              <a:t>Intervention Analysis in R</a:t>
            </a:r>
          </a:p>
        </p:txBody>
      </p:sp>
      <p:sp>
        <p:nvSpPr>
          <p:cNvPr id="2053" name="Rectangle 3"/>
          <p:cNvSpPr>
            <a:spLocks noGrp="1" noChangeArrowheads="1"/>
          </p:cNvSpPr>
          <p:nvPr>
            <p:ph type="body" idx="1"/>
          </p:nvPr>
        </p:nvSpPr>
        <p:spPr>
          <a:xfrm>
            <a:off x="457200" y="944561"/>
            <a:ext cx="8229600" cy="893437"/>
          </a:xfrm>
        </p:spPr>
        <p:txBody>
          <a:bodyPr>
            <a:normAutofit/>
          </a:bodyPr>
          <a:lstStyle/>
          <a:p>
            <a:pPr eaLnBrk="1" hangingPunct="1"/>
            <a:r>
              <a:rPr lang="en-US" sz="2400" dirty="0" smtClean="0"/>
              <a:t>Step 1: build a pre-intervention model</a:t>
            </a:r>
          </a:p>
          <a:p>
            <a:pPr lvl="1"/>
            <a:r>
              <a:rPr lang="en-US" sz="2000" dirty="0" smtClean="0"/>
              <a:t>Airplane model: ARIMA (0, 1, 1) x (0, 1, 1)</a:t>
            </a:r>
            <a:r>
              <a:rPr lang="en-US" sz="2000" baseline="30000" dirty="0" smtClean="0"/>
              <a:t>12</a:t>
            </a:r>
          </a:p>
          <a:p>
            <a:pPr marL="457200" lvl="1" indent="0">
              <a:buNone/>
            </a:pPr>
            <a:endParaRPr lang="en-US" sz="2000" dirty="0" smtClean="0"/>
          </a:p>
          <a:p>
            <a:pPr lvl="1"/>
            <a:endParaRPr lang="en-US" sz="2000" dirty="0"/>
          </a:p>
          <a:p>
            <a:pPr marL="457200" lvl="1" indent="0">
              <a:buNone/>
            </a:pPr>
            <a:endParaRPr lang="en-US" sz="2000" dirty="0"/>
          </a:p>
        </p:txBody>
      </p:sp>
      <p:sp>
        <p:nvSpPr>
          <p:cNvPr id="6" name="Rectangle 2"/>
          <p:cNvSpPr>
            <a:spLocks noChangeArrowheads="1"/>
          </p:cNvSpPr>
          <p:nvPr/>
        </p:nvSpPr>
        <p:spPr bwMode="auto">
          <a:xfrm>
            <a:off x="381000" y="2195512"/>
            <a:ext cx="9144000" cy="240065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air.m0=</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arima</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airl.p,order</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=c(0,1,1),seasonal=list(order=c(0,1,1),period=12))</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air.m0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Call: </a:t>
            </a:r>
            <a:r>
              <a:rPr kumimoji="0" lang="en-US" altLang="en-US" sz="1400" b="0" i="0" u="none" strike="noStrike" cap="none" normalizeH="0" baseline="0" dirty="0" err="1" smtClean="0">
                <a:ln>
                  <a:noFill/>
                </a:ln>
                <a:solidFill>
                  <a:srgbClr val="000000"/>
                </a:solidFill>
                <a:effectLst/>
                <a:latin typeface="Lucida Console" panose="020B0609040504020204" pitchFamily="49" charset="0"/>
              </a:rPr>
              <a:t>arima</a:t>
            </a:r>
            <a:r>
              <a:rPr kumimoji="0" lang="en-US" altLang="en-US" sz="1400" b="0" i="0" u="none" strike="noStrike" cap="none" normalizeH="0" baseline="0" dirty="0" smtClean="0">
                <a:ln>
                  <a:noFill/>
                </a:ln>
                <a:solidFill>
                  <a:srgbClr val="000000"/>
                </a:solidFill>
                <a:effectLst/>
                <a:latin typeface="Lucida Console" panose="020B0609040504020204" pitchFamily="49" charset="0"/>
              </a:rPr>
              <a:t>(x = </a:t>
            </a:r>
            <a:r>
              <a:rPr kumimoji="0" lang="en-US" altLang="en-US" sz="1400" b="0" i="0" u="none" strike="noStrike" cap="none" normalizeH="0" baseline="0" dirty="0" err="1" smtClean="0">
                <a:ln>
                  <a:noFill/>
                </a:ln>
                <a:solidFill>
                  <a:srgbClr val="000000"/>
                </a:solidFill>
                <a:effectLst/>
                <a:latin typeface="Lucida Console" panose="020B0609040504020204" pitchFamily="49" charset="0"/>
              </a:rPr>
              <a:t>airl.p</a:t>
            </a:r>
            <a:r>
              <a:rPr kumimoji="0" lang="en-US" altLang="en-US" sz="1400" b="0" i="0" u="none" strike="noStrike" cap="none" normalizeH="0" baseline="0" dirty="0" smtClean="0">
                <a:ln>
                  <a:noFill/>
                </a:ln>
                <a:solidFill>
                  <a:srgbClr val="000000"/>
                </a:solidFill>
                <a:effectLst/>
                <a:latin typeface="Lucida Console" panose="020B0609040504020204" pitchFamily="49" charset="0"/>
              </a:rPr>
              <a:t>, order = c(0, 1, 1), seasonal = list(order = c(0, 1, 1), period = 12)) </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rgbClr val="000000"/>
              </a:solidFill>
              <a:effectLst/>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Coefficients: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         ma1         sma1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        -0.5006      -0.5709</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smtClean="0">
                <a:ln>
                  <a:noFill/>
                </a:ln>
                <a:solidFill>
                  <a:srgbClr val="000000"/>
                </a:solidFill>
                <a:effectLst/>
                <a:latin typeface="Lucida Console" panose="020B0609040504020204" pitchFamily="49" charset="0"/>
              </a:rPr>
              <a:t>s.e.</a:t>
            </a:r>
            <a:r>
              <a:rPr kumimoji="0" lang="en-US" altLang="en-US" sz="1400" b="0" i="0" u="none" strike="noStrike" cap="none" normalizeH="0" baseline="0" dirty="0" smtClean="0">
                <a:ln>
                  <a:noFill/>
                </a:ln>
                <a:solidFill>
                  <a:srgbClr val="000000"/>
                </a:solidFill>
                <a:effectLst/>
                <a:latin typeface="Lucida Console" panose="020B0609040504020204" pitchFamily="49" charset="0"/>
              </a:rPr>
              <a:t>     0.1091       0.2298</a:t>
            </a:r>
          </a:p>
          <a:p>
            <a:pPr marR="0" lvl="0" algn="l" defTabSz="914400" rtl="0" eaLnBrk="0" fontAlgn="base" latinLnBrk="0" hangingPunct="0">
              <a:lnSpc>
                <a:spcPct val="100000"/>
              </a:lnSpc>
              <a:spcBef>
                <a:spcPct val="0"/>
              </a:spcBef>
              <a:spcAft>
                <a:spcPct val="0"/>
              </a:spcAft>
              <a:buClrTx/>
              <a:buSzTx/>
              <a:tabLst/>
            </a:pPr>
            <a:endParaRPr lang="en-US" altLang="en-US" sz="1400"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a:t>
            </a:r>
            <a:r>
              <a:rPr lang="en-US" altLang="en-US" sz="1400" dirty="0" err="1" smtClean="0">
                <a:solidFill>
                  <a:srgbClr val="0000FF"/>
                </a:solidFill>
                <a:latin typeface="Lucida Console" panose="020B0609040504020204" pitchFamily="49" charset="0"/>
              </a:rPr>
              <a:t>tsdiag</a:t>
            </a:r>
            <a:r>
              <a:rPr lang="en-US" altLang="en-US" sz="1400" dirty="0" smtClean="0">
                <a:solidFill>
                  <a:srgbClr val="0000FF"/>
                </a:solidFill>
                <a:latin typeface="Lucida Console" panose="020B0609040504020204" pitchFamily="49" charset="0"/>
              </a:rPr>
              <a:t>(air.m0)</a:t>
            </a:r>
            <a:endParaRPr lang="en-US" altLang="en-US" sz="1400" dirty="0">
              <a:solidFill>
                <a:srgbClr val="0000FF"/>
              </a:solidFill>
              <a:latin typeface="Lucida Console" panose="020B0609040504020204" pitchFamily="49" charset="0"/>
            </a:endParaRPr>
          </a:p>
        </p:txBody>
      </p:sp>
      <p:sp>
        <p:nvSpPr>
          <p:cNvPr id="12" name="Rectangle 3"/>
          <p:cNvSpPr txBox="1">
            <a:spLocks noChangeArrowheads="1"/>
          </p:cNvSpPr>
          <p:nvPr/>
        </p:nvSpPr>
        <p:spPr>
          <a:xfrm>
            <a:off x="-152400" y="51054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US" sz="2000" b="1" dirty="0" smtClean="0"/>
              <a:t>Diagnostics:</a:t>
            </a:r>
          </a:p>
          <a:p>
            <a:pPr lvl="1">
              <a:buFont typeface="Wingdings" panose="05000000000000000000" pitchFamily="2" charset="2"/>
              <a:buChar char="ü"/>
            </a:pPr>
            <a:r>
              <a:rPr lang="en-US" sz="2000" dirty="0" smtClean="0"/>
              <a:t>Both coefficients are significant (</a:t>
            </a:r>
            <a:r>
              <a:rPr lang="en-US" sz="2000" dirty="0" err="1" smtClean="0"/>
              <a:t>Coef</a:t>
            </a:r>
            <a:r>
              <a:rPr lang="en-US" sz="2000" dirty="0" smtClean="0"/>
              <a:t>. / SE &lt;= -2)</a:t>
            </a:r>
          </a:p>
          <a:p>
            <a:pPr lvl="1">
              <a:buFont typeface="Wingdings" panose="05000000000000000000" pitchFamily="2" charset="2"/>
              <a:buChar char="ü"/>
            </a:pPr>
            <a:r>
              <a:rPr lang="en-US" sz="2000" dirty="0" smtClean="0"/>
              <a:t>Standardized residuals are homoscedastic</a:t>
            </a:r>
          </a:p>
          <a:p>
            <a:pPr lvl="1">
              <a:buFont typeface="Wingdings" panose="05000000000000000000" pitchFamily="2" charset="2"/>
              <a:buChar char="ü"/>
            </a:pPr>
            <a:r>
              <a:rPr lang="en-US" sz="2000" dirty="0" smtClean="0"/>
              <a:t>Residuals are not auto-correlated (ACF plot, Box-</a:t>
            </a:r>
            <a:r>
              <a:rPr lang="en-US" sz="2000" dirty="0" err="1" smtClean="0"/>
              <a:t>Ljung</a:t>
            </a:r>
            <a:r>
              <a:rPr lang="en-US" sz="2000" dirty="0" smtClean="0"/>
              <a:t> test)</a:t>
            </a:r>
          </a:p>
          <a:p>
            <a:pPr marL="457200" lvl="1" indent="0">
              <a:buFont typeface="Arial" pitchFamily="34" charset="0"/>
              <a:buNone/>
            </a:pPr>
            <a:endParaRPr lang="en-US" sz="2000" dirty="0"/>
          </a:p>
        </p:txBody>
      </p:sp>
    </p:spTree>
    <p:extLst>
      <p:ext uri="{BB962C8B-B14F-4D97-AF65-F5344CB8AC3E}">
        <p14:creationId xmlns:p14="http://schemas.microsoft.com/office/powerpoint/2010/main" val="2194430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059B3DAA-EF5B-45DA-BB87-63404ED3E57C}" type="slidenum">
              <a:rPr lang="en-US" smtClean="0"/>
              <a:pPr/>
              <a:t>23</a:t>
            </a:fld>
            <a:endParaRPr lang="en-US" smtClean="0"/>
          </a:p>
        </p:txBody>
      </p:sp>
      <p:sp>
        <p:nvSpPr>
          <p:cNvPr id="2052" name="Rectangle 2"/>
          <p:cNvSpPr>
            <a:spLocks noGrp="1" noChangeArrowheads="1"/>
          </p:cNvSpPr>
          <p:nvPr>
            <p:ph type="title"/>
          </p:nvPr>
        </p:nvSpPr>
        <p:spPr/>
        <p:txBody>
          <a:bodyPr/>
          <a:lstStyle/>
          <a:p>
            <a:pPr eaLnBrk="1" hangingPunct="1"/>
            <a:r>
              <a:rPr lang="en-US" b="1" dirty="0" smtClean="0"/>
              <a:t>Intervention Analysis in R</a:t>
            </a:r>
          </a:p>
        </p:txBody>
      </p:sp>
      <p:pic>
        <p:nvPicPr>
          <p:cNvPr id="2" name="Picture 1"/>
          <p:cNvPicPr>
            <a:picLocks noChangeAspect="1"/>
          </p:cNvPicPr>
          <p:nvPr/>
        </p:nvPicPr>
        <p:blipFill>
          <a:blip r:embed="rId2"/>
          <a:stretch>
            <a:fillRect/>
          </a:stretch>
        </p:blipFill>
        <p:spPr>
          <a:xfrm>
            <a:off x="403951" y="838200"/>
            <a:ext cx="8336097" cy="487680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362200" y="5772150"/>
            <a:ext cx="4826850" cy="949325"/>
          </a:xfrm>
          <a:prstGeom prst="rect">
            <a:avLst/>
          </a:prstGeom>
          <a:ln>
            <a:solidFill>
              <a:schemeClr val="tx1"/>
            </a:solidFill>
          </a:ln>
        </p:spPr>
      </p:pic>
    </p:spTree>
    <p:extLst>
      <p:ext uri="{BB962C8B-B14F-4D97-AF65-F5344CB8AC3E}">
        <p14:creationId xmlns:p14="http://schemas.microsoft.com/office/powerpoint/2010/main" val="1040773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2053" name="Rectangle 3"/>
          <p:cNvSpPr>
            <a:spLocks noGrp="1" noChangeArrowheads="1"/>
          </p:cNvSpPr>
          <p:nvPr>
            <p:ph type="body" idx="1"/>
          </p:nvPr>
        </p:nvSpPr>
        <p:spPr>
          <a:xfrm>
            <a:off x="457200" y="944561"/>
            <a:ext cx="8229600" cy="5776914"/>
          </a:xfrm>
        </p:spPr>
        <p:txBody>
          <a:bodyPr>
            <a:normAutofit/>
          </a:bodyPr>
          <a:lstStyle/>
          <a:p>
            <a:pPr eaLnBrk="1" hangingPunct="1"/>
            <a:r>
              <a:rPr lang="en-US" sz="2400" dirty="0" smtClean="0"/>
              <a:t>Step 2: specify the intervention</a:t>
            </a:r>
          </a:p>
          <a:p>
            <a:pPr lvl="1"/>
            <a:r>
              <a:rPr lang="en-US" sz="2000" dirty="0" smtClean="0"/>
              <a:t>Immediate effect happens on September 2001</a:t>
            </a:r>
          </a:p>
          <a:p>
            <a:pPr lvl="1"/>
            <a:r>
              <a:rPr lang="en-US" sz="2000" dirty="0" smtClean="0"/>
              <a:t>Lingering effect for some periods after September 2001</a:t>
            </a:r>
          </a:p>
          <a:p>
            <a:pPr lvl="1"/>
            <a:r>
              <a:rPr lang="en-US" sz="2000" dirty="0" smtClean="0"/>
              <a:t>A </a:t>
            </a:r>
            <a:r>
              <a:rPr lang="en-US" sz="2000" b="1" dirty="0" smtClean="0"/>
              <a:t>pulse </a:t>
            </a:r>
            <a:r>
              <a:rPr lang="en-US" sz="2000" dirty="0" smtClean="0"/>
              <a:t>effect should be modeled because the change in mean is not permanent.</a:t>
            </a:r>
          </a:p>
          <a:p>
            <a:pPr marL="457200" lvl="1" indent="0">
              <a:buNone/>
            </a:pPr>
            <a:endParaRPr lang="en-US" sz="2000" dirty="0" smtClean="0"/>
          </a:p>
          <a:p>
            <a:pPr lvl="1"/>
            <a:endParaRPr lang="en-US" sz="2000" dirty="0"/>
          </a:p>
          <a:p>
            <a:pPr marL="457200" lvl="1" indent="0">
              <a:buNone/>
            </a:pPr>
            <a:endParaRPr lang="en-US" sz="2000" dirty="0"/>
          </a:p>
        </p:txBody>
      </p:sp>
      <p:pic>
        <p:nvPicPr>
          <p:cNvPr id="2" name="Picture 1"/>
          <p:cNvPicPr>
            <a:picLocks noChangeAspect="1"/>
          </p:cNvPicPr>
          <p:nvPr/>
        </p:nvPicPr>
        <p:blipFill>
          <a:blip r:embed="rId2"/>
          <a:stretch>
            <a:fillRect/>
          </a:stretch>
        </p:blipFill>
        <p:spPr>
          <a:xfrm>
            <a:off x="1447800" y="2838419"/>
            <a:ext cx="6642644" cy="3883056"/>
          </a:xfrm>
          <a:prstGeom prst="rect">
            <a:avLst/>
          </a:prstGeom>
          <a:ln>
            <a:solidFill>
              <a:schemeClr val="tx1"/>
            </a:solidFill>
          </a:ln>
        </p:spPr>
      </p:pic>
      <p:cxnSp>
        <p:nvCxnSpPr>
          <p:cNvPr id="5" name="Straight Arrow Connector 4"/>
          <p:cNvCxnSpPr/>
          <p:nvPr/>
        </p:nvCxnSpPr>
        <p:spPr>
          <a:xfrm flipH="1">
            <a:off x="5562600" y="5638800"/>
            <a:ext cx="381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0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059B3DAA-EF5B-45DA-BB87-63404ED3E57C}" type="slidenum">
              <a:rPr lang="en-US" smtClean="0"/>
              <a:pPr/>
              <a:t>25</a:t>
            </a:fld>
            <a:endParaRPr lang="en-US" smtClean="0"/>
          </a:p>
        </p:txBody>
      </p:sp>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2053" name="Rectangle 3"/>
          <p:cNvSpPr>
            <a:spLocks noGrp="1" noChangeArrowheads="1"/>
          </p:cNvSpPr>
          <p:nvPr>
            <p:ph type="body" idx="1"/>
          </p:nvPr>
        </p:nvSpPr>
        <p:spPr>
          <a:xfrm>
            <a:off x="457200" y="944561"/>
            <a:ext cx="8229600" cy="5776914"/>
          </a:xfrm>
        </p:spPr>
        <p:txBody>
          <a:bodyPr>
            <a:normAutofit/>
          </a:bodyPr>
          <a:lstStyle/>
          <a:p>
            <a:pPr eaLnBrk="1" hangingPunct="1"/>
            <a:r>
              <a:rPr lang="en-US" sz="2400" dirty="0" smtClean="0"/>
              <a:t>Step 2: specify the intervention</a:t>
            </a:r>
          </a:p>
          <a:p>
            <a:pPr marL="457200" lvl="1" indent="0">
              <a:buNone/>
            </a:pPr>
            <a:endParaRPr lang="en-US" sz="2000" dirty="0" smtClean="0"/>
          </a:p>
          <a:p>
            <a:pPr lvl="1"/>
            <a:endParaRPr lang="en-US" sz="2000" dirty="0"/>
          </a:p>
          <a:p>
            <a:pPr marL="457200" lvl="1" indent="0">
              <a:buNone/>
            </a:pPr>
            <a:endParaRPr lang="en-US" sz="2000" dirty="0"/>
          </a:p>
        </p:txBody>
      </p:sp>
      <p:sp>
        <p:nvSpPr>
          <p:cNvPr id="8" name="Rectangle 3"/>
          <p:cNvSpPr txBox="1">
            <a:spLocks noChangeArrowheads="1"/>
          </p:cNvSpPr>
          <p:nvPr/>
        </p:nvSpPr>
        <p:spPr>
          <a:xfrm>
            <a:off x="457200" y="1600451"/>
            <a:ext cx="82296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US" sz="2000" dirty="0" smtClean="0"/>
              <a:t>The form of our time series follows Basic Pattern 4:</a:t>
            </a:r>
          </a:p>
          <a:p>
            <a:pPr marL="457200" lvl="1" indent="0">
              <a:buNone/>
            </a:pPr>
            <a:endParaRPr lang="en-US" sz="2000" dirty="0" smtClean="0"/>
          </a:p>
          <a:p>
            <a:pPr marL="457200" lvl="1" indent="0">
              <a:buFont typeface="Arial" pitchFamily="34" charset="0"/>
              <a:buNone/>
            </a:pPr>
            <a:endParaRPr lang="en-US" sz="2000" dirty="0"/>
          </a:p>
        </p:txBody>
      </p:sp>
      <mc:AlternateContent xmlns:mc="http://schemas.openxmlformats.org/markup-compatibility/2006" xmlns:a14="http://schemas.microsoft.com/office/drawing/2010/main">
        <mc:Choice Requires="a14">
          <p:sp>
            <p:nvSpPr>
              <p:cNvPr id="16" name="Rectangle 3"/>
              <p:cNvSpPr txBox="1">
                <a:spLocks noChangeArrowheads="1"/>
              </p:cNvSpPr>
              <p:nvPr/>
            </p:nvSpPr>
            <p:spPr>
              <a:xfrm>
                <a:off x="537925" y="5666244"/>
                <a:ext cx="82296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dirty="0" smtClean="0"/>
                  <a:t>Immediate effect: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a:rPr>
                          <m:t>ω</m:t>
                        </m:r>
                      </m:e>
                      <m:sub>
                        <m:r>
                          <a:rPr lang="en-US" sz="2000" i="1">
                            <a:latin typeface="Cambria Math"/>
                          </a:rPr>
                          <m:t>0</m:t>
                        </m:r>
                      </m:sub>
                    </m:sSub>
                  </m:oMath>
                </a14:m>
                <a:r>
                  <a:rPr lang="en-US" sz="2000" dirty="0" smtClean="0"/>
                  <a:t> </a:t>
                </a:r>
                <a:r>
                  <a:rPr lang="en-US" sz="2000" dirty="0" smtClean="0">
                    <a:sym typeface="Wingdings" panose="05000000000000000000" pitchFamily="2" charset="2"/>
                  </a:rPr>
                  <a:t> constant </a:t>
                </a:r>
              </a:p>
              <a:p>
                <a:pPr lvl="1"/>
                <a:r>
                  <a:rPr lang="en-US" sz="2000" dirty="0" smtClean="0"/>
                  <a:t>Lingering effect: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a:rPr>
                          <m:t>δ</m:t>
                        </m:r>
                      </m:e>
                      <m:sub>
                        <m:r>
                          <a:rPr lang="en-US" sz="2000" i="1">
                            <a:latin typeface="Cambria Math"/>
                          </a:rPr>
                          <m:t>1</m:t>
                        </m:r>
                      </m:sub>
                    </m:sSub>
                  </m:oMath>
                </a14:m>
                <a:r>
                  <a:rPr lang="en-US" sz="2000" dirty="0" smtClean="0">
                    <a:sym typeface="Wingdings" panose="05000000000000000000" pitchFamily="2" charset="2"/>
                  </a:rPr>
                  <a:t> follows an AR(1) process</a:t>
                </a:r>
                <a:endParaRPr lang="en-US" sz="2000" dirty="0" smtClean="0"/>
              </a:p>
              <a:p>
                <a:pPr marL="457200" lvl="1" indent="0">
                  <a:buNone/>
                </a:pPr>
                <a:endParaRPr lang="en-US" sz="2000" dirty="0" smtClean="0"/>
              </a:p>
              <a:p>
                <a:pPr marL="457200" lvl="1" indent="0">
                  <a:buFont typeface="Arial" pitchFamily="34" charset="0"/>
                  <a:buNone/>
                </a:pPr>
                <a:endParaRPr lang="en-US" sz="2000" dirty="0"/>
              </a:p>
            </p:txBody>
          </p:sp>
        </mc:Choice>
        <mc:Fallback xmlns="">
          <p:sp>
            <p:nvSpPr>
              <p:cNvPr id="16" name="Rectangle 3"/>
              <p:cNvSpPr txBox="1">
                <a:spLocks noRot="1" noChangeAspect="1" noMove="1" noResize="1" noEditPoints="1" noAdjustHandles="1" noChangeArrowheads="1" noChangeShapeType="1" noTextEdit="1"/>
              </p:cNvSpPr>
              <p:nvPr/>
            </p:nvSpPr>
            <p:spPr>
              <a:xfrm>
                <a:off x="537925" y="5666244"/>
                <a:ext cx="8229600" cy="457200"/>
              </a:xfrm>
              <a:prstGeom prst="rect">
                <a:avLst/>
              </a:prstGeom>
              <a:blipFill rotWithShape="0">
                <a:blip r:embed="rId2"/>
                <a:stretch>
                  <a:fillRect t="-6667" b="-92000"/>
                </a:stretch>
              </a:blipFill>
            </p:spPr>
            <p:txBody>
              <a:bodyPr/>
              <a:lstStyle/>
              <a:p>
                <a:r>
                  <a:rPr lang="en-US">
                    <a:noFill/>
                  </a:rPr>
                  <a:t> </a:t>
                </a:r>
              </a:p>
            </p:txBody>
          </p:sp>
        </mc:Fallback>
      </mc:AlternateContent>
      <p:pic>
        <p:nvPicPr>
          <p:cNvPr id="14" name="Picture 13" descr="graph"/>
          <p:cNvPicPr/>
          <p:nvPr/>
        </p:nvPicPr>
        <p:blipFill>
          <a:blip r:embed="rId3">
            <a:extLst>
              <a:ext uri="{28A0092B-C50C-407E-A947-70E740481C1C}">
                <a14:useLocalDpi xmlns:a14="http://schemas.microsoft.com/office/drawing/2010/main" val="0"/>
              </a:ext>
            </a:extLst>
          </a:blip>
          <a:srcRect/>
          <a:stretch>
            <a:fillRect/>
          </a:stretch>
        </p:blipFill>
        <p:spPr bwMode="auto">
          <a:xfrm>
            <a:off x="2709625" y="2036865"/>
            <a:ext cx="3886200" cy="2288124"/>
          </a:xfrm>
          <a:prstGeom prst="rect">
            <a:avLst/>
          </a:prstGeom>
          <a:noFill/>
          <a:ln>
            <a:noFill/>
          </a:ln>
        </p:spPr>
      </p:pic>
      <p:sp>
        <p:nvSpPr>
          <p:cNvPr id="18" name="Rectangle 3"/>
          <p:cNvSpPr txBox="1">
            <a:spLocks noChangeArrowheads="1"/>
          </p:cNvSpPr>
          <p:nvPr/>
        </p:nvSpPr>
        <p:spPr>
          <a:xfrm>
            <a:off x="152400" y="4953000"/>
            <a:ext cx="82296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US" sz="2000" dirty="0" smtClean="0"/>
              <a:t>Conceptually written as:</a:t>
            </a:r>
          </a:p>
          <a:p>
            <a:pPr marL="457200" lvl="1" indent="0">
              <a:buNone/>
            </a:pPr>
            <a:endParaRPr lang="en-US" sz="2000" dirty="0" smtClean="0"/>
          </a:p>
          <a:p>
            <a:pPr marL="457200" lvl="1" indent="0">
              <a:buFont typeface="Arial" pitchFamily="34" charset="0"/>
              <a:buNone/>
            </a:pPr>
            <a:endParaRPr lang="en-US" sz="2000" dirty="0"/>
          </a:p>
        </p:txBody>
      </p:sp>
      <p:pic>
        <p:nvPicPr>
          <p:cNvPr id="4" name="Picture 3"/>
          <p:cNvPicPr>
            <a:picLocks noChangeAspect="1"/>
          </p:cNvPicPr>
          <p:nvPr/>
        </p:nvPicPr>
        <p:blipFill>
          <a:blip r:embed="rId4"/>
          <a:stretch>
            <a:fillRect/>
          </a:stretch>
        </p:blipFill>
        <p:spPr>
          <a:xfrm>
            <a:off x="3505200" y="4770750"/>
            <a:ext cx="4437030" cy="715650"/>
          </a:xfrm>
          <a:prstGeom prst="rect">
            <a:avLst/>
          </a:prstGeom>
          <a:ln>
            <a:solidFill>
              <a:schemeClr val="tx1"/>
            </a:solidFill>
          </a:ln>
        </p:spPr>
      </p:pic>
    </p:spTree>
    <p:extLst>
      <p:ext uri="{BB962C8B-B14F-4D97-AF65-F5344CB8AC3E}">
        <p14:creationId xmlns:p14="http://schemas.microsoft.com/office/powerpoint/2010/main" val="1293179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Intervention Model in R</a:t>
            </a:r>
            <a:endParaRPr lang="en-US" b="1" dirty="0"/>
          </a:p>
        </p:txBody>
      </p:sp>
      <p:sp>
        <p:nvSpPr>
          <p:cNvPr id="3" name="Content Placeholder 2"/>
          <p:cNvSpPr>
            <a:spLocks noGrp="1"/>
          </p:cNvSpPr>
          <p:nvPr>
            <p:ph idx="1"/>
          </p:nvPr>
        </p:nvSpPr>
        <p:spPr>
          <a:xfrm>
            <a:off x="457200" y="1219200"/>
            <a:ext cx="8229600" cy="5502275"/>
          </a:xfrm>
        </p:spPr>
        <p:txBody>
          <a:bodyPr>
            <a:normAutofit/>
          </a:bodyPr>
          <a:lstStyle/>
          <a:p>
            <a:r>
              <a:rPr lang="en-US" dirty="0" smtClean="0"/>
              <a:t>Another possible approach to this:</a:t>
            </a:r>
          </a:p>
          <a:p>
            <a:pPr lvl="1"/>
            <a:r>
              <a:rPr lang="en-US" dirty="0" smtClean="0"/>
              <a:t>Use pre-intervention model to forecast rest of time series</a:t>
            </a:r>
          </a:p>
          <a:p>
            <a:pPr lvl="1"/>
            <a:r>
              <a:rPr lang="en-US" dirty="0" smtClean="0"/>
              <a:t>Fit a second ARIMA model to the difference between real time series and forecast and </a:t>
            </a:r>
            <a:r>
              <a:rPr lang="en-US" dirty="0" smtClean="0"/>
              <a:t>then </a:t>
            </a:r>
            <a:r>
              <a:rPr lang="en-US" dirty="0" smtClean="0"/>
              <a:t>combine </a:t>
            </a:r>
            <a:r>
              <a:rPr lang="en-US" dirty="0" smtClean="0"/>
              <a:t>both models. </a:t>
            </a: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smtClean="0"/>
              <a:t>An </a:t>
            </a:r>
            <a:r>
              <a:rPr lang="en-US" dirty="0" err="1" smtClean="0"/>
              <a:t>auto.arima</a:t>
            </a:r>
            <a:r>
              <a:rPr lang="en-US" dirty="0" smtClean="0"/>
              <a:t> command would give the (1, 0) order model of the intervention, but does not include the constant parameter.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smtClean="0"/>
          </a:p>
        </p:txBody>
      </p:sp>
      <p:sp>
        <p:nvSpPr>
          <p:cNvPr id="5" name="Slide Number Placeholder 4"/>
          <p:cNvSpPr>
            <a:spLocks noGrp="1"/>
          </p:cNvSpPr>
          <p:nvPr>
            <p:ph type="sldNum" sz="quarter" idx="12"/>
          </p:nvPr>
        </p:nvSpPr>
        <p:spPr/>
        <p:txBody>
          <a:bodyPr/>
          <a:lstStyle/>
          <a:p>
            <a:fld id="{3FE5545D-3A19-489E-A800-6E63136A932D}" type="slidenum">
              <a:rPr lang="en-US" smtClean="0"/>
              <a:t>26</a:t>
            </a:fld>
            <a:endParaRPr lang="en-US"/>
          </a:p>
        </p:txBody>
      </p:sp>
      <p:sp>
        <p:nvSpPr>
          <p:cNvPr id="6" name="Rectangle 1"/>
          <p:cNvSpPr>
            <a:spLocks noChangeArrowheads="1"/>
          </p:cNvSpPr>
          <p:nvPr/>
        </p:nvSpPr>
        <p:spPr bwMode="auto">
          <a:xfrm>
            <a:off x="435591" y="2518533"/>
            <a:ext cx="3228448" cy="1046440"/>
          </a:xfrm>
          <a:prstGeom prst="rect">
            <a:avLst/>
          </a:prstGeom>
          <a:noFill/>
          <a:ln>
            <a:noFill/>
          </a:ln>
          <a:effec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smtClean="0">
                <a:ln>
                  <a:noFill/>
                </a:ln>
                <a:solidFill>
                  <a:srgbClr val="0000FF"/>
                </a:solidFill>
                <a:effectLst/>
                <a:latin typeface="Lucida Console" panose="020B0609040504020204" pitchFamily="49" charset="0"/>
              </a:rPr>
              <a:t>&gt; forecast=predict(air.m0,45)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smtClean="0">
                <a:ln>
                  <a:noFill/>
                </a:ln>
                <a:solidFill>
                  <a:srgbClr val="0000FF"/>
                </a:solidFill>
                <a:effectLst/>
                <a:latin typeface="Lucida Console" panose="020B0609040504020204" pitchFamily="49" charset="0"/>
              </a:rPr>
              <a:t>&gt; plot(</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forecast$pred</a:t>
            </a:r>
            <a:r>
              <a:rPr kumimoji="0" lang="en-US" altLang="en-US" sz="1100" b="0" i="0" u="none" strike="noStrike" cap="none" normalizeH="0" baseline="0" dirty="0" smtClean="0">
                <a:ln>
                  <a:noFill/>
                </a:ln>
                <a:solidFill>
                  <a:srgbClr val="0000FF"/>
                </a:solidFill>
                <a:effectLst/>
                <a:latin typeface="Lucida Console" panose="020B060904050402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airl.a</a:t>
            </a:r>
            <a:r>
              <a:rPr kumimoji="0" lang="en-US" altLang="en-US" sz="1100" b="0" i="0" u="none" strike="noStrike" cap="none" normalizeH="0" baseline="0" dirty="0" smtClean="0">
                <a:ln>
                  <a:noFill/>
                </a:ln>
                <a:solidFill>
                  <a:srgbClr val="0000FF"/>
                </a:solidFill>
                <a:effectLst/>
                <a:latin typeface="Lucida Console" panose="020B0609040504020204" pitchFamily="49" charset="0"/>
              </a:rPr>
              <a:t>=window(</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airl,start</a:t>
            </a:r>
            <a:r>
              <a:rPr kumimoji="0" lang="en-US" altLang="en-US" sz="1100" b="0" i="0" u="none" strike="noStrike" cap="none" normalizeH="0" baseline="0" dirty="0" smtClean="0">
                <a:ln>
                  <a:noFill/>
                </a:ln>
                <a:solidFill>
                  <a:srgbClr val="0000FF"/>
                </a:solidFill>
                <a:effectLst/>
                <a:latin typeface="Lucida Console" panose="020B0609040504020204" pitchFamily="49" charset="0"/>
              </a:rPr>
              <a:t>=c(2001,9))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diffpred</a:t>
            </a:r>
            <a:r>
              <a:rPr kumimoji="0" lang="en-US" altLang="en-US" sz="11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airl.a-forecast$pred</a:t>
            </a:r>
            <a:endParaRPr lang="en-US" altLang="en-US" sz="2400" dirty="0">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lang="en-US" altLang="en-US" sz="1100" dirty="0" smtClean="0">
                <a:solidFill>
                  <a:srgbClr val="0000FF"/>
                </a:solidFill>
                <a:latin typeface="Lucida Console" panose="020B0609040504020204" pitchFamily="49" charset="0"/>
              </a:rPr>
              <a:t>&gt; </a:t>
            </a:r>
            <a:r>
              <a:rPr lang="en-US" altLang="en-US" sz="1100" dirty="0" err="1" smtClean="0">
                <a:solidFill>
                  <a:srgbClr val="0000FF"/>
                </a:solidFill>
                <a:latin typeface="Lucida Console" panose="020B0609040504020204" pitchFamily="49" charset="0"/>
              </a:rPr>
              <a:t>Acf</a:t>
            </a:r>
            <a:r>
              <a:rPr lang="en-US" altLang="en-US" sz="1100" dirty="0" smtClean="0">
                <a:solidFill>
                  <a:srgbClr val="0000FF"/>
                </a:solidFill>
                <a:latin typeface="Lucida Console" panose="020B0609040504020204" pitchFamily="49" charset="0"/>
              </a:rPr>
              <a:t>(</a:t>
            </a:r>
            <a:r>
              <a:rPr lang="en-US" altLang="en-US" sz="1100" dirty="0" err="1" smtClean="0">
                <a:solidFill>
                  <a:srgbClr val="0000FF"/>
                </a:solidFill>
                <a:latin typeface="Lucida Console" panose="020B0609040504020204" pitchFamily="49" charset="0"/>
              </a:rPr>
              <a:t>diffpred</a:t>
            </a:r>
            <a:r>
              <a:rPr lang="en-US" altLang="en-US" sz="1100" dirty="0" smtClean="0">
                <a:solidFill>
                  <a:srgbClr val="0000FF"/>
                </a:solidFill>
                <a:latin typeface="Lucida Console" panose="020B0609040504020204" pitchFamily="49"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pacf</a:t>
            </a:r>
            <a:r>
              <a:rPr kumimoji="0" lang="en-US" altLang="en-US" sz="11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100" b="0" i="0" u="none" strike="noStrike" cap="none" normalizeH="0" baseline="0" dirty="0" err="1" smtClean="0">
                <a:ln>
                  <a:noFill/>
                </a:ln>
                <a:solidFill>
                  <a:srgbClr val="0000FF"/>
                </a:solidFill>
                <a:effectLst/>
                <a:latin typeface="Lucida Console" panose="020B0609040504020204" pitchFamily="49" charset="0"/>
              </a:rPr>
              <a:t>diffpred</a:t>
            </a:r>
            <a:r>
              <a:rPr kumimoji="0" lang="en-US" altLang="en-US" sz="1100" b="0" i="0" u="none" strike="noStrike" cap="none" normalizeH="0" baseline="0" dirty="0" smtClean="0">
                <a:ln>
                  <a:noFill/>
                </a:ln>
                <a:solidFill>
                  <a:srgbClr val="0000FF"/>
                </a:solidFill>
                <a:effectLst/>
                <a:latin typeface="Lucida Console" panose="020B0609040504020204" pitchFamily="49" charset="0"/>
              </a:rPr>
              <a:t>)</a:t>
            </a:r>
          </a:p>
        </p:txBody>
      </p:sp>
      <p:pic>
        <p:nvPicPr>
          <p:cNvPr id="7" name="Picture 6"/>
          <p:cNvPicPr>
            <a:picLocks noChangeAspect="1"/>
          </p:cNvPicPr>
          <p:nvPr/>
        </p:nvPicPr>
        <p:blipFill>
          <a:blip r:embed="rId2"/>
          <a:stretch>
            <a:fillRect/>
          </a:stretch>
        </p:blipFill>
        <p:spPr>
          <a:xfrm>
            <a:off x="562427" y="3682917"/>
            <a:ext cx="3681432" cy="2152036"/>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419600" y="3682917"/>
            <a:ext cx="3677543" cy="2149761"/>
          </a:xfrm>
          <a:prstGeom prst="rect">
            <a:avLst/>
          </a:prstGeom>
          <a:ln>
            <a:solidFill>
              <a:schemeClr val="tx1"/>
            </a:solidFill>
          </a:ln>
        </p:spPr>
      </p:pic>
    </p:spTree>
    <p:extLst>
      <p:ext uri="{BB962C8B-B14F-4D97-AF65-F5344CB8AC3E}">
        <p14:creationId xmlns:p14="http://schemas.microsoft.com/office/powerpoint/2010/main" val="3507648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xfrm>
            <a:off x="6553200" y="6492875"/>
            <a:ext cx="2133600" cy="365125"/>
          </a:xfrm>
          <a:noFill/>
        </p:spPr>
        <p:txBody>
          <a:bodyPr/>
          <a:lstStyle/>
          <a:p>
            <a:fld id="{059B3DAA-EF5B-45DA-BB87-63404ED3E57C}" type="slidenum">
              <a:rPr lang="en-US" smtClean="0"/>
              <a:pPr/>
              <a:t>27</a:t>
            </a:fld>
            <a:endParaRPr lang="en-US" smtClean="0"/>
          </a:p>
        </p:txBody>
      </p:sp>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14" name="TextBox 13"/>
          <p:cNvSpPr txBox="1"/>
          <p:nvPr/>
        </p:nvSpPr>
        <p:spPr>
          <a:xfrm>
            <a:off x="0" y="2971800"/>
            <a:ext cx="9080651" cy="3785652"/>
          </a:xfrm>
          <a:prstGeom prst="rect">
            <a:avLst/>
          </a:prstGeom>
          <a:noFill/>
          <a:ln w="28575">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s11</a:t>
            </a:r>
            <a:r>
              <a:rPr lang="en-US" sz="2400" dirty="0" smtClean="0">
                <a:latin typeface="Arial" panose="020B0604020202020204" pitchFamily="34" charset="0"/>
                <a:cs typeface="Arial" panose="020B0604020202020204" pitchFamily="34" charset="0"/>
              </a:rPr>
              <a:t>: A data frame where the intervention time period = 1, and all others are 0. In this case, this is the 69</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time period, September 2001.</a:t>
            </a:r>
          </a:p>
          <a:p>
            <a:pPr algn="just"/>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Because September 11</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happened during one period, we know that this intervention is a </a:t>
            </a:r>
            <a:r>
              <a:rPr lang="en-US" sz="2400" b="1" dirty="0" smtClean="0">
                <a:latin typeface="Arial" panose="020B0604020202020204" pitchFamily="34" charset="0"/>
                <a:cs typeface="Arial" panose="020B0604020202020204" pitchFamily="34" charset="0"/>
              </a:rPr>
              <a:t>pulse</a:t>
            </a:r>
            <a:r>
              <a:rPr lang="en-US" sz="2400" dirty="0" smtClean="0">
                <a:latin typeface="Arial" panose="020B0604020202020204" pitchFamily="34" charset="0"/>
                <a:cs typeface="Arial" panose="020B0604020202020204" pitchFamily="34" charset="0"/>
              </a:rPr>
              <a:t>.</a:t>
            </a:r>
          </a:p>
          <a:p>
            <a:pPr algn="just"/>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If modeling a pulse, we use ==</a:t>
            </a: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If modeling a step, we use &gt;=</a:t>
            </a:r>
          </a:p>
          <a:p>
            <a:pPr algn="just"/>
            <a:endParaRPr lang="en-US" sz="2400" dirty="0" smtClean="0">
              <a:latin typeface="Arial" panose="020B0604020202020204" pitchFamily="34" charset="0"/>
              <a:cs typeface="Arial" panose="020B0604020202020204" pitchFamily="34" charset="0"/>
            </a:endParaRPr>
          </a:p>
        </p:txBody>
      </p:sp>
      <p:sp>
        <p:nvSpPr>
          <p:cNvPr id="17" name="Rectangle 3"/>
          <p:cNvSpPr>
            <a:spLocks noChangeArrowheads="1"/>
          </p:cNvSpPr>
          <p:nvPr/>
        </p:nvSpPr>
        <p:spPr bwMode="auto">
          <a:xfrm>
            <a:off x="35395" y="1418511"/>
            <a:ext cx="9080651" cy="1569660"/>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s11=1*(</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seq</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400" b="0" i="0" u="none" strike="noStrike" cap="none" normalizeH="0" baseline="0" dirty="0" err="1" smtClean="0">
                <a:ln>
                  <a:noFill/>
                </a:ln>
                <a:solidFill>
                  <a:srgbClr val="0000FF"/>
                </a:solidFill>
                <a:effectLst/>
                <a:latin typeface="Lucida Console" panose="020B0609040504020204" pitchFamily="49" charset="0"/>
              </a:rPr>
              <a:t>airl</a:t>
            </a:r>
            <a:r>
              <a:rPr kumimoji="0" lang="en-US" altLang="en-US" sz="1400" b="0" i="0" u="none" strike="noStrike" cap="none" normalizeH="0" baseline="0" dirty="0" smtClean="0">
                <a:ln>
                  <a:noFill/>
                </a:ln>
                <a:solidFill>
                  <a:srgbClr val="0000FF"/>
                </a:solidFill>
                <a:effectLst/>
                <a:latin typeface="Lucida Console" panose="020B0609040504020204" pitchFamily="49" charset="0"/>
              </a:rPr>
              <a:t>)==69)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FF"/>
                </a:solidFill>
                <a:effectLst/>
                <a:latin typeface="Lucida Console" panose="020B0609040504020204" pitchFamily="49" charset="0"/>
              </a:rPr>
              <a:t>&gt; s11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[1] 0 0 0 0 0 0 0 0 0 0 0 0 0 0 0 0 0 0 0 0 0 0 0 0 0 0 0 0 0 0 0 0 0 0 0 0 0 0 0 0</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[41] 0 0 0 0 0 0 0 0 0 0 0 0 0 0 0 0 0 0 0 0 0 0 0 0 0 0 0 0 1 0 0 0 0 0 0 0 0 0 0 0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Lucida Console" panose="020B0609040504020204" pitchFamily="49" charset="0"/>
              </a:rPr>
              <a:t>[81] 0 0 0 0 0 0 0 0 0 0 0 0 0 0 0 0 0 0 0 0 0 0 0 0 0 0 0 0 0 0 0 0 0</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3"/>
          <p:cNvSpPr txBox="1">
            <a:spLocks noChangeArrowheads="1"/>
          </p:cNvSpPr>
          <p:nvPr/>
        </p:nvSpPr>
        <p:spPr>
          <a:xfrm>
            <a:off x="457200" y="944561"/>
            <a:ext cx="8229600" cy="57769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Step 2: specify the intervention</a:t>
            </a:r>
          </a:p>
          <a:p>
            <a:pPr marL="457200" lvl="1" indent="0">
              <a:buFont typeface="Arial" pitchFamily="34" charset="0"/>
              <a:buNone/>
            </a:pPr>
            <a:endParaRPr lang="en-US" sz="2000" dirty="0" smtClean="0"/>
          </a:p>
          <a:p>
            <a:pPr lvl="1"/>
            <a:endParaRPr lang="en-US" sz="2000" dirty="0" smtClean="0"/>
          </a:p>
          <a:p>
            <a:pPr marL="457200" lvl="1" indent="0">
              <a:buFont typeface="Arial" pitchFamily="34" charset="0"/>
              <a:buNone/>
            </a:pPr>
            <a:endParaRPr lang="en-US" sz="2000" dirty="0"/>
          </a:p>
        </p:txBody>
      </p:sp>
    </p:spTree>
    <p:extLst>
      <p:ext uri="{BB962C8B-B14F-4D97-AF65-F5344CB8AC3E}">
        <p14:creationId xmlns:p14="http://schemas.microsoft.com/office/powerpoint/2010/main" val="3612552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xfrm>
            <a:off x="6553200" y="6492875"/>
            <a:ext cx="2133600" cy="365125"/>
          </a:xfrm>
          <a:noFill/>
        </p:spPr>
        <p:txBody>
          <a:bodyPr/>
          <a:lstStyle/>
          <a:p>
            <a:fld id="{059B3DAA-EF5B-45DA-BB87-63404ED3E57C}" type="slidenum">
              <a:rPr lang="en-US" smtClean="0"/>
              <a:pPr/>
              <a:t>28</a:t>
            </a:fld>
            <a:endParaRPr lang="en-US" smtClean="0"/>
          </a:p>
        </p:txBody>
      </p:sp>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18" name="Rectangle 3"/>
          <p:cNvSpPr txBox="1">
            <a:spLocks noChangeArrowheads="1"/>
          </p:cNvSpPr>
          <p:nvPr/>
        </p:nvSpPr>
        <p:spPr>
          <a:xfrm>
            <a:off x="457200" y="944561"/>
            <a:ext cx="8229600" cy="57769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Step 3: fit the intervention model</a:t>
            </a:r>
          </a:p>
          <a:p>
            <a:pPr marL="457200" lvl="1" indent="0">
              <a:buFont typeface="Arial" pitchFamily="34" charset="0"/>
              <a:buNone/>
            </a:pPr>
            <a:endParaRPr lang="en-US" sz="2000" dirty="0" smtClean="0"/>
          </a:p>
          <a:p>
            <a:pPr lvl="1"/>
            <a:endParaRPr lang="en-US" sz="2000" dirty="0" smtClean="0"/>
          </a:p>
          <a:p>
            <a:pPr marL="457200" lvl="1" indent="0">
              <a:buFont typeface="Arial" pitchFamily="34" charset="0"/>
              <a:buNone/>
            </a:pPr>
            <a:endParaRPr lang="en-US" sz="2000" dirty="0" smtClean="0"/>
          </a:p>
          <a:p>
            <a:pPr lvl="1">
              <a:buFontTx/>
              <a:buChar char="-"/>
            </a:pPr>
            <a:r>
              <a:rPr lang="en-US" sz="2000" dirty="0" smtClean="0">
                <a:latin typeface="Consolas" panose="020B0609020204030204" pitchFamily="49" charset="0"/>
              </a:rPr>
              <a:t>order</a:t>
            </a:r>
            <a:r>
              <a:rPr lang="en-US" sz="2000" dirty="0" smtClean="0"/>
              <a:t>: Order of the pre-intervention ARIMA model</a:t>
            </a:r>
          </a:p>
          <a:p>
            <a:pPr marL="457200" lvl="1" indent="0">
              <a:buNone/>
            </a:pPr>
            <a:endParaRPr lang="en-US" sz="2000" dirty="0" smtClean="0"/>
          </a:p>
          <a:p>
            <a:pPr lvl="1">
              <a:buFontTx/>
              <a:buChar char="-"/>
            </a:pPr>
            <a:r>
              <a:rPr lang="en-US" sz="2000" dirty="0">
                <a:latin typeface="Consolas" panose="020B0609020204030204" pitchFamily="49" charset="0"/>
              </a:rPr>
              <a:t>s</a:t>
            </a:r>
            <a:r>
              <a:rPr lang="en-US" sz="2000" dirty="0" smtClean="0">
                <a:latin typeface="Consolas" panose="020B0609020204030204" pitchFamily="49" charset="0"/>
              </a:rPr>
              <a:t>easonal</a:t>
            </a:r>
            <a:r>
              <a:rPr lang="en-US" sz="2000" dirty="0" smtClean="0"/>
              <a:t>: Seasonality of the pre-intervention ARIMA model</a:t>
            </a:r>
          </a:p>
          <a:p>
            <a:pPr lvl="1">
              <a:buFontTx/>
              <a:buChar char="-"/>
            </a:pPr>
            <a:endParaRPr lang="en-US" sz="2000" dirty="0" smtClean="0">
              <a:latin typeface="Consolas" panose="020B0609020204030204" pitchFamily="49" charset="0"/>
            </a:endParaRPr>
          </a:p>
          <a:p>
            <a:pPr lvl="1">
              <a:buFontTx/>
              <a:buChar char="-"/>
            </a:pPr>
            <a:r>
              <a:rPr lang="en-US" sz="2000" dirty="0" err="1" smtClean="0">
                <a:latin typeface="Consolas" panose="020B0609020204030204" pitchFamily="49" charset="0"/>
              </a:rPr>
              <a:t>xtransf</a:t>
            </a:r>
            <a:r>
              <a:rPr lang="en-US" sz="2000" dirty="0" smtClean="0"/>
              <a:t>: Basically, a way to mark the time period where the intervention takes place (s11)</a:t>
            </a:r>
          </a:p>
          <a:p>
            <a:pPr lvl="1">
              <a:buFontTx/>
              <a:buChar char="-"/>
            </a:pPr>
            <a:endParaRPr lang="en-US" sz="2000" dirty="0" smtClean="0">
              <a:latin typeface="Consolas" panose="020B0609020204030204" pitchFamily="49" charset="0"/>
            </a:endParaRPr>
          </a:p>
          <a:p>
            <a:pPr lvl="1">
              <a:buFontTx/>
              <a:buChar char="-"/>
            </a:pPr>
            <a:r>
              <a:rPr lang="en-US" sz="2000" dirty="0" smtClean="0">
                <a:latin typeface="Consolas" panose="020B0609020204030204" pitchFamily="49" charset="0"/>
              </a:rPr>
              <a:t>transfer</a:t>
            </a:r>
            <a:r>
              <a:rPr lang="en-US" sz="2000" dirty="0" smtClean="0"/>
              <a:t>: The order of the intervention component(s) of the model</a:t>
            </a:r>
          </a:p>
          <a:p>
            <a:pPr lvl="1">
              <a:buFontTx/>
              <a:buChar char="-"/>
            </a:pPr>
            <a:endParaRPr lang="en-US" sz="2000" dirty="0" smtClean="0">
              <a:latin typeface="Consolas" panose="020B0609020204030204" pitchFamily="49" charset="0"/>
            </a:endParaRPr>
          </a:p>
          <a:p>
            <a:pPr lvl="1">
              <a:buFontTx/>
              <a:buChar char="-"/>
            </a:pPr>
            <a:r>
              <a:rPr lang="en-US" sz="2000" dirty="0" smtClean="0">
                <a:latin typeface="Consolas" panose="020B0609020204030204" pitchFamily="49" charset="0"/>
              </a:rPr>
              <a:t>method</a:t>
            </a:r>
            <a:r>
              <a:rPr lang="en-US" sz="2000" dirty="0" smtClean="0"/>
              <a:t>: ‘ML’ for maximum likelihood</a:t>
            </a:r>
            <a:endParaRPr lang="en-US" sz="2000" dirty="0"/>
          </a:p>
        </p:txBody>
      </p:sp>
      <p:sp>
        <p:nvSpPr>
          <p:cNvPr id="2" name="Rectangle 1"/>
          <p:cNvSpPr>
            <a:spLocks noChangeArrowheads="1"/>
          </p:cNvSpPr>
          <p:nvPr/>
        </p:nvSpPr>
        <p:spPr bwMode="auto">
          <a:xfrm>
            <a:off x="990601" y="1547336"/>
            <a:ext cx="7315200" cy="73866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FF"/>
                </a:solidFill>
                <a:effectLst/>
                <a:latin typeface="Lucida Console" panose="020B0609040504020204" pitchFamily="49" charset="0"/>
              </a:rPr>
              <a:t>&gt;</a:t>
            </a:r>
            <a:r>
              <a:rPr kumimoji="0" lang="en-US" altLang="en-US" sz="1600" b="1" i="0" u="none" strike="noStrike" cap="none" normalizeH="0" dirty="0" smtClean="0">
                <a:ln>
                  <a:noFill/>
                </a:ln>
                <a:solidFill>
                  <a:srgbClr val="0000FF"/>
                </a:solidFill>
                <a:effectLst/>
                <a:latin typeface="Lucida Console" panose="020B0609040504020204" pitchFamily="49" charset="0"/>
              </a:rPr>
              <a:t> </a:t>
            </a:r>
            <a:r>
              <a:rPr kumimoji="0" lang="en-US" altLang="en-US" sz="1600" b="1" i="0" u="none" strike="noStrike" cap="none" normalizeH="0" baseline="0" dirty="0" smtClean="0">
                <a:ln>
                  <a:noFill/>
                </a:ln>
                <a:solidFill>
                  <a:srgbClr val="0000FF"/>
                </a:solidFill>
                <a:effectLst/>
                <a:latin typeface="Lucida Console" panose="020B0609040504020204" pitchFamily="49" charset="0"/>
              </a:rPr>
              <a:t>air.m1 = </a:t>
            </a:r>
            <a:r>
              <a:rPr kumimoji="0" lang="en-US" altLang="en-US" sz="1600" b="1" i="0" u="none" strike="noStrike" cap="none" normalizeH="0" baseline="0" dirty="0" err="1" smtClean="0">
                <a:ln>
                  <a:noFill/>
                </a:ln>
                <a:solidFill>
                  <a:srgbClr val="0000FF"/>
                </a:solidFill>
                <a:effectLst/>
                <a:latin typeface="Lucida Console" panose="020B0609040504020204" pitchFamily="49" charset="0"/>
              </a:rPr>
              <a:t>arimax</a:t>
            </a:r>
            <a:r>
              <a:rPr kumimoji="0" lang="en-US" altLang="en-US" sz="1600" b="1"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1" i="0" u="none" strike="noStrike" cap="none" normalizeH="0" baseline="0" dirty="0" err="1" smtClean="0">
                <a:ln>
                  <a:noFill/>
                </a:ln>
                <a:solidFill>
                  <a:srgbClr val="0000FF"/>
                </a:solidFill>
                <a:effectLst/>
                <a:latin typeface="Lucida Console" panose="020B0609040504020204" pitchFamily="49" charset="0"/>
              </a:rPr>
              <a:t>airl</a:t>
            </a:r>
            <a:r>
              <a:rPr kumimoji="0" lang="en-US" altLang="en-US" sz="1600" b="1" i="0" u="none" strike="noStrike" cap="none" normalizeH="0" baseline="0" dirty="0" smtClean="0">
                <a:ln>
                  <a:noFill/>
                </a:ln>
                <a:solidFill>
                  <a:srgbClr val="0000FF"/>
                </a:solidFill>
                <a:effectLst/>
                <a:latin typeface="Lucida Console" panose="020B0609040504020204" pitchFamily="49" charset="0"/>
              </a:rPr>
              <a:t>, order=c(0,1,1),</a:t>
            </a:r>
            <a:r>
              <a:rPr kumimoji="0" lang="en-US" altLang="en-US" sz="1600" b="1" i="0" u="none" strike="noStrike" cap="none" normalizeH="0" dirty="0" smtClean="0">
                <a:ln>
                  <a:noFill/>
                </a:ln>
                <a:solidFill>
                  <a:srgbClr val="0000FF"/>
                </a:solidFill>
                <a:effectLst/>
                <a:latin typeface="Lucida Console" panose="020B0609040504020204" pitchFamily="49" charset="0"/>
              </a:rPr>
              <a:t> </a:t>
            </a:r>
            <a:r>
              <a:rPr kumimoji="0" lang="en-US" altLang="en-US" sz="1600" b="1" i="0" u="none" strike="noStrike" cap="none" normalizeH="0" baseline="0" dirty="0" smtClean="0">
                <a:ln>
                  <a:noFill/>
                </a:ln>
                <a:solidFill>
                  <a:srgbClr val="0000FF"/>
                </a:solidFill>
                <a:effectLst/>
                <a:latin typeface="Lucida Console" panose="020B0609040504020204" pitchFamily="49" charset="0"/>
              </a:rPr>
              <a:t>seasonal = list(order=c(0,1,1), period=12),</a:t>
            </a:r>
            <a:r>
              <a:rPr kumimoji="0" lang="en-US" altLang="en-US" sz="1600" b="1" i="0" u="none" strike="noStrike" cap="none" normalizeH="0" dirty="0" smtClean="0">
                <a:ln>
                  <a:noFill/>
                </a:ln>
                <a:solidFill>
                  <a:srgbClr val="0000FF"/>
                </a:solidFill>
                <a:effectLst/>
                <a:latin typeface="Lucida Console" panose="020B0609040504020204" pitchFamily="49" charset="0"/>
              </a:rPr>
              <a:t> </a:t>
            </a:r>
            <a:r>
              <a:rPr kumimoji="0" lang="en-US" altLang="en-US" sz="1600" b="1" i="0" u="none" strike="noStrike" cap="none" normalizeH="0" baseline="0" dirty="0" err="1" smtClean="0">
                <a:ln>
                  <a:noFill/>
                </a:ln>
                <a:solidFill>
                  <a:srgbClr val="0000FF"/>
                </a:solidFill>
                <a:effectLst/>
                <a:latin typeface="Lucida Console" panose="020B0609040504020204" pitchFamily="49" charset="0"/>
              </a:rPr>
              <a:t>xtransf</a:t>
            </a:r>
            <a:r>
              <a:rPr kumimoji="0" lang="en-US" altLang="en-US" sz="1600" b="1" i="0" u="none" strike="noStrike" cap="none" normalizeH="0" baseline="0" dirty="0" smtClean="0">
                <a:ln>
                  <a:noFill/>
                </a:ln>
                <a:solidFill>
                  <a:srgbClr val="0000FF"/>
                </a:solidFill>
                <a:effectLst/>
                <a:latin typeface="Lucida Console" panose="020B0609040504020204" pitchFamily="49" charset="0"/>
              </a:rPr>
              <a:t>=s11, transfer=list(c(1,0)),method='ML')</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7170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xfrm>
            <a:off x="6553200" y="6492875"/>
            <a:ext cx="2133600" cy="365125"/>
          </a:xfrm>
          <a:noFill/>
        </p:spPr>
        <p:txBody>
          <a:bodyPr/>
          <a:lstStyle/>
          <a:p>
            <a:fld id="{059B3DAA-EF5B-45DA-BB87-63404ED3E57C}" type="slidenum">
              <a:rPr lang="en-US" smtClean="0"/>
              <a:pPr/>
              <a:t>29</a:t>
            </a:fld>
            <a:endParaRPr lang="en-US" smtClean="0"/>
          </a:p>
        </p:txBody>
      </p:sp>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18" name="Rectangle 3"/>
          <p:cNvSpPr txBox="1">
            <a:spLocks noChangeArrowheads="1"/>
          </p:cNvSpPr>
          <p:nvPr/>
        </p:nvSpPr>
        <p:spPr>
          <a:xfrm>
            <a:off x="457200" y="944561"/>
            <a:ext cx="8229600" cy="57769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Step 4: check model output and diagnostics</a:t>
            </a:r>
          </a:p>
          <a:p>
            <a:pPr marL="457200" lvl="1" indent="0">
              <a:buFont typeface="Arial" pitchFamily="34" charset="0"/>
              <a:buNone/>
            </a:pPr>
            <a:endParaRPr lang="en-US" sz="2000" dirty="0" smtClean="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r>
              <a:rPr lang="en-US" sz="2000" dirty="0" smtClean="0"/>
              <a:t>All coefficients are significant.</a:t>
            </a:r>
          </a:p>
          <a:p>
            <a:pPr marL="457200" lvl="1" indent="0">
              <a:buNone/>
            </a:pPr>
            <a:r>
              <a:rPr lang="en-US" sz="2000" dirty="0" smtClean="0"/>
              <a:t>	ma1 and sma1 are pre-intervention coefficients</a:t>
            </a:r>
          </a:p>
          <a:p>
            <a:pPr marL="457200" lvl="1" indent="0">
              <a:buNone/>
            </a:pPr>
            <a:r>
              <a:rPr lang="en-US" sz="2000" dirty="0" smtClean="0"/>
              <a:t>	T1-MA0 represents the constant term (immediate effect)</a:t>
            </a:r>
          </a:p>
          <a:p>
            <a:pPr marL="457200" lvl="1" indent="0">
              <a:buNone/>
            </a:pPr>
            <a:r>
              <a:rPr lang="en-US" sz="2000" dirty="0"/>
              <a:t>	</a:t>
            </a:r>
            <a:r>
              <a:rPr lang="en-US" sz="2000" dirty="0" smtClean="0"/>
              <a:t>T1-AR1 represents the lingering effect</a:t>
            </a:r>
          </a:p>
        </p:txBody>
      </p:sp>
      <p:pic>
        <p:nvPicPr>
          <p:cNvPr id="3" name="Picture 2"/>
          <p:cNvPicPr>
            <a:picLocks noChangeAspect="1"/>
          </p:cNvPicPr>
          <p:nvPr/>
        </p:nvPicPr>
        <p:blipFill>
          <a:blip r:embed="rId2"/>
          <a:stretch>
            <a:fillRect/>
          </a:stretch>
        </p:blipFill>
        <p:spPr>
          <a:xfrm>
            <a:off x="163040" y="1676400"/>
            <a:ext cx="8961626" cy="2667000"/>
          </a:xfrm>
          <a:prstGeom prst="rect">
            <a:avLst/>
          </a:prstGeom>
        </p:spPr>
      </p:pic>
    </p:spTree>
    <p:extLst>
      <p:ext uri="{BB962C8B-B14F-4D97-AF65-F5344CB8AC3E}">
        <p14:creationId xmlns:p14="http://schemas.microsoft.com/office/powerpoint/2010/main" val="2510893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panose="02020603050405020304" pitchFamily="18" charset="0"/>
                <a:cs typeface="Times" panose="02020603050405020304" pitchFamily="18" charset="0"/>
              </a:rPr>
              <a:t>Introduction</a:t>
            </a:r>
          </a:p>
        </p:txBody>
      </p:sp>
      <p:sp>
        <p:nvSpPr>
          <p:cNvPr id="3" name="Content Placeholder 2"/>
          <p:cNvSpPr>
            <a:spLocks noGrp="1"/>
          </p:cNvSpPr>
          <p:nvPr>
            <p:ph idx="1"/>
          </p:nvPr>
        </p:nvSpPr>
        <p:spPr/>
        <p:txBody>
          <a:bodyPr/>
          <a:lstStyle/>
          <a:p>
            <a:r>
              <a:rPr lang="en-US" dirty="0">
                <a:latin typeface="Times" panose="02020603050405020304" pitchFamily="18" charset="0"/>
                <a:cs typeface="Times" panose="02020603050405020304" pitchFamily="18" charset="0"/>
              </a:rPr>
              <a:t>What is </a:t>
            </a:r>
            <a:r>
              <a:rPr lang="en-US" dirty="0" smtClean="0">
                <a:latin typeface="Times" panose="02020603050405020304" pitchFamily="18" charset="0"/>
                <a:cs typeface="Times" panose="02020603050405020304" pitchFamily="18" charset="0"/>
              </a:rPr>
              <a:t>intervention</a:t>
            </a:r>
            <a:r>
              <a:rPr lang="en-US" dirty="0">
                <a:latin typeface="Times" panose="02020603050405020304" pitchFamily="18" charset="0"/>
                <a:cs typeface="Times" panose="02020603050405020304" pitchFamily="18" charset="0"/>
              </a:rPr>
              <a:t> </a:t>
            </a:r>
            <a:r>
              <a:rPr lang="en-US" dirty="0" smtClean="0">
                <a:latin typeface="Times" panose="02020603050405020304" pitchFamily="18" charset="0"/>
                <a:cs typeface="Times" panose="02020603050405020304" pitchFamily="18" charset="0"/>
              </a:rPr>
              <a:t>analysis?</a:t>
            </a:r>
            <a:endParaRPr lang="en-US" dirty="0">
              <a:latin typeface="Times" panose="02020603050405020304" pitchFamily="18" charset="0"/>
              <a:cs typeface="Times" panose="02020603050405020304" pitchFamily="18" charset="0"/>
            </a:endParaRPr>
          </a:p>
          <a:p>
            <a:r>
              <a:rPr lang="en-US" dirty="0" smtClean="0">
                <a:latin typeface="Times" panose="02020603050405020304" pitchFamily="18" charset="0"/>
                <a:cs typeface="Times" panose="02020603050405020304" pitchFamily="18" charset="0"/>
              </a:rPr>
              <a:t>The </a:t>
            </a:r>
            <a:r>
              <a:rPr lang="en-US" dirty="0">
                <a:latin typeface="Times" panose="02020603050405020304" pitchFamily="18" charset="0"/>
                <a:cs typeface="Times" panose="02020603050405020304" pitchFamily="18" charset="0"/>
              </a:rPr>
              <a:t>four basic patterns of intervention model</a:t>
            </a:r>
          </a:p>
          <a:p>
            <a:r>
              <a:rPr lang="en-US" dirty="0">
                <a:latin typeface="Times" panose="02020603050405020304" pitchFamily="18" charset="0"/>
                <a:cs typeface="Times" panose="02020603050405020304" pitchFamily="18" charset="0"/>
              </a:rPr>
              <a:t>Examples of intervention model </a:t>
            </a:r>
          </a:p>
        </p:txBody>
      </p:sp>
      <p:sp>
        <p:nvSpPr>
          <p:cNvPr id="5" name="Slide Number Placeholder 4"/>
          <p:cNvSpPr>
            <a:spLocks noGrp="1"/>
          </p:cNvSpPr>
          <p:nvPr>
            <p:ph type="sldNum" sz="quarter" idx="12"/>
          </p:nvPr>
        </p:nvSpPr>
        <p:spPr/>
        <p:txBody>
          <a:bodyPr/>
          <a:lstStyle/>
          <a:p>
            <a:fld id="{3FE5545D-3A19-489E-A800-6E63136A932D}" type="slidenum">
              <a:rPr lang="en-US" smtClean="0"/>
              <a:t>3</a:t>
            </a:fld>
            <a:endParaRPr lang="en-US"/>
          </a:p>
        </p:txBody>
      </p:sp>
    </p:spTree>
    <p:extLst>
      <p:ext uri="{BB962C8B-B14F-4D97-AF65-F5344CB8AC3E}">
        <p14:creationId xmlns:p14="http://schemas.microsoft.com/office/powerpoint/2010/main" val="51606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xfrm>
            <a:off x="6553200" y="6492875"/>
            <a:ext cx="2133600" cy="365125"/>
          </a:xfrm>
          <a:noFill/>
        </p:spPr>
        <p:txBody>
          <a:bodyPr/>
          <a:lstStyle/>
          <a:p>
            <a:fld id="{059B3DAA-EF5B-45DA-BB87-63404ED3E57C}" type="slidenum">
              <a:rPr lang="en-US" smtClean="0"/>
              <a:pPr/>
              <a:t>30</a:t>
            </a:fld>
            <a:endParaRPr lang="en-US" smtClean="0"/>
          </a:p>
        </p:txBody>
      </p:sp>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18" name="Rectangle 3"/>
          <p:cNvSpPr txBox="1">
            <a:spLocks noChangeArrowheads="1"/>
          </p:cNvSpPr>
          <p:nvPr/>
        </p:nvSpPr>
        <p:spPr>
          <a:xfrm>
            <a:off x="457200" y="944561"/>
            <a:ext cx="8229600" cy="57769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Step 4: check model output and diagnostics</a:t>
            </a:r>
          </a:p>
          <a:p>
            <a:pPr marL="457200" lvl="1" indent="0">
              <a:buFont typeface="Arial" pitchFamily="34" charset="0"/>
              <a:buNone/>
            </a:pPr>
            <a:endParaRPr lang="en-US" sz="2000" dirty="0" smtClean="0"/>
          </a:p>
          <a:p>
            <a:pPr marL="457200" lvl="1" indent="0">
              <a:buNone/>
            </a:pPr>
            <a:endParaRPr lang="en-US" sz="2000" dirty="0" smtClean="0"/>
          </a:p>
        </p:txBody>
      </p:sp>
      <p:pic>
        <p:nvPicPr>
          <p:cNvPr id="2" name="Picture 1"/>
          <p:cNvPicPr>
            <a:picLocks noChangeAspect="1"/>
          </p:cNvPicPr>
          <p:nvPr/>
        </p:nvPicPr>
        <p:blipFill>
          <a:blip r:embed="rId2"/>
          <a:stretch>
            <a:fillRect/>
          </a:stretch>
        </p:blipFill>
        <p:spPr>
          <a:xfrm>
            <a:off x="762000" y="1371600"/>
            <a:ext cx="7543800" cy="4413288"/>
          </a:xfrm>
          <a:prstGeom prst="rect">
            <a:avLst/>
          </a:prstGeom>
        </p:spPr>
      </p:pic>
      <p:pic>
        <p:nvPicPr>
          <p:cNvPr id="4" name="Picture 3"/>
          <p:cNvPicPr>
            <a:picLocks noChangeAspect="1"/>
          </p:cNvPicPr>
          <p:nvPr/>
        </p:nvPicPr>
        <p:blipFill>
          <a:blip r:embed="rId3"/>
          <a:stretch>
            <a:fillRect/>
          </a:stretch>
        </p:blipFill>
        <p:spPr>
          <a:xfrm>
            <a:off x="2362200" y="5863315"/>
            <a:ext cx="4392480" cy="852449"/>
          </a:xfrm>
          <a:prstGeom prst="rect">
            <a:avLst/>
          </a:prstGeom>
          <a:ln>
            <a:solidFill>
              <a:schemeClr val="tx1"/>
            </a:solidFill>
          </a:ln>
        </p:spPr>
      </p:pic>
    </p:spTree>
    <p:extLst>
      <p:ext uri="{BB962C8B-B14F-4D97-AF65-F5344CB8AC3E}">
        <p14:creationId xmlns:p14="http://schemas.microsoft.com/office/powerpoint/2010/main" val="906645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xfrm>
            <a:off x="6553200" y="6492875"/>
            <a:ext cx="2133600" cy="365125"/>
          </a:xfrm>
          <a:noFill/>
        </p:spPr>
        <p:txBody>
          <a:bodyPr/>
          <a:lstStyle/>
          <a:p>
            <a:fld id="{059B3DAA-EF5B-45DA-BB87-63404ED3E57C}" type="slidenum">
              <a:rPr lang="en-US" smtClean="0"/>
              <a:pPr/>
              <a:t>31</a:t>
            </a:fld>
            <a:endParaRPr lang="en-US" smtClean="0"/>
          </a:p>
        </p:txBody>
      </p:sp>
      <p:sp>
        <p:nvSpPr>
          <p:cNvPr id="2052" name="Rectangle 2"/>
          <p:cNvSpPr>
            <a:spLocks noGrp="1" noChangeArrowheads="1"/>
          </p:cNvSpPr>
          <p:nvPr>
            <p:ph type="title"/>
          </p:nvPr>
        </p:nvSpPr>
        <p:spPr/>
        <p:txBody>
          <a:bodyPr/>
          <a:lstStyle/>
          <a:p>
            <a:pPr eaLnBrk="1" hangingPunct="1"/>
            <a:r>
              <a:rPr lang="en-US" b="1" smtClean="0"/>
              <a:t>Intervention Analysis in R</a:t>
            </a:r>
            <a:endParaRPr lang="en-US" b="1" dirty="0" smtClean="0"/>
          </a:p>
        </p:txBody>
      </p:sp>
      <p:sp>
        <p:nvSpPr>
          <p:cNvPr id="18" name="Rectangle 3"/>
          <p:cNvSpPr txBox="1">
            <a:spLocks noChangeArrowheads="1"/>
          </p:cNvSpPr>
          <p:nvPr/>
        </p:nvSpPr>
        <p:spPr>
          <a:xfrm>
            <a:off x="457200" y="944561"/>
            <a:ext cx="8229600" cy="57769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Step 5: graph and understand the model</a:t>
            </a:r>
          </a:p>
          <a:p>
            <a:pPr marL="457200" lvl="1" indent="0">
              <a:buFont typeface="Arial" pitchFamily="34" charset="0"/>
              <a:buNone/>
            </a:pPr>
            <a:endParaRPr lang="en-US" sz="2000" dirty="0" smtClean="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lgn="just">
              <a:buNone/>
            </a:pPr>
            <a:r>
              <a:rPr lang="en-US" sz="2000" dirty="0" smtClean="0"/>
              <a:t>There are some outliers in the original data set, such as December 1996 January 1997 and December 2002. For more accuracy, these can be modeled as intervention effects as well</a:t>
            </a:r>
          </a:p>
        </p:txBody>
      </p:sp>
      <p:pic>
        <p:nvPicPr>
          <p:cNvPr id="3" name="Picture 2"/>
          <p:cNvPicPr>
            <a:picLocks noChangeAspect="1"/>
          </p:cNvPicPr>
          <p:nvPr/>
        </p:nvPicPr>
        <p:blipFill>
          <a:blip r:embed="rId2"/>
          <a:stretch>
            <a:fillRect/>
          </a:stretch>
        </p:blipFill>
        <p:spPr>
          <a:xfrm>
            <a:off x="1524000" y="1371600"/>
            <a:ext cx="6256962" cy="3657600"/>
          </a:xfrm>
          <a:prstGeom prst="rect">
            <a:avLst/>
          </a:prstGeom>
        </p:spPr>
      </p:pic>
    </p:spTree>
    <p:extLst>
      <p:ext uri="{BB962C8B-B14F-4D97-AF65-F5344CB8AC3E}">
        <p14:creationId xmlns:p14="http://schemas.microsoft.com/office/powerpoint/2010/main" val="1310564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xfrm>
            <a:off x="6553200" y="6492875"/>
            <a:ext cx="2133600" cy="365125"/>
          </a:xfrm>
          <a:noFill/>
        </p:spPr>
        <p:txBody>
          <a:bodyPr/>
          <a:lstStyle/>
          <a:p>
            <a:fld id="{059B3DAA-EF5B-45DA-BB87-63404ED3E57C}" type="slidenum">
              <a:rPr lang="en-US" smtClean="0"/>
              <a:pPr/>
              <a:t>32</a:t>
            </a:fld>
            <a:endParaRPr lang="en-US" smtClean="0"/>
          </a:p>
        </p:txBody>
      </p:sp>
      <p:sp>
        <p:nvSpPr>
          <p:cNvPr id="2052" name="Rectangle 2"/>
          <p:cNvSpPr>
            <a:spLocks noGrp="1" noChangeArrowheads="1"/>
          </p:cNvSpPr>
          <p:nvPr>
            <p:ph type="title"/>
          </p:nvPr>
        </p:nvSpPr>
        <p:spPr/>
        <p:txBody>
          <a:bodyPr/>
          <a:lstStyle/>
          <a:p>
            <a:pPr eaLnBrk="1" hangingPunct="1"/>
            <a:r>
              <a:rPr lang="en-US" b="1" dirty="0" smtClean="0"/>
              <a:t>Intervention Analysis in R</a:t>
            </a:r>
          </a:p>
        </p:txBody>
      </p:sp>
      <p:sp>
        <p:nvSpPr>
          <p:cNvPr id="18" name="Rectangle 3"/>
          <p:cNvSpPr txBox="1">
            <a:spLocks noChangeArrowheads="1"/>
          </p:cNvSpPr>
          <p:nvPr/>
        </p:nvSpPr>
        <p:spPr>
          <a:xfrm>
            <a:off x="457200" y="944561"/>
            <a:ext cx="8229600" cy="57769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Step 5: graph and understand the model</a:t>
            </a:r>
          </a:p>
          <a:p>
            <a:pPr lvl="1"/>
            <a:r>
              <a:rPr lang="en-US" sz="2200" dirty="0" smtClean="0"/>
              <a:t>Plot the intervention effects:</a:t>
            </a:r>
          </a:p>
          <a:p>
            <a:pPr marL="457200" lvl="1" indent="0">
              <a:buFont typeface="Arial" pitchFamily="34" charset="0"/>
              <a:buNone/>
            </a:pPr>
            <a:endParaRPr lang="en-US" sz="2000" dirty="0" smtClean="0"/>
          </a:p>
          <a:p>
            <a:pPr marL="457200" lvl="1" indent="0">
              <a:buNone/>
            </a:pPr>
            <a:endParaRPr lang="en-US" sz="2000" dirty="0" smtClean="0"/>
          </a:p>
        </p:txBody>
      </p:sp>
      <p:sp>
        <p:nvSpPr>
          <p:cNvPr id="4" name="Rectangle 1"/>
          <p:cNvSpPr>
            <a:spLocks noChangeArrowheads="1"/>
          </p:cNvSpPr>
          <p:nvPr/>
        </p:nvSpPr>
        <p:spPr bwMode="auto">
          <a:xfrm>
            <a:off x="990600" y="1921203"/>
            <a:ext cx="81534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&gt; </a:t>
            </a:r>
            <a:r>
              <a:rPr lang="en-US" altLang="en-US" sz="1600" dirty="0" smtClean="0">
                <a:solidFill>
                  <a:srgbClr val="0000FF"/>
                </a:solidFill>
                <a:latin typeface="Lucida Console" panose="020B0609040504020204" pitchFamily="49" charset="0"/>
              </a:rPr>
              <a:t>plot(</a:t>
            </a:r>
            <a:r>
              <a:rPr lang="en-US" altLang="en-US" sz="1600" dirty="0" err="1" smtClean="0">
                <a:solidFill>
                  <a:srgbClr val="0000FF"/>
                </a:solidFill>
                <a:latin typeface="Lucida Console" panose="020B0609040504020204" pitchFamily="49" charset="0"/>
              </a:rPr>
              <a:t>ts</a:t>
            </a:r>
            <a:r>
              <a:rPr lang="en-US" altLang="en-US" sz="1600" dirty="0" smtClean="0">
                <a:solidFill>
                  <a:srgbClr val="0000FF"/>
                </a:solidFill>
                <a:latin typeface="Lucida Console" panose="020B0609040504020204" pitchFamily="49" charset="0"/>
              </a:rPr>
              <a:t>(filter </a:t>
            </a:r>
            <a:r>
              <a:rPr lang="en-US" altLang="en-US" sz="1600" dirty="0">
                <a:solidFill>
                  <a:srgbClr val="0000FF"/>
                </a:solidFill>
                <a:latin typeface="Lucida Console" panose="020B0609040504020204" pitchFamily="49" charset="0"/>
              </a:rPr>
              <a:t>(s11, filter=0.6947, method='recursive', side=1) * (-0.3459), frequency=12, start=1996), </a:t>
            </a:r>
            <a:r>
              <a:rPr lang="en-US" altLang="en-US" sz="1600" dirty="0" err="1">
                <a:solidFill>
                  <a:srgbClr val="0000FF"/>
                </a:solidFill>
                <a:latin typeface="Lucida Console" panose="020B0609040504020204" pitchFamily="49" charset="0"/>
              </a:rPr>
              <a:t>ylab</a:t>
            </a:r>
            <a:r>
              <a:rPr lang="en-US" altLang="en-US" sz="1600" dirty="0">
                <a:solidFill>
                  <a:srgbClr val="0000FF"/>
                </a:solidFill>
                <a:latin typeface="Lucida Console" panose="020B0609040504020204" pitchFamily="49" charset="0"/>
              </a:rPr>
              <a:t>='9/11 Effects', type='h')</a:t>
            </a:r>
            <a:endParaRPr lang="en-US" altLang="en-US" sz="3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0000FF"/>
              </a:solidFill>
              <a:effectLst/>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&gt;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abline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(h=0)</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0" y="6334780"/>
            <a:ext cx="8305800"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Source</a:t>
            </a:r>
            <a:r>
              <a:rPr lang="en-US" sz="1400" dirty="0" smtClean="0">
                <a:latin typeface="Arial" panose="020B0604020202020204" pitchFamily="34" charset="0"/>
                <a:cs typeface="Arial" panose="020B0604020202020204" pitchFamily="34" charset="0"/>
              </a:rPr>
              <a:t>:  </a:t>
            </a:r>
            <a:r>
              <a:rPr lang="en-US" altLang="en-US" sz="1400" dirty="0">
                <a:solidFill>
                  <a:srgbClr val="000000"/>
                </a:solidFill>
                <a:latin typeface="Arial" panose="020B0604020202020204" pitchFamily="34" charset="0"/>
                <a:cs typeface="Arial" panose="020B0604020202020204" pitchFamily="34" charset="0"/>
              </a:rPr>
              <a:t>Cryer, Jonathan D., and Kung-</a:t>
            </a:r>
            <a:r>
              <a:rPr lang="en-US" altLang="en-US" sz="1400" dirty="0" err="1">
                <a:solidFill>
                  <a:srgbClr val="000000"/>
                </a:solidFill>
                <a:latin typeface="Arial" panose="020B0604020202020204" pitchFamily="34" charset="0"/>
                <a:cs typeface="Arial" panose="020B0604020202020204" pitchFamily="34" charset="0"/>
              </a:rPr>
              <a:t>sik</a:t>
            </a:r>
            <a:r>
              <a:rPr lang="en-US" altLang="en-US" sz="1400" dirty="0">
                <a:solidFill>
                  <a:srgbClr val="000000"/>
                </a:solidFill>
                <a:latin typeface="Arial" panose="020B0604020202020204" pitchFamily="34" charset="0"/>
                <a:cs typeface="Arial" panose="020B0604020202020204" pitchFamily="34" charset="0"/>
              </a:rPr>
              <a:t> Chan. </a:t>
            </a:r>
            <a:r>
              <a:rPr lang="en-US" altLang="en-US" sz="1400" i="1" dirty="0">
                <a:solidFill>
                  <a:srgbClr val="000000"/>
                </a:solidFill>
                <a:latin typeface="Arial" panose="020B0604020202020204" pitchFamily="34" charset="0"/>
                <a:cs typeface="Arial" panose="020B0604020202020204" pitchFamily="34" charset="0"/>
              </a:rPr>
              <a:t>Time Series Analysis: With Applications in R</a:t>
            </a:r>
            <a:r>
              <a:rPr lang="en-US" altLang="en-US" sz="1400" dirty="0">
                <a:solidFill>
                  <a:srgbClr val="000000"/>
                </a:solidFill>
                <a:latin typeface="Arial" panose="020B0604020202020204" pitchFamily="34" charset="0"/>
                <a:cs typeface="Arial" panose="020B0604020202020204" pitchFamily="34" charset="0"/>
              </a:rPr>
              <a:t>. 2nd ed. New York: Springer, 2008. </a:t>
            </a:r>
            <a:r>
              <a:rPr lang="en-US" altLang="en-US" sz="1400" dirty="0" smtClean="0">
                <a:solidFill>
                  <a:srgbClr val="000000"/>
                </a:solidFill>
                <a:latin typeface="Arial" panose="020B0604020202020204" pitchFamily="34" charset="0"/>
                <a:cs typeface="Arial" panose="020B0604020202020204" pitchFamily="34" charset="0"/>
              </a:rPr>
              <a:t>249-257</a:t>
            </a:r>
            <a:r>
              <a:rPr lang="en-US" altLang="en-US" sz="1400" dirty="0">
                <a:solidFill>
                  <a:srgbClr val="000000"/>
                </a:solidFill>
                <a:latin typeface="Arial" panose="020B0604020202020204" pitchFamily="34" charset="0"/>
                <a:cs typeface="Arial" panose="020B0604020202020204" pitchFamily="34" charset="0"/>
              </a:rPr>
              <a:t>. Print</a:t>
            </a:r>
            <a:r>
              <a:rPr lang="en-US" altLang="en-US" sz="1400" dirty="0" smtClean="0">
                <a:solidFill>
                  <a:srgbClr val="000000"/>
                </a:solidFill>
                <a:latin typeface="Arial" panose="020B0604020202020204" pitchFamily="34" charset="0"/>
                <a:cs typeface="Arial" panose="020B0604020202020204" pitchFamily="34" charset="0"/>
              </a:rPr>
              <a:t>.</a:t>
            </a:r>
            <a:endParaRPr lang="en-US" altLang="en-US" sz="3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286000" y="3330373"/>
            <a:ext cx="5105400" cy="2984437"/>
          </a:xfrm>
          <a:prstGeom prst="rect">
            <a:avLst/>
          </a:prstGeom>
          <a:ln>
            <a:solidFill>
              <a:schemeClr val="tx1"/>
            </a:solidFill>
          </a:ln>
        </p:spPr>
      </p:pic>
    </p:spTree>
    <p:extLst>
      <p:ext uri="{BB962C8B-B14F-4D97-AF65-F5344CB8AC3E}">
        <p14:creationId xmlns:p14="http://schemas.microsoft.com/office/powerpoint/2010/main" val="2557684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Intervention Model in R</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final model can be written as:</a:t>
            </a:r>
          </a:p>
          <a:p>
            <a:endParaRPr lang="en-US" dirty="0"/>
          </a:p>
          <a:p>
            <a:endParaRPr lang="en-US" dirty="0" smtClean="0"/>
          </a:p>
          <a:p>
            <a:endParaRPr lang="en-US" dirty="0"/>
          </a:p>
          <a:p>
            <a:endParaRPr lang="en-US" dirty="0" smtClean="0"/>
          </a:p>
          <a:p>
            <a:endParaRPr lang="en-US" dirty="0"/>
          </a:p>
          <a:p>
            <a:pPr algn="just"/>
            <a:r>
              <a:rPr lang="en-US" dirty="0" smtClean="0"/>
              <a:t>The characters in red represent the intervention in the model.</a:t>
            </a:r>
          </a:p>
          <a:p>
            <a:pPr marL="0" indent="0" algn="just">
              <a:buNone/>
            </a:pPr>
            <a:endParaRPr lang="en-US" dirty="0" smtClean="0"/>
          </a:p>
          <a:p>
            <a:pPr algn="just"/>
            <a:r>
              <a:rPr lang="en-US" dirty="0"/>
              <a:t>Model </a:t>
            </a:r>
            <a:r>
              <a:rPr lang="en-US" dirty="0" smtClean="0"/>
              <a:t>fit is adequate, but more complex models can be fit to minimize the AIC (by modeling a more complex intervention effect and the outliers).</a:t>
            </a:r>
            <a:endParaRPr lang="en-US" dirty="0"/>
          </a:p>
          <a:p>
            <a:pPr algn="just"/>
            <a:endParaRPr lang="en-US" dirty="0" smtClean="0"/>
          </a:p>
          <a:p>
            <a:pPr algn="just"/>
            <a:r>
              <a:rPr lang="en-US" dirty="0" smtClean="0"/>
              <a:t>We can conclude (based on the previous plot) that the effect is large on September 2001 but is only temporary, disappearing sometime during early 2003.</a:t>
            </a:r>
          </a:p>
          <a:p>
            <a:pPr algn="just"/>
            <a:endParaRPr lang="en-US" dirty="0" smtClean="0"/>
          </a:p>
        </p:txBody>
      </p:sp>
      <p:sp>
        <p:nvSpPr>
          <p:cNvPr id="5" name="Slide Number Placeholder 4"/>
          <p:cNvSpPr>
            <a:spLocks noGrp="1"/>
          </p:cNvSpPr>
          <p:nvPr>
            <p:ph type="sldNum" sz="quarter" idx="12"/>
          </p:nvPr>
        </p:nvSpPr>
        <p:spPr/>
        <p:txBody>
          <a:bodyPr/>
          <a:lstStyle/>
          <a:p>
            <a:fld id="{3FE5545D-3A19-489E-A800-6E63136A932D}" type="slidenum">
              <a:rPr lang="en-US" smtClean="0"/>
              <a:t>33</a:t>
            </a:fld>
            <a:endParaRPr lang="en-US"/>
          </a:p>
        </p:txBody>
      </p:sp>
      <p:pic>
        <p:nvPicPr>
          <p:cNvPr id="6" name="Picture 5"/>
          <p:cNvPicPr>
            <a:picLocks noChangeAspect="1"/>
          </p:cNvPicPr>
          <p:nvPr/>
        </p:nvPicPr>
        <p:blipFill>
          <a:blip r:embed="rId2"/>
          <a:stretch>
            <a:fillRect/>
          </a:stretch>
        </p:blipFill>
        <p:spPr>
          <a:xfrm>
            <a:off x="838200" y="1828800"/>
            <a:ext cx="7719202" cy="990600"/>
          </a:xfrm>
          <a:prstGeom prst="rect">
            <a:avLst/>
          </a:prstGeom>
          <a:ln>
            <a:solidFill>
              <a:schemeClr val="tx1"/>
            </a:solidFill>
          </a:ln>
        </p:spPr>
      </p:pic>
    </p:spTree>
    <p:extLst>
      <p:ext uri="{BB962C8B-B14F-4D97-AF65-F5344CB8AC3E}">
        <p14:creationId xmlns:p14="http://schemas.microsoft.com/office/powerpoint/2010/main" val="3076347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panose="02020603050405020304" pitchFamily="18" charset="0"/>
                <a:cs typeface="Times" panose="02020603050405020304" pitchFamily="18" charset="0"/>
              </a:rPr>
              <a:t>What is </a:t>
            </a:r>
            <a:r>
              <a:rPr lang="en-US" dirty="0" smtClean="0">
                <a:latin typeface="Times" panose="02020603050405020304" pitchFamily="18" charset="0"/>
                <a:cs typeface="Times" panose="02020603050405020304" pitchFamily="18" charset="0"/>
              </a:rPr>
              <a:t>intervention analysis</a:t>
            </a:r>
            <a:endParaRPr lang="en-US" dirty="0">
              <a:latin typeface="Times" panose="02020603050405020304" pitchFamily="18" charset="0"/>
              <a:cs typeface="Times" panose="02020603050405020304" pitchFamily="18" charset="0"/>
            </a:endParaRPr>
          </a:p>
        </p:txBody>
      </p:sp>
      <p:sp>
        <p:nvSpPr>
          <p:cNvPr id="5" name="Slide Number Placeholder 4"/>
          <p:cNvSpPr>
            <a:spLocks noGrp="1"/>
          </p:cNvSpPr>
          <p:nvPr>
            <p:ph type="sldNum" sz="quarter" idx="12"/>
          </p:nvPr>
        </p:nvSpPr>
        <p:spPr/>
        <p:txBody>
          <a:bodyPr/>
          <a:lstStyle/>
          <a:p>
            <a:fld id="{3FE5545D-3A19-489E-A800-6E63136A932D}" type="slidenum">
              <a:rPr lang="en-US" smtClean="0"/>
              <a:t>4</a:t>
            </a:fld>
            <a:endParaRPr lang="en-US"/>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721" y="2121538"/>
            <a:ext cx="1905000" cy="1852083"/>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999" y="4343400"/>
            <a:ext cx="2362445" cy="189132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185" y="4124389"/>
            <a:ext cx="2330216" cy="2145296"/>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480" y="2121538"/>
            <a:ext cx="2749625" cy="1831464"/>
          </a:xfrm>
          <a:prstGeom prst="rect">
            <a:avLst/>
          </a:prstGeom>
        </p:spPr>
      </p:pic>
      <p:sp>
        <p:nvSpPr>
          <p:cNvPr id="4" name="TextBox 3"/>
          <p:cNvSpPr txBox="1"/>
          <p:nvPr/>
        </p:nvSpPr>
        <p:spPr>
          <a:xfrm>
            <a:off x="914400" y="944562"/>
            <a:ext cx="6858000" cy="646331"/>
          </a:xfrm>
          <a:prstGeom prst="rect">
            <a:avLst/>
          </a:prstGeom>
          <a:noFill/>
        </p:spPr>
        <p:txBody>
          <a:bodyPr wrap="square" rtlCol="0">
            <a:spAutoFit/>
          </a:bodyPr>
          <a:lstStyle/>
          <a:p>
            <a:r>
              <a:rPr lang="en-US" dirty="0" smtClean="0">
                <a:latin typeface="Times" panose="02020603050405020304" pitchFamily="18" charset="0"/>
                <a:cs typeface="Times" panose="02020603050405020304" pitchFamily="18" charset="0"/>
              </a:rPr>
              <a:t>Intervention analysis is a method that estimates the effect of an external intervention on a time-series. </a:t>
            </a:r>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832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99" y="127691"/>
            <a:ext cx="8229600" cy="868362"/>
          </a:xfrm>
        </p:spPr>
        <p:txBody>
          <a:bodyPr/>
          <a:lstStyle/>
          <a:p>
            <a:endParaRPr lang="en-US" dirty="0"/>
          </a:p>
        </p:txBody>
      </p:sp>
      <p:sp>
        <p:nvSpPr>
          <p:cNvPr id="5" name="Slide Number Placeholder 4"/>
          <p:cNvSpPr>
            <a:spLocks noGrp="1"/>
          </p:cNvSpPr>
          <p:nvPr>
            <p:ph type="sldNum" sz="quarter" idx="12"/>
          </p:nvPr>
        </p:nvSpPr>
        <p:spPr/>
        <p:txBody>
          <a:bodyPr/>
          <a:lstStyle/>
          <a:p>
            <a:fld id="{3FE5545D-3A19-489E-A800-6E63136A932D}" type="slidenum">
              <a:rPr lang="en-US" smtClean="0"/>
              <a:t>5</a:t>
            </a:fld>
            <a:endParaRPr lang="en-US"/>
          </a:p>
        </p:txBody>
      </p:sp>
      <p:sp>
        <p:nvSpPr>
          <p:cNvPr id="3" name="Content Placeholder 2"/>
          <p:cNvSpPr>
            <a:spLocks noGrp="1"/>
          </p:cNvSpPr>
          <p:nvPr>
            <p:ph idx="1"/>
          </p:nvPr>
        </p:nvSpPr>
        <p:spPr>
          <a:xfrm>
            <a:off x="508299" y="996053"/>
            <a:ext cx="8229600" cy="4906963"/>
          </a:xfrm>
        </p:spPr>
        <p:txBody>
          <a:bodyPr/>
          <a:lstStyle/>
          <a:p>
            <a:pPr marL="0" indent="0">
              <a:buNone/>
            </a:pPr>
            <a:r>
              <a:rPr lang="en-US" dirty="0" smtClean="0">
                <a:latin typeface="Times" panose="02020603050405020304" pitchFamily="18" charset="0"/>
                <a:cs typeface="Times" panose="02020603050405020304" pitchFamily="18" charset="0"/>
              </a:rPr>
              <a:t>Assumptions:</a:t>
            </a:r>
          </a:p>
          <a:p>
            <a:pPr marL="0" indent="0">
              <a:buNone/>
            </a:pPr>
            <a:endParaRPr lang="en-US" dirty="0" smtClean="0">
              <a:latin typeface="Times" panose="02020603050405020304" pitchFamily="18" charset="0"/>
              <a:cs typeface="Times" panose="02020603050405020304" pitchFamily="18" charset="0"/>
            </a:endParaRPr>
          </a:p>
          <a:p>
            <a:pPr defTabSz="457200">
              <a:spcBef>
                <a:spcPts val="0"/>
              </a:spcBef>
              <a:defRPr/>
            </a:pPr>
            <a:r>
              <a:rPr lang="en-US" sz="1800" dirty="0">
                <a:latin typeface="Times" panose="02020603050405020304" pitchFamily="18" charset="0"/>
                <a:cs typeface="Times" panose="02020603050405020304" pitchFamily="18" charset="0"/>
              </a:rPr>
              <a:t>We always know the intervention before fitting the model. </a:t>
            </a:r>
          </a:p>
          <a:p>
            <a:pPr defTabSz="457200">
              <a:spcBef>
                <a:spcPts val="0"/>
              </a:spcBef>
              <a:defRPr/>
            </a:pPr>
            <a:r>
              <a:rPr lang="en-US" sz="1800" dirty="0">
                <a:latin typeface="Times" panose="02020603050405020304" pitchFamily="18" charset="0"/>
                <a:cs typeface="Times" panose="02020603050405020304" pitchFamily="18" charset="0"/>
              </a:rPr>
              <a:t>It can be planned or unplanned.</a:t>
            </a:r>
          </a:p>
          <a:p>
            <a:pPr defTabSz="457200">
              <a:spcBef>
                <a:spcPts val="0"/>
              </a:spcBef>
              <a:defRPr/>
            </a:pPr>
            <a:r>
              <a:rPr kumimoji="1" lang="en-US" altLang="zh-CN" sz="1800" dirty="0">
                <a:latin typeface="Times" panose="02020603050405020304" pitchFamily="18" charset="0"/>
                <a:cs typeface="Times" panose="02020603050405020304" pitchFamily="18" charset="0"/>
              </a:rPr>
              <a:t>It </a:t>
            </a:r>
            <a:r>
              <a:rPr kumimoji="1" lang="en-US" altLang="zh-CN" sz="1800" dirty="0" smtClean="0">
                <a:latin typeface="Times" panose="02020603050405020304" pitchFamily="18" charset="0"/>
                <a:cs typeface="Times" panose="02020603050405020304" pitchFamily="18" charset="0"/>
              </a:rPr>
              <a:t>only affects the mean level of the series. </a:t>
            </a:r>
            <a:endParaRPr kumimoji="1" lang="en-US" altLang="zh-CN"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We can fit more than one intervention in one model</a:t>
            </a:r>
            <a:r>
              <a:rPr lang="en-US" sz="1800" dirty="0" smtClean="0">
                <a:latin typeface="Times" panose="02020603050405020304" pitchFamily="18" charset="0"/>
                <a:cs typeface="Times" panose="02020603050405020304" pitchFamily="18" charset="0"/>
              </a:rPr>
              <a:t>. </a:t>
            </a:r>
            <a:endParaRPr lang="en-US" sz="1800" dirty="0">
              <a:latin typeface="Times" panose="02020603050405020304" pitchFamily="18" charset="0"/>
              <a:cs typeface="Times" panose="02020603050405020304" pitchFamily="18" charset="0"/>
            </a:endParaRPr>
          </a:p>
          <a:p>
            <a:pPr marL="0" indent="0">
              <a:buNone/>
            </a:pPr>
            <a:endParaRPr lang="en-US" dirty="0"/>
          </a:p>
        </p:txBody>
      </p:sp>
      <p:graphicFrame>
        <p:nvGraphicFramePr>
          <p:cNvPr id="7" name="Diagram 6"/>
          <p:cNvGraphicFramePr/>
          <p:nvPr>
            <p:extLst/>
          </p:nvPr>
        </p:nvGraphicFramePr>
        <p:xfrm>
          <a:off x="1524000" y="34459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65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panose="02020603050405020304" pitchFamily="18" charset="0"/>
                <a:cs typeface="Times" panose="02020603050405020304" pitchFamily="18" charset="0"/>
              </a:rPr>
              <a:t>Four basic patterns of intervention model</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6127" y="944562"/>
            <a:ext cx="3658673" cy="2430405"/>
          </a:xfrm>
        </p:spPr>
      </p:pic>
      <p:sp>
        <p:nvSpPr>
          <p:cNvPr id="5" name="Slide Number Placeholder 4"/>
          <p:cNvSpPr>
            <a:spLocks noGrp="1"/>
          </p:cNvSpPr>
          <p:nvPr>
            <p:ph type="sldNum" sz="quarter" idx="12"/>
          </p:nvPr>
        </p:nvSpPr>
        <p:spPr/>
        <p:txBody>
          <a:bodyPr/>
          <a:lstStyle/>
          <a:p>
            <a:fld id="{3FE5545D-3A19-489E-A800-6E63136A932D}" type="slidenum">
              <a:rPr lang="en-US" smtClean="0"/>
              <a:t>6</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4296" y="944562"/>
            <a:ext cx="3622504" cy="24304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5847" y="3868617"/>
            <a:ext cx="3600953" cy="241016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48" y="3829716"/>
            <a:ext cx="3655452" cy="2449062"/>
          </a:xfrm>
          <a:prstGeom prst="rect">
            <a:avLst/>
          </a:prstGeom>
        </p:spPr>
      </p:pic>
      <p:sp>
        <p:nvSpPr>
          <p:cNvPr id="3" name="Rectangle 2"/>
          <p:cNvSpPr/>
          <p:nvPr/>
        </p:nvSpPr>
        <p:spPr>
          <a:xfrm>
            <a:off x="228600" y="6356350"/>
            <a:ext cx="8686800" cy="276999"/>
          </a:xfrm>
          <a:prstGeom prst="rect">
            <a:avLst/>
          </a:prstGeom>
        </p:spPr>
        <p:txBody>
          <a:bodyPr wrap="square">
            <a:spAutoFit/>
          </a:bodyPr>
          <a:lstStyle/>
          <a:p>
            <a:r>
              <a:rPr lang="en-US" sz="1200" dirty="0" smtClean="0"/>
              <a:t>Source: </a:t>
            </a:r>
            <a:r>
              <a:rPr lang="en-US" sz="1200" dirty="0" smtClean="0">
                <a:hlinkClick r:id="rId7"/>
              </a:rPr>
              <a:t>https</a:t>
            </a:r>
            <a:r>
              <a:rPr lang="en-US" sz="1200" dirty="0">
                <a:hlinkClick r:id="rId7"/>
              </a:rPr>
              <a:t>://</a:t>
            </a:r>
            <a:r>
              <a:rPr lang="en-US" sz="1200" dirty="0" smtClean="0">
                <a:hlinkClick r:id="rId7"/>
              </a:rPr>
              <a:t>onlinecourses.science.psu.edu/stat510/node/76      </a:t>
            </a:r>
            <a:r>
              <a:rPr lang="en-US" sz="1200" dirty="0" smtClean="0"/>
              <a:t>PennState  STAT 501 9.2 Intervention Analysis</a:t>
            </a:r>
            <a:endParaRPr lang="en-US" sz="1200" dirty="0"/>
          </a:p>
        </p:txBody>
      </p:sp>
    </p:spTree>
    <p:extLst>
      <p:ext uri="{BB962C8B-B14F-4D97-AF65-F5344CB8AC3E}">
        <p14:creationId xmlns:p14="http://schemas.microsoft.com/office/powerpoint/2010/main" val="3567140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5" name="Slide Number Placeholder 4"/>
          <p:cNvSpPr>
            <a:spLocks noGrp="1"/>
          </p:cNvSpPr>
          <p:nvPr>
            <p:ph type="sldNum" sz="quarter" idx="12"/>
          </p:nvPr>
        </p:nvSpPr>
        <p:spPr/>
        <p:txBody>
          <a:bodyPr/>
          <a:lstStyle/>
          <a:p>
            <a:fld id="{3FE5545D-3A19-489E-A800-6E63136A932D}" type="slidenum">
              <a:rPr lang="en-US" smtClean="0"/>
              <a:t>7</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399" y="1295400"/>
            <a:ext cx="7467601" cy="4571999"/>
          </a:xfrm>
        </p:spPr>
      </p:pic>
      <p:sp>
        <p:nvSpPr>
          <p:cNvPr id="7" name="Rectangle 6"/>
          <p:cNvSpPr/>
          <p:nvPr/>
        </p:nvSpPr>
        <p:spPr>
          <a:xfrm>
            <a:off x="228600" y="6352143"/>
            <a:ext cx="9372600" cy="369332"/>
          </a:xfrm>
          <a:prstGeom prst="rect">
            <a:avLst/>
          </a:prstGeom>
        </p:spPr>
        <p:txBody>
          <a:bodyPr wrap="square">
            <a:spAutoFit/>
          </a:bodyPr>
          <a:lstStyle/>
          <a:p>
            <a:r>
              <a:rPr lang="en-US" dirty="0" err="1" smtClean="0"/>
              <a:t>Source:http</a:t>
            </a:r>
            <a:r>
              <a:rPr lang="en-US" dirty="0"/>
              <a:t>://www.gallup.com/poll/116500/presidential-approval-ratings-george-bush.aspx</a:t>
            </a:r>
          </a:p>
        </p:txBody>
      </p:sp>
    </p:spTree>
    <p:extLst>
      <p:ext uri="{BB962C8B-B14F-4D97-AF65-F5344CB8AC3E}">
        <p14:creationId xmlns:p14="http://schemas.microsoft.com/office/powerpoint/2010/main" val="4071441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charset="0"/>
                <a:ea typeface="Times" charset="0"/>
                <a:cs typeface="Times" charset="0"/>
              </a:rPr>
              <a:t>Model Description</a:t>
            </a:r>
            <a:endParaRPr lang="en-US" dirty="0">
              <a:latin typeface="Times" charset="0"/>
              <a:ea typeface="Times" charset="0"/>
              <a:cs typeface="Times"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3754" y="944562"/>
                <a:ext cx="8229600" cy="4906963"/>
              </a:xfrm>
            </p:spPr>
            <p:txBody>
              <a:bodyPr>
                <a:normAutofit/>
              </a:bodyPr>
              <a:lstStyle/>
              <a:p>
                <a:pPr marL="0" indent="0">
                  <a:buNone/>
                </a:pPr>
                <a:endParaRPr lang="en-US" dirty="0" smtClean="0"/>
              </a:p>
              <a:p>
                <a:pPr marL="0" indent="0">
                  <a:buNone/>
                </a:pPr>
                <a:r>
                  <a:rPr lang="en-US" dirty="0" smtClean="0">
                    <a:latin typeface="Times" charset="0"/>
                    <a:ea typeface="Times" charset="0"/>
                    <a:cs typeface="Times" charset="0"/>
                  </a:rPr>
                  <a:t>Intervention model can be represented as:</a:t>
                </a:r>
              </a:p>
              <a:p>
                <a:pPr algn="ctr"/>
                <a:endParaRPr lang="en-US" dirty="0" smtClean="0"/>
              </a:p>
              <a:p>
                <a:pPr marL="0" indent="0" algn="ctr">
                  <a:buNone/>
                </a:pPr>
                <a:endParaRPr lang="en-US" sz="2600" b="1" i="1" dirty="0" smtClean="0">
                  <a:latin typeface="Cambria Math" charset="0"/>
                </a:endParaRPr>
              </a:p>
              <a:p>
                <a:pPr marL="0" indent="0" algn="ctr">
                  <a:buNone/>
                </a:pPr>
                <a14:m>
                  <m:oMath xmlns:m="http://schemas.openxmlformats.org/officeDocument/2006/math">
                    <m:sSub>
                      <m:sSubPr>
                        <m:ctrlPr>
                          <a:rPr lang="en-US" sz="2600" b="1" i="1">
                            <a:latin typeface="Cambria Math" panose="02040503050406030204" pitchFamily="18" charset="0"/>
                          </a:rPr>
                        </m:ctrlPr>
                      </m:sSubPr>
                      <m:e>
                        <m:r>
                          <a:rPr lang="en-US" sz="2600" b="1" i="1" smtClean="0">
                            <a:latin typeface="Cambria Math" charset="0"/>
                          </a:rPr>
                          <m:t>𝒀</m:t>
                        </m:r>
                      </m:e>
                      <m:sub>
                        <m:r>
                          <a:rPr lang="en-US" sz="2600" b="1" i="1">
                            <a:latin typeface="Cambria Math" charset="0"/>
                          </a:rPr>
                          <m:t>𝒕</m:t>
                        </m:r>
                      </m:sub>
                    </m:sSub>
                    <m:r>
                      <a:rPr lang="en-US" sz="2600" b="1" i="0" smtClean="0">
                        <a:latin typeface="Cambria Math" charset="0"/>
                      </a:rPr>
                      <m:t>=</m:t>
                    </m:r>
                  </m:oMath>
                </a14:m>
                <a:r>
                  <a:rPr lang="en-US" sz="2600" b="1" dirty="0" smtClean="0"/>
                  <a:t> </a:t>
                </a:r>
                <a14:m>
                  <m:oMath xmlns:m="http://schemas.openxmlformats.org/officeDocument/2006/math">
                    <m:sSub>
                      <m:sSubPr>
                        <m:ctrlPr>
                          <a:rPr lang="en-US" sz="2600" b="1" i="1">
                            <a:latin typeface="Cambria Math" panose="02040503050406030204" pitchFamily="18" charset="0"/>
                          </a:rPr>
                        </m:ctrlPr>
                      </m:sSubPr>
                      <m:e>
                        <m:r>
                          <a:rPr lang="en-US" sz="2600" b="1" i="1" smtClean="0">
                            <a:latin typeface="Cambria Math" charset="0"/>
                          </a:rPr>
                          <m:t>𝑿</m:t>
                        </m:r>
                      </m:e>
                      <m:sub>
                        <m:r>
                          <a:rPr lang="en-US" sz="2600" b="1" i="1">
                            <a:latin typeface="Cambria Math" panose="02040503050406030204" pitchFamily="18" charset="0"/>
                          </a:rPr>
                          <m:t>𝒕</m:t>
                        </m:r>
                      </m:sub>
                    </m:sSub>
                  </m:oMath>
                </a14:m>
                <a:r>
                  <a:rPr lang="en-US" sz="2600" b="1" dirty="0"/>
                  <a:t>+</a:t>
                </a:r>
                <a14:m>
                  <m:oMath xmlns:m="http://schemas.openxmlformats.org/officeDocument/2006/math">
                    <m:sSub>
                      <m:sSubPr>
                        <m:ctrlPr>
                          <a:rPr lang="en-US" sz="2600" b="1" i="1">
                            <a:latin typeface="Cambria Math" panose="02040503050406030204" pitchFamily="18" charset="0"/>
                          </a:rPr>
                        </m:ctrlPr>
                      </m:sSubPr>
                      <m:e>
                        <m:r>
                          <a:rPr lang="en-US" sz="2600" b="1" i="1" smtClean="0">
                            <a:latin typeface="Cambria Math" charset="0"/>
                          </a:rPr>
                          <m:t>𝒁</m:t>
                        </m:r>
                      </m:e>
                      <m:sub>
                        <m:r>
                          <a:rPr lang="en-US" sz="2600" b="1" i="1">
                            <a:latin typeface="Cambria Math" charset="0"/>
                          </a:rPr>
                          <m:t>𝒕</m:t>
                        </m:r>
                      </m:sub>
                    </m:sSub>
                  </m:oMath>
                </a14:m>
                <a:endParaRPr lang="en-US" dirty="0" smtClean="0"/>
              </a:p>
              <a:p>
                <a:endParaRPr lang="en-US" dirty="0" smtClean="0"/>
              </a:p>
              <a:p>
                <a:endParaRPr lang="en-US" dirty="0" smtClean="0"/>
              </a:p>
              <a:p>
                <a:endParaRPr lang="en-US" dirty="0" smtClean="0"/>
              </a:p>
              <a:p>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𝑿</m:t>
                        </m:r>
                      </m:e>
                      <m:sub>
                        <m:r>
                          <a:rPr lang="en-US" b="1" i="1">
                            <a:latin typeface="Cambria Math" charset="0"/>
                            <a:ea typeface="Times" charset="0"/>
                            <a:cs typeface="Times" charset="0"/>
                          </a:rPr>
                          <m:t>𝒕</m:t>
                        </m:r>
                      </m:sub>
                    </m:sSub>
                  </m:oMath>
                </a14:m>
                <a:r>
                  <a:rPr lang="en-US" dirty="0" smtClean="0">
                    <a:latin typeface="Times" charset="0"/>
                    <a:ea typeface="Times" charset="0"/>
                    <a:cs typeface="Times" charset="0"/>
                  </a:rPr>
                  <a:t> is the underlying intervention-free series, usually </a:t>
                </a:r>
                <a:r>
                  <a:rPr lang="en-US" dirty="0" smtClean="0">
                    <a:latin typeface="Times" charset="0"/>
                    <a:ea typeface="Times" charset="0"/>
                    <a:cs typeface="Times" charset="0"/>
                  </a:rPr>
                  <a:t>modeled </a:t>
                </a:r>
                <a:r>
                  <a:rPr lang="en-US" dirty="0" smtClean="0">
                    <a:latin typeface="Times" charset="0"/>
                    <a:ea typeface="Times" charset="0"/>
                    <a:cs typeface="Times" charset="0"/>
                  </a:rPr>
                  <a:t>by ARIMA using pre-intervention series</a:t>
                </a:r>
              </a:p>
              <a:p>
                <a:endParaRPr lang="en-US" dirty="0" smtClean="0">
                  <a:latin typeface="Times" charset="0"/>
                  <a:ea typeface="Times" charset="0"/>
                  <a:cs typeface="Times" charset="0"/>
                </a:endParaRPr>
              </a:p>
              <a:p>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a:latin typeface="Cambria Math" charset="0"/>
                            <a:ea typeface="Times" charset="0"/>
                            <a:cs typeface="Times" charset="0"/>
                          </a:rPr>
                          <m:t>𝒁</m:t>
                        </m:r>
                      </m:e>
                      <m:sub>
                        <m:r>
                          <a:rPr lang="en-US" b="1" i="1">
                            <a:latin typeface="Cambria Math" charset="0"/>
                            <a:ea typeface="Times" charset="0"/>
                            <a:cs typeface="Times" charset="0"/>
                          </a:rPr>
                          <m:t>𝒕</m:t>
                        </m:r>
                      </m:sub>
                    </m:sSub>
                  </m:oMath>
                </a14:m>
                <a:r>
                  <a:rPr lang="en-US" dirty="0" smtClean="0">
                    <a:latin typeface="Times" charset="0"/>
                    <a:ea typeface="Times" charset="0"/>
                    <a:cs typeface="Times" charset="0"/>
                  </a:rPr>
                  <a:t> is the change to the mean that is attributable to intervention </a:t>
                </a:r>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3754" y="944562"/>
                <a:ext cx="8229600" cy="4906963"/>
              </a:xfrm>
              <a:blipFill>
                <a:blip r:embed="rId3"/>
                <a:stretch>
                  <a:fillRect l="-74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FE5545D-3A19-489E-A800-6E63136A932D}" type="slidenum">
              <a:rPr lang="en-US" smtClean="0"/>
              <a:t>8</a:t>
            </a:fld>
            <a:endParaRPr lang="en-US"/>
          </a:p>
        </p:txBody>
      </p:sp>
    </p:spTree>
    <p:extLst>
      <p:ext uri="{BB962C8B-B14F-4D97-AF65-F5344CB8AC3E}">
        <p14:creationId xmlns:p14="http://schemas.microsoft.com/office/powerpoint/2010/main" val="924493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charset="0"/>
                <a:ea typeface="Times" charset="0"/>
                <a:cs typeface="Times" charset="0"/>
              </a:rPr>
              <a:t>Model Description</a:t>
            </a:r>
            <a:endParaRPr lang="en-US" dirty="0">
              <a:latin typeface="Times" charset="0"/>
              <a:ea typeface="Times" charset="0"/>
              <a:cs typeface="Times" charset="0"/>
            </a:endParaRPr>
          </a:p>
        </p:txBody>
      </p:sp>
      <p:sp>
        <p:nvSpPr>
          <p:cNvPr id="3" name="Content Placeholder 2"/>
          <p:cNvSpPr>
            <a:spLocks noGrp="1"/>
          </p:cNvSpPr>
          <p:nvPr>
            <p:ph idx="1"/>
          </p:nvPr>
        </p:nvSpPr>
        <p:spPr>
          <a:xfrm>
            <a:off x="304800" y="685800"/>
            <a:ext cx="8229600" cy="4906963"/>
          </a:xfrm>
        </p:spPr>
        <p:txBody>
          <a:bodyPr>
            <a:normAutofit/>
          </a:bodyPr>
          <a:lstStyle/>
          <a:p>
            <a:pPr marL="0" indent="0">
              <a:buNone/>
            </a:pPr>
            <a:r>
              <a:rPr lang="en-US" sz="1600" b="1" i="1" dirty="0" smtClean="0"/>
              <a:t>                    </a:t>
            </a:r>
            <a:r>
              <a:rPr lang="en-US" sz="1600" i="1" dirty="0" smtClean="0"/>
              <a:t>Pattern 1</a:t>
            </a:r>
            <a:r>
              <a:rPr lang="en-US" sz="1600" dirty="0"/>
              <a:t> </a:t>
            </a:r>
            <a:r>
              <a:rPr lang="en-US" sz="1600" dirty="0" smtClean="0"/>
              <a:t>                                                             </a:t>
            </a:r>
            <a:r>
              <a:rPr lang="en-US" sz="1800" i="1" dirty="0">
                <a:latin typeface="+mn-lt"/>
                <a:cs typeface="+mn-cs"/>
              </a:rPr>
              <a:t>Pattern</a:t>
            </a: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600" i="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2</a:t>
            </a:r>
            <a:endParaRPr lang="en-US" sz="1600" dirty="0"/>
          </a:p>
        </p:txBody>
      </p:sp>
      <p:sp>
        <p:nvSpPr>
          <p:cNvPr id="5" name="Slide Number Placeholder 4"/>
          <p:cNvSpPr>
            <a:spLocks noGrp="1"/>
          </p:cNvSpPr>
          <p:nvPr>
            <p:ph type="sldNum" sz="quarter" idx="12"/>
          </p:nvPr>
        </p:nvSpPr>
        <p:spPr/>
        <p:txBody>
          <a:bodyPr/>
          <a:lstStyle/>
          <a:p>
            <a:fld id="{3FE5545D-3A19-489E-A800-6E63136A932D}" type="slidenum">
              <a:rPr lang="en-US" smtClean="0"/>
              <a:t>9</a:t>
            </a:fld>
            <a:endParaRPr lang="en-US" dirty="0"/>
          </a:p>
        </p:txBody>
      </p:sp>
      <p:pic>
        <p:nvPicPr>
          <p:cNvPr id="6" name="Picture 5" descr="graph"/>
          <p:cNvPicPr/>
          <p:nvPr/>
        </p:nvPicPr>
        <p:blipFill>
          <a:blip r:embed="rId3">
            <a:extLst>
              <a:ext uri="{28A0092B-C50C-407E-A947-70E740481C1C}">
                <a14:useLocalDpi xmlns:a14="http://schemas.microsoft.com/office/drawing/2010/main" val="0"/>
              </a:ext>
            </a:extLst>
          </a:blip>
          <a:srcRect/>
          <a:stretch>
            <a:fillRect/>
          </a:stretch>
        </p:blipFill>
        <p:spPr bwMode="auto">
          <a:xfrm>
            <a:off x="436418" y="1074917"/>
            <a:ext cx="3297381" cy="1938716"/>
          </a:xfrm>
          <a:prstGeom prst="rect">
            <a:avLst/>
          </a:prstGeom>
          <a:noFill/>
          <a:ln>
            <a:noFill/>
          </a:ln>
        </p:spPr>
      </p:pic>
      <p:pic>
        <p:nvPicPr>
          <p:cNvPr id="7" name="Picture 6" descr="graph"/>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058560"/>
            <a:ext cx="3347854" cy="1929888"/>
          </a:xfrm>
          <a:prstGeom prst="rect">
            <a:avLst/>
          </a:prstGeom>
          <a:noFill/>
          <a:ln>
            <a:noFill/>
          </a:ln>
        </p:spPr>
      </p:pic>
      <p:pic>
        <p:nvPicPr>
          <p:cNvPr id="9" name="Picture 8" descr="graph"/>
          <p:cNvPicPr/>
          <p:nvPr/>
        </p:nvPicPr>
        <p:blipFill>
          <a:blip r:embed="rId5">
            <a:extLst>
              <a:ext uri="{28A0092B-C50C-407E-A947-70E740481C1C}">
                <a14:useLocalDpi xmlns:a14="http://schemas.microsoft.com/office/drawing/2010/main" val="0"/>
              </a:ext>
            </a:extLst>
          </a:blip>
          <a:srcRect/>
          <a:stretch>
            <a:fillRect/>
          </a:stretch>
        </p:blipFill>
        <p:spPr bwMode="auto">
          <a:xfrm>
            <a:off x="436418" y="3449745"/>
            <a:ext cx="3297381" cy="1960456"/>
          </a:xfrm>
          <a:prstGeom prst="rect">
            <a:avLst/>
          </a:prstGeom>
          <a:noFill/>
          <a:ln>
            <a:noFill/>
          </a:ln>
        </p:spPr>
      </p:pic>
      <p:sp>
        <p:nvSpPr>
          <p:cNvPr id="4" name="TextBox 3"/>
          <p:cNvSpPr txBox="1"/>
          <p:nvPr/>
        </p:nvSpPr>
        <p:spPr>
          <a:xfrm>
            <a:off x="1371600" y="3044311"/>
            <a:ext cx="1905000" cy="369332"/>
          </a:xfrm>
          <a:prstGeom prst="rect">
            <a:avLst/>
          </a:prstGeom>
          <a:noFill/>
        </p:spPr>
        <p:txBody>
          <a:bodyPr wrap="square" rtlCol="0">
            <a:spAutoFit/>
          </a:bodyPr>
          <a:lstStyle/>
          <a:p>
            <a:r>
              <a:rPr lang="en-US" i="1" dirty="0"/>
              <a:t>Pattern</a:t>
            </a:r>
            <a:r>
              <a:rPr lang="en-US" i="1" dirty="0" smtClean="0"/>
              <a:t> 3</a:t>
            </a:r>
            <a:endParaRPr lang="en-US" i="1" dirty="0"/>
          </a:p>
        </p:txBody>
      </p:sp>
      <p:pic>
        <p:nvPicPr>
          <p:cNvPr id="11" name="Picture 10" descr="graph"/>
          <p:cNvPicPr/>
          <p:nvPr/>
        </p:nvPicPr>
        <p:blipFill>
          <a:blip r:embed="rId6">
            <a:extLst>
              <a:ext uri="{28A0092B-C50C-407E-A947-70E740481C1C}">
                <a14:useLocalDpi xmlns:a14="http://schemas.microsoft.com/office/drawing/2010/main" val="0"/>
              </a:ext>
            </a:extLst>
          </a:blip>
          <a:srcRect/>
          <a:stretch>
            <a:fillRect/>
          </a:stretch>
        </p:blipFill>
        <p:spPr bwMode="auto">
          <a:xfrm>
            <a:off x="5057775" y="3382964"/>
            <a:ext cx="3443104" cy="2027237"/>
          </a:xfrm>
          <a:prstGeom prst="rect">
            <a:avLst/>
          </a:prstGeom>
          <a:noFill/>
          <a:ln>
            <a:noFill/>
          </a:ln>
        </p:spPr>
      </p:pic>
      <p:sp>
        <p:nvSpPr>
          <p:cNvPr id="12" name="TextBox 11"/>
          <p:cNvSpPr txBox="1"/>
          <p:nvPr/>
        </p:nvSpPr>
        <p:spPr>
          <a:xfrm>
            <a:off x="6019800" y="3001040"/>
            <a:ext cx="1905000" cy="369332"/>
          </a:xfrm>
          <a:prstGeom prst="rect">
            <a:avLst/>
          </a:prstGeom>
          <a:noFill/>
        </p:spPr>
        <p:txBody>
          <a:bodyPr wrap="square" rtlCol="0">
            <a:spAutoFit/>
          </a:bodyPr>
          <a:lstStyle/>
          <a:p>
            <a:r>
              <a:rPr lang="en-US" i="1" dirty="0" smtClean="0"/>
              <a:t>Pattern 4</a:t>
            </a:r>
            <a:endParaRPr lang="en-US" i="1" dirty="0"/>
          </a:p>
        </p:txBody>
      </p:sp>
      <mc:AlternateContent xmlns:mc="http://schemas.openxmlformats.org/markup-compatibility/2006" xmlns:a14="http://schemas.microsoft.com/office/drawing/2010/main">
        <mc:Choice Requires="a14">
          <p:sp>
            <p:nvSpPr>
              <p:cNvPr id="13" name="Rectangle 12"/>
              <p:cNvSpPr/>
              <p:nvPr/>
            </p:nvSpPr>
            <p:spPr>
              <a:xfrm>
                <a:off x="914400" y="5623441"/>
                <a:ext cx="7538854" cy="987193"/>
              </a:xfrm>
              <a:prstGeom prst="rect">
                <a:avLst/>
              </a:prstGeom>
            </p:spPr>
            <p:txBody>
              <a:bodyPr wrap="square">
                <a:spAutoFit/>
              </a:bodyPr>
              <a:lstStyle/>
              <a:p>
                <a:r>
                  <a:rPr lang="en-US" dirty="0" smtClean="0">
                    <a:latin typeface="Times" charset="0"/>
                    <a:ea typeface="Times" charset="0"/>
                    <a:cs typeface="Times" charset="0"/>
                  </a:rPr>
                  <a:t>Step function                                                          Pulse function</a:t>
                </a:r>
              </a:p>
              <a:p>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𝑺</m:t>
                        </m:r>
                      </m:e>
                      <m:sub>
                        <m:r>
                          <a:rPr lang="en-US" b="1" i="1">
                            <a:latin typeface="Cambria Math" charset="0"/>
                            <a:ea typeface="Times" charset="0"/>
                            <a:cs typeface="Times" charset="0"/>
                          </a:rPr>
                          <m:t>𝒕</m:t>
                        </m:r>
                      </m:sub>
                    </m:sSub>
                  </m:oMath>
                </a14:m>
                <a:r>
                  <a:rPr lang="en-US" dirty="0">
                    <a:latin typeface="Times" charset="0"/>
                    <a:ea typeface="Times" charset="0"/>
                    <a:cs typeface="Times" charset="0"/>
                  </a:rPr>
                  <a:t>=</a:t>
                </a:r>
                <a14:m>
                  <m:oMath xmlns:m="http://schemas.openxmlformats.org/officeDocument/2006/math">
                    <m:r>
                      <a:rPr lang="en-US" i="1">
                        <a:latin typeface="Cambria Math" charset="0"/>
                        <a:ea typeface="Times" charset="0"/>
                        <a:cs typeface="Times" charset="0"/>
                      </a:rPr>
                      <m:t> </m:t>
                    </m:r>
                    <m:d>
                      <m:dPr>
                        <m:begChr m:val="{"/>
                        <m:endChr m:val=""/>
                        <m:ctrlPr>
                          <a:rPr lang="en-US" i="1">
                            <a:latin typeface="Cambria Math" panose="02040503050406030204" pitchFamily="18" charset="0"/>
                            <a:ea typeface="Times" charset="0"/>
                            <a:cs typeface="Times" charset="0"/>
                          </a:rPr>
                        </m:ctrlPr>
                      </m:dPr>
                      <m:e>
                        <m:eqArr>
                          <m:eqArrPr>
                            <m:ctrlPr>
                              <a:rPr lang="en-US" i="1">
                                <a:latin typeface="Cambria Math" panose="02040503050406030204" pitchFamily="18" charset="0"/>
                                <a:ea typeface="Times" charset="0"/>
                                <a:cs typeface="Times" charset="0"/>
                              </a:rPr>
                            </m:ctrlPr>
                          </m:eqArrPr>
                          <m:e>
                            <m:r>
                              <a:rPr lang="en-US" i="1">
                                <a:latin typeface="Cambria Math" charset="0"/>
                                <a:ea typeface="Times" charset="0"/>
                                <a:cs typeface="Times" charset="0"/>
                              </a:rPr>
                              <m:t>0 </m:t>
                            </m:r>
                            <m:r>
                              <a:rPr lang="en-US" i="1">
                                <a:latin typeface="Cambria Math" charset="0"/>
                                <a:ea typeface="Times" charset="0"/>
                                <a:cs typeface="Times" charset="0"/>
                              </a:rPr>
                              <m:t>𝑖𝑓</m:t>
                            </m:r>
                            <m:r>
                              <a:rPr lang="en-US" i="1">
                                <a:latin typeface="Cambria Math" charset="0"/>
                                <a:ea typeface="Times" charset="0"/>
                                <a:cs typeface="Times" charset="0"/>
                              </a:rPr>
                              <m:t> </m:t>
                            </m:r>
                            <m:r>
                              <a:rPr lang="en-US" i="1">
                                <a:latin typeface="Cambria Math" charset="0"/>
                                <a:ea typeface="Times" charset="0"/>
                                <a:cs typeface="Times" charset="0"/>
                              </a:rPr>
                              <m:t>𝑡</m:t>
                            </m:r>
                            <m:r>
                              <a:rPr lang="en-US" b="0" i="1" smtClean="0">
                                <a:latin typeface="Cambria Math" charset="0"/>
                                <a:ea typeface="Times" charset="0"/>
                                <a:cs typeface="Times" charset="0"/>
                              </a:rPr>
                              <m:t>&lt;</m:t>
                            </m:r>
                            <m:r>
                              <a:rPr lang="en-US" b="0" i="1" smtClean="0">
                                <a:latin typeface="Cambria Math" charset="0"/>
                                <a:ea typeface="Times" charset="0"/>
                                <a:cs typeface="Times" charset="0"/>
                              </a:rPr>
                              <m:t>𝑇</m:t>
                            </m:r>
                          </m:e>
                          <m:e>
                            <m:r>
                              <a:rPr lang="en-US" i="1">
                                <a:latin typeface="Cambria Math" charset="0"/>
                                <a:ea typeface="Times" charset="0"/>
                                <a:cs typeface="Times" charset="0"/>
                              </a:rPr>
                              <m:t>1 </m:t>
                            </m:r>
                            <m:r>
                              <a:rPr lang="en-US" i="1">
                                <a:latin typeface="Cambria Math" charset="0"/>
                                <a:ea typeface="Times" charset="0"/>
                                <a:cs typeface="Times" charset="0"/>
                              </a:rPr>
                              <m:t>𝑖𝑓</m:t>
                            </m:r>
                            <m:r>
                              <a:rPr lang="en-US" i="1">
                                <a:latin typeface="Cambria Math" charset="0"/>
                                <a:ea typeface="Times" charset="0"/>
                                <a:cs typeface="Times" charset="0"/>
                              </a:rPr>
                              <m:t> </m:t>
                            </m:r>
                            <m:r>
                              <a:rPr lang="en-US" i="1">
                                <a:latin typeface="Cambria Math" charset="0"/>
                                <a:ea typeface="Times" charset="0"/>
                                <a:cs typeface="Times" charset="0"/>
                              </a:rPr>
                              <m:t>𝑡</m:t>
                            </m:r>
                            <m:r>
                              <a:rPr lang="en-US" i="1">
                                <a:latin typeface="Cambria Math" charset="0"/>
                                <a:ea typeface="Times" charset="0"/>
                                <a:cs typeface="Times" charset="0"/>
                              </a:rPr>
                              <m:t>≥</m:t>
                            </m:r>
                            <m:r>
                              <a:rPr lang="en-US" b="0" i="1" smtClean="0">
                                <a:latin typeface="Cambria Math" charset="0"/>
                                <a:ea typeface="Times" charset="0"/>
                                <a:cs typeface="Times" charset="0"/>
                              </a:rPr>
                              <m:t>𝑇</m:t>
                            </m:r>
                          </m:e>
                        </m:eqArr>
                      </m:e>
                    </m:d>
                  </m:oMath>
                </a14:m>
                <a:r>
                  <a:rPr lang="en-US" dirty="0"/>
                  <a:t>		</a:t>
                </a:r>
                <a:r>
                  <a:rPr lang="en-US" dirty="0" smtClean="0"/>
                  <a:t>              </a:t>
                </a:r>
                <a14:m>
                  <m:oMath xmlns:m="http://schemas.openxmlformats.org/officeDocument/2006/math">
                    <m:sSub>
                      <m:sSubPr>
                        <m:ctrlPr>
                          <a:rPr lang="en-US" b="1" i="1">
                            <a:latin typeface="Cambria Math" panose="02040503050406030204" pitchFamily="18" charset="0"/>
                            <a:ea typeface="Times" charset="0"/>
                            <a:cs typeface="Times" charset="0"/>
                          </a:rPr>
                        </m:ctrlPr>
                      </m:sSubPr>
                      <m:e>
                        <m:r>
                          <a:rPr lang="en-US" b="1" i="1" smtClean="0">
                            <a:latin typeface="Cambria Math" charset="0"/>
                            <a:ea typeface="Times" charset="0"/>
                            <a:cs typeface="Times" charset="0"/>
                          </a:rPr>
                          <m:t>                    </m:t>
                        </m:r>
                        <m:r>
                          <a:rPr lang="en-US" b="1" i="1" smtClean="0">
                            <a:latin typeface="Cambria Math" charset="0"/>
                            <a:ea typeface="Times" charset="0"/>
                            <a:cs typeface="Times" charset="0"/>
                          </a:rPr>
                          <m:t>𝑷</m:t>
                        </m:r>
                      </m:e>
                      <m:sub>
                        <m:r>
                          <a:rPr lang="en-US" b="1" i="1">
                            <a:latin typeface="Cambria Math" charset="0"/>
                            <a:ea typeface="Times" charset="0"/>
                            <a:cs typeface="Times" charset="0"/>
                          </a:rPr>
                          <m:t>𝒕</m:t>
                        </m:r>
                      </m:sub>
                    </m:sSub>
                  </m:oMath>
                </a14:m>
                <a:r>
                  <a:rPr lang="en-US" dirty="0">
                    <a:latin typeface="Times" charset="0"/>
                    <a:ea typeface="Times" charset="0"/>
                    <a:cs typeface="Times" charset="0"/>
                  </a:rPr>
                  <a:t>=</a:t>
                </a:r>
                <a14:m>
                  <m:oMath xmlns:m="http://schemas.openxmlformats.org/officeDocument/2006/math">
                    <m:r>
                      <a:rPr lang="en-US" i="1">
                        <a:latin typeface="Cambria Math" charset="0"/>
                        <a:ea typeface="Times" charset="0"/>
                        <a:cs typeface="Times" charset="0"/>
                      </a:rPr>
                      <m:t> </m:t>
                    </m:r>
                    <m:d>
                      <m:dPr>
                        <m:begChr m:val="{"/>
                        <m:endChr m:val=""/>
                        <m:ctrlPr>
                          <a:rPr lang="en-US" i="1">
                            <a:latin typeface="Cambria Math" panose="02040503050406030204" pitchFamily="18" charset="0"/>
                            <a:ea typeface="Times" charset="0"/>
                            <a:cs typeface="Times" charset="0"/>
                          </a:rPr>
                        </m:ctrlPr>
                      </m:dPr>
                      <m:e>
                        <m:eqArr>
                          <m:eqArrPr>
                            <m:ctrlPr>
                              <a:rPr lang="en-US" i="1">
                                <a:latin typeface="Cambria Math" panose="02040503050406030204" pitchFamily="18" charset="0"/>
                                <a:ea typeface="Times" charset="0"/>
                                <a:cs typeface="Times" charset="0"/>
                              </a:rPr>
                            </m:ctrlPr>
                          </m:eqArrPr>
                          <m:e>
                            <m:r>
                              <a:rPr lang="en-US" i="1">
                                <a:latin typeface="Cambria Math" charset="0"/>
                                <a:ea typeface="Times" charset="0"/>
                                <a:cs typeface="Times" charset="0"/>
                              </a:rPr>
                              <m:t>0 </m:t>
                            </m:r>
                            <m:r>
                              <a:rPr lang="en-US" i="1">
                                <a:latin typeface="Cambria Math" charset="0"/>
                                <a:ea typeface="Times" charset="0"/>
                                <a:cs typeface="Times" charset="0"/>
                              </a:rPr>
                              <m:t>𝑖𝑓</m:t>
                            </m:r>
                            <m:r>
                              <a:rPr lang="en-US" i="1">
                                <a:latin typeface="Cambria Math" charset="0"/>
                                <a:ea typeface="Times" charset="0"/>
                                <a:cs typeface="Times" charset="0"/>
                              </a:rPr>
                              <m:t> </m:t>
                            </m:r>
                            <m:r>
                              <a:rPr lang="en-US" i="1">
                                <a:latin typeface="Cambria Math" charset="0"/>
                                <a:ea typeface="Times" charset="0"/>
                                <a:cs typeface="Times" charset="0"/>
                              </a:rPr>
                              <m:t>𝑡</m:t>
                            </m:r>
                            <m:r>
                              <a:rPr lang="en-US" i="1">
                                <a:latin typeface="Cambria Math" charset="0"/>
                                <a:ea typeface="Times" charset="0"/>
                                <a:cs typeface="Times" charset="0"/>
                              </a:rPr>
                              <m:t>≠</m:t>
                            </m:r>
                            <m:r>
                              <a:rPr lang="en-US" b="0" i="1" smtClean="0">
                                <a:latin typeface="Cambria Math" charset="0"/>
                                <a:ea typeface="Times" charset="0"/>
                                <a:cs typeface="Times" charset="0"/>
                              </a:rPr>
                              <m:t>𝑇</m:t>
                            </m:r>
                          </m:e>
                          <m:e>
                            <m:r>
                              <a:rPr lang="en-US" i="1">
                                <a:latin typeface="Cambria Math" charset="0"/>
                                <a:ea typeface="Times" charset="0"/>
                                <a:cs typeface="Times" charset="0"/>
                              </a:rPr>
                              <m:t>1 </m:t>
                            </m:r>
                            <m:r>
                              <a:rPr lang="en-US" i="1">
                                <a:latin typeface="Cambria Math" charset="0"/>
                                <a:ea typeface="Times" charset="0"/>
                                <a:cs typeface="Times" charset="0"/>
                              </a:rPr>
                              <m:t>𝑖𝑓</m:t>
                            </m:r>
                            <m:r>
                              <a:rPr lang="en-US" i="1">
                                <a:latin typeface="Cambria Math" charset="0"/>
                                <a:ea typeface="Times" charset="0"/>
                                <a:cs typeface="Times" charset="0"/>
                              </a:rPr>
                              <m:t> </m:t>
                            </m:r>
                            <m:r>
                              <a:rPr lang="en-US" i="1">
                                <a:latin typeface="Cambria Math" charset="0"/>
                                <a:ea typeface="Times" charset="0"/>
                                <a:cs typeface="Times" charset="0"/>
                              </a:rPr>
                              <m:t>𝑡</m:t>
                            </m:r>
                            <m:r>
                              <a:rPr lang="en-US" i="1">
                                <a:latin typeface="Cambria Math" charset="0"/>
                                <a:ea typeface="Times" charset="0"/>
                                <a:cs typeface="Times" charset="0"/>
                              </a:rPr>
                              <m:t>=</m:t>
                            </m:r>
                            <m:r>
                              <a:rPr lang="en-US" b="0" i="1" smtClean="0">
                                <a:latin typeface="Cambria Math" charset="0"/>
                                <a:ea typeface="Times" charset="0"/>
                                <a:cs typeface="Times" charset="0"/>
                              </a:rPr>
                              <m:t>𝑇</m:t>
                            </m:r>
                          </m:e>
                        </m:eqArr>
                      </m:e>
                    </m:d>
                  </m:oMath>
                </a14:m>
                <a:endParaRPr lang="en-US" dirty="0">
                  <a:latin typeface="Times" charset="0"/>
                  <a:ea typeface="Times" charset="0"/>
                  <a:cs typeface="Times"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914400" y="5623441"/>
                <a:ext cx="7538854" cy="987193"/>
              </a:xfrm>
              <a:prstGeom prst="rect">
                <a:avLst/>
              </a:prstGeom>
              <a:blipFill rotWithShape="0">
                <a:blip r:embed="rId7"/>
                <a:stretch>
                  <a:fillRect l="-647" t="-3086"/>
                </a:stretch>
              </a:blipFill>
            </p:spPr>
            <p:txBody>
              <a:bodyPr/>
              <a:lstStyle/>
              <a:p>
                <a:r>
                  <a:rPr lang="en-US">
                    <a:noFill/>
                  </a:rPr>
                  <a:t> </a:t>
                </a:r>
              </a:p>
            </p:txBody>
          </p:sp>
        </mc:Fallback>
      </mc:AlternateContent>
    </p:spTree>
    <p:extLst>
      <p:ext uri="{BB962C8B-B14F-4D97-AF65-F5344CB8AC3E}">
        <p14:creationId xmlns:p14="http://schemas.microsoft.com/office/powerpoint/2010/main" val="3066651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1341</TotalTime>
  <Words>1761</Words>
  <Application>Microsoft Office PowerPoint</Application>
  <PresentationFormat>On-screen Show (4:3)</PresentationFormat>
  <Paragraphs>398</Paragraphs>
  <Slides>33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宋体</vt:lpstr>
      <vt:lpstr>Arial</vt:lpstr>
      <vt:lpstr>Calibri</vt:lpstr>
      <vt:lpstr>Cambria Math</vt:lpstr>
      <vt:lpstr>Consolas</vt:lpstr>
      <vt:lpstr>Courier New</vt:lpstr>
      <vt:lpstr>Lucida Console</vt:lpstr>
      <vt:lpstr>Times</vt:lpstr>
      <vt:lpstr>Times New Roman</vt:lpstr>
      <vt:lpstr>Wingdings</vt:lpstr>
      <vt:lpstr>Office Theme</vt:lpstr>
      <vt:lpstr>Intervention Analysis </vt:lpstr>
      <vt:lpstr>Agenda</vt:lpstr>
      <vt:lpstr>Introduction</vt:lpstr>
      <vt:lpstr>What is intervention analysis</vt:lpstr>
      <vt:lpstr>PowerPoint Presentation</vt:lpstr>
      <vt:lpstr>Four basic patterns of intervention model</vt:lpstr>
      <vt:lpstr>Example </vt:lpstr>
      <vt:lpstr>Model Description</vt:lpstr>
      <vt:lpstr>Model Description</vt:lpstr>
      <vt:lpstr>Model Description</vt:lpstr>
      <vt:lpstr>Model Description</vt:lpstr>
      <vt:lpstr>Modeling Process</vt:lpstr>
      <vt:lpstr>Modeling Process</vt:lpstr>
      <vt:lpstr>Modeling Process</vt:lpstr>
      <vt:lpstr>Modeling Process</vt:lpstr>
      <vt:lpstr>Diagnostics</vt:lpstr>
      <vt:lpstr>Intervention Analysis in R</vt:lpstr>
      <vt:lpstr>Intervention Analysis in R</vt:lpstr>
      <vt:lpstr>Intervention Analysis in R</vt:lpstr>
      <vt:lpstr>Intervention Analysis in R</vt:lpstr>
      <vt:lpstr>Intervention Analysis in R</vt:lpstr>
      <vt:lpstr>Intervention Analysis in R</vt:lpstr>
      <vt:lpstr>Intervention Analysis in R</vt:lpstr>
      <vt:lpstr>Intervention Analysis in R</vt:lpstr>
      <vt:lpstr>Intervention Analysis in R</vt:lpstr>
      <vt:lpstr>Intervention Model in R</vt:lpstr>
      <vt:lpstr>Intervention Analysis in R</vt:lpstr>
      <vt:lpstr>Intervention Analysis in R</vt:lpstr>
      <vt:lpstr>Intervention Analysis in R</vt:lpstr>
      <vt:lpstr>Intervention Analysis in R</vt:lpstr>
      <vt:lpstr>Intervention Analysis in R</vt:lpstr>
      <vt:lpstr>Intervention Analysis in R</vt:lpstr>
      <vt:lpstr>Intervention Model in R</vt:lpstr>
    </vt:vector>
  </TitlesOfParts>
  <Company>Bentley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Woolford, Sam</dc:creator>
  <cp:lastModifiedBy>Xie, Shuhan</cp:lastModifiedBy>
  <cp:revision>105</cp:revision>
  <cp:lastPrinted>2014-03-26T00:14:15Z</cp:lastPrinted>
  <dcterms:created xsi:type="dcterms:W3CDTF">2014-03-21T05:22:08Z</dcterms:created>
  <dcterms:modified xsi:type="dcterms:W3CDTF">2016-12-07T23:39:54Z</dcterms:modified>
</cp:coreProperties>
</file>