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3" r:id="rId4"/>
    <p:sldId id="264" r:id="rId5"/>
    <p:sldId id="268" r:id="rId6"/>
    <p:sldId id="265" r:id="rId7"/>
    <p:sldId id="267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5C85E-03FA-4D3C-AD4C-8DBA29CE8CF3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3348-832E-4B89-A378-B3C61D9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0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3348-832E-4B89-A378-B3C61D9FE6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5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3348-832E-4B89-A378-B3C61D9FE6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203598"/>
            <a:ext cx="7632848" cy="223224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麒麟大赢家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竞猜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iPhone7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收益奖金两不误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1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304076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期，每天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期，每期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小时，活动交易品种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白银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200g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期提高基础奖金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元，参与交易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人数越多，奖池奖金越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高，奖池奖金无上限；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活动期间每建仓白银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200g 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手即获得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份奖金份数，用户获得份数后可随时进行竞猜，活动结束后不能再参与竞猜；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活动结束前如用户未选择竞猜方向，系统默认竞猜方向与用户活动期间最后一单的建仓方向相同；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已猜选的用户，如参与交易达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份的奖金份数，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为当前奖金份数，可获得修改竞猜结果的机会；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竞猜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：每期活动竞猜指定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分钟后的行情涨跌走势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猜对方：按自己的交易份数占比刮分奖池奖金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猜错方：无活动奖励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涨跌持平：无奖励，当期奖池奖金自动滚至下期；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7.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连续获胜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期的用户可获得额外奖励，最高奖励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iPhone7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一台；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25" y="32813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zh-CN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40572"/>
              </p:ext>
            </p:extLst>
          </p:nvPr>
        </p:nvGraphicFramePr>
        <p:xfrm>
          <a:off x="1331640" y="2505069"/>
          <a:ext cx="5904656" cy="237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320480"/>
              </a:tblGrid>
              <a:tr h="291851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说明</a:t>
                      </a:r>
                      <a:endParaRPr lang="zh-CN" altLang="en-US" sz="1100" dirty="0"/>
                    </a:p>
                  </a:txBody>
                  <a:tcPr/>
                </a:tc>
              </a:tr>
              <a:tr h="291851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活动交易商品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白银和汽油可切换，根据当周事件判断</a:t>
                      </a:r>
                      <a:endParaRPr lang="zh-CN" altLang="en-US" sz="1100" dirty="0"/>
                    </a:p>
                  </a:txBody>
                  <a:tcPr/>
                </a:tc>
              </a:tr>
              <a:tr h="291851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奖池奖金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平台每期提高</a:t>
                      </a:r>
                      <a:r>
                        <a:rPr lang="en-US" altLang="zh-CN" sz="1100" dirty="0" smtClean="0"/>
                        <a:t>2000</a:t>
                      </a:r>
                      <a:r>
                        <a:rPr lang="zh-CN" altLang="en-US" sz="1100" dirty="0" smtClean="0"/>
                        <a:t>元奖金作为奖池起始奖金</a:t>
                      </a:r>
                      <a:endParaRPr lang="zh-CN" altLang="en-US" sz="1100" dirty="0"/>
                    </a:p>
                  </a:txBody>
                  <a:tcPr/>
                </a:tc>
              </a:tr>
              <a:tr h="267166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奖金增加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每建仓</a:t>
                      </a:r>
                      <a:r>
                        <a:rPr lang="en-US" altLang="zh-CN" sz="1100" dirty="0" smtClean="0"/>
                        <a:t>5</a:t>
                      </a:r>
                      <a:r>
                        <a:rPr lang="zh-CN" altLang="en-US" sz="1100" dirty="0" smtClean="0"/>
                        <a:t>手奖池增加</a:t>
                      </a:r>
                      <a:r>
                        <a:rPr lang="en-US" altLang="zh-CN" sz="1100" dirty="0" smtClean="0"/>
                        <a:t>1.5</a:t>
                      </a:r>
                      <a:r>
                        <a:rPr lang="zh-CN" altLang="en-US" sz="1100" dirty="0" smtClean="0"/>
                        <a:t>元，无上限</a:t>
                      </a:r>
                      <a:endParaRPr lang="zh-CN" altLang="en-US" sz="1100" dirty="0"/>
                    </a:p>
                  </a:txBody>
                  <a:tcPr/>
                </a:tc>
              </a:tr>
              <a:tr h="267166">
                <a:tc>
                  <a:txBody>
                    <a:bodyPr/>
                    <a:lstStyle/>
                    <a:p>
                      <a:r>
                        <a:rPr lang="zh-CN" altLang="en-US" sz="1100" b="1" smtClean="0"/>
                        <a:t>每份奖金</a:t>
                      </a:r>
                      <a:r>
                        <a:rPr lang="zh-CN" altLang="en-US" sz="1100" b="1" dirty="0" smtClean="0"/>
                        <a:t>发放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奖池总奖金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（获胜方总份数）</a:t>
                      </a:r>
                      <a:endParaRPr lang="en-US" altLang="zh-CN" sz="1100" dirty="0" smtClean="0"/>
                    </a:p>
                  </a:txBody>
                  <a:tcPr/>
                </a:tc>
              </a:tr>
              <a:tr h="267166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连胜</a:t>
                      </a:r>
                      <a:r>
                        <a:rPr lang="en-US" altLang="zh-CN" sz="1100" b="1" dirty="0" smtClean="0"/>
                        <a:t>4</a:t>
                      </a:r>
                      <a:r>
                        <a:rPr lang="zh-CN" altLang="en-US" sz="1100" b="1" dirty="0" smtClean="0"/>
                        <a:t>期、</a:t>
                      </a:r>
                      <a:r>
                        <a:rPr lang="en-US" altLang="zh-CN" sz="1100" b="1" dirty="0" smtClean="0"/>
                        <a:t>6</a:t>
                      </a:r>
                      <a:r>
                        <a:rPr lang="zh-CN" altLang="en-US" sz="1100" b="1" dirty="0" smtClean="0"/>
                        <a:t>期、</a:t>
                      </a:r>
                      <a:r>
                        <a:rPr lang="en-US" altLang="zh-CN" sz="1100" b="1" dirty="0" smtClean="0"/>
                        <a:t>8</a:t>
                      </a:r>
                      <a:r>
                        <a:rPr lang="zh-CN" altLang="en-US" sz="1100" b="1" dirty="0" smtClean="0"/>
                        <a:t>期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100</a:t>
                      </a:r>
                      <a:r>
                        <a:rPr lang="zh-CN" altLang="en-US" sz="1100" dirty="0" smtClean="0"/>
                        <a:t>元、</a:t>
                      </a:r>
                      <a:r>
                        <a:rPr lang="en-US" altLang="zh-CN" sz="1100" dirty="0" smtClean="0"/>
                        <a:t>500</a:t>
                      </a:r>
                      <a:r>
                        <a:rPr lang="zh-CN" altLang="en-US" sz="1100" dirty="0" smtClean="0"/>
                        <a:t>元、</a:t>
                      </a:r>
                      <a:r>
                        <a:rPr lang="en-US" altLang="zh-CN" sz="1100" dirty="0" smtClean="0"/>
                        <a:t>iPhone7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一台</a:t>
                      </a:r>
                      <a:endParaRPr lang="zh-CN" altLang="en-US" sz="1100" dirty="0"/>
                    </a:p>
                  </a:txBody>
                  <a:tcPr/>
                </a:tc>
              </a:tr>
              <a:tr h="267166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下期活动展示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预告形式，提前展示出下一期活动时间</a:t>
                      </a:r>
                      <a:endParaRPr lang="zh-CN" altLang="en-US" sz="1100" dirty="0"/>
                    </a:p>
                  </a:txBody>
                  <a:tcPr/>
                </a:tc>
              </a:tr>
              <a:tr h="267166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当期结束后</a:t>
                      </a:r>
                      <a:endParaRPr lang="zh-CN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10</a:t>
                      </a:r>
                      <a:r>
                        <a:rPr lang="zh-CN" altLang="en-US" sz="1100" dirty="0" smtClean="0"/>
                        <a:t>分钟内：竞猜结果即将公布</a:t>
                      </a:r>
                      <a:endParaRPr lang="en-US" altLang="zh-CN" sz="1100" dirty="0" smtClean="0"/>
                    </a:p>
                    <a:p>
                      <a:r>
                        <a:rPr lang="zh-CN" altLang="en-US" sz="1100" dirty="0" smtClean="0"/>
                        <a:t>竞猜结果公布后：获胜方获得的奖金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2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9512" y="-20538"/>
            <a:ext cx="5328591" cy="516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51206" y="743110"/>
            <a:ext cx="25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看涨：</a:t>
            </a:r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</a:t>
            </a:r>
            <a:r>
              <a:rPr lang="zh-CN" altLang="en-US" sz="1200" dirty="0"/>
              <a:t>价</a:t>
            </a:r>
            <a:r>
              <a:rPr lang="en-US" altLang="zh-CN" sz="1200" dirty="0"/>
              <a:t>&lt; </a:t>
            </a:r>
            <a:r>
              <a:rPr lang="en-US" altLang="zh-CN" sz="1200" dirty="0" smtClean="0"/>
              <a:t>15:12</a:t>
            </a:r>
            <a:r>
              <a:rPr lang="zh-CN" altLang="en-US" sz="1200" dirty="0" smtClean="0"/>
              <a:t>行情价</a:t>
            </a:r>
            <a:endParaRPr lang="en-US" altLang="zh-CN" sz="1200" dirty="0" smtClean="0"/>
          </a:p>
          <a:p>
            <a:r>
              <a:rPr lang="zh-CN" altLang="en-US" sz="1200" dirty="0" smtClean="0"/>
              <a:t>看跌：</a:t>
            </a:r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行情价</a:t>
            </a:r>
            <a:r>
              <a:rPr lang="en-US" altLang="zh-CN" sz="1200" dirty="0" smtClean="0"/>
              <a:t>&gt; 15:12</a:t>
            </a:r>
            <a:r>
              <a:rPr lang="zh-CN" altLang="en-US" sz="1200" dirty="0" smtClean="0"/>
              <a:t>行情价</a:t>
            </a:r>
            <a:endParaRPr lang="en-US" altLang="zh-CN" sz="1200" dirty="0" smtClean="0"/>
          </a:p>
          <a:p>
            <a:r>
              <a:rPr lang="zh-CN" altLang="en-US" sz="1200" dirty="0" smtClean="0"/>
              <a:t>看平：</a:t>
            </a:r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行情价</a:t>
            </a:r>
            <a:r>
              <a:rPr lang="en-US" altLang="zh-CN" sz="1200" dirty="0"/>
              <a:t>=</a:t>
            </a:r>
            <a:r>
              <a:rPr lang="en-US" altLang="zh-CN" sz="1200" dirty="0" smtClean="0"/>
              <a:t> 15:12</a:t>
            </a:r>
            <a:r>
              <a:rPr lang="zh-CN" altLang="en-US" sz="1200" dirty="0" smtClean="0"/>
              <a:t>行情价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5992" y="-15315"/>
            <a:ext cx="203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麒麟大赢家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期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49493" y="320487"/>
            <a:ext cx="298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活动交易时间：</a:t>
            </a:r>
            <a:r>
              <a:rPr lang="en-US" altLang="zh-CN" sz="1200" dirty="0" smtClean="0"/>
              <a:t>10:00——15:00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0735" y="915566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竞猜</a:t>
            </a:r>
            <a:r>
              <a:rPr lang="zh-CN" altLang="en-US" sz="1200" dirty="0"/>
              <a:t>白银</a:t>
            </a:r>
            <a:r>
              <a:rPr lang="zh-CN" altLang="en-US" sz="1200" dirty="0" smtClean="0"/>
              <a:t>行情走势</a:t>
            </a:r>
            <a:endParaRPr lang="en-US" altLang="zh-CN" sz="1200" dirty="0" smtClean="0"/>
          </a:p>
        </p:txBody>
      </p:sp>
      <p:sp>
        <p:nvSpPr>
          <p:cNvPr id="24" name="流程图: 过程 23"/>
          <p:cNvSpPr/>
          <p:nvPr/>
        </p:nvSpPr>
        <p:spPr>
          <a:xfrm>
            <a:off x="1814027" y="1458937"/>
            <a:ext cx="2038286" cy="449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本期累计奖金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2605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17802" y="2219980"/>
            <a:ext cx="2873021" cy="30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白银</a:t>
            </a:r>
            <a:r>
              <a:rPr lang="en-US" altLang="zh-CN" sz="1050" dirty="0" smtClean="0"/>
              <a:t>200g</a:t>
            </a:r>
            <a:r>
              <a:rPr lang="zh-CN" altLang="en-US" sz="1050" dirty="0" smtClean="0"/>
              <a:t>建仓</a:t>
            </a:r>
            <a:r>
              <a:rPr lang="en-US" altLang="zh-CN" sz="1050" dirty="0" smtClean="0"/>
              <a:t>5</a:t>
            </a:r>
            <a:r>
              <a:rPr lang="zh-CN" altLang="en-US" sz="1050" dirty="0" smtClean="0"/>
              <a:t>手</a:t>
            </a:r>
            <a:r>
              <a:rPr lang="en-US" altLang="zh-CN" sz="1050" dirty="0" smtClean="0"/>
              <a:t>=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份奖金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683568" y="1971607"/>
            <a:ext cx="4119669" cy="25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起始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奖金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+1000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元，交易人数越多，奖池奖金越高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07869" y="3273019"/>
            <a:ext cx="1008112" cy="23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支持涨</a:t>
            </a:r>
            <a:endParaRPr lang="en-US" altLang="zh-CN" sz="1400" dirty="0" smtClean="0"/>
          </a:p>
        </p:txBody>
      </p:sp>
      <p:sp>
        <p:nvSpPr>
          <p:cNvPr id="36" name="圆角矩形 35"/>
          <p:cNvSpPr/>
          <p:nvPr/>
        </p:nvSpPr>
        <p:spPr>
          <a:xfrm>
            <a:off x="3688189" y="3267894"/>
            <a:ext cx="1008112" cy="25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支持跌</a:t>
            </a:r>
            <a:endParaRPr lang="zh-CN" altLang="en-US" sz="1400" dirty="0"/>
          </a:p>
        </p:txBody>
      </p:sp>
      <p:sp>
        <p:nvSpPr>
          <p:cNvPr id="37" name="流程图: 过程 36"/>
          <p:cNvSpPr/>
          <p:nvPr/>
        </p:nvSpPr>
        <p:spPr>
          <a:xfrm>
            <a:off x="954112" y="2878632"/>
            <a:ext cx="36004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248029" y="3273017"/>
            <a:ext cx="1008112" cy="23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</a:t>
            </a:r>
            <a:r>
              <a:rPr lang="zh-CN" altLang="en-US" sz="1400" dirty="0"/>
              <a:t>平</a:t>
            </a:r>
            <a:endParaRPr lang="en-US" altLang="zh-CN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07869" y="2958212"/>
            <a:ext cx="46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看涨</a:t>
            </a:r>
            <a:endParaRPr lang="en-US" altLang="zh-CN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192245" y="2957972"/>
            <a:ext cx="46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看跌</a:t>
            </a:r>
            <a:endParaRPr lang="en-US" altLang="zh-CN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672815" y="2936924"/>
            <a:ext cx="34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VS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860032" y="3393009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54521" y="2715766"/>
            <a:ext cx="2808312" cy="215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endParaRPr lang="zh-CN" altLang="en-US" sz="1050" dirty="0"/>
          </a:p>
        </p:txBody>
      </p:sp>
      <p:sp>
        <p:nvSpPr>
          <p:cNvPr id="14" name="圆角矩形 13"/>
          <p:cNvSpPr/>
          <p:nvPr/>
        </p:nvSpPr>
        <p:spPr>
          <a:xfrm>
            <a:off x="5220072" y="153962"/>
            <a:ext cx="288031" cy="77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参与记录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14552" y="3723878"/>
            <a:ext cx="2006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距竞猜结束还剩：</a:t>
            </a:r>
            <a:r>
              <a:rPr lang="en-US" altLang="zh-CN" sz="1050" dirty="0" smtClean="0"/>
              <a:t>X</a:t>
            </a:r>
            <a:r>
              <a:rPr lang="zh-CN" altLang="en-US" sz="1050" dirty="0"/>
              <a:t>分</a:t>
            </a:r>
            <a:r>
              <a:rPr lang="en-US" altLang="zh-CN" sz="1050" dirty="0" smtClean="0"/>
              <a:t>X</a:t>
            </a:r>
            <a:r>
              <a:rPr lang="zh-CN" altLang="en-US" sz="1050" dirty="0" smtClean="0"/>
              <a:t>秒</a:t>
            </a:r>
            <a:endParaRPr lang="zh-CN" altLang="en-US" sz="1050" dirty="0"/>
          </a:p>
        </p:txBody>
      </p:sp>
      <p:sp>
        <p:nvSpPr>
          <p:cNvPr id="45" name="圆角矩形 44"/>
          <p:cNvSpPr/>
          <p:nvPr/>
        </p:nvSpPr>
        <p:spPr>
          <a:xfrm>
            <a:off x="323120" y="4227934"/>
            <a:ext cx="504191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97775" y="4227934"/>
            <a:ext cx="1444647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白银</a:t>
            </a:r>
            <a:r>
              <a:rPr lang="en-US" altLang="zh-CN" sz="1050" dirty="0" smtClean="0"/>
              <a:t>200g</a:t>
            </a:r>
            <a:r>
              <a:rPr lang="zh-CN" altLang="en-US" sz="1050" dirty="0" smtClean="0"/>
              <a:t>建仓手数</a:t>
            </a:r>
            <a:endParaRPr lang="zh-CN" altLang="en-US" sz="1050" dirty="0"/>
          </a:p>
        </p:txBody>
      </p:sp>
      <p:sp>
        <p:nvSpPr>
          <p:cNvPr id="47" name="矩形 46"/>
          <p:cNvSpPr/>
          <p:nvPr/>
        </p:nvSpPr>
        <p:spPr>
          <a:xfrm>
            <a:off x="3544336" y="4243915"/>
            <a:ext cx="1545887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预期最高奖金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875991" y="4614621"/>
            <a:ext cx="688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150</a:t>
            </a:r>
            <a:r>
              <a:rPr lang="zh-CN" altLang="en-US" sz="1100" dirty="0" smtClean="0"/>
              <a:t>手</a:t>
            </a:r>
            <a:endParaRPr lang="zh-CN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096337" y="4622840"/>
            <a:ext cx="46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45</a:t>
            </a:r>
            <a:r>
              <a:rPr lang="zh-CN" altLang="en-US" sz="1100" dirty="0" smtClean="0"/>
              <a:t>元</a:t>
            </a:r>
            <a:endParaRPr lang="zh-CN" altLang="en-US" sz="1100" dirty="0"/>
          </a:p>
        </p:txBody>
      </p:sp>
      <p:sp>
        <p:nvSpPr>
          <p:cNvPr id="50" name="矩形 49"/>
          <p:cNvSpPr/>
          <p:nvPr/>
        </p:nvSpPr>
        <p:spPr>
          <a:xfrm>
            <a:off x="2037506" y="4243914"/>
            <a:ext cx="1424614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我的奖金份数</a:t>
            </a:r>
            <a:endParaRPr lang="zh-CN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2480421" y="4620883"/>
            <a:ext cx="46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30</a:t>
            </a:r>
            <a:r>
              <a:rPr lang="zh-CN" altLang="en-US" sz="1100" dirty="0" smtClean="0"/>
              <a:t>份</a:t>
            </a:r>
            <a:endParaRPr lang="zh-CN" altLang="en-US" sz="1100" dirty="0"/>
          </a:p>
        </p:txBody>
      </p:sp>
      <p:sp>
        <p:nvSpPr>
          <p:cNvPr id="52" name="圆角矩形 51"/>
          <p:cNvSpPr/>
          <p:nvPr/>
        </p:nvSpPr>
        <p:spPr>
          <a:xfrm>
            <a:off x="6012160" y="3617665"/>
            <a:ext cx="720080" cy="2502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支持跌</a:t>
            </a:r>
            <a:endParaRPr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6012160" y="4049713"/>
            <a:ext cx="720080" cy="250229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支持跌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88184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无份数：默认不可点击</a:t>
            </a:r>
            <a:endParaRPr lang="en-US" altLang="zh-CN" sz="10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达到份数：可点击支持</a:t>
            </a:r>
            <a:endParaRPr lang="en-US" altLang="zh-CN" sz="10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已选择支持方后：修改竞猜结果提示</a:t>
            </a:r>
            <a:r>
              <a:rPr lang="zh-CN" altLang="en-US" sz="1000" dirty="0" smtClean="0"/>
              <a:t>按钮</a:t>
            </a:r>
            <a:endParaRPr lang="zh-CN" altLang="en-US" sz="1000" dirty="0"/>
          </a:p>
        </p:txBody>
      </p:sp>
      <p:sp>
        <p:nvSpPr>
          <p:cNvPr id="54" name="圆角矩形 53"/>
          <p:cNvSpPr/>
          <p:nvPr/>
        </p:nvSpPr>
        <p:spPr>
          <a:xfrm>
            <a:off x="6012160" y="4481761"/>
            <a:ext cx="720080" cy="2502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支持跌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876255" y="3539792"/>
            <a:ext cx="188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、不可点击的状态，点击提示去交易</a:t>
            </a:r>
            <a:endParaRPr lang="zh-CN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876256" y="4053721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、可点击、未选择状态</a:t>
            </a:r>
            <a:endParaRPr lang="zh-CN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890625" y="440388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、已点击支持状态，其他按钮显示“修改”字样</a:t>
            </a:r>
            <a:endParaRPr lang="zh-CN" altLang="en-US" sz="1000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42590"/>
              </p:ext>
            </p:extLst>
          </p:nvPr>
        </p:nvGraphicFramePr>
        <p:xfrm>
          <a:off x="5580112" y="673702"/>
          <a:ext cx="35283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77"/>
                <a:gridCol w="684067"/>
                <a:gridCol w="940723"/>
                <a:gridCol w="643453"/>
                <a:gridCol w="648072"/>
              </a:tblGrid>
              <a:tr h="358494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团期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奖池金额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竞猜结果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交易份数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当期奖金</a:t>
                      </a:r>
                      <a:endParaRPr lang="zh-CN" altLang="en-US" sz="1000" dirty="0"/>
                    </a:p>
                  </a:txBody>
                  <a:tcPr/>
                </a:tc>
              </a:tr>
              <a:tr h="23485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</a:t>
                      </a:r>
                      <a:r>
                        <a:rPr lang="zh-CN" altLang="en-US" sz="1000" dirty="0" smtClean="0"/>
                        <a:t>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2689</a:t>
                      </a:r>
                      <a:r>
                        <a:rPr lang="zh-CN" altLang="en-US" sz="1000" dirty="0" smtClean="0"/>
                        <a:t>元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跌</a:t>
                      </a:r>
                      <a:r>
                        <a:rPr lang="en-US" altLang="zh-CN" sz="1000" dirty="0" smtClean="0"/>
                        <a:t>—</a:t>
                      </a:r>
                      <a:r>
                        <a:rPr lang="zh-CN" altLang="en-US" sz="1000" dirty="0" smtClean="0"/>
                        <a:t>未参与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</a:tr>
              <a:tr h="23485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02</a:t>
                      </a:r>
                      <a:r>
                        <a:rPr lang="zh-CN" altLang="en-US" sz="1000" dirty="0" smtClean="0"/>
                        <a:t>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3002</a:t>
                      </a:r>
                      <a:r>
                        <a:rPr lang="zh-CN" altLang="en-US" sz="1000" dirty="0" smtClean="0"/>
                        <a:t>元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涨</a:t>
                      </a:r>
                      <a:r>
                        <a:rPr lang="en-US" altLang="zh-CN" sz="1000" dirty="0" smtClean="0"/>
                        <a:t>—</a:t>
                      </a:r>
                      <a:r>
                        <a:rPr lang="zh-CN" altLang="en-US" sz="1000" dirty="0" smtClean="0"/>
                        <a:t>获胜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</a:t>
                      </a:r>
                      <a:r>
                        <a:rPr lang="zh-CN" altLang="en-US" sz="1000" dirty="0" smtClean="0"/>
                        <a:t>份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600</a:t>
                      </a:r>
                      <a:r>
                        <a:rPr lang="zh-CN" altLang="en-US" sz="1000" dirty="0" smtClean="0"/>
                        <a:t>元</a:t>
                      </a:r>
                      <a:endParaRPr lang="zh-CN" altLang="en-US" sz="1000" dirty="0"/>
                    </a:p>
                  </a:txBody>
                  <a:tcPr/>
                </a:tc>
              </a:tr>
              <a:tr h="23485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03</a:t>
                      </a:r>
                      <a:r>
                        <a:rPr lang="zh-CN" altLang="en-US" sz="1000" dirty="0" smtClean="0"/>
                        <a:t>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2478</a:t>
                      </a:r>
                      <a:r>
                        <a:rPr lang="zh-CN" altLang="en-US" sz="1000" dirty="0" smtClean="0"/>
                        <a:t>元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平</a:t>
                      </a:r>
                      <a:r>
                        <a:rPr lang="en-US" altLang="zh-CN" sz="1000" dirty="0" smtClean="0"/>
                        <a:t>—</a:t>
                      </a:r>
                      <a:r>
                        <a:rPr lang="zh-CN" altLang="en-US" sz="1000" dirty="0" smtClean="0"/>
                        <a:t>无效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60</a:t>
                      </a:r>
                      <a:r>
                        <a:rPr lang="zh-CN" altLang="en-US" sz="1000" dirty="0" smtClean="0"/>
                        <a:t>分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</a:tr>
              <a:tr h="23485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04</a:t>
                      </a:r>
                      <a:r>
                        <a:rPr lang="zh-CN" altLang="en-US" sz="1000" dirty="0" smtClean="0"/>
                        <a:t>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3478</a:t>
                      </a:r>
                      <a:r>
                        <a:rPr lang="zh-CN" altLang="en-US" sz="1000" dirty="0" smtClean="0"/>
                        <a:t>元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涨</a:t>
                      </a:r>
                      <a:r>
                        <a:rPr lang="en-US" altLang="zh-CN" sz="1000" dirty="0" smtClean="0"/>
                        <a:t>—</a:t>
                      </a:r>
                      <a:r>
                        <a:rPr lang="zh-CN" altLang="en-US" sz="900" dirty="0" smtClean="0"/>
                        <a:t>失败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60</a:t>
                      </a:r>
                      <a:r>
                        <a:rPr lang="zh-CN" altLang="en-US" sz="1000" dirty="0" smtClean="0"/>
                        <a:t>分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6675057" y="320487"/>
            <a:ext cx="1626534" cy="35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参赛记录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743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过程 7"/>
          <p:cNvSpPr/>
          <p:nvPr/>
        </p:nvSpPr>
        <p:spPr>
          <a:xfrm>
            <a:off x="277652" y="45062"/>
            <a:ext cx="5230452" cy="4974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77651" y="461414"/>
            <a:ext cx="5230453" cy="1174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77652" y="1779662"/>
            <a:ext cx="5230452" cy="42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连续获胜</a:t>
            </a:r>
            <a:r>
              <a:rPr lang="en-US" altLang="zh-CN" sz="1050" dirty="0" smtClean="0"/>
              <a:t>4</a:t>
            </a:r>
            <a:r>
              <a:rPr lang="zh-CN" altLang="en-US" sz="1050" dirty="0" smtClean="0"/>
              <a:t>期、</a:t>
            </a:r>
            <a:r>
              <a:rPr lang="en-US" altLang="zh-CN" sz="1050" dirty="0" smtClean="0"/>
              <a:t>6</a:t>
            </a:r>
            <a:r>
              <a:rPr lang="zh-CN" altLang="en-US" sz="1050" dirty="0" smtClean="0"/>
              <a:t>期、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期可获得额外奖励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277652" y="2200100"/>
            <a:ext cx="5230449" cy="73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7692" y="2570816"/>
            <a:ext cx="4726396" cy="720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7692" y="2628055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53" name="矩形 52"/>
          <p:cNvSpPr/>
          <p:nvPr/>
        </p:nvSpPr>
        <p:spPr>
          <a:xfrm>
            <a:off x="1036930" y="2628055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2</a:t>
            </a:r>
            <a:endParaRPr lang="zh-CN" altLang="en-US" sz="1050" dirty="0"/>
          </a:p>
        </p:txBody>
      </p:sp>
      <p:sp>
        <p:nvSpPr>
          <p:cNvPr id="54" name="矩形 53"/>
          <p:cNvSpPr/>
          <p:nvPr/>
        </p:nvSpPr>
        <p:spPr>
          <a:xfrm>
            <a:off x="1456222" y="2632993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3</a:t>
            </a:r>
            <a:endParaRPr lang="zh-CN" altLang="en-US" sz="1050" dirty="0"/>
          </a:p>
        </p:txBody>
      </p:sp>
      <p:sp>
        <p:nvSpPr>
          <p:cNvPr id="55" name="矩形 54"/>
          <p:cNvSpPr/>
          <p:nvPr/>
        </p:nvSpPr>
        <p:spPr>
          <a:xfrm>
            <a:off x="1974244" y="2642824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4</a:t>
            </a:r>
            <a:endParaRPr lang="zh-CN" altLang="en-US" sz="1050" dirty="0"/>
          </a:p>
        </p:txBody>
      </p:sp>
      <p:sp>
        <p:nvSpPr>
          <p:cNvPr id="56" name="矩形 55"/>
          <p:cNvSpPr/>
          <p:nvPr/>
        </p:nvSpPr>
        <p:spPr>
          <a:xfrm>
            <a:off x="3814348" y="2654369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57" name="矩形 56"/>
          <p:cNvSpPr/>
          <p:nvPr/>
        </p:nvSpPr>
        <p:spPr>
          <a:xfrm>
            <a:off x="3166276" y="2662110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6</a:t>
            </a:r>
            <a:endParaRPr lang="zh-CN" altLang="en-US" sz="1050" dirty="0"/>
          </a:p>
        </p:txBody>
      </p:sp>
      <p:sp>
        <p:nvSpPr>
          <p:cNvPr id="58" name="矩形 57"/>
          <p:cNvSpPr/>
          <p:nvPr/>
        </p:nvSpPr>
        <p:spPr>
          <a:xfrm>
            <a:off x="4310100" y="2642824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8</a:t>
            </a:r>
            <a:endParaRPr lang="zh-CN" altLang="en-US" sz="1050" dirty="0"/>
          </a:p>
        </p:txBody>
      </p:sp>
      <p:sp>
        <p:nvSpPr>
          <p:cNvPr id="59" name="矩形 58"/>
          <p:cNvSpPr/>
          <p:nvPr/>
        </p:nvSpPr>
        <p:spPr>
          <a:xfrm>
            <a:off x="2508332" y="2642824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5</a:t>
            </a:r>
            <a:endParaRPr lang="zh-CN" altLang="en-US" sz="1050" dirty="0"/>
          </a:p>
        </p:txBody>
      </p:sp>
      <p:sp>
        <p:nvSpPr>
          <p:cNvPr id="13" name="椭圆 12"/>
          <p:cNvSpPr/>
          <p:nvPr/>
        </p:nvSpPr>
        <p:spPr>
          <a:xfrm>
            <a:off x="1974244" y="2272108"/>
            <a:ext cx="319632" cy="31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72248" y="2260856"/>
            <a:ext cx="319632" cy="31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277082" y="2260855"/>
            <a:ext cx="319632" cy="31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101042" y="4299942"/>
            <a:ext cx="148897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活动规则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5030180" y="1806958"/>
            <a:ext cx="477921" cy="365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04248" y="1707654"/>
            <a:ext cx="1008112" cy="309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查看更多</a:t>
            </a:r>
            <a:endParaRPr lang="zh-CN" altLang="en-US" sz="1100" dirty="0"/>
          </a:p>
        </p:txBody>
      </p:sp>
      <p:sp>
        <p:nvSpPr>
          <p:cNvPr id="17" name="圆角矩形 16"/>
          <p:cNvSpPr/>
          <p:nvPr/>
        </p:nvSpPr>
        <p:spPr>
          <a:xfrm>
            <a:off x="1187624" y="745128"/>
            <a:ext cx="3096344" cy="814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37956" y="745128"/>
            <a:ext cx="2031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/>
              <a:t>02</a:t>
            </a:r>
            <a:r>
              <a:rPr lang="zh-CN" altLang="en-US" sz="1100" dirty="0" smtClean="0"/>
              <a:t>期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9795" y="951193"/>
            <a:ext cx="298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/>
              <a:t>活动交易时间：</a:t>
            </a:r>
            <a:r>
              <a:rPr lang="en-US" altLang="zh-CN" sz="800" dirty="0" smtClean="0"/>
              <a:t>20:00——01:00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483768" y="1209056"/>
            <a:ext cx="17727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月</a:t>
            </a:r>
            <a:r>
              <a:rPr lang="en-US" altLang="zh-CN" sz="800" dirty="0" smtClean="0"/>
              <a:t>23</a:t>
            </a:r>
            <a:r>
              <a:rPr lang="zh-CN" altLang="en-US" sz="800" dirty="0" smtClean="0"/>
              <a:t>日</a:t>
            </a:r>
            <a:r>
              <a:rPr lang="en-US" altLang="zh-CN" sz="800" dirty="0" smtClean="0"/>
              <a:t>01:13</a:t>
            </a:r>
            <a:r>
              <a:rPr lang="zh-CN" altLang="en-US" sz="800" dirty="0" smtClean="0"/>
              <a:t>至</a:t>
            </a:r>
            <a:r>
              <a:rPr lang="en-US" altLang="zh-CN" sz="800" dirty="0" smtClean="0"/>
              <a:t>01:15</a:t>
            </a:r>
            <a:r>
              <a:rPr lang="zh-CN" altLang="en-US" sz="800" dirty="0" smtClean="0"/>
              <a:t>汽油行情走势</a:t>
            </a:r>
            <a:endParaRPr lang="en-US" altLang="zh-CN" sz="800" dirty="0" smtClean="0"/>
          </a:p>
        </p:txBody>
      </p:sp>
      <p:sp>
        <p:nvSpPr>
          <p:cNvPr id="36" name="矩形 35"/>
          <p:cNvSpPr/>
          <p:nvPr/>
        </p:nvSpPr>
        <p:spPr>
          <a:xfrm>
            <a:off x="1306735" y="1205767"/>
            <a:ext cx="12105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 smtClean="0"/>
              <a:t>竞猜汽油行情</a:t>
            </a:r>
            <a:r>
              <a:rPr lang="zh-CN" altLang="en-US" sz="800" dirty="0"/>
              <a:t>的</a:t>
            </a:r>
            <a:r>
              <a:rPr lang="zh-CN" altLang="en-US" sz="800" dirty="0" smtClean="0"/>
              <a:t>时间段</a:t>
            </a:r>
            <a:endParaRPr lang="en-US" altLang="zh-CN" sz="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83518"/>
            <a:ext cx="1898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下期活动（预告展示）</a:t>
            </a:r>
            <a:endParaRPr lang="en-US" altLang="zh-CN" sz="1100" dirty="0"/>
          </a:p>
        </p:txBody>
      </p:sp>
      <p:cxnSp>
        <p:nvCxnSpPr>
          <p:cNvPr id="24" name="直接箭头连接符 23"/>
          <p:cNvCxnSpPr>
            <a:stCxn id="26" idx="3"/>
            <a:endCxn id="16" idx="1"/>
          </p:cNvCxnSpPr>
          <p:nvPr/>
        </p:nvCxnSpPr>
        <p:spPr>
          <a:xfrm flipV="1">
            <a:off x="5508101" y="1862507"/>
            <a:ext cx="1296147" cy="127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47463"/>
              </p:ext>
            </p:extLst>
          </p:nvPr>
        </p:nvGraphicFramePr>
        <p:xfrm>
          <a:off x="5915637" y="2040954"/>
          <a:ext cx="2976842" cy="915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098"/>
                <a:gridCol w="1133315"/>
                <a:gridCol w="1012429"/>
              </a:tblGrid>
              <a:tr h="389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参赛期数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连续获胜期数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连胜奖励</a:t>
                      </a:r>
                      <a:endParaRPr lang="zh-CN" altLang="en-US" sz="1050" dirty="0"/>
                    </a:p>
                  </a:txBody>
                  <a:tcPr/>
                </a:tc>
              </a:tr>
              <a:tr h="262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6</a:t>
                      </a:r>
                      <a:r>
                        <a:rPr lang="zh-CN" altLang="en-US" sz="1050" dirty="0" smtClean="0"/>
                        <a:t>期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</a:t>
                      </a:r>
                      <a:r>
                        <a:rPr lang="zh-CN" altLang="en-US" sz="1050" dirty="0" smtClean="0"/>
                        <a:t>期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</a:t>
                      </a:r>
                      <a:r>
                        <a:rPr lang="zh-CN" altLang="en-US" sz="1050" dirty="0" smtClean="0"/>
                        <a:t>元</a:t>
                      </a:r>
                      <a:endParaRPr lang="zh-CN" altLang="en-US" sz="1050" dirty="0"/>
                    </a:p>
                  </a:txBody>
                  <a:tcPr/>
                </a:tc>
              </a:tr>
              <a:tr h="262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</a:t>
                      </a:r>
                      <a:r>
                        <a:rPr lang="zh-CN" altLang="en-US" sz="1050" dirty="0" smtClean="0"/>
                        <a:t>期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4</a:t>
                      </a:r>
                      <a:r>
                        <a:rPr lang="zh-CN" altLang="en-US" sz="1050" dirty="0" smtClean="0"/>
                        <a:t>期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100</a:t>
                      </a:r>
                      <a:r>
                        <a:rPr lang="zh-CN" altLang="en-US" sz="1050" dirty="0" smtClean="0"/>
                        <a:t>元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37692" y="3147814"/>
            <a:ext cx="45103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93876" y="3147814"/>
            <a:ext cx="129614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获奖滚动</a:t>
            </a:r>
            <a:endParaRPr lang="zh-CN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1288" y="3507854"/>
            <a:ext cx="3994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恭喜用户</a:t>
            </a:r>
            <a:r>
              <a:rPr lang="en-US" altLang="zh-CN" sz="1000" dirty="0" smtClean="0"/>
              <a:t>1346</a:t>
            </a:r>
            <a:r>
              <a:rPr lang="zh-CN" altLang="en-US" sz="1000" dirty="0" smtClean="0"/>
              <a:t>****</a:t>
            </a:r>
            <a:r>
              <a:rPr lang="en-US" altLang="zh-CN" sz="1000" dirty="0" smtClean="0"/>
              <a:t>2345  </a:t>
            </a:r>
            <a:r>
              <a:rPr lang="zh-CN" altLang="en-US" sz="1000" dirty="0" smtClean="0"/>
              <a:t>竞猜获胜，刮分</a:t>
            </a:r>
            <a:r>
              <a:rPr lang="en-US" altLang="zh-CN" sz="1000" dirty="0" smtClean="0"/>
              <a:t>01</a:t>
            </a:r>
            <a:r>
              <a:rPr lang="zh-CN" altLang="en-US" sz="1000" dirty="0" smtClean="0"/>
              <a:t>期奖金</a:t>
            </a:r>
            <a:r>
              <a:rPr lang="en-US" altLang="zh-CN" sz="1000" dirty="0" smtClean="0"/>
              <a:t>300</a:t>
            </a:r>
            <a:r>
              <a:rPr lang="zh-CN" altLang="en-US" sz="1000" dirty="0" smtClean="0"/>
              <a:t>元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4716096" y="2642824"/>
            <a:ext cx="253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9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5059976" y="2632993"/>
            <a:ext cx="3225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10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124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800" y="30882"/>
            <a:ext cx="4968552" cy="477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5" y="215286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活动结束后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分钟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06826" y="39198"/>
            <a:ext cx="203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麒麟大赢家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期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30327" y="375000"/>
            <a:ext cx="298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交易时间已结束</a:t>
            </a:r>
            <a:endParaRPr lang="zh-CN" altLang="en-US" sz="1200" dirty="0"/>
          </a:p>
        </p:txBody>
      </p:sp>
      <p:sp>
        <p:nvSpPr>
          <p:cNvPr id="11" name="流程图: 过程 10"/>
          <p:cNvSpPr/>
          <p:nvPr/>
        </p:nvSpPr>
        <p:spPr>
          <a:xfrm>
            <a:off x="4397666" y="1473850"/>
            <a:ext cx="2038286" cy="449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本期奖金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2605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245214" y="1907390"/>
            <a:ext cx="4119669" cy="25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奖金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元，交易人数越多，奖池奖金越高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69515" y="3208802"/>
            <a:ext cx="1008112" cy="23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支持涨</a:t>
            </a:r>
            <a:endParaRPr lang="en-US" altLang="zh-CN" sz="14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6249835" y="3203677"/>
            <a:ext cx="1008112" cy="25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支持跌</a:t>
            </a:r>
            <a:endParaRPr lang="zh-CN" altLang="en-US" sz="1400" dirty="0"/>
          </a:p>
        </p:txBody>
      </p:sp>
      <p:sp>
        <p:nvSpPr>
          <p:cNvPr id="16" name="流程图: 过程 15"/>
          <p:cNvSpPr/>
          <p:nvPr/>
        </p:nvSpPr>
        <p:spPr>
          <a:xfrm>
            <a:off x="3515758" y="2814415"/>
            <a:ext cx="36004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09675" y="3208800"/>
            <a:ext cx="1008112" cy="23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</a:t>
            </a:r>
            <a:r>
              <a:rPr lang="zh-CN" altLang="en-US" sz="1400" dirty="0"/>
              <a:t>平</a:t>
            </a:r>
            <a:endParaRPr lang="en-US" altLang="zh-CN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369515" y="2893995"/>
            <a:ext cx="46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看涨</a:t>
            </a:r>
            <a:endParaRPr lang="en-US" altLang="zh-CN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753891" y="2893755"/>
            <a:ext cx="46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看跌</a:t>
            </a:r>
            <a:endParaRPr lang="en-US" altLang="zh-CN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34461" y="2872707"/>
            <a:ext cx="34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VS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563888" y="2215505"/>
            <a:ext cx="3512261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竞猜结果即将公布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771800" y="3908049"/>
            <a:ext cx="49685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10106" y="3908049"/>
            <a:ext cx="1444647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白银</a:t>
            </a:r>
            <a:r>
              <a:rPr lang="en-US" altLang="zh-CN" sz="1050" dirty="0" smtClean="0"/>
              <a:t>200g</a:t>
            </a:r>
            <a:r>
              <a:rPr lang="zh-CN" altLang="en-US" sz="1050" dirty="0" smtClean="0"/>
              <a:t>建仓手数</a:t>
            </a:r>
            <a:endParaRPr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5956667" y="3924030"/>
            <a:ext cx="1545887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预期奖金</a:t>
            </a:r>
            <a:endParaRPr lang="zh-CN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288322" y="4294736"/>
            <a:ext cx="688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150</a:t>
            </a:r>
            <a:r>
              <a:rPr lang="zh-CN" altLang="en-US" sz="1100" dirty="0" smtClean="0"/>
              <a:t>手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508668" y="4302955"/>
            <a:ext cx="60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145</a:t>
            </a:r>
            <a:r>
              <a:rPr lang="zh-CN" altLang="en-US" sz="1100" dirty="0" smtClean="0"/>
              <a:t>元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4449837" y="3924029"/>
            <a:ext cx="1424614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我的奖金份数</a:t>
            </a:r>
            <a:endParaRPr lang="zh-CN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892752" y="4300998"/>
            <a:ext cx="46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30</a:t>
            </a:r>
            <a:r>
              <a:rPr lang="zh-CN" altLang="en-US" sz="1100" dirty="0" smtClean="0"/>
              <a:t>份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127393" y="651999"/>
            <a:ext cx="25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看涨：</a:t>
            </a:r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</a:t>
            </a:r>
            <a:r>
              <a:rPr lang="zh-CN" altLang="en-US" sz="1200" dirty="0"/>
              <a:t>价</a:t>
            </a:r>
            <a:r>
              <a:rPr lang="en-US" altLang="zh-CN" sz="1200" dirty="0"/>
              <a:t>&lt; </a:t>
            </a:r>
            <a:r>
              <a:rPr lang="en-US" altLang="zh-CN" sz="1200" dirty="0" smtClean="0"/>
              <a:t>15:12</a:t>
            </a:r>
            <a:r>
              <a:rPr lang="zh-CN" altLang="en-US" sz="1200" dirty="0" smtClean="0"/>
              <a:t>行情价</a:t>
            </a:r>
            <a:endParaRPr lang="en-US" altLang="zh-CN" sz="1200" dirty="0" smtClean="0"/>
          </a:p>
          <a:p>
            <a:r>
              <a:rPr lang="zh-CN" altLang="en-US" sz="1200" dirty="0" smtClean="0"/>
              <a:t>看跌：</a:t>
            </a:r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行情价</a:t>
            </a:r>
            <a:r>
              <a:rPr lang="en-US" altLang="zh-CN" sz="1200" dirty="0" smtClean="0"/>
              <a:t>&gt; 15:12</a:t>
            </a:r>
            <a:r>
              <a:rPr lang="zh-CN" altLang="en-US" sz="1200" dirty="0" smtClean="0"/>
              <a:t>行情价</a:t>
            </a:r>
            <a:endParaRPr lang="en-US" altLang="zh-CN" sz="1200" dirty="0" smtClean="0"/>
          </a:p>
          <a:p>
            <a:r>
              <a:rPr lang="zh-CN" altLang="en-US" sz="1200" dirty="0" smtClean="0"/>
              <a:t>看平：</a:t>
            </a:r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行情价</a:t>
            </a:r>
            <a:r>
              <a:rPr lang="en-US" altLang="zh-CN" sz="1200" dirty="0"/>
              <a:t>=</a:t>
            </a:r>
            <a:r>
              <a:rPr lang="en-US" altLang="zh-CN" sz="1200" dirty="0" smtClean="0"/>
              <a:t> 15:12</a:t>
            </a:r>
            <a:r>
              <a:rPr lang="zh-CN" altLang="en-US" sz="1200" dirty="0" smtClean="0"/>
              <a:t>行情价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376922" y="824455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竞猜</a:t>
            </a:r>
            <a:r>
              <a:rPr lang="zh-CN" altLang="en-US" sz="1200" dirty="0"/>
              <a:t>白银</a:t>
            </a:r>
            <a:r>
              <a:rPr lang="zh-CN" altLang="en-US" sz="1200" dirty="0" smtClean="0"/>
              <a:t>行情走势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68022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800" y="30882"/>
            <a:ext cx="4968552" cy="477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2152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活动结束，竞猜结果公布后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28575" y="8022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15:10</a:t>
            </a:r>
            <a:r>
              <a:rPr lang="zh-CN" altLang="en-US" sz="1200" dirty="0" smtClean="0"/>
              <a:t>行情价：</a:t>
            </a:r>
            <a:r>
              <a:rPr lang="en-US" altLang="zh-CN" sz="1200" dirty="0" smtClean="0"/>
              <a:t>38.35</a:t>
            </a:r>
          </a:p>
          <a:p>
            <a:r>
              <a:rPr lang="en-US" altLang="zh-CN" sz="1200" dirty="0" smtClean="0"/>
              <a:t>15:12</a:t>
            </a:r>
            <a:r>
              <a:rPr lang="zh-CN" altLang="en-US" sz="1200" dirty="0" smtClean="0"/>
              <a:t>行情价：</a:t>
            </a:r>
            <a:r>
              <a:rPr lang="en-US" altLang="zh-CN" sz="1200" dirty="0" smtClean="0"/>
              <a:t>38.31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6826" y="39198"/>
            <a:ext cx="203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麒麟大赢家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期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30327" y="375000"/>
            <a:ext cx="298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本期已结束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122440" y="894600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竞猜</a:t>
            </a:r>
            <a:r>
              <a:rPr lang="zh-CN" altLang="en-US" sz="1200" dirty="0"/>
              <a:t>白银</a:t>
            </a:r>
            <a:r>
              <a:rPr lang="zh-CN" altLang="en-US" sz="1200" dirty="0" smtClean="0"/>
              <a:t>行情结果</a:t>
            </a:r>
            <a:endParaRPr lang="en-US" altLang="zh-CN" sz="1200" dirty="0" smtClean="0"/>
          </a:p>
        </p:txBody>
      </p:sp>
      <p:sp>
        <p:nvSpPr>
          <p:cNvPr id="11" name="流程图: 过程 10"/>
          <p:cNvSpPr/>
          <p:nvPr/>
        </p:nvSpPr>
        <p:spPr>
          <a:xfrm>
            <a:off x="4375673" y="1394720"/>
            <a:ext cx="2038286" cy="449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本期奖金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2605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879448" y="2155763"/>
            <a:ext cx="2873021" cy="30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白银</a:t>
            </a:r>
            <a:r>
              <a:rPr lang="en-US" altLang="zh-CN" sz="1050" dirty="0" smtClean="0"/>
              <a:t>200g</a:t>
            </a:r>
            <a:r>
              <a:rPr lang="zh-CN" altLang="en-US" sz="1050" dirty="0" smtClean="0"/>
              <a:t>建仓</a:t>
            </a:r>
            <a:r>
              <a:rPr lang="en-US" altLang="zh-CN" sz="1050" dirty="0" smtClean="0"/>
              <a:t>5</a:t>
            </a:r>
            <a:r>
              <a:rPr lang="zh-CN" altLang="en-US" sz="1050" dirty="0" smtClean="0"/>
              <a:t>手</a:t>
            </a:r>
            <a:r>
              <a:rPr lang="en-US" altLang="zh-CN" sz="1050" dirty="0" smtClean="0"/>
              <a:t>=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份奖金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3262579" y="3253538"/>
            <a:ext cx="4119669" cy="25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恭喜用户***获得最高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元奖金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69515" y="2776754"/>
            <a:ext cx="1008112" cy="23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支持涨</a:t>
            </a:r>
            <a:endParaRPr lang="en-US" altLang="zh-CN" sz="14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6249835" y="2771629"/>
            <a:ext cx="1008112" cy="25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支持跌</a:t>
            </a:r>
            <a:endParaRPr lang="zh-CN" altLang="en-US" sz="1400" dirty="0"/>
          </a:p>
        </p:txBody>
      </p:sp>
      <p:sp>
        <p:nvSpPr>
          <p:cNvPr id="16" name="流程图: 过程 15"/>
          <p:cNvSpPr/>
          <p:nvPr/>
        </p:nvSpPr>
        <p:spPr>
          <a:xfrm>
            <a:off x="3515758" y="2382367"/>
            <a:ext cx="3600400" cy="4571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09675" y="2776752"/>
            <a:ext cx="1008112" cy="239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支持</a:t>
            </a:r>
            <a:r>
              <a:rPr lang="zh-CN" altLang="en-US" sz="1400" dirty="0"/>
              <a:t>平</a:t>
            </a:r>
            <a:endParaRPr lang="en-US" altLang="zh-CN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369515" y="2461947"/>
            <a:ext cx="46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看涨</a:t>
            </a:r>
            <a:endParaRPr lang="en-US" altLang="zh-CN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753891" y="2461707"/>
            <a:ext cx="46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看跌</a:t>
            </a:r>
            <a:endParaRPr lang="en-US" altLang="zh-CN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34461" y="2440659"/>
            <a:ext cx="34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VS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563888" y="2155763"/>
            <a:ext cx="3512261" cy="102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支跌涨</a:t>
            </a:r>
            <a:endParaRPr lang="en-US" altLang="zh-CN" dirty="0" smtClean="0"/>
          </a:p>
          <a:p>
            <a:pPr algn="ctr"/>
            <a:r>
              <a:rPr lang="zh-CN" altLang="en-US" dirty="0"/>
              <a:t>获胜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771800" y="3908049"/>
            <a:ext cx="49685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10106" y="3908049"/>
            <a:ext cx="1444647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白银</a:t>
            </a:r>
            <a:r>
              <a:rPr lang="en-US" altLang="zh-CN" sz="1050" dirty="0" smtClean="0"/>
              <a:t>200g</a:t>
            </a:r>
            <a:r>
              <a:rPr lang="zh-CN" altLang="en-US" sz="1050" dirty="0" smtClean="0"/>
              <a:t>建仓手数</a:t>
            </a:r>
            <a:endParaRPr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5956667" y="3924030"/>
            <a:ext cx="1545887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活动奖金</a:t>
            </a:r>
            <a:endParaRPr lang="zh-CN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288322" y="4294736"/>
            <a:ext cx="688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150</a:t>
            </a:r>
            <a:r>
              <a:rPr lang="zh-CN" altLang="en-US" sz="1100" dirty="0" smtClean="0"/>
              <a:t>手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508668" y="4302955"/>
            <a:ext cx="60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145</a:t>
            </a:r>
            <a:r>
              <a:rPr lang="zh-CN" altLang="en-US" sz="1100" dirty="0" smtClean="0"/>
              <a:t>元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4449837" y="3924029"/>
            <a:ext cx="1424614" cy="3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我的奖金份数</a:t>
            </a:r>
            <a:endParaRPr lang="zh-CN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892752" y="4300998"/>
            <a:ext cx="46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30</a:t>
            </a:r>
            <a:r>
              <a:rPr lang="zh-CN" altLang="en-US" sz="1100" dirty="0" smtClean="0"/>
              <a:t>份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832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7928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活动规则：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853</Words>
  <Application>Microsoft Office PowerPoint</Application>
  <PresentationFormat>全屏显示(16:9)</PresentationFormat>
  <Paragraphs>169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麒麟大赢家 竞猜赢iPhone7 收益奖金两不误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迎新春、送你500万</dc:title>
  <dc:creator>pc</dc:creator>
  <cp:lastModifiedBy>pc</cp:lastModifiedBy>
  <cp:revision>319</cp:revision>
  <dcterms:created xsi:type="dcterms:W3CDTF">2017-01-20T02:30:12Z</dcterms:created>
  <dcterms:modified xsi:type="dcterms:W3CDTF">2017-02-10T10:41:07Z</dcterms:modified>
</cp:coreProperties>
</file>