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C208-FB48-4060-98B2-4E2B4460D7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7B02-37EF-43CE-88C5-C694C7F81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251284"/>
            <a:ext cx="10515600" cy="48528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8568" y="1491917"/>
            <a:ext cx="10250906" cy="453991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C208-FB48-4060-98B2-4E2B4460D7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7B02-37EF-43CE-88C5-C694C7F81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0" y="2725200"/>
            <a:ext cx="5166000" cy="1432800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000" y="4233589"/>
            <a:ext cx="5166000" cy="75009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C208-FB48-4060-98B2-4E2B4460D7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7B02-37EF-43CE-88C5-C694C7F81F1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t="8125" r="8347" b="10521"/>
          <a:stretch>
            <a:fillRect/>
          </a:stretch>
        </p:blipFill>
        <p:spPr bwMode="auto">
          <a:xfrm>
            <a:off x="2319867" y="2313518"/>
            <a:ext cx="2315750" cy="225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411705"/>
            <a:ext cx="10515601" cy="238994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199" y="3966409"/>
            <a:ext cx="10515601" cy="23899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C208-FB48-4060-98B2-4E2B4460D7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7B02-37EF-43CE-88C5-C694C7F81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4428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68193"/>
            <a:ext cx="5157787" cy="402406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4428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68193"/>
            <a:ext cx="5183188" cy="402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C208-FB48-4060-98B2-4E2B4460D7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7B02-37EF-43CE-88C5-C694C7F81F1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00" y="1123200"/>
            <a:ext cx="9144000" cy="2386800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E86C208-FB48-4060-98B2-4E2B4460D7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D737B02-37EF-43CE-88C5-C694C7F81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C208-FB48-4060-98B2-4E2B4460D7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7B02-37EF-43CE-88C5-C694C7F81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4600" y="185554"/>
            <a:ext cx="9082800" cy="939600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54600" y="1330960"/>
            <a:ext cx="9082800" cy="45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54600" y="5999480"/>
            <a:ext cx="9082800" cy="597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01726" y="1299411"/>
            <a:ext cx="1552074" cy="48775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1299411"/>
            <a:ext cx="8706853" cy="4877552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C208-FB48-4060-98B2-4E2B4460D7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37B02-37EF-43CE-88C5-C694C7F81F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203201"/>
            <a:ext cx="10515600" cy="8635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84300"/>
            <a:ext cx="10515600" cy="4792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C208-FB48-4060-98B2-4E2B4460D7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37B02-37EF-43CE-88C5-C694C7F81F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3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3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3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3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3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Arial" pitchFamily="34" charset="0"/>
                <a:ea typeface="黑体" pitchFamily="49" charset="-122"/>
                <a:cs typeface="+mn-ea"/>
              </a:defRPr>
            </a:lvl1pPr>
          </a:lstStyle>
          <a:p>
            <a:r>
              <a:rPr lang="zh-CN" altLang="en-US" dirty="0"/>
              <a:t>业务难点知识</a:t>
            </a:r>
            <a:endParaRPr lang="zh-CN" altLang="en-US" dirty="0"/>
          </a:p>
        </p:txBody>
      </p:sp>
      <p:sp>
        <p:nvSpPr>
          <p:cNvPr id="15" name="副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Arial" pitchFamily="34" charset="0"/>
                <a:ea typeface="黑体" pitchFamily="49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Arial" pitchFamily="34" charset="0"/>
                <a:ea typeface="黑体" pitchFamily="49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FFFFFF"/>
                </a:solidFill>
                <a:latin typeface="Arial" pitchFamily="34" charset="0"/>
                <a:ea typeface="黑体" pitchFamily="49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pitchFamily="34" charset="0"/>
                <a:ea typeface="黑体" pitchFamily="49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pitchFamily="34" charset="0"/>
                <a:ea typeface="黑体" pitchFamily="49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pitchFamily="34" charset="0"/>
                <a:ea typeface="黑体" pitchFamily="49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pitchFamily="34" charset="0"/>
                <a:ea typeface="黑体" pitchFamily="49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pitchFamily="34" charset="0"/>
                <a:ea typeface="黑体" pitchFamily="49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pitchFamily="34" charset="0"/>
                <a:ea typeface="黑体" pitchFamily="49" charset="-122"/>
                <a:cs typeface="+mn-ea"/>
              </a:defRPr>
            </a:lvl9pPr>
          </a:lstStyle>
          <a:p>
            <a:r>
              <a:rPr lang="zh-CN" altLang="en-US" dirty="0"/>
              <a:t>崔旭强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455" y="308611"/>
            <a:ext cx="10515600" cy="863599"/>
          </a:xfrm>
        </p:spPr>
        <p:txBody>
          <a:bodyPr/>
          <a:p>
            <a:pPr algn="ctr"/>
            <a:r>
              <a:rPr lang="zh-CN" altLang="en-US"/>
              <a:t>一、订金占用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8535" y="1689100"/>
            <a:ext cx="10250805" cy="4342130"/>
          </a:xfrm>
        </p:spPr>
        <p:txBody>
          <a:bodyPr/>
          <a:p>
            <a:r>
              <a:rPr lang="zh-CN" altLang="en-US" sz="3200"/>
              <a:t>占用订金</a:t>
            </a:r>
            <a:r>
              <a:rPr lang="en-US" altLang="zh-CN" sz="3200"/>
              <a:t>=</a:t>
            </a:r>
            <a:r>
              <a:rPr lang="zh-CN" altLang="en-US" sz="3200"/>
              <a:t>市场报价×交易单位</a:t>
            </a:r>
            <a:r>
              <a:rPr lang="zh-CN" altLang="en-US" sz="3200">
                <a:sym typeface="+mn-ea"/>
              </a:rPr>
              <a:t>×建仓手数×订金比例</a:t>
            </a:r>
            <a:endParaRPr lang="zh-CN" altLang="en-US" sz="3200">
              <a:sym typeface="+mn-ea"/>
            </a:endParaRPr>
          </a:p>
          <a:p>
            <a:pPr marL="0" indent="0">
              <a:buNone/>
            </a:pPr>
            <a:endParaRPr lang="zh-CN" altLang="en-US" sz="3200">
              <a:sym typeface="+mn-ea"/>
            </a:endParaRPr>
          </a:p>
          <a:p>
            <a:r>
              <a:rPr lang="zh-CN" altLang="en-US" sz="3200">
                <a:sym typeface="+mn-ea"/>
              </a:rPr>
              <a:t>举例：白银</a:t>
            </a:r>
            <a:r>
              <a:rPr lang="en-US" altLang="zh-CN" sz="3200">
                <a:sym typeface="+mn-ea"/>
              </a:rPr>
              <a:t>200</a:t>
            </a:r>
            <a:r>
              <a:rPr lang="zh-CN" altLang="en-US" sz="3200">
                <a:sym typeface="+mn-ea"/>
              </a:rPr>
              <a:t>克，目前白银报价</a:t>
            </a:r>
            <a:r>
              <a:rPr lang="en-US" altLang="zh-CN" sz="3200">
                <a:sym typeface="+mn-ea"/>
              </a:rPr>
              <a:t>42.20</a:t>
            </a:r>
            <a:r>
              <a:rPr lang="zh-CN" altLang="en-US" sz="3200">
                <a:sym typeface="+mn-ea"/>
              </a:rPr>
              <a:t>元</a:t>
            </a:r>
            <a:r>
              <a:rPr lang="en-US" altLang="zh-CN" sz="3200">
                <a:sym typeface="+mn-ea"/>
              </a:rPr>
              <a:t>/10</a:t>
            </a:r>
            <a:r>
              <a:rPr lang="zh-CN" altLang="en-US" sz="3200">
                <a:sym typeface="+mn-ea"/>
              </a:rPr>
              <a:t>克，单手操作需要占用订金为：</a:t>
            </a:r>
            <a:r>
              <a:rPr lang="en-US" altLang="zh-CN" sz="3200">
                <a:sym typeface="+mn-ea"/>
              </a:rPr>
              <a:t>42.20</a:t>
            </a:r>
            <a:r>
              <a:rPr lang="zh-CN" altLang="en-US" sz="3200">
                <a:sym typeface="+mn-ea"/>
              </a:rPr>
              <a:t>×</a:t>
            </a:r>
            <a:r>
              <a:rPr lang="en-US" altLang="zh-CN" sz="3200">
                <a:sym typeface="+mn-ea"/>
              </a:rPr>
              <a:t>20</a:t>
            </a:r>
            <a:r>
              <a:rPr lang="zh-CN" altLang="en-US" sz="3200">
                <a:sym typeface="+mn-ea"/>
              </a:rPr>
              <a:t>×</a:t>
            </a:r>
            <a:r>
              <a:rPr lang="en-US" altLang="zh-CN" sz="3200">
                <a:sym typeface="+mn-ea"/>
              </a:rPr>
              <a:t>1</a:t>
            </a:r>
            <a:r>
              <a:rPr lang="zh-CN" altLang="en-US" sz="3200">
                <a:sym typeface="+mn-ea"/>
              </a:rPr>
              <a:t>×</a:t>
            </a:r>
            <a:r>
              <a:rPr lang="en-US" altLang="zh-CN" sz="3200">
                <a:sym typeface="+mn-ea"/>
              </a:rPr>
              <a:t>3%=25.32</a:t>
            </a:r>
            <a:r>
              <a:rPr lang="zh-CN" altLang="en-US" sz="3200">
                <a:sym typeface="+mn-ea"/>
              </a:rPr>
              <a:t>元。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455" y="361316"/>
            <a:ext cx="10515600" cy="863599"/>
          </a:xfrm>
        </p:spPr>
        <p:txBody>
          <a:bodyPr/>
          <a:p>
            <a:pPr algn="ctr"/>
            <a:r>
              <a:rPr lang="zh-CN" altLang="en-US"/>
              <a:t>二、盈亏计算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8535" y="1689100"/>
            <a:ext cx="10250805" cy="4342130"/>
          </a:xfrm>
        </p:spPr>
        <p:txBody>
          <a:bodyPr/>
          <a:p>
            <a:r>
              <a:rPr lang="en-US" altLang="zh-CN" sz="3200"/>
              <a:t>1</a:t>
            </a:r>
            <a:r>
              <a:rPr lang="zh-CN" altLang="en-US" sz="3200"/>
              <a:t>、单点波动盈亏变化</a:t>
            </a:r>
            <a:endParaRPr lang="zh-CN" altLang="en-US" sz="3200"/>
          </a:p>
          <a:p>
            <a:r>
              <a:rPr lang="zh-CN" altLang="en-US"/>
              <a:t>目前行情报价精确小数点后面两位，即白银为：</a:t>
            </a:r>
            <a:r>
              <a:rPr lang="en-US" altLang="zh-CN"/>
              <a:t>0.01</a:t>
            </a:r>
            <a:r>
              <a:rPr lang="zh-CN" altLang="en-US"/>
              <a:t>元</a:t>
            </a:r>
            <a:r>
              <a:rPr lang="en-US" altLang="zh-CN"/>
              <a:t>/10</a:t>
            </a:r>
            <a:r>
              <a:rPr lang="zh-CN" altLang="en-US"/>
              <a:t>克，汽油为</a:t>
            </a:r>
            <a:r>
              <a:rPr lang="en-US" altLang="zh-CN"/>
              <a:t>0.01</a:t>
            </a:r>
            <a:r>
              <a:rPr lang="zh-CN" altLang="en-US"/>
              <a:t>元</a:t>
            </a:r>
            <a:r>
              <a:rPr lang="en-US" altLang="zh-CN"/>
              <a:t>/10</a:t>
            </a:r>
            <a:r>
              <a:rPr lang="zh-CN" altLang="en-US"/>
              <a:t>千克。价格波动</a:t>
            </a:r>
            <a:r>
              <a:rPr lang="en-US" altLang="zh-CN"/>
              <a:t>0.01</a:t>
            </a:r>
            <a:r>
              <a:rPr lang="zh-CN" altLang="en-US"/>
              <a:t>即为一点，例如</a:t>
            </a:r>
            <a:r>
              <a:rPr lang="en-US" altLang="zh-CN"/>
              <a:t>42.00</a:t>
            </a:r>
            <a:r>
              <a:rPr lang="zh-CN" altLang="en-US"/>
              <a:t>波动至</a:t>
            </a:r>
            <a:r>
              <a:rPr lang="en-US" altLang="zh-CN"/>
              <a:t>42.01</a:t>
            </a:r>
            <a:r>
              <a:rPr lang="zh-CN" altLang="en-US"/>
              <a:t>或者</a:t>
            </a:r>
            <a:r>
              <a:rPr lang="en-US" altLang="zh-CN"/>
              <a:t>41.99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根据交易单位不同，</a:t>
            </a:r>
            <a:r>
              <a:rPr lang="zh-CN" altLang="en-US" b="1">
                <a:solidFill>
                  <a:srgbClr val="FF0000"/>
                </a:solidFill>
              </a:rPr>
              <a:t>每一点盈亏变化不同</a:t>
            </a:r>
            <a:r>
              <a:rPr lang="zh-CN" altLang="en-US"/>
              <a:t>。计算公式为：</a:t>
            </a:r>
            <a:r>
              <a:rPr lang="en-US" altLang="zh-CN"/>
              <a:t>0.01</a:t>
            </a:r>
            <a:r>
              <a:rPr lang="zh-CN" altLang="en-US">
                <a:sym typeface="+mn-ea"/>
              </a:rPr>
              <a:t>×交易单位。</a:t>
            </a:r>
            <a:r>
              <a:rPr lang="zh-CN" altLang="en-US"/>
              <a:t>例如白银</a:t>
            </a:r>
            <a:r>
              <a:rPr lang="en-US" altLang="zh-CN"/>
              <a:t>100</a:t>
            </a:r>
            <a:r>
              <a:rPr lang="zh-CN" altLang="en-US"/>
              <a:t>克，波动一点盈亏变化为</a:t>
            </a:r>
            <a:r>
              <a:rPr lang="en-US" altLang="zh-CN"/>
              <a:t>0.01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10=0.10</a:t>
            </a:r>
            <a:r>
              <a:rPr lang="zh-CN" altLang="en-US">
                <a:sym typeface="+mn-ea"/>
              </a:rPr>
              <a:t>元，汽油</a:t>
            </a:r>
            <a:r>
              <a:rPr lang="en-US" altLang="zh-CN">
                <a:sym typeface="+mn-ea"/>
              </a:rPr>
              <a:t>200</a:t>
            </a:r>
            <a:r>
              <a:rPr lang="zh-CN" altLang="en-US">
                <a:sym typeface="+mn-ea"/>
              </a:rPr>
              <a:t>千克波动一点盈亏变化为</a:t>
            </a:r>
            <a:r>
              <a:rPr lang="en-US" altLang="zh-CN">
                <a:sym typeface="+mn-ea"/>
              </a:rPr>
              <a:t>0.01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20=0.20</a:t>
            </a:r>
            <a:r>
              <a:rPr lang="zh-CN" altLang="en-US">
                <a:sym typeface="+mn-ea"/>
              </a:rPr>
              <a:t>元。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/>
              <a:t>2</a:t>
            </a:r>
            <a:r>
              <a:rPr lang="zh-CN" altLang="en-US" sz="3200"/>
              <a:t>、交易价差盈亏变化</a:t>
            </a:r>
            <a:endParaRPr lang="zh-CN" altLang="en-US" sz="3200"/>
          </a:p>
          <a:p>
            <a:r>
              <a:rPr lang="zh-CN" altLang="en-US"/>
              <a:t>交易过程中，建仓与平仓价格差价即为盈亏变化数值，计算公式为：（平仓价格</a:t>
            </a:r>
            <a:r>
              <a:rPr lang="en-US" altLang="zh-CN"/>
              <a:t>-</a:t>
            </a:r>
            <a:r>
              <a:rPr lang="zh-CN" altLang="en-US"/>
              <a:t>建</a:t>
            </a:r>
            <a:r>
              <a:rPr lang="zh-CN" altLang="en-US"/>
              <a:t>仓价格）</a:t>
            </a:r>
            <a:r>
              <a:rPr lang="zh-CN" altLang="en-US">
                <a:sym typeface="+mn-ea"/>
              </a:rPr>
              <a:t>÷</a:t>
            </a:r>
            <a:r>
              <a:rPr lang="en-US" altLang="zh-CN">
                <a:sym typeface="+mn-ea"/>
              </a:rPr>
              <a:t>0.01</a:t>
            </a:r>
            <a:r>
              <a:rPr lang="zh-CN" altLang="en-US">
                <a:sym typeface="+mn-ea"/>
              </a:rPr>
              <a:t>×单点盈亏。</a:t>
            </a:r>
            <a:endParaRPr lang="zh-CN" altLang="en-US">
              <a:sym typeface="+mn-ea"/>
            </a:endParaRPr>
          </a:p>
          <a:p>
            <a:r>
              <a:rPr lang="zh-CN" altLang="en-US"/>
              <a:t>例如白银</a:t>
            </a:r>
            <a:r>
              <a:rPr lang="en-US" altLang="zh-CN"/>
              <a:t>100</a:t>
            </a:r>
            <a:r>
              <a:rPr lang="zh-CN" altLang="en-US"/>
              <a:t>克</a:t>
            </a:r>
            <a:r>
              <a:rPr lang="en-US" altLang="zh-CN"/>
              <a:t>42.00</a:t>
            </a:r>
            <a:r>
              <a:rPr lang="zh-CN" altLang="en-US"/>
              <a:t>买入建仓一手，</a:t>
            </a:r>
            <a:r>
              <a:rPr lang="en-US" altLang="zh-CN"/>
              <a:t>43.00</a:t>
            </a:r>
            <a:r>
              <a:rPr lang="zh-CN" altLang="en-US"/>
              <a:t>卖出平仓。盈亏变化为：（</a:t>
            </a:r>
            <a:r>
              <a:rPr lang="en-US" altLang="zh-CN"/>
              <a:t>43.00-42.00</a:t>
            </a:r>
            <a:r>
              <a:rPr lang="zh-CN" altLang="en-US"/>
              <a:t>）÷</a:t>
            </a:r>
            <a:r>
              <a:rPr lang="en-US" altLang="zh-CN"/>
              <a:t>0.01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0.10</a:t>
            </a:r>
            <a:r>
              <a:rPr lang="zh-CN" altLang="en-US">
                <a:sym typeface="+mn-ea"/>
              </a:rPr>
              <a:t>元</a:t>
            </a:r>
            <a:r>
              <a:rPr lang="en-US" altLang="zh-CN">
                <a:sym typeface="+mn-ea"/>
              </a:rPr>
              <a:t>=10</a:t>
            </a:r>
            <a:r>
              <a:rPr lang="zh-CN" altLang="en-US">
                <a:sym typeface="+mn-ea"/>
              </a:rPr>
              <a:t>元。</a:t>
            </a:r>
            <a:endParaRPr lang="zh-CN" altLang="en-US">
              <a:sym typeface="+mn-ea"/>
            </a:endParaRPr>
          </a:p>
          <a:p>
            <a:r>
              <a:rPr lang="zh-CN" altLang="en-US" sz="2800" b="1">
                <a:solidFill>
                  <a:srgbClr val="FF0000"/>
                </a:solidFill>
                <a:sym typeface="+mn-ea"/>
              </a:rPr>
              <a:t>注</a:t>
            </a:r>
            <a:r>
              <a:rPr lang="zh-CN" altLang="en-US">
                <a:sym typeface="+mn-ea"/>
              </a:rPr>
              <a:t>：⑴÷</a:t>
            </a:r>
            <a:r>
              <a:rPr lang="en-US" altLang="zh-CN">
                <a:sym typeface="+mn-ea"/>
              </a:rPr>
              <a:t>0.01</a:t>
            </a:r>
            <a:r>
              <a:rPr lang="zh-CN" altLang="en-US">
                <a:sym typeface="+mn-ea"/>
              </a:rPr>
              <a:t>为计算交易价差点数，即价格变化多少点。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⑵此计算没有统计交易成本。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8616"/>
            <a:ext cx="10515600" cy="863599"/>
          </a:xfrm>
        </p:spPr>
        <p:txBody>
          <a:bodyPr/>
          <a:p>
            <a:pPr algn="ctr"/>
            <a:r>
              <a:rPr lang="zh-CN" altLang="en-US"/>
              <a:t>三、交易成本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8535" y="1715135"/>
            <a:ext cx="10250805" cy="4316095"/>
          </a:xfrm>
        </p:spPr>
        <p:txBody>
          <a:bodyPr/>
          <a:p>
            <a:r>
              <a:rPr lang="zh-CN" altLang="en-US"/>
              <a:t>交易成本目前主要包括点差、手续费、仓储费。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、点差。计算公式为：点差数×每点盈亏。例如：白银</a:t>
            </a:r>
            <a:r>
              <a:rPr lang="en-US" altLang="zh-CN"/>
              <a:t>100</a:t>
            </a:r>
            <a:r>
              <a:rPr lang="zh-CN" altLang="en-US"/>
              <a:t>克点差为</a:t>
            </a:r>
            <a:r>
              <a:rPr lang="en-US" altLang="zh-CN"/>
              <a:t>6</a:t>
            </a:r>
            <a:r>
              <a:rPr lang="zh-CN" altLang="en-US"/>
              <a:t>，点差成本为</a:t>
            </a:r>
            <a:r>
              <a:rPr lang="en-US" altLang="zh-CN"/>
              <a:t>6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0.10</a:t>
            </a:r>
            <a:r>
              <a:rPr lang="zh-CN" altLang="en-US">
                <a:sym typeface="+mn-ea"/>
              </a:rPr>
              <a:t>元</a:t>
            </a:r>
            <a:r>
              <a:rPr lang="en-US" altLang="zh-CN">
                <a:sym typeface="+mn-ea"/>
              </a:rPr>
              <a:t>=0.60</a:t>
            </a:r>
            <a:r>
              <a:rPr lang="zh-CN" altLang="en-US">
                <a:sym typeface="+mn-ea"/>
              </a:rPr>
              <a:t>元。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、手续费。目前都是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双边收取</a:t>
            </a:r>
            <a:r>
              <a:rPr lang="zh-CN" altLang="en-US">
                <a:sym typeface="+mn-ea"/>
              </a:rPr>
              <a:t>。银币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克为固定</a:t>
            </a:r>
            <a:r>
              <a:rPr lang="en-US" altLang="zh-CN">
                <a:sym typeface="+mn-ea"/>
              </a:rPr>
              <a:t>0.08</a:t>
            </a:r>
            <a:r>
              <a:rPr lang="zh-CN" altLang="en-US">
                <a:sym typeface="+mn-ea"/>
              </a:rPr>
              <a:t>元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枚，其余商品计算公式为：报价×交易单位×</a:t>
            </a:r>
            <a:r>
              <a:rPr lang="en-US" altLang="zh-CN">
                <a:sym typeface="+mn-ea"/>
              </a:rPr>
              <a:t>0.06%</a:t>
            </a:r>
            <a:r>
              <a:rPr lang="zh-CN" altLang="en-US">
                <a:sym typeface="+mn-ea"/>
              </a:rPr>
              <a:t>。例如：白银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克目前报价</a:t>
            </a:r>
            <a:r>
              <a:rPr lang="en-US" altLang="zh-CN">
                <a:sym typeface="+mn-ea"/>
              </a:rPr>
              <a:t>42.00</a:t>
            </a:r>
            <a:r>
              <a:rPr lang="zh-CN" altLang="en-US">
                <a:sym typeface="+mn-ea"/>
              </a:rPr>
              <a:t>元</a:t>
            </a:r>
            <a:r>
              <a:rPr lang="en-US" altLang="zh-CN">
                <a:sym typeface="+mn-ea"/>
              </a:rPr>
              <a:t>/10</a:t>
            </a:r>
            <a:r>
              <a:rPr lang="zh-CN" altLang="en-US">
                <a:sym typeface="+mn-ea"/>
              </a:rPr>
              <a:t>克，建仓手续费为</a:t>
            </a:r>
            <a:r>
              <a:rPr lang="en-US" altLang="zh-CN">
                <a:sym typeface="+mn-ea"/>
              </a:rPr>
              <a:t>42.00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0.06%=0.25</a:t>
            </a:r>
            <a:r>
              <a:rPr lang="zh-CN" altLang="en-US">
                <a:sym typeface="+mn-ea"/>
              </a:rPr>
              <a:t>元。</a:t>
            </a:r>
            <a:endParaRPr lang="zh-CN" altLang="en-US">
              <a:sym typeface="+mn-ea"/>
            </a:endParaRPr>
          </a:p>
          <a:p>
            <a:r>
              <a:rPr lang="en-US" altLang="zh-CN"/>
              <a:t>3</a:t>
            </a:r>
            <a:r>
              <a:rPr lang="zh-CN" altLang="en-US"/>
              <a:t>、仓储费。公式为：建仓价格</a:t>
            </a:r>
            <a:r>
              <a:rPr lang="zh-CN" altLang="en-US">
                <a:sym typeface="+mn-ea"/>
              </a:rPr>
              <a:t>×交易单位×</a:t>
            </a:r>
            <a:r>
              <a:rPr lang="en-US" altLang="zh-CN">
                <a:sym typeface="+mn-ea"/>
              </a:rPr>
              <a:t>0.01%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97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9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7"/>
  <p:tag name="KSO_WM_UNIT_TYPE" val="a"/>
  <p:tag name="KSO_WM_UNIT_INDEX" val="1"/>
  <p:tag name="KSO_WM_UNIT_ID" val="custom160497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97"/>
  <p:tag name="KSO_WM_UNIT_TYPE" val="b"/>
  <p:tag name="KSO_WM_UNIT_INDEX" val="1"/>
  <p:tag name="KSO_WM_UNIT_ID" val="custom160497_1*b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8、24、25、26、27"/>
  <p:tag name="KSO_WM_SLIDE_ID" val="custom160497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497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自定义 22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FFC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WPS 演示</Application>
  <PresentationFormat>宽屏</PresentationFormat>
  <Paragraphs>29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一、订金占用</vt:lpstr>
      <vt:lpstr>二、盈亏计算</vt:lpstr>
      <vt:lpstr>PowerPoint 演示文稿</vt:lpstr>
      <vt:lpstr>三、交易成本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qiang</dc:creator>
  <cp:lastModifiedBy>qiang</cp:lastModifiedBy>
  <cp:revision>6</cp:revision>
  <dcterms:created xsi:type="dcterms:W3CDTF">2015-05-05T08:02:00Z</dcterms:created>
  <dcterms:modified xsi:type="dcterms:W3CDTF">2016-07-27T06:54:15Z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