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179705" y="21590"/>
            <a:ext cx="345186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b="1"/>
              <a:t>Vanilla Mask RCNN</a:t>
            </a:r>
            <a:endParaRPr lang="x-none" altLang="en-SG" sz="2000" b="1"/>
          </a:p>
        </p:txBody>
      </p:sp>
      <p:sp>
        <p:nvSpPr>
          <p:cNvPr id="5" name="TextBox 4"/>
          <p:cNvSpPr txBox="1"/>
          <p:nvPr/>
        </p:nvSpPr>
        <p:spPr>
          <a:xfrm>
            <a:off x="746760" y="288925"/>
            <a:ext cx="345186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u="sng"/>
              <a:t>1. inference (end-to-end)</a:t>
            </a:r>
            <a:endParaRPr lang="x-none" altLang="en-SG" sz="2000" u="sng"/>
          </a:p>
        </p:txBody>
      </p:sp>
      <p:sp>
        <p:nvSpPr>
          <p:cNvPr id="6" name="Rectangle 5"/>
          <p:cNvSpPr/>
          <p:nvPr/>
        </p:nvSpPr>
        <p:spPr>
          <a:xfrm>
            <a:off x="1985010" y="91313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feature extraction</a:t>
            </a:r>
            <a:endParaRPr lang="x-none" altLang="en-SG"/>
          </a:p>
        </p:txBody>
      </p:sp>
      <p:sp>
        <p:nvSpPr>
          <p:cNvPr id="7" name="Rectangle 6"/>
          <p:cNvSpPr/>
          <p:nvPr/>
        </p:nvSpPr>
        <p:spPr>
          <a:xfrm>
            <a:off x="4300855" y="91313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rpn</a:t>
            </a:r>
            <a:endParaRPr lang="x-none" altLang="en-SG"/>
          </a:p>
        </p:txBody>
      </p:sp>
      <p:sp>
        <p:nvSpPr>
          <p:cNvPr id="8" name="Rectangle 7"/>
          <p:cNvSpPr/>
          <p:nvPr/>
        </p:nvSpPr>
        <p:spPr>
          <a:xfrm>
            <a:off x="6457950" y="91313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rcnn</a:t>
            </a:r>
            <a:endParaRPr lang="x-none" altLang="en-SG"/>
          </a:p>
        </p:txBody>
      </p:sp>
      <p:sp>
        <p:nvSpPr>
          <p:cNvPr id="9" name="Rectangle 8"/>
          <p:cNvSpPr/>
          <p:nvPr/>
        </p:nvSpPr>
        <p:spPr>
          <a:xfrm>
            <a:off x="8604250" y="94742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mask</a:t>
            </a:r>
            <a:endParaRPr lang="x-none" altLang="en-SG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58570" y="137795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74895" y="1764030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75475" y="1764030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950960" y="1764030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8350" y="2263775"/>
            <a:ext cx="5671185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308350" y="1855470"/>
            <a:ext cx="11430" cy="44259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32145" y="140081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55585" y="140081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421620" y="140081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645" y="1379220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image</a:t>
            </a:r>
            <a:endParaRPr lang="x-none" altLang="en-SG" sz="2000"/>
          </a:p>
        </p:txBody>
      </p:sp>
      <p:sp>
        <p:nvSpPr>
          <p:cNvPr id="21" name="TextBox 20"/>
          <p:cNvSpPr txBox="1"/>
          <p:nvPr/>
        </p:nvSpPr>
        <p:spPr>
          <a:xfrm>
            <a:off x="8027035" y="1549400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</a:t>
            </a:r>
            <a:endParaRPr lang="x-none" altLang="en-SG" sz="2000"/>
          </a:p>
        </p:txBody>
      </p:sp>
      <p:sp>
        <p:nvSpPr>
          <p:cNvPr id="22" name="TextBox 21"/>
          <p:cNvSpPr txBox="1"/>
          <p:nvPr/>
        </p:nvSpPr>
        <p:spPr>
          <a:xfrm>
            <a:off x="8707755" y="1992630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feature</a:t>
            </a:r>
            <a:endParaRPr lang="x-none" altLang="en-SG" sz="2000"/>
          </a:p>
        </p:txBody>
      </p:sp>
      <p:sp>
        <p:nvSpPr>
          <p:cNvPr id="23" name="TextBox 22"/>
          <p:cNvSpPr txBox="1"/>
          <p:nvPr/>
        </p:nvSpPr>
        <p:spPr>
          <a:xfrm>
            <a:off x="10706735" y="1322705"/>
            <a:ext cx="144208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mask prediction</a:t>
            </a:r>
            <a:endParaRPr lang="x-none" altLang="en-SG" sz="2000"/>
          </a:p>
        </p:txBody>
      </p:sp>
      <p:sp>
        <p:nvSpPr>
          <p:cNvPr id="24" name="TextBox 23"/>
          <p:cNvSpPr txBox="1"/>
          <p:nvPr/>
        </p:nvSpPr>
        <p:spPr>
          <a:xfrm>
            <a:off x="848995" y="2837815"/>
            <a:ext cx="345186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u="sng"/>
              <a:t>2. inference (two stages)</a:t>
            </a:r>
            <a:endParaRPr lang="x-none" altLang="en-SG" sz="2000" u="sng"/>
          </a:p>
        </p:txBody>
      </p:sp>
      <p:sp>
        <p:nvSpPr>
          <p:cNvPr id="25" name="TextBox 24"/>
          <p:cNvSpPr txBox="1"/>
          <p:nvPr/>
        </p:nvSpPr>
        <p:spPr>
          <a:xfrm>
            <a:off x="1247140" y="3224530"/>
            <a:ext cx="998093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i="1"/>
              <a:t>rewrite the code and run as two stages. Feature extraction is run twice</a:t>
            </a:r>
            <a:endParaRPr lang="x-none" altLang="en-SG" sz="2000" i="1"/>
          </a:p>
        </p:txBody>
      </p:sp>
      <p:sp>
        <p:nvSpPr>
          <p:cNvPr id="26" name="Rectangle 25"/>
          <p:cNvSpPr/>
          <p:nvPr/>
        </p:nvSpPr>
        <p:spPr>
          <a:xfrm>
            <a:off x="2178050" y="3644265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feature extraction</a:t>
            </a:r>
            <a:endParaRPr lang="x-none" altLang="en-SG"/>
          </a:p>
        </p:txBody>
      </p:sp>
      <p:sp>
        <p:nvSpPr>
          <p:cNvPr id="27" name="Rectangle 26"/>
          <p:cNvSpPr/>
          <p:nvPr/>
        </p:nvSpPr>
        <p:spPr>
          <a:xfrm>
            <a:off x="4493895" y="3644265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rpn</a:t>
            </a:r>
            <a:endParaRPr lang="x-none" altLang="en-SG"/>
          </a:p>
        </p:txBody>
      </p:sp>
      <p:sp>
        <p:nvSpPr>
          <p:cNvPr id="28" name="Rectangle 27"/>
          <p:cNvSpPr/>
          <p:nvPr/>
        </p:nvSpPr>
        <p:spPr>
          <a:xfrm>
            <a:off x="6650990" y="3644265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rcnn</a:t>
            </a:r>
            <a:endParaRPr lang="x-none" altLang="en-SG"/>
          </a:p>
        </p:txBody>
      </p:sp>
      <p:sp>
        <p:nvSpPr>
          <p:cNvPr id="29" name="Rectangle 28"/>
          <p:cNvSpPr/>
          <p:nvPr/>
        </p:nvSpPr>
        <p:spPr>
          <a:xfrm>
            <a:off x="8830945" y="541401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mask</a:t>
            </a:r>
            <a:endParaRPr lang="x-none" altLang="en-SG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51610" y="410908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067935" y="4495165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168515" y="4495165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9177655" y="6230620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01390" y="4984115"/>
            <a:ext cx="3662680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501390" y="4575810"/>
            <a:ext cx="11430" cy="44259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25185" y="413194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48625" y="413194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648315" y="586740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685" y="4110355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image</a:t>
            </a:r>
            <a:endParaRPr lang="x-none" altLang="en-SG" sz="2000"/>
          </a:p>
        </p:txBody>
      </p:sp>
      <p:sp>
        <p:nvSpPr>
          <p:cNvPr id="40" name="TextBox 39"/>
          <p:cNvSpPr txBox="1"/>
          <p:nvPr/>
        </p:nvSpPr>
        <p:spPr>
          <a:xfrm>
            <a:off x="8788400" y="3973830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 (store to disk)</a:t>
            </a:r>
            <a:endParaRPr lang="x-none" altLang="en-SG" sz="2000"/>
          </a:p>
        </p:txBody>
      </p:sp>
      <p:sp>
        <p:nvSpPr>
          <p:cNvPr id="41" name="TextBox 40"/>
          <p:cNvSpPr txBox="1"/>
          <p:nvPr/>
        </p:nvSpPr>
        <p:spPr>
          <a:xfrm>
            <a:off x="9161780" y="6347460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feature</a:t>
            </a:r>
            <a:endParaRPr lang="x-none" altLang="en-SG" sz="2000"/>
          </a:p>
        </p:txBody>
      </p:sp>
      <p:sp>
        <p:nvSpPr>
          <p:cNvPr id="42" name="TextBox 41"/>
          <p:cNvSpPr txBox="1"/>
          <p:nvPr/>
        </p:nvSpPr>
        <p:spPr>
          <a:xfrm>
            <a:off x="10933430" y="5789295"/>
            <a:ext cx="144208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mask prediction</a:t>
            </a:r>
            <a:endParaRPr lang="x-none" altLang="en-SG" sz="20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01390" y="6685280"/>
            <a:ext cx="5671185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78050" y="5300345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feature extraction</a:t>
            </a:r>
            <a:endParaRPr lang="x-none" altLang="en-SG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51610" y="576516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501390" y="6242685"/>
            <a:ext cx="11430" cy="44259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1685" y="5766435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image</a:t>
            </a:r>
            <a:endParaRPr lang="x-none" altLang="en-SG" sz="200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150225" y="577850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72175" y="5552440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 (load from disk)</a:t>
            </a:r>
            <a:endParaRPr lang="x-none" altLang="en-SG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179705" y="21590"/>
            <a:ext cx="345186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 b="1"/>
              <a:t>Ensemble Mask RCNN</a:t>
            </a:r>
            <a:endParaRPr lang="x-none" altLang="en-SG" sz="2000" b="1"/>
          </a:p>
        </p:txBody>
      </p:sp>
      <p:sp>
        <p:nvSpPr>
          <p:cNvPr id="26" name="Rectangle 25"/>
          <p:cNvSpPr/>
          <p:nvPr/>
        </p:nvSpPr>
        <p:spPr>
          <a:xfrm>
            <a:off x="2143760" y="45339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feature extraction</a:t>
            </a:r>
            <a:endParaRPr lang="x-none" altLang="en-SG"/>
          </a:p>
        </p:txBody>
      </p:sp>
      <p:sp>
        <p:nvSpPr>
          <p:cNvPr id="27" name="Rectangle 26"/>
          <p:cNvSpPr/>
          <p:nvPr/>
        </p:nvSpPr>
        <p:spPr>
          <a:xfrm>
            <a:off x="4459605" y="45339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rpn</a:t>
            </a:r>
            <a:endParaRPr lang="x-none" altLang="en-SG"/>
          </a:p>
        </p:txBody>
      </p:sp>
      <p:sp>
        <p:nvSpPr>
          <p:cNvPr id="28" name="Rectangle 27"/>
          <p:cNvSpPr/>
          <p:nvPr/>
        </p:nvSpPr>
        <p:spPr>
          <a:xfrm>
            <a:off x="6616700" y="45339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rcnn</a:t>
            </a:r>
            <a:endParaRPr lang="x-none" altLang="en-SG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17320" y="91821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033645" y="1304290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134225" y="1304290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67100" y="1793240"/>
            <a:ext cx="3662680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67100" y="1384935"/>
            <a:ext cx="11430" cy="44259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90895" y="94107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14335" y="94107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395" y="919480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image1</a:t>
            </a:r>
            <a:endParaRPr lang="x-none" altLang="en-SG" sz="2000"/>
          </a:p>
        </p:txBody>
      </p:sp>
      <p:sp>
        <p:nvSpPr>
          <p:cNvPr id="40" name="TextBox 39"/>
          <p:cNvSpPr txBox="1"/>
          <p:nvPr/>
        </p:nvSpPr>
        <p:spPr>
          <a:xfrm>
            <a:off x="8754110" y="782955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roi1 (store to disk)</a:t>
            </a:r>
            <a:endParaRPr lang="x-none" altLang="en-SG" sz="2000"/>
          </a:p>
        </p:txBody>
      </p:sp>
      <p:sp>
        <p:nvSpPr>
          <p:cNvPr id="5" name="TextBox 4"/>
          <p:cNvSpPr txBox="1"/>
          <p:nvPr/>
        </p:nvSpPr>
        <p:spPr>
          <a:xfrm>
            <a:off x="747395" y="1316990"/>
            <a:ext cx="157861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augment2</a:t>
            </a:r>
            <a:endParaRPr lang="x-none" altLang="en-SG" sz="2000"/>
          </a:p>
        </p:txBody>
      </p:sp>
      <p:sp>
        <p:nvSpPr>
          <p:cNvPr id="6" name="TextBox 5"/>
          <p:cNvSpPr txBox="1"/>
          <p:nvPr/>
        </p:nvSpPr>
        <p:spPr>
          <a:xfrm>
            <a:off x="747395" y="1691640"/>
            <a:ext cx="157861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augment3</a:t>
            </a:r>
            <a:endParaRPr lang="x-none" altLang="en-SG" sz="2000"/>
          </a:p>
        </p:txBody>
      </p:sp>
      <p:sp>
        <p:nvSpPr>
          <p:cNvPr id="7" name="TextBox 6"/>
          <p:cNvSpPr txBox="1"/>
          <p:nvPr/>
        </p:nvSpPr>
        <p:spPr>
          <a:xfrm>
            <a:off x="747395" y="2100580"/>
            <a:ext cx="157861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....</a:t>
            </a:r>
            <a:endParaRPr lang="x-none" altLang="en-SG" sz="2000"/>
          </a:p>
        </p:txBody>
      </p:sp>
      <p:sp>
        <p:nvSpPr>
          <p:cNvPr id="8" name="TextBox 7"/>
          <p:cNvSpPr txBox="1"/>
          <p:nvPr/>
        </p:nvSpPr>
        <p:spPr>
          <a:xfrm>
            <a:off x="8754110" y="1112520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roi2</a:t>
            </a:r>
            <a:endParaRPr lang="x-none" altLang="en-SG" sz="2000"/>
          </a:p>
        </p:txBody>
      </p:sp>
      <p:sp>
        <p:nvSpPr>
          <p:cNvPr id="9" name="TextBox 8"/>
          <p:cNvSpPr txBox="1"/>
          <p:nvPr/>
        </p:nvSpPr>
        <p:spPr>
          <a:xfrm>
            <a:off x="8754110" y="1430020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roi3</a:t>
            </a:r>
            <a:endParaRPr lang="x-none" altLang="en-SG" sz="2000"/>
          </a:p>
        </p:txBody>
      </p:sp>
      <p:sp>
        <p:nvSpPr>
          <p:cNvPr id="10" name="TextBox 9"/>
          <p:cNvSpPr txBox="1"/>
          <p:nvPr/>
        </p:nvSpPr>
        <p:spPr>
          <a:xfrm>
            <a:off x="8754110" y="1884680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...</a:t>
            </a:r>
            <a:endParaRPr lang="x-none" altLang="en-SG" sz="2000"/>
          </a:p>
        </p:txBody>
      </p:sp>
      <p:sp>
        <p:nvSpPr>
          <p:cNvPr id="29" name="Rectangle 28"/>
          <p:cNvSpPr/>
          <p:nvPr/>
        </p:nvSpPr>
        <p:spPr>
          <a:xfrm>
            <a:off x="8388350" y="296164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mask</a:t>
            </a:r>
            <a:endParaRPr lang="x-none" altLang="en-SG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735060" y="3778250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205720" y="341503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19185" y="3895090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feature</a:t>
            </a:r>
            <a:endParaRPr lang="x-none" altLang="en-SG" sz="2000"/>
          </a:p>
        </p:txBody>
      </p:sp>
      <p:sp>
        <p:nvSpPr>
          <p:cNvPr id="42" name="TextBox 41"/>
          <p:cNvSpPr txBox="1"/>
          <p:nvPr/>
        </p:nvSpPr>
        <p:spPr>
          <a:xfrm>
            <a:off x="10490835" y="3336925"/>
            <a:ext cx="144208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mask prediction</a:t>
            </a:r>
            <a:endParaRPr lang="x-none" altLang="en-SG" sz="20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58795" y="4232910"/>
            <a:ext cx="5671185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35455" y="2847975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feature extraction</a:t>
            </a:r>
            <a:endParaRPr lang="x-none" altLang="en-SG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009015" y="331279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058795" y="3790315"/>
            <a:ext cx="11430" cy="44259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9090" y="3314065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image</a:t>
            </a:r>
            <a:endParaRPr lang="x-none" altLang="en-SG" sz="200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707630" y="332613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29580" y="3100070"/>
            <a:ext cx="238569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roi1,roi2, roi3 ... (load from disk)</a:t>
            </a:r>
            <a:endParaRPr lang="x-none" altLang="en-SG" sz="2000"/>
          </a:p>
        </p:txBody>
      </p:sp>
      <p:sp>
        <p:nvSpPr>
          <p:cNvPr id="11" name="Rectangle 10"/>
          <p:cNvSpPr/>
          <p:nvPr/>
        </p:nvSpPr>
        <p:spPr>
          <a:xfrm>
            <a:off x="8388350" y="4493895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mask</a:t>
            </a:r>
            <a:endParaRPr lang="x-none" altLang="en-SG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735060" y="5310505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205720" y="494728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9185" y="5427345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feature</a:t>
            </a:r>
            <a:endParaRPr lang="x-none" altLang="en-SG" sz="2000"/>
          </a:p>
        </p:txBody>
      </p:sp>
      <p:sp>
        <p:nvSpPr>
          <p:cNvPr id="15" name="TextBox 14"/>
          <p:cNvSpPr txBox="1"/>
          <p:nvPr/>
        </p:nvSpPr>
        <p:spPr>
          <a:xfrm>
            <a:off x="10490835" y="4869180"/>
            <a:ext cx="144208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mask prediction</a:t>
            </a:r>
            <a:endParaRPr lang="x-none" altLang="en-SG" sz="2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58795" y="5765165"/>
            <a:ext cx="5671185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35455" y="438023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feature extraction</a:t>
            </a:r>
            <a:endParaRPr lang="x-none" altLang="en-SG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09015" y="484505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058795" y="5322570"/>
            <a:ext cx="11430" cy="44259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07630" y="485838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29580" y="4632325"/>
            <a:ext cx="238569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roi1,roi2, roi3 ... (load from disk)</a:t>
            </a:r>
            <a:endParaRPr lang="x-none" altLang="en-SG" sz="2000"/>
          </a:p>
        </p:txBody>
      </p:sp>
      <p:sp>
        <p:nvSpPr>
          <p:cNvPr id="23" name="TextBox 22"/>
          <p:cNvSpPr txBox="1"/>
          <p:nvPr/>
        </p:nvSpPr>
        <p:spPr>
          <a:xfrm>
            <a:off x="248285" y="4893310"/>
            <a:ext cx="157861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augment2</a:t>
            </a:r>
            <a:endParaRPr lang="x-none" altLang="en-SG" sz="2000"/>
          </a:p>
        </p:txBody>
      </p:sp>
      <p:sp>
        <p:nvSpPr>
          <p:cNvPr id="25" name="Rectangle 24"/>
          <p:cNvSpPr/>
          <p:nvPr/>
        </p:nvSpPr>
        <p:spPr>
          <a:xfrm>
            <a:off x="8376920" y="6208395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mask</a:t>
            </a:r>
            <a:endParaRPr lang="x-none" altLang="en-SG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723630" y="7025005"/>
            <a:ext cx="5715" cy="4876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94290" y="666178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07755" y="7141845"/>
            <a:ext cx="107950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feature</a:t>
            </a:r>
            <a:endParaRPr lang="x-none" altLang="en-SG" sz="2000"/>
          </a:p>
        </p:txBody>
      </p:sp>
      <p:sp>
        <p:nvSpPr>
          <p:cNvPr id="53" name="TextBox 52"/>
          <p:cNvSpPr txBox="1"/>
          <p:nvPr/>
        </p:nvSpPr>
        <p:spPr>
          <a:xfrm>
            <a:off x="10479405" y="6583680"/>
            <a:ext cx="144208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mask prediction</a:t>
            </a:r>
            <a:endParaRPr lang="x-none" altLang="en-SG" sz="20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047365" y="7479665"/>
            <a:ext cx="5671185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724025" y="6094730"/>
            <a:ext cx="1839595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SG"/>
              <a:t>feature extraction</a:t>
            </a:r>
            <a:endParaRPr lang="x-none" altLang="en-SG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97585" y="6559550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47365" y="7037070"/>
            <a:ext cx="11430" cy="44259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96200" y="6572885"/>
            <a:ext cx="7607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18150" y="6346825"/>
            <a:ext cx="2385695" cy="71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roi1,roi2, roi3 ... (load from disk)</a:t>
            </a:r>
            <a:endParaRPr lang="x-none" altLang="en-SG" sz="2000"/>
          </a:p>
        </p:txBody>
      </p:sp>
      <p:sp>
        <p:nvSpPr>
          <p:cNvPr id="60" name="TextBox 59"/>
          <p:cNvSpPr txBox="1"/>
          <p:nvPr/>
        </p:nvSpPr>
        <p:spPr>
          <a:xfrm>
            <a:off x="236855" y="6607810"/>
            <a:ext cx="1578610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augment3</a:t>
            </a:r>
            <a:endParaRPr lang="x-none" altLang="en-SG" sz="2000"/>
          </a:p>
        </p:txBody>
      </p:sp>
      <p:sp>
        <p:nvSpPr>
          <p:cNvPr id="61" name="TextBox 60"/>
          <p:cNvSpPr txBox="1"/>
          <p:nvPr/>
        </p:nvSpPr>
        <p:spPr>
          <a:xfrm>
            <a:off x="5053965" y="2912110"/>
            <a:ext cx="433070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 i="1"/>
              <a:t>*can do MNS here to reduce roi</a:t>
            </a:r>
            <a:endParaRPr lang="x-none" altLang="en-SG" sz="12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506095"/>
            <a:ext cx="11443970" cy="42862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84680" y="64770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roi1</a:t>
            </a:r>
            <a:endParaRPr lang="x-none" altLang="en-SG" sz="2000"/>
          </a:p>
        </p:txBody>
      </p:sp>
      <p:sp>
        <p:nvSpPr>
          <p:cNvPr id="3" name="TextBox 2"/>
          <p:cNvSpPr txBox="1"/>
          <p:nvPr/>
        </p:nvSpPr>
        <p:spPr>
          <a:xfrm>
            <a:off x="7091680" y="64770"/>
            <a:ext cx="2385695" cy="410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000"/>
              <a:t>roi1,roi2, roi3 ... </a:t>
            </a:r>
            <a:endParaRPr lang="x-none" altLang="en-SG" sz="200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004300" y="3712210"/>
            <a:ext cx="351790" cy="391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612775"/>
            <a:ext cx="11002645" cy="408495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790690" y="3275330"/>
            <a:ext cx="351790" cy="391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11297920" y="3632835"/>
            <a:ext cx="351790" cy="391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816340" y="3543935"/>
            <a:ext cx="351790" cy="391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595" y="396875"/>
            <a:ext cx="4866640" cy="2409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5" y="2945765"/>
            <a:ext cx="4885690" cy="24955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145530" y="2630170"/>
            <a:ext cx="351790" cy="391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781685"/>
            <a:ext cx="12124055" cy="485711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0742295" y="2987040"/>
            <a:ext cx="351790" cy="391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Kingsoft Office WPP</Application>
  <PresentationFormat>Widescreen</PresentationFormat>
  <Paragraphs>112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10</cp:revision>
  <dcterms:created xsi:type="dcterms:W3CDTF">2018-04-07T17:13:37Z</dcterms:created>
  <dcterms:modified xsi:type="dcterms:W3CDTF">2018-04-07T17:13:37Z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18441ص-10.1.0.5707</vt:lpwstr>
  </property>
</Properties>
</file>