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59" r:id="rId2"/>
    <p:sldId id="409" r:id="rId3"/>
    <p:sldId id="411" r:id="rId4"/>
    <p:sldId id="412" r:id="rId5"/>
    <p:sldId id="418" r:id="rId6"/>
    <p:sldId id="453" r:id="rId7"/>
    <p:sldId id="449" r:id="rId8"/>
    <p:sldId id="454" r:id="rId9"/>
    <p:sldId id="455" r:id="rId10"/>
    <p:sldId id="433" r:id="rId11"/>
    <p:sldId id="458" r:id="rId12"/>
    <p:sldId id="457" r:id="rId13"/>
    <p:sldId id="415" r:id="rId14"/>
    <p:sldId id="445" r:id="rId15"/>
    <p:sldId id="417" r:id="rId16"/>
    <p:sldId id="427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5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389"/>
    <a:srgbClr val="B7E2F5"/>
    <a:srgbClr val="DBF0FA"/>
    <a:srgbClr val="0F4661"/>
    <a:srgbClr val="0E4059"/>
    <a:srgbClr val="6B5153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74"/>
      </p:cViewPr>
      <p:guideLst>
        <p:guide orient="horz" pos="2085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5#4" qsCatId="simple" csTypeId="urn:microsoft.com/office/officeart/2005/8/colors/accent1_2#4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 用户名、密码输入超出最大限度，会产生段错误</a:t>
          </a:r>
        </a:p>
      </dgm:t>
    </dgm:pt>
    <dgm:pt modelId="{C8BB0B8A-C63A-4F83-B8DD-3A7CE259E4EE}" type="parTrans" cxnId="{6F6CE488-639B-490B-A149-85D92D65E93C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6F6CE488-639B-490B-A149-85D92D65E93C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采用死循环加判断条件限制输入字符数</a:t>
          </a:r>
        </a:p>
      </dgm:t>
    </dgm:pt>
    <dgm:pt modelId="{FB4BCC77-44E9-4065-8A2F-90CD32DE34E3}" type="parTrans" cxnId="{503466D6-FC30-4332-BDDD-BF71801424A4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503466D6-FC30-4332-BDDD-BF71801424A4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学号无法自加</a:t>
          </a:r>
        </a:p>
      </dgm:t>
    </dgm:pt>
    <dgm:pt modelId="{FECC43A3-D59E-4EE1-9557-8FBB90D5B362}" type="parTrans" cxnId="{9D7CBC21-89D6-4B91-93E6-386C876D347B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9D7CBC21-89D6-4B91-93E6-386C876D347B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添加自变量i</a:t>
          </a:r>
        </a:p>
      </dgm:t>
    </dgm:pt>
    <dgm:pt modelId="{73E2772F-165D-4B56-ACC2-969CBF53B0A8}" type="parTrans" cxnId="{EB15B871-EAD5-4C6A-BBAC-DE4792F0D5A6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EB15B871-EAD5-4C6A-BBAC-DE4792F0D5A6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批量导入不能增加</a:t>
          </a:r>
        </a:p>
      </dgm:t>
    </dgm:pt>
    <dgm:pt modelId="{26EA520A-5891-4EBA-B2AD-1840663D8C07}" type="parTrans" cxnId="{68E75D0E-511F-4C8D-84A1-8562896F15C6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68E75D0E-511F-4C8D-84A1-8562896F15C6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读取文件行数，但是批量导入时没有使用设定好的行数值，导致只显示原本行数的信息，后添加读取批量导入文件时行数增加</a:t>
          </a:r>
        </a:p>
      </dgm:t>
    </dgm:pt>
    <dgm:pt modelId="{D0D77647-95BE-4607-B2F0-006D9CAB8F0E}" type="parTrans" cxnId="{B8447B43-D290-40AC-BD24-18EC3C96A071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B8447B43-D290-40AC-BD24-18EC3C96A07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E75D0E-511F-4C8D-84A1-8562896F15C6}" srcId="{2E15931E-1654-4B73-89B2-8E333D9C42E0}" destId="{C8DDDFA1-AF37-4444-AAEB-D51CEE212719}" srcOrd="2" destOrd="0" parTransId="{26EA520A-5891-4EBA-B2AD-1840663D8C07}" sibTransId="{CE2287C8-6424-4771-88FD-4DADE15C5A04}"/>
    <dgm:cxn modelId="{9D7CBC21-89D6-4B91-93E6-386C876D347B}" srcId="{2E15931E-1654-4B73-89B2-8E333D9C42E0}" destId="{A6685E83-BEEC-49B3-B40A-539E2C0D7A1A}" srcOrd="1" destOrd="0" parTransId="{FECC43A3-D59E-4EE1-9557-8FBB90D5B362}" sibTransId="{68BB6C9A-B7F0-43A0-955B-FC8C4D4009BF}"/>
    <dgm:cxn modelId="{463E3637-2F35-4C33-AF00-7A00DE56292F}" type="presOf" srcId="{C8DDDFA1-AF37-4444-AAEB-D51CEE212719}" destId="{B093CE78-670B-40EB-95CF-315E334D550F}" srcOrd="0" destOrd="0" presId="urn:microsoft.com/office/officeart/2005/8/layout/vList5"/>
    <dgm:cxn modelId="{B8447B43-D290-40AC-BD24-18EC3C96A071}" srcId="{C8DDDFA1-AF37-4444-AAEB-D51CEE212719}" destId="{5AA02751-379E-46DB-884A-F23ACBC498EE}" srcOrd="0" destOrd="0" parTransId="{D0D77647-95BE-4607-B2F0-006D9CAB8F0E}" sibTransId="{3DBF6B9F-A188-4D67-ABE8-0633561FA9E5}"/>
    <dgm:cxn modelId="{A0AE1071-F103-4182-A04B-71BB8F00B821}" type="presOf" srcId="{E08CEB0C-E37F-4DCA-A8EA-4B2CD3AD7754}" destId="{DD9406C3-FC80-4468-A55B-122D744D43F0}" srcOrd="0" destOrd="0" presId="urn:microsoft.com/office/officeart/2005/8/layout/vList5"/>
    <dgm:cxn modelId="{EB15B871-EAD5-4C6A-BBAC-DE4792F0D5A6}" srcId="{A6685E83-BEEC-49B3-B40A-539E2C0D7A1A}" destId="{CBA50553-63FA-4B5A-9888-EDDBA06CA593}" srcOrd="0" destOrd="0" parTransId="{73E2772F-165D-4B56-ACC2-969CBF53B0A8}" sibTransId="{7BFD1607-7356-4D3D-A829-75D002A3A4B0}"/>
    <dgm:cxn modelId="{54816E7F-85C0-4F74-BBC2-2AB69CD9E623}" type="presOf" srcId="{A6685E83-BEEC-49B3-B40A-539E2C0D7A1A}" destId="{EBD335B5-8308-49CB-9630-99D852747B1F}" srcOrd="0" destOrd="0" presId="urn:microsoft.com/office/officeart/2005/8/layout/vList5"/>
    <dgm:cxn modelId="{AA2AB583-58FB-467C-AAF3-09F9F13AC38E}" type="presOf" srcId="{90DDC401-903F-495B-A387-FFA8A45891F6}" destId="{96BE2B31-D87C-43E1-BE64-4C27B13F4AA4}" srcOrd="0" destOrd="0" presId="urn:microsoft.com/office/officeart/2005/8/layout/vList5"/>
    <dgm:cxn modelId="{6F6CE488-639B-490B-A149-85D92D65E93C}" srcId="{2E15931E-1654-4B73-89B2-8E333D9C42E0}" destId="{90DDC401-903F-495B-A387-FFA8A45891F6}" srcOrd="0" destOrd="0" parTransId="{C8BB0B8A-C63A-4F83-B8DD-3A7CE259E4EE}" sibTransId="{35E5E878-0907-4014-9CFA-56AEFE6C22E5}"/>
    <dgm:cxn modelId="{503466D6-FC30-4332-BDDD-BF71801424A4}" srcId="{90DDC401-903F-495B-A387-FFA8A45891F6}" destId="{E08CEB0C-E37F-4DCA-A8EA-4B2CD3AD7754}" srcOrd="0" destOrd="0" parTransId="{FB4BCC77-44E9-4065-8A2F-90CD32DE34E3}" sibTransId="{41FED480-3E2E-47A2-B997-02D527BC8082}"/>
    <dgm:cxn modelId="{DA6242E4-457C-42E7-8E41-95946B12D75D}" type="presOf" srcId="{5AA02751-379E-46DB-884A-F23ACBC498EE}" destId="{64028F0D-BE57-4642-92F7-303D4E45C524}" srcOrd="0" destOrd="0" presId="urn:microsoft.com/office/officeart/2005/8/layout/vList5"/>
    <dgm:cxn modelId="{8D2B5DFB-4171-42FB-A0F4-1EEB3A01C33D}" type="presOf" srcId="{2E15931E-1654-4B73-89B2-8E333D9C42E0}" destId="{D5935282-3C7C-4F88-A1AE-C27DB8591514}" srcOrd="0" destOrd="0" presId="urn:microsoft.com/office/officeart/2005/8/layout/vList5"/>
    <dgm:cxn modelId="{C3D432FE-D112-4CA5-8FA4-2F685305E8B2}" type="presOf" srcId="{CBA50553-63FA-4B5A-9888-EDDBA06CA593}" destId="{6EB2A58E-CA03-4F76-94B6-D8FE50231963}" srcOrd="0" destOrd="0" presId="urn:microsoft.com/office/officeart/2005/8/layout/vList5"/>
    <dgm:cxn modelId="{9344DBF5-84F6-4B83-9063-68B2FFDBACCE}" type="presParOf" srcId="{D5935282-3C7C-4F88-A1AE-C27DB8591514}" destId="{E61486FD-113E-4C87-8ADF-B1A8E2A84801}" srcOrd="0" destOrd="0" presId="urn:microsoft.com/office/officeart/2005/8/layout/vList5"/>
    <dgm:cxn modelId="{9753D297-2B28-4B80-A96D-7BB97A43275D}" type="presParOf" srcId="{E61486FD-113E-4C87-8ADF-B1A8E2A84801}" destId="{96BE2B31-D87C-43E1-BE64-4C27B13F4AA4}" srcOrd="0" destOrd="0" presId="urn:microsoft.com/office/officeart/2005/8/layout/vList5"/>
    <dgm:cxn modelId="{9E6413A3-8CEE-46C0-AAFE-4D3C79182BED}" type="presParOf" srcId="{E61486FD-113E-4C87-8ADF-B1A8E2A84801}" destId="{DD9406C3-FC80-4468-A55B-122D744D43F0}" srcOrd="1" destOrd="0" presId="urn:microsoft.com/office/officeart/2005/8/layout/vList5"/>
    <dgm:cxn modelId="{D601362E-C685-44E4-8B5B-9A671F4F9CB4}" type="presParOf" srcId="{D5935282-3C7C-4F88-A1AE-C27DB8591514}" destId="{F1941F29-E51C-4282-956D-50CFAFAEB9B8}" srcOrd="1" destOrd="0" presId="urn:microsoft.com/office/officeart/2005/8/layout/vList5"/>
    <dgm:cxn modelId="{0039A3F5-7DE8-4D81-907D-7787CF69A136}" type="presParOf" srcId="{D5935282-3C7C-4F88-A1AE-C27DB8591514}" destId="{B589D1EC-5156-4FB2-BB1C-8E1290A868B9}" srcOrd="2" destOrd="0" presId="urn:microsoft.com/office/officeart/2005/8/layout/vList5"/>
    <dgm:cxn modelId="{143EB66A-BCBF-4D62-9548-7E9922C0FFAB}" type="presParOf" srcId="{B589D1EC-5156-4FB2-BB1C-8E1290A868B9}" destId="{EBD335B5-8308-49CB-9630-99D852747B1F}" srcOrd="0" destOrd="0" presId="urn:microsoft.com/office/officeart/2005/8/layout/vList5"/>
    <dgm:cxn modelId="{D949A221-1BAE-4178-A7F2-04207A190A15}" type="presParOf" srcId="{B589D1EC-5156-4FB2-BB1C-8E1290A868B9}" destId="{6EB2A58E-CA03-4F76-94B6-D8FE50231963}" srcOrd="1" destOrd="0" presId="urn:microsoft.com/office/officeart/2005/8/layout/vList5"/>
    <dgm:cxn modelId="{A2946414-8464-419C-9D0F-5E50226FBA3E}" type="presParOf" srcId="{D5935282-3C7C-4F88-A1AE-C27DB8591514}" destId="{A76EE5BB-CBA4-4DD9-BFB7-3F3F246C9BF0}" srcOrd="3" destOrd="0" presId="urn:microsoft.com/office/officeart/2005/8/layout/vList5"/>
    <dgm:cxn modelId="{38094E1B-2D54-4EB6-A6A0-9DF4E1BA6040}" type="presParOf" srcId="{D5935282-3C7C-4F88-A1AE-C27DB8591514}" destId="{2BB2A428-FB05-47E5-AC5F-C6A7936A9AC0}" srcOrd="4" destOrd="0" presId="urn:microsoft.com/office/officeart/2005/8/layout/vList5"/>
    <dgm:cxn modelId="{1C8A15FA-7DA9-4119-9FFB-6C48A1686C82}" type="presParOf" srcId="{2BB2A428-FB05-47E5-AC5F-C6A7936A9AC0}" destId="{B093CE78-670B-40EB-95CF-315E334D550F}" srcOrd="0" destOrd="0" presId="urn:microsoft.com/office/officeart/2005/8/layout/vList5"/>
    <dgm:cxn modelId="{CF3A87F9-E79F-4E47-815B-5B631127AEA9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5#5" qsCatId="simple" csTypeId="urn:microsoft.com/office/officeart/2005/8/colors/accent1_2#5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/>
            <a:t>批量导入、学号重复的情况下，仍全部导入</a:t>
          </a:r>
        </a:p>
      </dgm:t>
    </dgm:pt>
    <dgm:pt modelId="{C8BB0B8A-C63A-4F83-B8DD-3A7CE259E4EE}" type="parTrans" cxnId="{1DC2BA3D-34C3-42F3-BD01-F669F20AC342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1DC2BA3D-34C3-42F3-BD01-F669F20AC342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在打开文件读取学生信息时和已有学生学号执行是否重复的判断，重复则不添加，不重复则添加</a:t>
          </a:r>
        </a:p>
      </dgm:t>
    </dgm:pt>
    <dgm:pt modelId="{FB4BCC77-44E9-4065-8A2F-90CD32DE34E3}" type="parTrans" cxnId="{B5D9035A-8648-423E-8AC7-1F08465F1F8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B5D9035A-8648-423E-8AC7-1F08465F1F81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离校学生成绩仍然进行平均分等成绩计算以及排名</a:t>
          </a:r>
        </a:p>
      </dgm:t>
    </dgm:pt>
    <dgm:pt modelId="{FECC43A3-D59E-4EE1-9557-8FBB90D5B362}" type="parTrans" cxnId="{69201D38-1DE8-4067-BA09-B8668FC37BAC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69201D38-1DE8-4067-BA09-B8668FC37BAC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增加判断学生是否在校</a:t>
          </a:r>
        </a:p>
      </dgm:t>
    </dgm:pt>
    <dgm:pt modelId="{73E2772F-165D-4B56-ACC2-969CBF53B0A8}" type="parTrans" cxnId="{8159DD46-1CBC-4A3B-838C-A4A90A55E686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8159DD46-1CBC-4A3B-838C-A4A90A55E686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在设置隐藏密码时，出现退格过度，导致一直密码登陆错误</a:t>
          </a:r>
        </a:p>
      </dgm:t>
    </dgm:pt>
    <dgm:pt modelId="{26EA520A-5891-4EBA-B2AD-1840663D8C07}" type="parTrans" cxnId="{066051B1-07C8-44E2-95F5-05480A186768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066051B1-07C8-44E2-95F5-05480A186768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添加判断条件，使退格无法超过最小值0</a:t>
          </a:r>
        </a:p>
      </dgm:t>
    </dgm:pt>
    <dgm:pt modelId="{D0D77647-95BE-4607-B2F0-006D9CAB8F0E}" type="parTrans" cxnId="{CE5ADBE9-D638-4F57-BB62-185F026FDADA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CE5ADBE9-D638-4F57-BB62-185F026FDADA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07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7FBEE1A-32EF-47E7-BC3F-1B28279F6432}" type="presOf" srcId="{5AA02751-379E-46DB-884A-F23ACBC498EE}" destId="{64028F0D-BE57-4642-92F7-303D4E45C524}" srcOrd="0" destOrd="0" presId="urn:microsoft.com/office/officeart/2005/8/layout/vList5"/>
    <dgm:cxn modelId="{69201D38-1DE8-4067-BA09-B8668FC37BAC}" srcId="{2E15931E-1654-4B73-89B2-8E333D9C42E0}" destId="{A6685E83-BEEC-49B3-B40A-539E2C0D7A1A}" srcOrd="1" destOrd="0" parTransId="{FECC43A3-D59E-4EE1-9557-8FBB90D5B362}" sibTransId="{68BB6C9A-B7F0-43A0-955B-FC8C4D4009BF}"/>
    <dgm:cxn modelId="{1DC2BA3D-34C3-42F3-BD01-F669F20AC342}" srcId="{2E15931E-1654-4B73-89B2-8E333D9C42E0}" destId="{90DDC401-903F-495B-A387-FFA8A45891F6}" srcOrd="0" destOrd="0" parTransId="{C8BB0B8A-C63A-4F83-B8DD-3A7CE259E4EE}" sibTransId="{35E5E878-0907-4014-9CFA-56AEFE6C22E5}"/>
    <dgm:cxn modelId="{63B4565D-1B36-486A-91B0-5F6F015CA89F}" type="presOf" srcId="{A6685E83-BEEC-49B3-B40A-539E2C0D7A1A}" destId="{EBD335B5-8308-49CB-9630-99D852747B1F}" srcOrd="0" destOrd="0" presId="urn:microsoft.com/office/officeart/2005/8/layout/vList5"/>
    <dgm:cxn modelId="{8159DD46-1CBC-4A3B-838C-A4A90A55E686}" srcId="{A6685E83-BEEC-49B3-B40A-539E2C0D7A1A}" destId="{CBA50553-63FA-4B5A-9888-EDDBA06CA593}" srcOrd="0" destOrd="0" parTransId="{73E2772F-165D-4B56-ACC2-969CBF53B0A8}" sibTransId="{7BFD1607-7356-4D3D-A829-75D002A3A4B0}"/>
    <dgm:cxn modelId="{F0E34369-4A99-4E44-B8BE-35684BF93EB1}" type="presOf" srcId="{C8DDDFA1-AF37-4444-AAEB-D51CEE212719}" destId="{B093CE78-670B-40EB-95CF-315E334D550F}" srcOrd="0" destOrd="0" presId="urn:microsoft.com/office/officeart/2005/8/layout/vList5"/>
    <dgm:cxn modelId="{B5D9035A-8648-423E-8AC7-1F08465F1F81}" srcId="{90DDC401-903F-495B-A387-FFA8A45891F6}" destId="{E08CEB0C-E37F-4DCA-A8EA-4B2CD3AD7754}" srcOrd="0" destOrd="0" parTransId="{FB4BCC77-44E9-4065-8A2F-90CD32DE34E3}" sibTransId="{41FED480-3E2E-47A2-B997-02D527BC8082}"/>
    <dgm:cxn modelId="{066051B1-07C8-44E2-95F5-05480A186768}" srcId="{2E15931E-1654-4B73-89B2-8E333D9C42E0}" destId="{C8DDDFA1-AF37-4444-AAEB-D51CEE212719}" srcOrd="2" destOrd="0" parTransId="{26EA520A-5891-4EBA-B2AD-1840663D8C07}" sibTransId="{CE2287C8-6424-4771-88FD-4DADE15C5A04}"/>
    <dgm:cxn modelId="{2ECCADB3-2A57-42B5-9F1F-E9E5D6001EB4}" type="presOf" srcId="{2E15931E-1654-4B73-89B2-8E333D9C42E0}" destId="{D5935282-3C7C-4F88-A1AE-C27DB8591514}" srcOrd="0" destOrd="0" presId="urn:microsoft.com/office/officeart/2005/8/layout/vList5"/>
    <dgm:cxn modelId="{737B0DBB-D581-4D07-9538-16F2824A7211}" type="presOf" srcId="{90DDC401-903F-495B-A387-FFA8A45891F6}" destId="{96BE2B31-D87C-43E1-BE64-4C27B13F4AA4}" srcOrd="0" destOrd="0" presId="urn:microsoft.com/office/officeart/2005/8/layout/vList5"/>
    <dgm:cxn modelId="{ECC124E3-5F17-46F0-9E95-9DD653D63FDF}" type="presOf" srcId="{E08CEB0C-E37F-4DCA-A8EA-4B2CD3AD7754}" destId="{DD9406C3-FC80-4468-A55B-122D744D43F0}" srcOrd="0" destOrd="0" presId="urn:microsoft.com/office/officeart/2005/8/layout/vList5"/>
    <dgm:cxn modelId="{E4ED57E6-E0B9-4D39-9F53-E0A2DAD31C21}" type="presOf" srcId="{CBA50553-63FA-4B5A-9888-EDDBA06CA593}" destId="{6EB2A58E-CA03-4F76-94B6-D8FE50231963}" srcOrd="0" destOrd="0" presId="urn:microsoft.com/office/officeart/2005/8/layout/vList5"/>
    <dgm:cxn modelId="{CE5ADBE9-D638-4F57-BB62-185F026FDADA}" srcId="{C8DDDFA1-AF37-4444-AAEB-D51CEE212719}" destId="{5AA02751-379E-46DB-884A-F23ACBC498EE}" srcOrd="0" destOrd="0" parTransId="{D0D77647-95BE-4607-B2F0-006D9CAB8F0E}" sibTransId="{3DBF6B9F-A188-4D67-ABE8-0633561FA9E5}"/>
    <dgm:cxn modelId="{99AC16A1-865A-4A8E-9A45-389EA692D74E}" type="presParOf" srcId="{D5935282-3C7C-4F88-A1AE-C27DB8591514}" destId="{E61486FD-113E-4C87-8ADF-B1A8E2A84801}" srcOrd="0" destOrd="0" presId="urn:microsoft.com/office/officeart/2005/8/layout/vList5"/>
    <dgm:cxn modelId="{890D00FF-B922-4F64-B07B-794C1643D6D2}" type="presParOf" srcId="{E61486FD-113E-4C87-8ADF-B1A8E2A84801}" destId="{96BE2B31-D87C-43E1-BE64-4C27B13F4AA4}" srcOrd="0" destOrd="0" presId="urn:microsoft.com/office/officeart/2005/8/layout/vList5"/>
    <dgm:cxn modelId="{5D5E1B7C-AE1E-4A65-AA86-10DD19D8FCAE}" type="presParOf" srcId="{E61486FD-113E-4C87-8ADF-B1A8E2A84801}" destId="{DD9406C3-FC80-4468-A55B-122D744D43F0}" srcOrd="1" destOrd="0" presId="urn:microsoft.com/office/officeart/2005/8/layout/vList5"/>
    <dgm:cxn modelId="{C542B810-A771-475A-8EB3-7DE4AB2ED387}" type="presParOf" srcId="{D5935282-3C7C-4F88-A1AE-C27DB8591514}" destId="{F1941F29-E51C-4282-956D-50CFAFAEB9B8}" srcOrd="1" destOrd="0" presId="urn:microsoft.com/office/officeart/2005/8/layout/vList5"/>
    <dgm:cxn modelId="{6B4CE8E9-9B15-4903-9DD0-AA844F1DA0DB}" type="presParOf" srcId="{D5935282-3C7C-4F88-A1AE-C27DB8591514}" destId="{B589D1EC-5156-4FB2-BB1C-8E1290A868B9}" srcOrd="2" destOrd="0" presId="urn:microsoft.com/office/officeart/2005/8/layout/vList5"/>
    <dgm:cxn modelId="{56CCC931-05AE-4B2A-8C96-7FE2372BF9F5}" type="presParOf" srcId="{B589D1EC-5156-4FB2-BB1C-8E1290A868B9}" destId="{EBD335B5-8308-49CB-9630-99D852747B1F}" srcOrd="0" destOrd="0" presId="urn:microsoft.com/office/officeart/2005/8/layout/vList5"/>
    <dgm:cxn modelId="{A1207F32-86E1-4632-A419-D598BDF5F85E}" type="presParOf" srcId="{B589D1EC-5156-4FB2-BB1C-8E1290A868B9}" destId="{6EB2A58E-CA03-4F76-94B6-D8FE50231963}" srcOrd="1" destOrd="0" presId="urn:microsoft.com/office/officeart/2005/8/layout/vList5"/>
    <dgm:cxn modelId="{36079192-C240-4EA2-8CF2-7BB0A64BBF0B}" type="presParOf" srcId="{D5935282-3C7C-4F88-A1AE-C27DB8591514}" destId="{A76EE5BB-CBA4-4DD9-BFB7-3F3F246C9BF0}" srcOrd="3" destOrd="0" presId="urn:microsoft.com/office/officeart/2005/8/layout/vList5"/>
    <dgm:cxn modelId="{120D75D6-7F26-446F-B531-B83D97508867}" type="presParOf" srcId="{D5935282-3C7C-4F88-A1AE-C27DB8591514}" destId="{2BB2A428-FB05-47E5-AC5F-C6A7936A9AC0}" srcOrd="4" destOrd="0" presId="urn:microsoft.com/office/officeart/2005/8/layout/vList5"/>
    <dgm:cxn modelId="{B877C8A1-84D7-4032-9EC0-0CF1DB14C73E}" type="presParOf" srcId="{2BB2A428-FB05-47E5-AC5F-C6A7936A9AC0}" destId="{B093CE78-670B-40EB-95CF-315E334D550F}" srcOrd="0" destOrd="0" presId="urn:microsoft.com/office/officeart/2005/8/layout/vList5"/>
    <dgm:cxn modelId="{78C08D1E-F863-4F35-AD37-C865C58A6233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5#6" qsCatId="simple" csTypeId="urn:microsoft.com/office/officeart/2005/8/colors/accent1_2#6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在设定全局变量时，没有全局规划，导致全局变量使用混乱</a:t>
          </a:r>
        </a:p>
      </dgm:t>
    </dgm:pt>
    <dgm:pt modelId="{C8BB0B8A-C63A-4F83-B8DD-3A7CE259E4EE}" type="parTrans" cxnId="{A7D18734-BFF5-4C0D-839E-6C725D060CFF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A7D18734-BFF5-4C0D-839E-6C725D060CFF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/>
            <a:t>重新设置全局变量</a:t>
          </a:r>
        </a:p>
      </dgm:t>
    </dgm:pt>
    <dgm:pt modelId="{FB4BCC77-44E9-4065-8A2F-90CD32DE34E3}" type="parTrans" cxnId="{53486078-AAD5-429F-9079-621071265509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53486078-AAD5-429F-9079-621071265509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1F76805-0444-47AD-B227-ECE1B8F0FF3A}" type="presOf" srcId="{E08CEB0C-E37F-4DCA-A8EA-4B2CD3AD7754}" destId="{DD9406C3-FC80-4468-A55B-122D744D43F0}" srcOrd="0" destOrd="0" presId="urn:microsoft.com/office/officeart/2005/8/layout/vList5"/>
    <dgm:cxn modelId="{CE45FE16-CDDC-42F1-892D-6C2A9D503E28}" type="presOf" srcId="{90DDC401-903F-495B-A387-FFA8A45891F6}" destId="{96BE2B31-D87C-43E1-BE64-4C27B13F4AA4}" srcOrd="0" destOrd="0" presId="urn:microsoft.com/office/officeart/2005/8/layout/vList5"/>
    <dgm:cxn modelId="{A7D18734-BFF5-4C0D-839E-6C725D060CFF}" srcId="{2E15931E-1654-4B73-89B2-8E333D9C42E0}" destId="{90DDC401-903F-495B-A387-FFA8A45891F6}" srcOrd="0" destOrd="0" parTransId="{C8BB0B8A-C63A-4F83-B8DD-3A7CE259E4EE}" sibTransId="{35E5E878-0907-4014-9CFA-56AEFE6C22E5}"/>
    <dgm:cxn modelId="{9CF3BA60-557B-40C5-8716-35232A694917}" type="presOf" srcId="{2E15931E-1654-4B73-89B2-8E333D9C42E0}" destId="{D5935282-3C7C-4F88-A1AE-C27DB8591514}" srcOrd="0" destOrd="0" presId="urn:microsoft.com/office/officeart/2005/8/layout/vList5"/>
    <dgm:cxn modelId="{53486078-AAD5-429F-9079-621071265509}" srcId="{90DDC401-903F-495B-A387-FFA8A45891F6}" destId="{E08CEB0C-E37F-4DCA-A8EA-4B2CD3AD7754}" srcOrd="0" destOrd="0" parTransId="{FB4BCC77-44E9-4065-8A2F-90CD32DE34E3}" sibTransId="{41FED480-3E2E-47A2-B997-02D527BC8082}"/>
    <dgm:cxn modelId="{E3B7AB19-17B6-456A-B092-C2FFB7E758D3}" type="presParOf" srcId="{D5935282-3C7C-4F88-A1AE-C27DB8591514}" destId="{E61486FD-113E-4C87-8ADF-B1A8E2A84801}" srcOrd="0" destOrd="0" presId="urn:microsoft.com/office/officeart/2005/8/layout/vList5"/>
    <dgm:cxn modelId="{7349D2E8-91E2-4EDE-B43C-AA8B91DE24D6}" type="presParOf" srcId="{E61486FD-113E-4C87-8ADF-B1A8E2A84801}" destId="{96BE2B31-D87C-43E1-BE64-4C27B13F4AA4}" srcOrd="0" destOrd="0" presId="urn:microsoft.com/office/officeart/2005/8/layout/vList5"/>
    <dgm:cxn modelId="{35E2CF58-CE58-4102-BD66-E1AAFC90C82B}" type="presParOf" srcId="{E61486FD-113E-4C87-8ADF-B1A8E2A84801}" destId="{DD9406C3-FC80-4468-A55B-122D744D4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732473" y="-1060333"/>
          <a:ext cx="575935" cy="284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/>
            <a:t>采用死循环加判断条件限制输入字符数</a:t>
          </a:r>
        </a:p>
      </dsp:txBody>
      <dsp:txXfrm rot="-5400000">
        <a:off x="1599057" y="101198"/>
        <a:ext cx="2814653" cy="519705"/>
      </dsp:txXfrm>
    </dsp:sp>
    <dsp:sp modelId="{96BE2B31-D87C-43E1-BE64-4C27B13F4AA4}">
      <dsp:nvSpPr>
        <dsp:cNvPr id="0" name=""/>
        <dsp:cNvSpPr/>
      </dsp:nvSpPr>
      <dsp:spPr>
        <a:xfrm>
          <a:off x="0" y="1090"/>
          <a:ext cx="1599057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 用户名、密码输入超出最大限度，会产生段错误</a:t>
          </a:r>
        </a:p>
      </dsp:txBody>
      <dsp:txXfrm>
        <a:off x="35144" y="36234"/>
        <a:ext cx="1528769" cy="649630"/>
      </dsp:txXfrm>
    </dsp:sp>
    <dsp:sp modelId="{6EB2A58E-CA03-4F76-94B6-D8FE50231963}">
      <dsp:nvSpPr>
        <dsp:cNvPr id="0" name=""/>
        <dsp:cNvSpPr/>
      </dsp:nvSpPr>
      <dsp:spPr>
        <a:xfrm rot="5400000">
          <a:off x="2732473" y="-304419"/>
          <a:ext cx="575935" cy="284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/>
            <a:t>添加自变量i</a:t>
          </a:r>
        </a:p>
      </dsp:txBody>
      <dsp:txXfrm rot="-5400000">
        <a:off x="1599057" y="857112"/>
        <a:ext cx="2814653" cy="519705"/>
      </dsp:txXfrm>
    </dsp:sp>
    <dsp:sp modelId="{EBD335B5-8308-49CB-9630-99D852747B1F}">
      <dsp:nvSpPr>
        <dsp:cNvPr id="0" name=""/>
        <dsp:cNvSpPr/>
      </dsp:nvSpPr>
      <dsp:spPr>
        <a:xfrm>
          <a:off x="0" y="757005"/>
          <a:ext cx="1599057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学号无法自加</a:t>
          </a:r>
        </a:p>
      </dsp:txBody>
      <dsp:txXfrm>
        <a:off x="35144" y="792149"/>
        <a:ext cx="1528769" cy="649630"/>
      </dsp:txXfrm>
    </dsp:sp>
    <dsp:sp modelId="{64028F0D-BE57-4642-92F7-303D4E45C524}">
      <dsp:nvSpPr>
        <dsp:cNvPr id="0" name=""/>
        <dsp:cNvSpPr/>
      </dsp:nvSpPr>
      <dsp:spPr>
        <a:xfrm rot="5400000">
          <a:off x="2732473" y="451495"/>
          <a:ext cx="575935" cy="284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/>
            <a:t>读取文件行数，但是批量导入时没有使用设定好的行数值，导致只显示原本行数的信息，后添加读取批量导入文件时行数增加</a:t>
          </a:r>
        </a:p>
      </dsp:txBody>
      <dsp:txXfrm rot="-5400000">
        <a:off x="1599057" y="1613027"/>
        <a:ext cx="2814653" cy="519705"/>
      </dsp:txXfrm>
    </dsp:sp>
    <dsp:sp modelId="{B093CE78-670B-40EB-95CF-315E334D550F}">
      <dsp:nvSpPr>
        <dsp:cNvPr id="0" name=""/>
        <dsp:cNvSpPr/>
      </dsp:nvSpPr>
      <dsp:spPr>
        <a:xfrm>
          <a:off x="0" y="1512920"/>
          <a:ext cx="1599057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批量导入不能增加</a:t>
          </a:r>
        </a:p>
      </dsp:txBody>
      <dsp:txXfrm>
        <a:off x="35144" y="1548064"/>
        <a:ext cx="1528769" cy="649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732905" y="-1060536"/>
          <a:ext cx="575935" cy="28431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在打开文件读取学生信息时和已有学生学号执行是否重复的判断，重复则不添加，不重复则添加</a:t>
          </a:r>
        </a:p>
      </dsp:txBody>
      <dsp:txXfrm rot="-5400000">
        <a:off x="1599286" y="101198"/>
        <a:ext cx="2815059" cy="519705"/>
      </dsp:txXfrm>
    </dsp:sp>
    <dsp:sp modelId="{96BE2B31-D87C-43E1-BE64-4C27B13F4AA4}">
      <dsp:nvSpPr>
        <dsp:cNvPr id="0" name=""/>
        <dsp:cNvSpPr/>
      </dsp:nvSpPr>
      <dsp:spPr>
        <a:xfrm>
          <a:off x="0" y="1090"/>
          <a:ext cx="1599285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批量导入、学号重复的情况下，仍全部导入</a:t>
          </a:r>
        </a:p>
      </dsp:txBody>
      <dsp:txXfrm>
        <a:off x="35144" y="36234"/>
        <a:ext cx="1528997" cy="649630"/>
      </dsp:txXfrm>
    </dsp:sp>
    <dsp:sp modelId="{6EB2A58E-CA03-4F76-94B6-D8FE50231963}">
      <dsp:nvSpPr>
        <dsp:cNvPr id="0" name=""/>
        <dsp:cNvSpPr/>
      </dsp:nvSpPr>
      <dsp:spPr>
        <a:xfrm rot="5400000">
          <a:off x="2732905" y="-304622"/>
          <a:ext cx="575935" cy="28431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增加判断学生是否在校</a:t>
          </a:r>
        </a:p>
      </dsp:txBody>
      <dsp:txXfrm rot="-5400000">
        <a:off x="1599286" y="857112"/>
        <a:ext cx="2815059" cy="519705"/>
      </dsp:txXfrm>
    </dsp:sp>
    <dsp:sp modelId="{EBD335B5-8308-49CB-9630-99D852747B1F}">
      <dsp:nvSpPr>
        <dsp:cNvPr id="0" name=""/>
        <dsp:cNvSpPr/>
      </dsp:nvSpPr>
      <dsp:spPr>
        <a:xfrm>
          <a:off x="0" y="757005"/>
          <a:ext cx="1599285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离校学生成绩仍然进行平均分等成绩计算以及排名</a:t>
          </a:r>
        </a:p>
      </dsp:txBody>
      <dsp:txXfrm>
        <a:off x="35144" y="792149"/>
        <a:ext cx="1528997" cy="649630"/>
      </dsp:txXfrm>
    </dsp:sp>
    <dsp:sp modelId="{64028F0D-BE57-4642-92F7-303D4E45C524}">
      <dsp:nvSpPr>
        <dsp:cNvPr id="0" name=""/>
        <dsp:cNvSpPr/>
      </dsp:nvSpPr>
      <dsp:spPr>
        <a:xfrm rot="5400000">
          <a:off x="2732905" y="451292"/>
          <a:ext cx="575935" cy="28431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添加判断条件，使退格无法超过最小值0</a:t>
          </a:r>
        </a:p>
      </dsp:txBody>
      <dsp:txXfrm rot="-5400000">
        <a:off x="1599286" y="1613027"/>
        <a:ext cx="2815059" cy="519705"/>
      </dsp:txXfrm>
    </dsp:sp>
    <dsp:sp modelId="{B093CE78-670B-40EB-95CF-315E334D550F}">
      <dsp:nvSpPr>
        <dsp:cNvPr id="0" name=""/>
        <dsp:cNvSpPr/>
      </dsp:nvSpPr>
      <dsp:spPr>
        <a:xfrm>
          <a:off x="0" y="1512920"/>
          <a:ext cx="1599285" cy="719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在设置隐藏密码时，出现退格过度，导致一直密码登陆错误</a:t>
          </a:r>
        </a:p>
      </dsp:txBody>
      <dsp:txXfrm>
        <a:off x="35144" y="1548064"/>
        <a:ext cx="1528997" cy="64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428988" y="-1399311"/>
          <a:ext cx="549119" cy="34856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/>
            <a:t>重新设置全局变量</a:t>
          </a:r>
        </a:p>
      </dsp:txBody>
      <dsp:txXfrm rot="-5400000">
        <a:off x="1960702" y="95781"/>
        <a:ext cx="3458886" cy="495507"/>
      </dsp:txXfrm>
    </dsp:sp>
    <dsp:sp modelId="{96BE2B31-D87C-43E1-BE64-4C27B13F4AA4}">
      <dsp:nvSpPr>
        <dsp:cNvPr id="0" name=""/>
        <dsp:cNvSpPr/>
      </dsp:nvSpPr>
      <dsp:spPr>
        <a:xfrm>
          <a:off x="0" y="335"/>
          <a:ext cx="1960702" cy="686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在设定全局变量时，没有全局规划，导致全局变量使用混乱</a:t>
          </a:r>
        </a:p>
      </dsp:txBody>
      <dsp:txXfrm>
        <a:off x="33507" y="33842"/>
        <a:ext cx="1893688" cy="619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4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6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0039350" y="469900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68910" y="469900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0039350" y="19939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68910" y="19939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345440" y="363220"/>
            <a:ext cx="11501755" cy="61315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791970"/>
            <a:ext cx="12191365" cy="32740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345440" y="363220"/>
            <a:ext cx="11501755" cy="61315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357245" y="0"/>
            <a:ext cx="5476875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345440" y="363220"/>
            <a:ext cx="11501755" cy="61315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0227310" y="489331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0" y="489331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0227310" y="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1964690" cy="196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167640" y="172720"/>
            <a:ext cx="11857355" cy="65125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3.xml"/><Relationship Id="rId16" Type="http://schemas.openxmlformats.org/officeDocument/2006/relationships/diagramColors" Target="../diagrams/colors3.xml"/><Relationship Id="rId1" Type="http://schemas.openxmlformats.org/officeDocument/2006/relationships/tags" Target="../tags/tag5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7.svg"/><Relationship Id="rId4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1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程序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691640"/>
            <a:ext cx="11202035" cy="30695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3594 0.00037037 L -0.0109896 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5006340" y="425450"/>
            <a:ext cx="2178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2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项目分工</a:t>
            </a:r>
          </a:p>
        </p:txBody>
      </p:sp>
      <p:sp>
        <p:nvSpPr>
          <p:cNvPr id="46" name="文本框 1"/>
          <p:cNvSpPr txBox="1"/>
          <p:nvPr/>
        </p:nvSpPr>
        <p:spPr>
          <a:xfrm>
            <a:off x="4838700" y="808990"/>
            <a:ext cx="2514600" cy="321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charset="-128"/>
                <a:ea typeface="思源黑体旧字形 ExtraLight" panose="020B0200000000000000" charset="-128"/>
                <a:cs typeface="+mn-lt"/>
              </a:rPr>
              <a:t>Lorem ipsum dolor sit ametadipiscing 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5846445" y="1210945"/>
            <a:ext cx="499745" cy="0"/>
          </a:xfrm>
          <a:prstGeom prst="line">
            <a:avLst/>
          </a:prstGeom>
          <a:ln w="22225">
            <a:solidFill>
              <a:srgbClr val="1563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20725" y="1881505"/>
            <a:ext cx="3690620" cy="3988435"/>
          </a:xfrm>
          <a:prstGeom prst="rect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ln w="28575" cmpd="sng">
                  <a:solidFill>
                    <a:srgbClr val="76A9DF"/>
                  </a:solidFill>
                </a:ln>
                <a:solidFill>
                  <a:srgbClr val="FAFAFA"/>
                </a:solidFill>
                <a:effectLst>
                  <a:outerShdw dist="50800" dir="3000000" algn="ctr" rotWithShape="0">
                    <a:srgbClr val="76A9DF">
                      <a:alpha val="100000"/>
                    </a:srgbClr>
                  </a:outerShdw>
                </a:effectLst>
                <a:latin typeface="汉仪汉黑W" panose="00020600040101010101" charset="-122"/>
                <a:ea typeface="汉仪汉黑W" panose="00020600040101010101" charset="-122"/>
                <a:sym typeface="+mn-ea"/>
              </a:rPr>
              <a:t>Four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793115" y="1881505"/>
            <a:ext cx="801370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 rot="10800000">
            <a:off x="4411345" y="4631055"/>
            <a:ext cx="801370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"/>
          <p:cNvSpPr txBox="1"/>
          <p:nvPr/>
        </p:nvSpPr>
        <p:spPr>
          <a:xfrm>
            <a:off x="1506855" y="2263775"/>
            <a:ext cx="21183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defTabSz="914400">
              <a:buNone/>
              <a:tabLst>
                <a:tab pos="984885" algn="l"/>
              </a:tabLst>
            </a:pPr>
            <a:r>
              <a:rPr lang="zh-CN" altLang="en-US" sz="3600" b="1" dirty="0">
                <a:solidFill>
                  <a:schemeClr val="tx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项目划分</a:t>
            </a:r>
          </a:p>
        </p:txBody>
      </p:sp>
      <p:sp>
        <p:nvSpPr>
          <p:cNvPr id="10" name="椭圆 9"/>
          <p:cNvSpPr/>
          <p:nvPr/>
        </p:nvSpPr>
        <p:spPr>
          <a:xfrm>
            <a:off x="4862195" y="2263775"/>
            <a:ext cx="1095375" cy="1095375"/>
          </a:xfrm>
          <a:prstGeom prst="ellips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3555" y="2990215"/>
            <a:ext cx="368935" cy="368935"/>
          </a:xfrm>
          <a:prstGeom prst="ellipse">
            <a:avLst/>
          </a:prstGeom>
          <a:solidFill>
            <a:schemeClr val="bg1"/>
          </a:solidFill>
          <a:ln>
            <a:solidFill>
              <a:srgbClr val="156389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156389"/>
                </a:solidFill>
              </a:rPr>
              <a:t>1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6172200" y="2511425"/>
            <a:ext cx="2084705" cy="737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主界面程序实现，功能整合</a:t>
            </a:r>
            <a:endParaRPr lang="zh-CN" altLang="en-US" sz="1400" b="1" dirty="0">
              <a:solidFill>
                <a:schemeClr val="tx1"/>
              </a:solidFill>
              <a:latin typeface="思源黑体 CN ExtraLight" panose="020B0200000000000000" charset="-122"/>
              <a:ea typeface="思源黑体 CN ExtraLight" panose="020B0200000000000000" charset="-122"/>
              <a:cs typeface="汉仪字研卡通W" panose="00020600040101010101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267065" y="2263775"/>
            <a:ext cx="1095375" cy="1095375"/>
          </a:xfrm>
          <a:prstGeom prst="ellipse">
            <a:avLst/>
          </a:prstGeom>
          <a:blipFill rotWithShape="1">
            <a:blip r:embed="rId5"/>
            <a:tile tx="0" ty="0" sx="100000" sy="100000" flip="none" algn="t"/>
          </a:blip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88425" y="2990215"/>
            <a:ext cx="368935" cy="368935"/>
          </a:xfrm>
          <a:prstGeom prst="ellipse">
            <a:avLst/>
          </a:prstGeom>
          <a:solidFill>
            <a:schemeClr val="bg1"/>
          </a:solidFill>
          <a:ln>
            <a:solidFill>
              <a:srgbClr val="156389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156389"/>
                </a:solidFill>
              </a:rPr>
              <a:t>2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577070" y="2511425"/>
            <a:ext cx="2084705" cy="737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admin.c </a:t>
            </a:r>
            <a:r>
              <a:rPr lang="zh-CN" altLang="en-US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校长身份功能实现</a:t>
            </a:r>
            <a:r>
              <a:rPr lang="en-US" altLang="zh-CN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,PPT</a:t>
            </a:r>
            <a:r>
              <a:rPr lang="zh-CN" altLang="en-US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制作汇报</a:t>
            </a:r>
            <a:endParaRPr lang="zh-CN" altLang="en-US" sz="1400" b="1" dirty="0">
              <a:solidFill>
                <a:schemeClr val="tx1"/>
              </a:solidFill>
              <a:latin typeface="思源黑体 CN ExtraLight" panose="020B0200000000000000" charset="-122"/>
              <a:ea typeface="思源黑体 CN ExtraLight" panose="020B0200000000000000" charset="-122"/>
              <a:cs typeface="汉仪字研卡通W" panose="00020600040101010101" charset="-122"/>
              <a:sym typeface="+mn-ea"/>
            </a:endParaRPr>
          </a:p>
        </p:txBody>
      </p:sp>
      <p:sp>
        <p:nvSpPr>
          <p:cNvPr id="19" name="文本框"/>
          <p:cNvSpPr txBox="1"/>
          <p:nvPr/>
        </p:nvSpPr>
        <p:spPr>
          <a:xfrm>
            <a:off x="6179185" y="2263775"/>
            <a:ext cx="18656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郑泽浩</a:t>
            </a:r>
          </a:p>
        </p:txBody>
      </p:sp>
      <p:sp>
        <p:nvSpPr>
          <p:cNvPr id="20" name="椭圆 19"/>
          <p:cNvSpPr/>
          <p:nvPr/>
        </p:nvSpPr>
        <p:spPr>
          <a:xfrm>
            <a:off x="4862195" y="4311650"/>
            <a:ext cx="1095375" cy="1095375"/>
          </a:xfrm>
          <a:prstGeom prst="ellipse">
            <a:avLst/>
          </a:prstGeom>
          <a:blipFill rotWithShape="1">
            <a:blip r:embed="rId5"/>
            <a:tile tx="0" ty="0" sx="100000" sy="100000" flip="none" algn="ctr"/>
          </a:blip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83555" y="5038090"/>
            <a:ext cx="368935" cy="368935"/>
          </a:xfrm>
          <a:prstGeom prst="ellipse">
            <a:avLst/>
          </a:prstGeom>
          <a:solidFill>
            <a:srgbClr val="156389"/>
          </a:solidFill>
          <a:ln>
            <a:solidFill>
              <a:srgbClr val="156389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172200" y="4559300"/>
            <a:ext cx="2084705" cy="737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teacher.c </a:t>
            </a:r>
            <a:r>
              <a:rPr lang="zh-CN" altLang="en-US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教师身份功能实现</a:t>
            </a:r>
            <a:endParaRPr lang="zh-CN" altLang="en-US" sz="1400" b="1" dirty="0">
              <a:solidFill>
                <a:schemeClr val="tx1"/>
              </a:solidFill>
              <a:latin typeface="思源黑体 CN ExtraLight" panose="020B0200000000000000" charset="-122"/>
              <a:ea typeface="思源黑体 CN ExtraLight" panose="020B0200000000000000" charset="-122"/>
              <a:cs typeface="汉仪字研卡通W" panose="00020600040101010101" charset="-122"/>
              <a:sym typeface="+mn-ea"/>
            </a:endParaRPr>
          </a:p>
        </p:txBody>
      </p:sp>
      <p:sp>
        <p:nvSpPr>
          <p:cNvPr id="23" name="文本框"/>
          <p:cNvSpPr txBox="1"/>
          <p:nvPr/>
        </p:nvSpPr>
        <p:spPr>
          <a:xfrm>
            <a:off x="6176010" y="4262755"/>
            <a:ext cx="18656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叶书恒</a:t>
            </a:r>
          </a:p>
        </p:txBody>
      </p:sp>
      <p:sp>
        <p:nvSpPr>
          <p:cNvPr id="24" name="椭圆 23"/>
          <p:cNvSpPr/>
          <p:nvPr/>
        </p:nvSpPr>
        <p:spPr>
          <a:xfrm>
            <a:off x="8259445" y="4311650"/>
            <a:ext cx="1095375" cy="1095375"/>
          </a:xfrm>
          <a:prstGeom prst="ellipse">
            <a:avLst/>
          </a:prstGeom>
          <a:blipFill rotWithShape="1">
            <a:blip r:embed="rId5"/>
            <a:tile tx="0" ty="0" sx="100000" sy="100000" flip="none" algn="tr"/>
          </a:blip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988425" y="5038090"/>
            <a:ext cx="368935" cy="368935"/>
          </a:xfrm>
          <a:prstGeom prst="ellipse">
            <a:avLst/>
          </a:prstGeom>
          <a:solidFill>
            <a:srgbClr val="156389"/>
          </a:solidFill>
          <a:ln>
            <a:solidFill>
              <a:srgbClr val="156389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77070" y="4559300"/>
            <a:ext cx="2084705" cy="737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student.c </a:t>
            </a:r>
            <a:r>
              <a:rPr lang="zh-CN" altLang="en-US" sz="1400" dirty="0">
                <a:solidFill>
                  <a:schemeClr val="tx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汉仪字研卡通W" panose="00020600040101010101" charset="-122"/>
                <a:sym typeface="+mn-ea"/>
              </a:rPr>
              <a:t>学生身份功能实现</a:t>
            </a:r>
            <a:endParaRPr lang="zh-CN" altLang="en-US" sz="1400" b="1" dirty="0">
              <a:solidFill>
                <a:schemeClr val="tx1"/>
              </a:solidFill>
              <a:latin typeface="思源黑体 CN ExtraLight" panose="020B0200000000000000" charset="-122"/>
              <a:ea typeface="思源黑体 CN ExtraLight" panose="020B0200000000000000" charset="-122"/>
              <a:cs typeface="汉仪字研卡通W" panose="00020600040101010101" charset="-122"/>
              <a:sym typeface="+mn-ea"/>
            </a:endParaRPr>
          </a:p>
        </p:txBody>
      </p:sp>
      <p:sp>
        <p:nvSpPr>
          <p:cNvPr id="29" name="文本框"/>
          <p:cNvSpPr txBox="1"/>
          <p:nvPr/>
        </p:nvSpPr>
        <p:spPr>
          <a:xfrm>
            <a:off x="9577070" y="4217670"/>
            <a:ext cx="18656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金嘉宇</a:t>
            </a:r>
          </a:p>
        </p:txBody>
      </p:sp>
      <p:sp>
        <p:nvSpPr>
          <p:cNvPr id="5" name="文本框"/>
          <p:cNvSpPr txBox="1"/>
          <p:nvPr/>
        </p:nvSpPr>
        <p:spPr>
          <a:xfrm>
            <a:off x="9584690" y="2190115"/>
            <a:ext cx="18656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周家辉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18" grpId="0"/>
      <p:bldP spid="18" grpId="1"/>
      <p:bldP spid="19" grpId="0"/>
      <p:bldP spid="19" grpId="1"/>
      <p:bldP spid="22" grpId="0"/>
      <p:bldP spid="22" grpId="1"/>
      <p:bldP spid="23" grpId="0"/>
      <p:bldP spid="23" grpId="1"/>
      <p:bldP spid="28" grpId="0"/>
      <p:bldP spid="28" grpId="1"/>
      <p:bldP spid="29" grpId="0"/>
      <p:bldP spid="29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0"/>
            </a:avLst>
          </a:prstGeom>
          <a:noFill/>
          <a:ln>
            <a:solidFill>
              <a:srgbClr val="156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20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Part.02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 defTabSz="965835">
              <a:buFont typeface="Wingdings" panose="05000000000000000000" charset="0"/>
              <a:buNone/>
              <a:defRPr/>
            </a:pPr>
            <a:r>
              <a:rPr lang="zh-CN" altLang="en-US" sz="5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功能演示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4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TWO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0"/>
            </a:avLst>
          </a:prstGeom>
          <a:noFill/>
          <a:ln>
            <a:solidFill>
              <a:srgbClr val="156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20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Part.03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 defTabSz="965835">
              <a:buFont typeface="Wingdings" panose="05000000000000000000" charset="0"/>
              <a:buNone/>
              <a:defRPr/>
            </a:pPr>
            <a:r>
              <a:rPr lang="zh-CN" altLang="en-US" sz="5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代码展示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2224" y="1710373"/>
            <a:ext cx="198691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4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THREE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751205" y="1824355"/>
          <a:ext cx="4441825" cy="223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6313170" y="1824355"/>
          <a:ext cx="4442460" cy="223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3030220" y="4869180"/>
          <a:ext cx="5446395" cy="68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3709670" y="609600"/>
            <a:ext cx="4772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36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BUG</a:t>
            </a:r>
            <a:r>
              <a:rPr lang="zh-CN" altLang="en-US" sz="36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合集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481955" y="592328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20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0"/>
            </a:avLst>
          </a:prstGeom>
          <a:noFill/>
          <a:ln>
            <a:solidFill>
              <a:srgbClr val="156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20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Part.04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04260" y="2618105"/>
            <a:ext cx="4983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 defTabSz="965835">
              <a:buFont typeface="Wingdings" panose="05000000000000000000" charset="0"/>
              <a:buNone/>
              <a:defRPr/>
            </a:pPr>
            <a:r>
              <a:rPr lang="zh-CN" altLang="en-US" sz="5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经验总结</a:t>
            </a: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2635885" y="3540125"/>
            <a:ext cx="6920865" cy="82994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0" dirty="0">
                <a:solidFill>
                  <a:srgbClr val="3D3F46"/>
                </a:solidFill>
                <a:latin typeface="思源黑体旧字形 Light" panose="020B0300000000000000" charset="-128"/>
                <a:ea typeface="思源黑体旧字形 Light" panose="020B0300000000000000" charset="-128"/>
                <a:cs typeface="Morganite" charset="0"/>
              </a:rPr>
              <a:t>A company is an association or collection of individuals, whether natural persons, legal persons, or a mixture of both. Company members share a common purpose. 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42547" y="1741170"/>
            <a:ext cx="190627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4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FOUR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875530" y="702310"/>
            <a:ext cx="2440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36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经验总结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5165" y="1964690"/>
            <a:ext cx="1670050" cy="1503680"/>
            <a:chOff x="1079" y="3094"/>
            <a:chExt cx="2630" cy="2368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>
              <a:off x="1079" y="3094"/>
              <a:ext cx="2631" cy="2369"/>
              <a:chOff x="1580" y="3149"/>
              <a:chExt cx="3187" cy="2868"/>
            </a:xfrm>
          </p:grpSpPr>
          <p:sp>
            <p:nvSpPr>
              <p:cNvPr id="26" name="等腰三角形 25"/>
              <p:cNvSpPr/>
              <p:nvPr/>
            </p:nvSpPr>
            <p:spPr>
              <a:xfrm rot="5400000">
                <a:off x="3961" y="4302"/>
                <a:ext cx="1050" cy="563"/>
              </a:xfrm>
              <a:prstGeom prst="triangle">
                <a:avLst/>
              </a:prstGeom>
              <a:solidFill>
                <a:srgbClr val="156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580" y="3149"/>
                <a:ext cx="2869" cy="2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823" y="3393"/>
                <a:ext cx="2382" cy="2382"/>
              </a:xfrm>
              <a:prstGeom prst="ellipse">
                <a:avLst/>
              </a:prstGeom>
              <a:solidFill>
                <a:srgbClr val="156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 descr="2154153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4" y="3951"/>
              <a:ext cx="658" cy="65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685165" y="4572635"/>
            <a:ext cx="1670685" cy="1504315"/>
            <a:chOff x="1580" y="3149"/>
            <a:chExt cx="3187" cy="2868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等腰三角形 35"/>
            <p:cNvSpPr/>
            <p:nvPr/>
          </p:nvSpPr>
          <p:spPr>
            <a:xfrm rot="5400000">
              <a:off x="3961" y="4302"/>
              <a:ext cx="1050" cy="563"/>
            </a:xfrm>
            <a:prstGeom prst="triangl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580" y="3149"/>
              <a:ext cx="2869" cy="2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823" y="3393"/>
              <a:ext cx="2382" cy="2382"/>
            </a:xfrm>
            <a:prstGeom prst="ellips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"/>
          <p:cNvSpPr txBox="1"/>
          <p:nvPr/>
        </p:nvSpPr>
        <p:spPr>
          <a:xfrm>
            <a:off x="2771140" y="5139055"/>
            <a:ext cx="304419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基础知识，牢固掌握</a:t>
            </a:r>
          </a:p>
        </p:txBody>
      </p:sp>
      <p:pic>
        <p:nvPicPr>
          <p:cNvPr id="30" name="图片 29" descr="2154153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60" y="5116195"/>
            <a:ext cx="416560" cy="41656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组合 56"/>
          <p:cNvGrpSpPr/>
          <p:nvPr/>
        </p:nvGrpSpPr>
        <p:grpSpPr>
          <a:xfrm>
            <a:off x="6500495" y="1964690"/>
            <a:ext cx="1670685" cy="1504315"/>
            <a:chOff x="1580" y="3149"/>
            <a:chExt cx="3187" cy="2868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等腰三角形 57"/>
            <p:cNvSpPr/>
            <p:nvPr/>
          </p:nvSpPr>
          <p:spPr>
            <a:xfrm rot="5400000">
              <a:off x="3961" y="4302"/>
              <a:ext cx="1050" cy="563"/>
            </a:xfrm>
            <a:prstGeom prst="triangl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580" y="3149"/>
              <a:ext cx="2869" cy="2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823" y="3393"/>
              <a:ext cx="2382" cy="2382"/>
            </a:xfrm>
            <a:prstGeom prst="ellips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"/>
          <p:cNvSpPr txBox="1"/>
          <p:nvPr/>
        </p:nvSpPr>
        <p:spPr>
          <a:xfrm>
            <a:off x="8587105" y="2518410"/>
            <a:ext cx="13887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互相沟通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6500495" y="4572635"/>
            <a:ext cx="1670685" cy="1504315"/>
            <a:chOff x="1580" y="3149"/>
            <a:chExt cx="3187" cy="2868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等腰三角形 64"/>
            <p:cNvSpPr/>
            <p:nvPr/>
          </p:nvSpPr>
          <p:spPr>
            <a:xfrm rot="5400000">
              <a:off x="3961" y="4302"/>
              <a:ext cx="1050" cy="563"/>
            </a:xfrm>
            <a:prstGeom prst="triangl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580" y="3149"/>
              <a:ext cx="2869" cy="2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23" y="3393"/>
              <a:ext cx="2382" cy="2382"/>
            </a:xfrm>
            <a:prstGeom prst="ellipse">
              <a:avLst/>
            </a:prstGeom>
            <a:solidFill>
              <a:srgbClr val="156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"/>
          <p:cNvSpPr txBox="1"/>
          <p:nvPr/>
        </p:nvSpPr>
        <p:spPr>
          <a:xfrm>
            <a:off x="8587105" y="5126355"/>
            <a:ext cx="13887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进度梳理</a:t>
            </a:r>
          </a:p>
        </p:txBody>
      </p:sp>
      <p:pic>
        <p:nvPicPr>
          <p:cNvPr id="31" name="图片 30" descr="2154152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4055" y="5117465"/>
            <a:ext cx="416560" cy="41656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 descr="2154156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4055" y="2508250"/>
            <a:ext cx="416560" cy="41656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"/>
          <p:cNvSpPr txBox="1"/>
          <p:nvPr/>
        </p:nvSpPr>
        <p:spPr>
          <a:xfrm>
            <a:off x="2771140" y="2518410"/>
            <a:ext cx="13887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目标一致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1010" y="2372360"/>
            <a:ext cx="8728710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14015" y="4700905"/>
            <a:ext cx="6364605" cy="583565"/>
          </a:xfrm>
          <a:prstGeom prst="rect">
            <a:avLst/>
          </a:prstGeom>
          <a:noFill/>
          <a:ln w="12700">
            <a:solidFill>
              <a:srgbClr val="156389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汇报人：郑泽浩、叶书恒、周家辉、金嘉宇 </a:t>
            </a:r>
          </a:p>
          <a:p>
            <a:pPr algn="ctr"/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汇报时间：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2022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年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8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月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914015" y="4700905"/>
            <a:ext cx="6364605" cy="583565"/>
          </a:xfrm>
          <a:prstGeom prst="rect">
            <a:avLst/>
          </a:prstGeom>
          <a:noFill/>
          <a:ln w="12700">
            <a:solidFill>
              <a:srgbClr val="156389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汇报人：郑泽浩、叶书恒、周家辉、金嘉宇 </a:t>
            </a:r>
          </a:p>
          <a:p>
            <a:pPr algn="ctr"/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汇报时间：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2022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年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8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月</a:t>
            </a:r>
            <a:r>
              <a:rPr lang="en-US" altLang="zh-CN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</a:t>
            </a:r>
            <a:r>
              <a:rPr lang="zh-CN" altLang="en-US" sz="160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2194" y="2274838"/>
            <a:ext cx="10226341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猫大 </a:t>
            </a:r>
            <a:r>
              <a:rPr lang="zh-CN" altLang="en-US" sz="72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学生成绩管理系统</a:t>
            </a:r>
            <a:r>
              <a:rPr lang="en-US" altLang="zh-CN" sz="72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7.0</a:t>
            </a:r>
            <a:endParaRPr lang="zh-CN" altLang="en-US" sz="7200" dirty="0">
              <a:solidFill>
                <a:srgbClr val="156389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1125" y="154114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项目总结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968875" y="1177290"/>
            <a:ext cx="2254885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4870" y="30416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设计思路</a:t>
            </a:r>
          </a:p>
        </p:txBody>
      </p:sp>
      <p:sp>
        <p:nvSpPr>
          <p:cNvPr id="5" name="椭圆 4"/>
          <p:cNvSpPr/>
          <p:nvPr/>
        </p:nvSpPr>
        <p:spPr>
          <a:xfrm>
            <a:off x="1227455" y="2974975"/>
            <a:ext cx="654685" cy="654685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0965" y="3041015"/>
            <a:ext cx="367665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97140" y="30416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功能演示</a:t>
            </a:r>
          </a:p>
        </p:txBody>
      </p:sp>
      <p:sp>
        <p:nvSpPr>
          <p:cNvPr id="10" name="椭圆 9"/>
          <p:cNvSpPr/>
          <p:nvPr/>
        </p:nvSpPr>
        <p:spPr>
          <a:xfrm>
            <a:off x="6679565" y="2974975"/>
            <a:ext cx="654685" cy="654685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3075" y="3041015"/>
            <a:ext cx="367665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4870" y="47682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代码展示</a:t>
            </a:r>
          </a:p>
        </p:txBody>
      </p:sp>
      <p:sp>
        <p:nvSpPr>
          <p:cNvPr id="14" name="椭圆 13"/>
          <p:cNvSpPr/>
          <p:nvPr/>
        </p:nvSpPr>
        <p:spPr>
          <a:xfrm>
            <a:off x="1227455" y="4701540"/>
            <a:ext cx="654685" cy="654685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0965" y="4767580"/>
            <a:ext cx="367665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97140" y="47682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经验总结</a:t>
            </a:r>
          </a:p>
        </p:txBody>
      </p:sp>
      <p:sp>
        <p:nvSpPr>
          <p:cNvPr id="18" name="椭圆 17"/>
          <p:cNvSpPr/>
          <p:nvPr/>
        </p:nvSpPr>
        <p:spPr>
          <a:xfrm>
            <a:off x="6679565" y="4701540"/>
            <a:ext cx="654685" cy="654685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23075" y="4767580"/>
            <a:ext cx="367665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0"/>
            </a:avLst>
          </a:prstGeom>
          <a:noFill/>
          <a:ln>
            <a:solidFill>
              <a:srgbClr val="156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20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Part.01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 defTabSz="965835">
              <a:buFont typeface="Wingdings" panose="05000000000000000000" charset="0"/>
              <a:buNone/>
              <a:defRPr/>
            </a:pPr>
            <a:r>
              <a:rPr lang="zh-CN" altLang="en-US" sz="5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设计思路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4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ONE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2938145" y="2885440"/>
            <a:ext cx="6377940" cy="0"/>
          </a:xfrm>
          <a:prstGeom prst="line">
            <a:avLst/>
          </a:prstGeom>
          <a:ln w="25400">
            <a:solidFill>
              <a:srgbClr val="0F46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5006340" y="425450"/>
            <a:ext cx="2178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2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设计流程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5846445" y="1210945"/>
            <a:ext cx="499745" cy="0"/>
          </a:xfrm>
          <a:prstGeom prst="line">
            <a:avLst/>
          </a:prstGeom>
          <a:ln w="22225">
            <a:solidFill>
              <a:srgbClr val="1563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六边形 2"/>
          <p:cNvSpPr/>
          <p:nvPr/>
        </p:nvSpPr>
        <p:spPr>
          <a:xfrm>
            <a:off x="1289050" y="2101850"/>
            <a:ext cx="1645920" cy="1567180"/>
          </a:xfrm>
          <a:prstGeom prst="hexagon">
            <a:avLst/>
          </a:prstGeom>
          <a:solidFill>
            <a:schemeClr val="bg1"/>
          </a:solidFill>
          <a:ln>
            <a:solidFill>
              <a:srgbClr val="1563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885190" y="4328160"/>
            <a:ext cx="245364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宏定义，函数名，结构体，数据存放文件</a:t>
            </a:r>
          </a:p>
        </p:txBody>
      </p:sp>
      <p:sp>
        <p:nvSpPr>
          <p:cNvPr id="27" name="文本框"/>
          <p:cNvSpPr txBox="1"/>
          <p:nvPr/>
        </p:nvSpPr>
        <p:spPr>
          <a:xfrm>
            <a:off x="1186815" y="3929380"/>
            <a:ext cx="1865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程序框架</a:t>
            </a:r>
          </a:p>
        </p:txBody>
      </p:sp>
      <p:sp>
        <p:nvSpPr>
          <p:cNvPr id="12" name="六边形 11"/>
          <p:cNvSpPr/>
          <p:nvPr/>
        </p:nvSpPr>
        <p:spPr>
          <a:xfrm>
            <a:off x="6634480" y="2101850"/>
            <a:ext cx="1645920" cy="1567180"/>
          </a:xfrm>
          <a:prstGeom prst="hexagon">
            <a:avLst/>
          </a:prstGeom>
          <a:solidFill>
            <a:schemeClr val="bg1"/>
          </a:solidFill>
          <a:ln>
            <a:solidFill>
              <a:srgbClr val="1563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30620" y="4328160"/>
            <a:ext cx="245364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主程序菜单页面，读取数据存放文件，登录判断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</p:txBody>
      </p:sp>
      <p:sp>
        <p:nvSpPr>
          <p:cNvPr id="14" name="文本框"/>
          <p:cNvSpPr txBox="1"/>
          <p:nvPr/>
        </p:nvSpPr>
        <p:spPr>
          <a:xfrm>
            <a:off x="6524625" y="3929380"/>
            <a:ext cx="1865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主界面功能</a:t>
            </a:r>
          </a:p>
        </p:txBody>
      </p:sp>
      <p:sp>
        <p:nvSpPr>
          <p:cNvPr id="15" name="六边形 14"/>
          <p:cNvSpPr/>
          <p:nvPr/>
        </p:nvSpPr>
        <p:spPr>
          <a:xfrm>
            <a:off x="9312910" y="2101850"/>
            <a:ext cx="1645920" cy="1567180"/>
          </a:xfrm>
          <a:prstGeom prst="hexagon">
            <a:avLst/>
          </a:prstGeom>
          <a:solidFill>
            <a:srgbClr val="156389"/>
          </a:solidFill>
          <a:ln>
            <a:solidFill>
              <a:srgbClr val="1563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909050" y="4328160"/>
            <a:ext cx="245364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编译链接，程序测试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</p:txBody>
      </p:sp>
      <p:sp>
        <p:nvSpPr>
          <p:cNvPr id="17" name="文本框"/>
          <p:cNvSpPr txBox="1"/>
          <p:nvPr/>
        </p:nvSpPr>
        <p:spPr>
          <a:xfrm>
            <a:off x="9203055" y="3929380"/>
            <a:ext cx="1865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整合运行调试</a:t>
            </a:r>
          </a:p>
        </p:txBody>
      </p:sp>
      <p:pic>
        <p:nvPicPr>
          <p:cNvPr id="31" name="图片 30" descr="2154156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1355" y="2724785"/>
            <a:ext cx="321945" cy="321945"/>
          </a:xfrm>
          <a:prstGeom prst="rect">
            <a:avLst/>
          </a:prstGeom>
        </p:spPr>
      </p:pic>
      <p:pic>
        <p:nvPicPr>
          <p:cNvPr id="32" name="图片 31" descr="2154153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720" y="2713355"/>
            <a:ext cx="344805" cy="344805"/>
          </a:xfrm>
          <a:prstGeom prst="rect">
            <a:avLst/>
          </a:prstGeom>
        </p:spPr>
      </p:pic>
      <p:pic>
        <p:nvPicPr>
          <p:cNvPr id="37" name="图片 36" descr="2154153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4865" y="2736215"/>
            <a:ext cx="310515" cy="310515"/>
          </a:xfrm>
          <a:prstGeom prst="rect">
            <a:avLst/>
          </a:prstGeom>
        </p:spPr>
      </p:pic>
      <p:pic>
        <p:nvPicPr>
          <p:cNvPr id="38" name="图片 37" descr="2154152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0930" y="2747645"/>
            <a:ext cx="310515" cy="31051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936240" y="2885440"/>
            <a:ext cx="6377940" cy="0"/>
          </a:xfrm>
          <a:prstGeom prst="line">
            <a:avLst/>
          </a:prstGeom>
          <a:ln w="25400">
            <a:solidFill>
              <a:srgbClr val="0F46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2154153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2960" y="2736215"/>
            <a:ext cx="310515" cy="31051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2930525" y="2885440"/>
            <a:ext cx="6377940" cy="0"/>
          </a:xfrm>
          <a:prstGeom prst="line">
            <a:avLst/>
          </a:prstGeom>
          <a:ln w="25400">
            <a:solidFill>
              <a:srgbClr val="0F46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956050" y="2119630"/>
            <a:ext cx="1645920" cy="1567180"/>
          </a:xfrm>
          <a:prstGeom prst="hexagon">
            <a:avLst/>
          </a:prstGeom>
          <a:solidFill>
            <a:srgbClr val="156389"/>
          </a:solidFill>
          <a:ln>
            <a:solidFill>
              <a:srgbClr val="1563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2154153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7245" y="2736215"/>
            <a:ext cx="310515" cy="310515"/>
          </a:xfrm>
          <a:prstGeom prst="rect">
            <a:avLst/>
          </a:prstGeom>
        </p:spPr>
      </p:pic>
      <p:sp>
        <p:nvSpPr>
          <p:cNvPr id="28" name="文本框 27"/>
          <p:cNvSpPr txBox="1"/>
          <p:nvPr userDrawn="1"/>
        </p:nvSpPr>
        <p:spPr>
          <a:xfrm>
            <a:off x="3557905" y="4328160"/>
            <a:ext cx="245364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各身份功能需求，各自菜单页面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</p:txBody>
      </p:sp>
      <p:sp>
        <p:nvSpPr>
          <p:cNvPr id="29" name="文本框"/>
          <p:cNvSpPr txBox="1"/>
          <p:nvPr/>
        </p:nvSpPr>
        <p:spPr>
          <a:xfrm>
            <a:off x="3855720" y="3929380"/>
            <a:ext cx="1865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buNone/>
            </a:pPr>
            <a:r>
              <a:rPr lang="zh-CN" altLang="en-US" sz="2000" dirty="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身份功能实现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6" grpId="0"/>
      <p:bldP spid="26" grpId="1"/>
      <p:bldP spid="27" grpId="0"/>
      <p:bldP spid="27" grpId="1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21" grpId="0" animBg="1"/>
      <p:bldP spid="21" grpId="1" animBg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圆角矩形 605"/>
          <p:cNvSpPr/>
          <p:nvPr/>
        </p:nvSpPr>
        <p:spPr>
          <a:xfrm>
            <a:off x="810895" y="4438015"/>
            <a:ext cx="6254115" cy="1474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剪去单角的矩形 604"/>
          <p:cNvSpPr/>
          <p:nvPr/>
        </p:nvSpPr>
        <p:spPr>
          <a:xfrm>
            <a:off x="7529830" y="4249420"/>
            <a:ext cx="3226435" cy="110871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圆角矩形 603"/>
          <p:cNvSpPr/>
          <p:nvPr/>
        </p:nvSpPr>
        <p:spPr>
          <a:xfrm>
            <a:off x="6115050" y="1062990"/>
            <a:ext cx="5254625" cy="229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圆角矩形 602"/>
          <p:cNvSpPr/>
          <p:nvPr/>
        </p:nvSpPr>
        <p:spPr>
          <a:xfrm>
            <a:off x="744855" y="1176655"/>
            <a:ext cx="5185410" cy="25038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739640" y="509270"/>
            <a:ext cx="2178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24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设计文档</a:t>
            </a:r>
          </a:p>
        </p:txBody>
      </p:sp>
      <p:sp>
        <p:nvSpPr>
          <p:cNvPr id="579" name="Title 6"/>
          <p:cNvSpPr txBox="1"/>
          <p:nvPr>
            <p:custDataLst>
              <p:tags r:id="rId2"/>
            </p:custDataLst>
          </p:nvPr>
        </p:nvSpPr>
        <p:spPr>
          <a:xfrm>
            <a:off x="825500" y="1266825"/>
            <a:ext cx="5023484" cy="222313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admin.</a:t>
            </a:r>
            <a:r>
              <a:rPr lang="en-US" altLang="zh-CN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2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init_A_pwd(void);       //初始化密码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modify_M_pwd(void);     //重置自己密码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modify_T_pwd(void);     //重置老师密码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T_add(void);            //添加老师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T_del(void);            //删除老师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T_A_show(void);         //显示所有在职教师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T_L_show(void);         //显示所有离职教师</a:t>
            </a:r>
          </a:p>
          <a:p>
            <a:pPr lvl="0" indent="0" algn="dist" font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Unlock_T_account(void); //解锁教师帐号</a:t>
            </a:r>
          </a:p>
        </p:txBody>
      </p:sp>
      <p:sp>
        <p:nvSpPr>
          <p:cNvPr id="580" name="文本框 579"/>
          <p:cNvSpPr txBox="1"/>
          <p:nvPr/>
        </p:nvSpPr>
        <p:spPr>
          <a:xfrm>
            <a:off x="6242050" y="1149350"/>
            <a:ext cx="498348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teacher.</a:t>
            </a:r>
            <a:r>
              <a:rPr lang="en-US" altLang="zh-CN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dist"/>
            <a:r>
              <a:rPr lang="en-US" altLang="zh-CN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void S_add(void);          //添加学生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S_del(void);          //删除学生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S_find(void);         //查找学生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S_modify(void);       //修改学生信息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enter_S_grades(void); //录入学生成绩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modify_S_pwd(void);   //重置学生密码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show_At(void);        //显示所有在校学生信息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show_leave(void);     //显示所有退出学生信息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void T_modify_pwd(void);   //重置老师自己密码</a:t>
            </a:r>
          </a:p>
        </p:txBody>
      </p:sp>
      <p:sp>
        <p:nvSpPr>
          <p:cNvPr id="601" name="文本框 600"/>
          <p:cNvSpPr txBox="1"/>
          <p:nvPr/>
        </p:nvSpPr>
        <p:spPr>
          <a:xfrm>
            <a:off x="943610" y="4551045"/>
            <a:ext cx="5915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student.</a:t>
            </a:r>
            <a:r>
              <a:rPr lang="en-US" altLang="zh-CN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void init_S_pwd(void);   //初始化密码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void find(void);         //查询成绩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void S_modify_pwd(void); //修改密码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void show(void);         //查看个人信息</a:t>
            </a:r>
          </a:p>
          <a:p>
            <a:pPr algn="dist"/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void pwd_S_error(void);  //三次密码错误锁定帐号，由教师解锁</a:t>
            </a:r>
          </a:p>
        </p:txBody>
      </p:sp>
      <p:sp>
        <p:nvSpPr>
          <p:cNvPr id="602" name="文本框 601"/>
          <p:cNvSpPr txBox="1"/>
          <p:nvPr/>
        </p:nvSpPr>
        <p:spPr>
          <a:xfrm>
            <a:off x="7320280" y="4284345"/>
            <a:ext cx="39052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score.txt       //批量录入学生成绩</a:t>
            </a:r>
          </a:p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stu.txt        //批量入录学生</a:t>
            </a:r>
          </a:p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S_At.txt        //学生</a:t>
            </a:r>
          </a:p>
          <a:p>
            <a:r>
              <a:rPr lang="zh-CN" altLang="en-US" sz="12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T_atjob.txt     //老师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 animBg="1"/>
      <p:bldP spid="606" grpId="1" animBg="1"/>
      <p:bldP spid="605" grpId="0" animBg="1"/>
      <p:bldP spid="605" grpId="1" animBg="1"/>
      <p:bldP spid="604" grpId="0" animBg="1"/>
      <p:bldP spid="604" grpId="1" animBg="1"/>
      <p:bldP spid="603" grpId="0" animBg="1"/>
      <p:bldP spid="603" grpId="1" animBg="1"/>
      <p:bldP spid="579" grpId="0"/>
      <p:bldP spid="579" grpId="1"/>
      <p:bldP spid="580" grpId="0"/>
      <p:bldP spid="580" grpId="1"/>
      <p:bldP spid="601" grpId="0"/>
      <p:bldP spid="601" grpId="1"/>
      <p:bldP spid="602" grpId="0"/>
      <p:bldP spid="6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校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1096010"/>
            <a:ext cx="10234295" cy="4665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教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0" y="450215"/>
            <a:ext cx="9519285" cy="5958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学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849630"/>
            <a:ext cx="10317480" cy="5158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ID" val="mixed20201947_68*f*1"/>
  <p:tag name="KSO_WM_TEMPLATE_CATEGORY" val="mixed"/>
  <p:tag name="KSO_WM_TEMPLATE_INDEX" val="20201947"/>
  <p:tag name="KSO_WM_UNIT_LAYERLEVEL" val="1"/>
  <p:tag name="KSO_WM_TAG_VERSION" val="1.0"/>
  <p:tag name="KSO_WM_UNIT_TEXTBOXSTYLE_GUID" val="{9d44227e-8548-44ea-8812-286399b9e2c1}"/>
  <p:tag name="KSO_WM_UNIT_TEXTBOXSTYLE_TEMPLATEID" val="3132640"/>
  <p:tag name="KSO_WM_UNIT_TEXTBOXSTYLE_TYPE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488_1*i*1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750e14b188f4f66b96e255539c92f7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fddc002d713c4ab6915f74d5c161faa8&quot;,&quot;X&quot;:{&quot;Pos&quot;:0},&quot;Y&quot;:{&quot;Pos&quot;:0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5f6df32d0ff15d9a40e85087"/>
  <p:tag name="KSO_WM_TEMPLATE_ASSEMBLE_GROUPID" val="5f6df32d0ff15d9a40e8508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488_1*i*3"/>
  <p:tag name="KSO_WM_TEMPLATE_CATEGORY" val="diagram"/>
  <p:tag name="KSO_WM_TEMPLATE_INDEX" val="2021148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43e36268e1b4b19ba1c0879b739f5a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fddc002d713c4ab6915f74d5c161faa8&quot;,&quot;X&quot;:{&quot;Pos&quot;:2},&quot;Y&quot;:{&quot;Pos&quot;:2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5f6df32d0ff15d9a40e85087"/>
  <p:tag name="KSO_WM_TEMPLATE_ASSEMBLE_GROUPID" val="5f6df32d0ff15d9a40e850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761</Words>
  <Application>Microsoft Office PowerPoint</Application>
  <PresentationFormat>宽屏</PresentationFormat>
  <Paragraphs>106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汉仪汉黑W</vt:lpstr>
      <vt:lpstr>思源黑体 CN ExtraLight</vt:lpstr>
      <vt:lpstr>思源黑体 CN Normal</vt:lpstr>
      <vt:lpstr>思源黑体旧字形 ExtraLight</vt:lpstr>
      <vt:lpstr>思源黑体旧字形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86176</dc:creator>
  <cp:lastModifiedBy>yeshuheng0726@outlook.com</cp:lastModifiedBy>
  <cp:revision>213</cp:revision>
  <dcterms:created xsi:type="dcterms:W3CDTF">2019-06-19T02:08:00Z</dcterms:created>
  <dcterms:modified xsi:type="dcterms:W3CDTF">2022-08-04T02:16:31Z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KSOTemplateUUID">
    <vt:lpwstr>v1.0_mb_KNmkCQ9aMYnjIa8M/3znyQ==</vt:lpwstr>
  </property>
  <property fmtid="{D5CDD505-2E9C-101B-9397-08002B2CF9AE}" pid="4" name="ICV">
    <vt:lpwstr>A28D32577AF942D8962ADEE199896227</vt:lpwstr>
  </property>
</Properties>
</file>