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
  </p:notesMasterIdLst>
  <p:handoutMasterIdLst>
    <p:handoutMasterId r:id="rId5"/>
  </p:handoutMasterIdLst>
  <p:sldIdLst>
    <p:sldId id="1773" r:id="rId2"/>
    <p:sldId id="1774" r:id="rId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FB6EE416-AF16-AF40-804B-633D4962DAEE}">
          <p14:sldIdLst>
            <p14:sldId id="1773"/>
            <p14:sldId id="1774"/>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1" autoAdjust="0"/>
    <p:restoredTop sz="63591" autoAdjust="0"/>
  </p:normalViewPr>
  <p:slideViewPr>
    <p:cSldViewPr snapToGrid="0">
      <p:cViewPr varScale="1">
        <p:scale>
          <a:sx n="61" d="100"/>
          <a:sy n="61" d="100"/>
        </p:scale>
        <p:origin x="1206" y="27"/>
      </p:cViewPr>
      <p:guideLst>
        <p:guide orient="horz" pos="640"/>
        <p:guide pos="3840"/>
      </p:guideLst>
    </p:cSldViewPr>
  </p:slideViewPr>
  <p:notesTextViewPr>
    <p:cViewPr>
      <p:scale>
        <a:sx n="100" d="100"/>
        <a:sy n="100" d="100"/>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4/4/2022 2:38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4/4/2022 2:38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392670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1400838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8928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63287286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9061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398" r:id="rId115"/>
    <p:sldLayoutId id="2147485400"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2354-1EE1-074B-BC22-2EC88297783B}"/>
              </a:ext>
            </a:extLst>
          </p:cNvPr>
          <p:cNvSpPr>
            <a:spLocks noGrp="1"/>
          </p:cNvSpPr>
          <p:nvPr>
            <p:ph type="title"/>
          </p:nvPr>
        </p:nvSpPr>
        <p:spPr>
          <a:xfrm>
            <a:off x="341495" y="577756"/>
            <a:ext cx="11029616" cy="653159"/>
          </a:xfrm>
        </p:spPr>
        <p:txBody>
          <a:bodyPr/>
          <a:lstStyle/>
          <a:p>
            <a:r>
              <a:rPr lang="en-GB"/>
              <a:t>Progress through the data governance maturity model</a:t>
            </a:r>
          </a:p>
        </p:txBody>
      </p:sp>
      <p:graphicFrame>
        <p:nvGraphicFramePr>
          <p:cNvPr id="7" name="Content Placeholder 6">
            <a:extLst>
              <a:ext uri="{FF2B5EF4-FFF2-40B4-BE49-F238E27FC236}">
                <a16:creationId xmlns:a16="http://schemas.microsoft.com/office/drawing/2014/main" id="{05F2DE6D-6E65-4D66-8A2B-4D066D0C0BB3}"/>
              </a:ext>
            </a:extLst>
          </p:cNvPr>
          <p:cNvGraphicFramePr>
            <a:graphicFrameLocks noGrp="1"/>
          </p:cNvGraphicFramePr>
          <p:nvPr>
            <p:ph sz="quarter" idx="10"/>
          </p:nvPr>
        </p:nvGraphicFramePr>
        <p:xfrm>
          <a:off x="584200" y="1230915"/>
          <a:ext cx="11025187" cy="5195316"/>
        </p:xfrm>
        <a:graphic>
          <a:graphicData uri="http://schemas.openxmlformats.org/drawingml/2006/table">
            <a:tbl>
              <a:tblPr firstRow="1" bandRow="1">
                <a:tableStyleId>{7E9639D4-E3E2-4D34-9284-5A2195B3D0D7}</a:tableStyleId>
              </a:tblPr>
              <a:tblGrid>
                <a:gridCol w="273247">
                  <a:extLst>
                    <a:ext uri="{9D8B030D-6E8A-4147-A177-3AD203B41FA5}">
                      <a16:colId xmlns:a16="http://schemas.microsoft.com/office/drawing/2014/main" val="1853533418"/>
                    </a:ext>
                  </a:extLst>
                </a:gridCol>
                <a:gridCol w="2687985">
                  <a:extLst>
                    <a:ext uri="{9D8B030D-6E8A-4147-A177-3AD203B41FA5}">
                      <a16:colId xmlns:a16="http://schemas.microsoft.com/office/drawing/2014/main" val="2336855207"/>
                    </a:ext>
                  </a:extLst>
                </a:gridCol>
                <a:gridCol w="2687985">
                  <a:extLst>
                    <a:ext uri="{9D8B030D-6E8A-4147-A177-3AD203B41FA5}">
                      <a16:colId xmlns:a16="http://schemas.microsoft.com/office/drawing/2014/main" val="4207891966"/>
                    </a:ext>
                  </a:extLst>
                </a:gridCol>
                <a:gridCol w="2687985">
                  <a:extLst>
                    <a:ext uri="{9D8B030D-6E8A-4147-A177-3AD203B41FA5}">
                      <a16:colId xmlns:a16="http://schemas.microsoft.com/office/drawing/2014/main" val="3873167277"/>
                    </a:ext>
                  </a:extLst>
                </a:gridCol>
                <a:gridCol w="2687985">
                  <a:extLst>
                    <a:ext uri="{9D8B030D-6E8A-4147-A177-3AD203B41FA5}">
                      <a16:colId xmlns:a16="http://schemas.microsoft.com/office/drawing/2014/main" val="4249987052"/>
                    </a:ext>
                  </a:extLst>
                </a:gridCol>
              </a:tblGrid>
              <a:tr h="157556">
                <a:tc>
                  <a:txBody>
                    <a:bodyPr/>
                    <a:lstStyle/>
                    <a:p>
                      <a:endParaRPr lang="en-US" sz="900" noProof="0">
                        <a:latin typeface="+mj-lt"/>
                      </a:endParaRPr>
                    </a:p>
                  </a:txBody>
                  <a:tcPr marL="45720" marR="45720">
                    <a:solidFill>
                      <a:schemeClr val="bg2"/>
                    </a:solidFill>
                  </a:tcPr>
                </a:tc>
                <a:tc>
                  <a:txBody>
                    <a:bodyPr/>
                    <a:lstStyle/>
                    <a:p>
                      <a:r>
                        <a:rPr lang="en-US" sz="1050" b="0" noProof="0">
                          <a:solidFill>
                            <a:schemeClr val="tx1"/>
                          </a:solidFill>
                          <a:latin typeface="+mj-lt"/>
                        </a:rPr>
                        <a:t>Ungoverned</a:t>
                      </a:r>
                    </a:p>
                  </a:txBody>
                  <a:tcPr marL="45720" marR="45720">
                    <a:solidFill>
                      <a:schemeClr val="bg2"/>
                    </a:solidFill>
                  </a:tcPr>
                </a:tc>
                <a:tc>
                  <a:txBody>
                    <a:bodyPr/>
                    <a:lstStyle/>
                    <a:p>
                      <a:r>
                        <a:rPr lang="en-US" sz="1050" b="0" noProof="0" dirty="0">
                          <a:solidFill>
                            <a:schemeClr val="tx1"/>
                          </a:solidFill>
                          <a:latin typeface="+mj-lt"/>
                        </a:rPr>
                        <a:t>Stage 1</a:t>
                      </a:r>
                    </a:p>
                  </a:txBody>
                  <a:tcPr marL="45720" marR="45720">
                    <a:solidFill>
                      <a:schemeClr val="bg2"/>
                    </a:solidFill>
                  </a:tcPr>
                </a:tc>
                <a:tc>
                  <a:txBody>
                    <a:bodyPr/>
                    <a:lstStyle/>
                    <a:p>
                      <a:r>
                        <a:rPr lang="en-US" sz="1050" b="0" noProof="0">
                          <a:solidFill>
                            <a:schemeClr val="tx1"/>
                          </a:solidFill>
                          <a:latin typeface="+mj-lt"/>
                        </a:rPr>
                        <a:t>Stage 2</a:t>
                      </a:r>
                    </a:p>
                  </a:txBody>
                  <a:tcPr marL="45720" marR="45720">
                    <a:solidFill>
                      <a:schemeClr val="bg2"/>
                    </a:solidFill>
                  </a:tcPr>
                </a:tc>
                <a:tc>
                  <a:txBody>
                    <a:bodyPr/>
                    <a:lstStyle/>
                    <a:p>
                      <a:r>
                        <a:rPr lang="en-US" sz="1050" b="0" noProof="0">
                          <a:solidFill>
                            <a:schemeClr val="tx1"/>
                          </a:solidFill>
                          <a:latin typeface="+mj-lt"/>
                        </a:rPr>
                        <a:t>Fully governed</a:t>
                      </a:r>
                    </a:p>
                  </a:txBody>
                  <a:tcPr marL="45720" marR="45720">
                    <a:solidFill>
                      <a:schemeClr val="bg2"/>
                    </a:solidFill>
                  </a:tcPr>
                </a:tc>
                <a:extLst>
                  <a:ext uri="{0D108BD9-81ED-4DB2-BD59-A6C34878D82A}">
                    <a16:rowId xmlns:a16="http://schemas.microsoft.com/office/drawing/2014/main" val="425527492"/>
                  </a:ext>
                </a:extLst>
              </a:tr>
              <a:tr h="119292">
                <a:tc rowSpan="10">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latin typeface="+mj-lt"/>
                        </a:rPr>
                        <a:t>People</a:t>
                      </a:r>
                      <a:endParaRPr kumimoji="0" lang="en-US" sz="1050" b="0" i="0" u="none" strike="noStrike" kern="1200" cap="none" spc="0" normalizeH="0" baseline="0" noProof="0">
                        <a:ln>
                          <a:noFill/>
                        </a:ln>
                        <a:solidFill>
                          <a:schemeClr val="tx1"/>
                        </a:solidFill>
                        <a:effectLst/>
                        <a:uLnTx/>
                        <a:uFillTx/>
                        <a:latin typeface="+mj-lt"/>
                        <a:ea typeface="+mn-ea"/>
                        <a:cs typeface="+mn-cs"/>
                      </a:endParaRPr>
                    </a:p>
                  </a:txBody>
                  <a:tcPr marL="45720" marR="45720" vert="vert270" anchor="ct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stakeholder executive sponsor</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Stakeholder sponsor in place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Stakeholder sponsor in place</a:t>
                      </a: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Stakeholder sponsor in place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2845879719"/>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dirty="0">
                          <a:ln>
                            <a:noFill/>
                          </a:ln>
                          <a:solidFill>
                            <a:schemeClr val="tx1"/>
                          </a:solidFill>
                          <a:effectLst/>
                          <a:uLnTx/>
                          <a:uFillTx/>
                        </a:rPr>
                        <a:t>No roles and responsibilities defined</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Roles and responsibilities defined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Roles and responsibilities defined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Roles and responsibilities defined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41383694"/>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DG control board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indent="0">
                        <a:buFont typeface="Arial" panose="020B0604020202020204" pitchFamily="34" charset="0"/>
                        <a:buNone/>
                      </a:pPr>
                      <a:r>
                        <a:rPr kumimoji="0" lang="en-US" sz="800" b="0" u="none" strike="noStrike" kern="1200" cap="none" spc="0" normalizeH="0" baseline="0" noProof="0">
                          <a:ln>
                            <a:noFill/>
                          </a:ln>
                          <a:solidFill>
                            <a:schemeClr val="tx1"/>
                          </a:solidFill>
                          <a:effectLst/>
                          <a:uLnTx/>
                          <a:uFillTx/>
                        </a:rPr>
                        <a:t>DG control board in place but no ability </a:t>
                      </a:r>
                      <a:endParaRPr lang="en-US" sz="800" noProof="0">
                        <a:solidFill>
                          <a:schemeClr val="tx1"/>
                        </a:solidFill>
                        <a:latin typeface="+mn-lt"/>
                      </a:endParaRPr>
                    </a:p>
                  </a:txBody>
                  <a:tcPr marL="45720" marR="45720" marT="27432" marB="27432">
                    <a:solidFill>
                      <a:schemeClr val="bg1"/>
                    </a:solidFill>
                  </a:tcPr>
                </a:tc>
                <a:tc>
                  <a:txBody>
                    <a:bodyPr/>
                    <a:lstStyle/>
                    <a:p>
                      <a:pPr marL="0" indent="0">
                        <a:buFont typeface="Arial" panose="020B0604020202020204" pitchFamily="34" charset="0"/>
                        <a:buNone/>
                      </a:pPr>
                      <a:r>
                        <a:rPr kumimoji="0" lang="en-US" sz="800" b="0" u="none" strike="noStrike" kern="1200" cap="none" spc="0" normalizeH="0" baseline="0" noProof="0">
                          <a:ln>
                            <a:noFill/>
                          </a:ln>
                          <a:solidFill>
                            <a:schemeClr val="tx1"/>
                          </a:solidFill>
                          <a:effectLst/>
                          <a:uLnTx/>
                          <a:uFillTx/>
                        </a:rPr>
                        <a:t>DG control board in place with data </a:t>
                      </a:r>
                      <a:endParaRPr lang="en-US" sz="800" noProof="0">
                        <a:solidFill>
                          <a:schemeClr val="tx1"/>
                        </a:solidFill>
                        <a:latin typeface="+mn-lt"/>
                      </a:endParaRPr>
                    </a:p>
                  </a:txBody>
                  <a:tcPr marL="45720" marR="45720" marT="27432" marB="27432">
                    <a:solidFill>
                      <a:schemeClr val="bg1"/>
                    </a:solidFill>
                  </a:tcPr>
                </a:tc>
                <a:tc>
                  <a:txBody>
                    <a:bodyPr/>
                    <a:lstStyle/>
                    <a:p>
                      <a:pPr marL="0" indent="0">
                        <a:buFont typeface="Arial" panose="020B0604020202020204" pitchFamily="34" charset="0"/>
                        <a:buNone/>
                      </a:pPr>
                      <a:r>
                        <a:rPr kumimoji="0" lang="en-US" sz="800" b="0" u="none" strike="noStrike" kern="1200" cap="none" spc="0" normalizeH="0" baseline="0" noProof="0">
                          <a:ln>
                            <a:noFill/>
                          </a:ln>
                          <a:solidFill>
                            <a:schemeClr val="tx1"/>
                          </a:solidFill>
                          <a:effectLst/>
                          <a:uLnTx/>
                          <a:uFillTx/>
                        </a:rPr>
                        <a:t>DG control board in place with data </a:t>
                      </a:r>
                      <a:endParaRPr lang="en-US" sz="800" noProof="0">
                        <a:solidFill>
                          <a:schemeClr val="tx1"/>
                        </a:solidFill>
                        <a:latin typeface="+mn-lt"/>
                      </a:endParaRPr>
                    </a:p>
                  </a:txBody>
                  <a:tcPr marL="45720" marR="45720" marT="27432" marB="27432">
                    <a:solidFill>
                      <a:schemeClr val="bg1"/>
                    </a:solidFill>
                  </a:tcPr>
                </a:tc>
                <a:extLst>
                  <a:ext uri="{0D108BD9-81ED-4DB2-BD59-A6C34878D82A}">
                    <a16:rowId xmlns:a16="http://schemas.microsoft.com/office/drawing/2014/main" val="1562133795"/>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DG working groups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DG working groups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DG working groups in place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All DG working groups in place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177823708"/>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owners accountable for data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owners accountable for data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data owners in place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All data owners in place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296048813"/>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stewards appointed with responsibility for data quality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data stewards in place for DQ but scope too broad e.g. whole dept</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stewards in place and assigned to DG working groups for specific data</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indent="0">
                        <a:buFont typeface="Arial" panose="020B0604020202020204" pitchFamily="34" charset="0"/>
                        <a:buNone/>
                      </a:pPr>
                      <a:r>
                        <a:rPr kumimoji="0" lang="en-US" sz="800" b="0" u="none" strike="noStrike" kern="1200" cap="none" spc="0" normalizeH="0" baseline="0" noProof="0">
                          <a:ln>
                            <a:noFill/>
                          </a:ln>
                          <a:solidFill>
                            <a:schemeClr val="tx1"/>
                          </a:solidFill>
                          <a:effectLst/>
                          <a:uLnTx/>
                          <a:uFillTx/>
                        </a:rPr>
                        <a:t>Data stewards in place assigned to DG working groups for specific data</a:t>
                      </a:r>
                      <a:endParaRPr lang="en-US" sz="800" noProof="0">
                        <a:solidFill>
                          <a:schemeClr val="tx1"/>
                        </a:solidFill>
                        <a:latin typeface="+mn-lt"/>
                      </a:endParaRPr>
                    </a:p>
                  </a:txBody>
                  <a:tcPr marL="45720" marR="45720" marT="27432" marB="27432">
                    <a:solidFill>
                      <a:schemeClr val="bg1"/>
                    </a:solidFill>
                  </a:tcPr>
                </a:tc>
                <a:extLst>
                  <a:ext uri="{0D108BD9-81ED-4DB2-BD59-A6C34878D82A}">
                    <a16:rowId xmlns:a16="http://schemas.microsoft.com/office/drawing/2014/main" val="3471909303"/>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one accountable for data privacy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one accountable for data privacy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CPO accountable for privacy (no tools)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CPO accountable for privacy with tools</a:t>
                      </a:r>
                    </a:p>
                    <a:p>
                      <a:pPr marL="0" indent="0">
                        <a:buFont typeface="Arial" panose="020B0604020202020204" pitchFamily="34" charset="0"/>
                        <a:buNone/>
                      </a:pPr>
                      <a:endParaRPr lang="en-US" sz="800" noProof="0">
                        <a:solidFill>
                          <a:schemeClr val="tx1"/>
                        </a:solidFill>
                        <a:latin typeface="+mn-lt"/>
                      </a:endParaRPr>
                    </a:p>
                  </a:txBody>
                  <a:tcPr marL="45720" marR="45720" marT="27432" marB="27432">
                    <a:solidFill>
                      <a:schemeClr val="bg1"/>
                    </a:solidFill>
                  </a:tcPr>
                </a:tc>
                <a:extLst>
                  <a:ext uri="{0D108BD9-81ED-4DB2-BD59-A6C34878D82A}">
                    <a16:rowId xmlns:a16="http://schemas.microsoft.com/office/drawing/2014/main" val="396756267"/>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one accountable for access security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IT accountable for access security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IT Sec accountable for access security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IT Sec accountable for access security &amp; responsible for enforcing privacy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2886168303"/>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dirty="0">
                          <a:ln>
                            <a:noFill/>
                          </a:ln>
                          <a:solidFill>
                            <a:schemeClr val="tx1"/>
                          </a:solidFill>
                          <a:effectLst/>
                          <a:uLnTx/>
                          <a:uFillTx/>
                        </a:rPr>
                        <a:t>No one to produce trusted data assets</a:t>
                      </a: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dirty="0">
                          <a:ln>
                            <a:noFill/>
                          </a:ln>
                          <a:solidFill>
                            <a:schemeClr val="tx1"/>
                          </a:solidFill>
                          <a:effectLst/>
                          <a:uLnTx/>
                          <a:uFillTx/>
                          <a:latin typeface="+mn-lt"/>
                          <a:ea typeface="+mn-ea"/>
                          <a:cs typeface="+mn-cs"/>
                        </a:rPr>
                        <a:t>Data publisher identified and accountable for producing trusted data</a:t>
                      </a:r>
                      <a:endParaRPr kumimoji="0" lang="en-US" sz="800" b="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dirty="0">
                          <a:ln>
                            <a:noFill/>
                          </a:ln>
                          <a:solidFill>
                            <a:schemeClr val="tx1"/>
                          </a:solidFill>
                          <a:effectLst/>
                          <a:uLnTx/>
                          <a:uFillTx/>
                          <a:latin typeface="+mn-lt"/>
                          <a:ea typeface="+mn-ea"/>
                          <a:cs typeface="+mn-cs"/>
                        </a:rPr>
                        <a:t>Data publisher identified and accountable for producing trusted data</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dirty="0">
                          <a:ln>
                            <a:noFill/>
                          </a:ln>
                          <a:solidFill>
                            <a:schemeClr val="tx1"/>
                          </a:solidFill>
                          <a:effectLst/>
                          <a:uLnTx/>
                          <a:uFillTx/>
                          <a:latin typeface="+mn-lt"/>
                          <a:ea typeface="+mn-ea"/>
                          <a:cs typeface="+mn-cs"/>
                        </a:rPr>
                        <a:t>Data publisher identified and accountable for producing trusted data</a:t>
                      </a:r>
                      <a:endParaRPr kumimoji="0" lang="en-US" sz="800" b="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004071702"/>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SMEs identified for data entities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SMEs identified but not engaged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SMEs identified &amp; in DG working groups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SMEs identified &amp; in DG working groups</a:t>
                      </a:r>
                    </a:p>
                    <a:p>
                      <a:pPr marL="0" indent="0">
                        <a:buFont typeface="Arial" panose="020B0604020202020204" pitchFamily="34" charset="0"/>
                        <a:buNone/>
                      </a:pPr>
                      <a:endParaRPr lang="en-US" sz="800" noProof="0">
                        <a:solidFill>
                          <a:schemeClr val="tx1"/>
                        </a:solidFill>
                        <a:latin typeface="+mn-lt"/>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5704916"/>
                  </a:ext>
                </a:extLst>
              </a:tr>
              <a:tr h="119292">
                <a:tc rowSpan="9">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latin typeface="+mj-lt"/>
                        </a:rPr>
                        <a:t>Process</a:t>
                      </a:r>
                      <a:endParaRPr kumimoji="0" lang="en-US" sz="1050" b="0" i="0" u="none" strike="noStrike" kern="1200" cap="none" spc="0" normalizeH="0" baseline="0" noProof="0">
                        <a:ln>
                          <a:noFill/>
                        </a:ln>
                        <a:solidFill>
                          <a:schemeClr val="tx1"/>
                        </a:solidFill>
                        <a:effectLst/>
                        <a:uLnTx/>
                        <a:uFillTx/>
                        <a:latin typeface="+mj-lt"/>
                        <a:ea typeface="+mn-ea"/>
                        <a:cs typeface="+mn-cs"/>
                      </a:endParaRPr>
                    </a:p>
                  </a:txBody>
                  <a:tcPr marL="45720" marR="45720" vert="vert27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common business vocabulary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Common biz vocabulary started in a glossary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Common business vocabulary established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Common business vocabulary complete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6882757"/>
                  </a:ext>
                </a:extLst>
              </a:tr>
              <a:tr h="27684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way to know where data is located, its data quality or if it is sensitive data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catalog auto data discovery, profiling &amp; sensitive data detection on some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catalog auto data discovery, profiling &amp; sensitive data detection on all structured data</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catalog auto data discovery, profiling &amp; sensitive data detection on structured &amp; unstructured in all systems w/ full auto tagging</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4658338"/>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process to govern authoring or maintenance of policies and rules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Governance of data access security policy authoring &amp; maintenance on some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Governance of data access security, privacy &amp; retention policy authoring &amp; maintenance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Governance of data access security, privacy &amp; retention policy authoring &amp; maintenance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252521259"/>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way to enforce policies &amp; rules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Piecemeal enforcement of data access security policies &amp; rules across systems with no catalog integration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Enforcement of data access security and privacy policies and rules across systems with catalog integration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Enforcement of data access security, privacy &amp; retention policies and rules across all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376752981"/>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processes to monitor data quality, data privacy or data access security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ability to monitor data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ability to monitor privacy (e.g. queries)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Monitoring and stewardship of DQ &amp; data privacy on core systems with DBMS masking</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Monitoring and stewardship of DQ &amp; data privacy on all systems with dynamic masking</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373070474"/>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availability of fully trusted data assets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Dev started on a small set of trusted data assets using data fabric software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Several core trusted data assets created using data fabric</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Continuous delivery of trusted data assets with enterprise data marketplace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536755548"/>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way to know if a policy violation occurred or process to act if it did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access security violation detection in some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access security violation detection in all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access security violation detection in all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932840291"/>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vulnerability testing process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Limited vulnerability testing process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Vulnerability testing process on all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Vulnerability testing process on all systems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448477375"/>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Arial"/>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common process for master data creation, maintenance &amp; sync</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dirty="0">
                          <a:ln>
                            <a:noFill/>
                          </a:ln>
                          <a:solidFill>
                            <a:schemeClr val="tx1"/>
                          </a:solidFill>
                          <a:effectLst/>
                          <a:uLnTx/>
                          <a:uFillTx/>
                        </a:rPr>
                        <a:t>MDM with common master data CRUD &amp; sync processes for single entity</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MDM with common master data CRUD &amp; sync processes for some data entities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dirty="0">
                          <a:ln>
                            <a:noFill/>
                          </a:ln>
                          <a:solidFill>
                            <a:schemeClr val="tx1"/>
                          </a:solidFill>
                          <a:effectLst/>
                          <a:uLnTx/>
                          <a:uFillTx/>
                        </a:rPr>
                        <a:t>MDM with common master data CRUD &amp; sync processes for all master data entities complete</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5506658"/>
                  </a:ext>
                </a:extLst>
              </a:tr>
            </a:tbl>
          </a:graphicData>
        </a:graphic>
      </p:graphicFrame>
    </p:spTree>
    <p:extLst>
      <p:ext uri="{BB962C8B-B14F-4D97-AF65-F5344CB8AC3E}">
        <p14:creationId xmlns:p14="http://schemas.microsoft.com/office/powerpoint/2010/main" val="273693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2354-1EE1-074B-BC22-2EC88297783B}"/>
              </a:ext>
            </a:extLst>
          </p:cNvPr>
          <p:cNvSpPr>
            <a:spLocks noGrp="1"/>
          </p:cNvSpPr>
          <p:nvPr>
            <p:ph type="title"/>
          </p:nvPr>
        </p:nvSpPr>
        <p:spPr>
          <a:xfrm>
            <a:off x="359251" y="443566"/>
            <a:ext cx="11029616" cy="787349"/>
          </a:xfrm>
        </p:spPr>
        <p:txBody>
          <a:bodyPr/>
          <a:lstStyle/>
          <a:p>
            <a:r>
              <a:rPr lang="en-GB"/>
              <a:t>Progress through the data governance maturity model</a:t>
            </a:r>
          </a:p>
        </p:txBody>
      </p:sp>
      <p:graphicFrame>
        <p:nvGraphicFramePr>
          <p:cNvPr id="7" name="Content Placeholder 6">
            <a:extLst>
              <a:ext uri="{FF2B5EF4-FFF2-40B4-BE49-F238E27FC236}">
                <a16:creationId xmlns:a16="http://schemas.microsoft.com/office/drawing/2014/main" id="{05F2DE6D-6E65-4D66-8A2B-4D066D0C0BB3}"/>
              </a:ext>
            </a:extLst>
          </p:cNvPr>
          <p:cNvGraphicFramePr>
            <a:graphicFrameLocks noGrp="1"/>
          </p:cNvGraphicFramePr>
          <p:nvPr>
            <p:ph sz="quarter" idx="10"/>
          </p:nvPr>
        </p:nvGraphicFramePr>
        <p:xfrm>
          <a:off x="584200" y="1230915"/>
          <a:ext cx="11025187" cy="4134612"/>
        </p:xfrm>
        <a:graphic>
          <a:graphicData uri="http://schemas.openxmlformats.org/drawingml/2006/table">
            <a:tbl>
              <a:tblPr firstRow="1" bandRow="1">
                <a:tableStyleId>{7E9639D4-E3E2-4D34-9284-5A2195B3D0D7}</a:tableStyleId>
              </a:tblPr>
              <a:tblGrid>
                <a:gridCol w="273247">
                  <a:extLst>
                    <a:ext uri="{9D8B030D-6E8A-4147-A177-3AD203B41FA5}">
                      <a16:colId xmlns:a16="http://schemas.microsoft.com/office/drawing/2014/main" val="1853533418"/>
                    </a:ext>
                  </a:extLst>
                </a:gridCol>
                <a:gridCol w="2687985">
                  <a:extLst>
                    <a:ext uri="{9D8B030D-6E8A-4147-A177-3AD203B41FA5}">
                      <a16:colId xmlns:a16="http://schemas.microsoft.com/office/drawing/2014/main" val="2336855207"/>
                    </a:ext>
                  </a:extLst>
                </a:gridCol>
                <a:gridCol w="2687985">
                  <a:extLst>
                    <a:ext uri="{9D8B030D-6E8A-4147-A177-3AD203B41FA5}">
                      <a16:colId xmlns:a16="http://schemas.microsoft.com/office/drawing/2014/main" val="4207891966"/>
                    </a:ext>
                  </a:extLst>
                </a:gridCol>
                <a:gridCol w="2687985">
                  <a:extLst>
                    <a:ext uri="{9D8B030D-6E8A-4147-A177-3AD203B41FA5}">
                      <a16:colId xmlns:a16="http://schemas.microsoft.com/office/drawing/2014/main" val="3873167277"/>
                    </a:ext>
                  </a:extLst>
                </a:gridCol>
                <a:gridCol w="2687985">
                  <a:extLst>
                    <a:ext uri="{9D8B030D-6E8A-4147-A177-3AD203B41FA5}">
                      <a16:colId xmlns:a16="http://schemas.microsoft.com/office/drawing/2014/main" val="4249987052"/>
                    </a:ext>
                  </a:extLst>
                </a:gridCol>
              </a:tblGrid>
              <a:tr h="157556">
                <a:tc>
                  <a:txBody>
                    <a:bodyPr/>
                    <a:lstStyle/>
                    <a:p>
                      <a:endParaRPr lang="en-US" sz="900" noProof="0">
                        <a:latin typeface="+mj-lt"/>
                      </a:endParaRPr>
                    </a:p>
                  </a:txBody>
                  <a:tcPr marL="45720" marR="45720">
                    <a:solidFill>
                      <a:schemeClr val="bg2"/>
                    </a:solidFill>
                  </a:tcPr>
                </a:tc>
                <a:tc>
                  <a:txBody>
                    <a:bodyPr/>
                    <a:lstStyle/>
                    <a:p>
                      <a:r>
                        <a:rPr lang="en-US" sz="1050" b="0" noProof="0">
                          <a:solidFill>
                            <a:schemeClr val="tx1"/>
                          </a:solidFill>
                          <a:latin typeface="+mj-lt"/>
                        </a:rPr>
                        <a:t>Ungoverned</a:t>
                      </a:r>
                    </a:p>
                  </a:txBody>
                  <a:tcPr marL="45720" marR="45720">
                    <a:solidFill>
                      <a:schemeClr val="bg2"/>
                    </a:solidFill>
                  </a:tcPr>
                </a:tc>
                <a:tc>
                  <a:txBody>
                    <a:bodyPr/>
                    <a:lstStyle/>
                    <a:p>
                      <a:r>
                        <a:rPr lang="en-US" sz="1050" b="0" noProof="0">
                          <a:solidFill>
                            <a:schemeClr val="tx1"/>
                          </a:solidFill>
                          <a:latin typeface="+mj-lt"/>
                        </a:rPr>
                        <a:t>Stage 1</a:t>
                      </a:r>
                    </a:p>
                  </a:txBody>
                  <a:tcPr marL="45720" marR="45720">
                    <a:solidFill>
                      <a:schemeClr val="bg2"/>
                    </a:solidFill>
                  </a:tcPr>
                </a:tc>
                <a:tc>
                  <a:txBody>
                    <a:bodyPr/>
                    <a:lstStyle/>
                    <a:p>
                      <a:r>
                        <a:rPr lang="en-US" sz="1050" b="0" noProof="0">
                          <a:solidFill>
                            <a:schemeClr val="tx1"/>
                          </a:solidFill>
                          <a:latin typeface="+mj-lt"/>
                        </a:rPr>
                        <a:t>Stage 2</a:t>
                      </a:r>
                    </a:p>
                  </a:txBody>
                  <a:tcPr marL="45720" marR="45720">
                    <a:solidFill>
                      <a:schemeClr val="bg2"/>
                    </a:solidFill>
                  </a:tcPr>
                </a:tc>
                <a:tc>
                  <a:txBody>
                    <a:bodyPr/>
                    <a:lstStyle/>
                    <a:p>
                      <a:r>
                        <a:rPr lang="en-US" sz="1050" b="0" noProof="0">
                          <a:solidFill>
                            <a:schemeClr val="tx1"/>
                          </a:solidFill>
                          <a:latin typeface="+mj-lt"/>
                        </a:rPr>
                        <a:t>Fully governed</a:t>
                      </a:r>
                    </a:p>
                  </a:txBody>
                  <a:tcPr marL="45720" marR="45720">
                    <a:solidFill>
                      <a:schemeClr val="bg2"/>
                    </a:solidFill>
                  </a:tcPr>
                </a:tc>
                <a:extLst>
                  <a:ext uri="{0D108BD9-81ED-4DB2-BD59-A6C34878D82A}">
                    <a16:rowId xmlns:a16="http://schemas.microsoft.com/office/drawing/2014/main" val="425527492"/>
                  </a:ext>
                </a:extLst>
              </a:tr>
              <a:tr h="198070">
                <a:tc rowSpan="6">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latin typeface="+mj-lt"/>
                        </a:rPr>
                        <a:t>Policies</a:t>
                      </a:r>
                      <a:endParaRPr kumimoji="0" lang="en-US" sz="1050" b="0" i="0" u="none" strike="noStrike" kern="1200" cap="none" spc="0" normalizeH="0" baseline="0" noProof="0">
                        <a:ln>
                          <a:noFill/>
                        </a:ln>
                        <a:solidFill>
                          <a:schemeClr val="tx1"/>
                        </a:solidFill>
                        <a:effectLst/>
                        <a:uLnTx/>
                        <a:uFillTx/>
                        <a:latin typeface="+mj-lt"/>
                        <a:ea typeface="+mn-ea"/>
                        <a:cs typeface="+mn-cs"/>
                      </a:endParaRPr>
                    </a:p>
                  </a:txBody>
                  <a:tcPr marL="45720" marR="45720" vert="vert270" anchor="ct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governance classification schemes on confidentiality &amp; retention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governance classification scheme for confidentiality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governance classification scheme for both confidentiality and retention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governance classification scheme for both confidentiality and retention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68325720"/>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policies &amp; rules to govern data quality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quality started in common vocabulary in business glossary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quality defined in common vocabulary in catalog biz glossary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quality defined in common vocabulary in catalog biz glossary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4249574210"/>
                  </a:ext>
                </a:extLst>
              </a:tr>
              <a:tr h="27684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policies &amp; rules to govern data access security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policies &amp; rules to govern data access security created in different technologies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access security &amp; data privacy consolidated in the data catalog using classification scheme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access security, data privacy and retention consolidated in the data catalog using classification schemes and enforced everywhere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2196370759"/>
                  </a:ext>
                </a:extLst>
              </a:tr>
              <a:tr h="27684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policies &amp; rules to govern data privacy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policies &amp; rules to govern data privacy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access security &amp; data privacy consolidated in the data catalog using classification scheme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access security, data privacy and retention consolidated in the data catalog using classification schemes and enforced everywhere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520764476"/>
                  </a:ext>
                </a:extLst>
              </a:tr>
              <a:tr h="27684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policies &amp; rules to govern data retention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policies &amp; rules to govern data retention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Some policies &amp; rules to govern data retention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data access security, data privacy and retention consolidated in the data catalog using classification schemes and enforced everywhere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41270442"/>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policies &amp; rules to govern master data maintenance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master data maintenance for a single master data entity</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master data maintenance for some master data entities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Policies &amp; rules to govern master data maintenance for all master data entities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867080"/>
                  </a:ext>
                </a:extLst>
              </a:tr>
              <a:tr h="198070">
                <a:tc rowSpan="7">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u="none" strike="noStrike" kern="1200" cap="none" spc="0" normalizeH="0" baseline="0" noProof="0">
                          <a:ln>
                            <a:noFill/>
                          </a:ln>
                          <a:solidFill>
                            <a:schemeClr val="tx1"/>
                          </a:solidFill>
                          <a:effectLst/>
                          <a:uLnTx/>
                          <a:uFillTx/>
                          <a:latin typeface="+mj-lt"/>
                        </a:rPr>
                        <a:t>Technology</a:t>
                      </a:r>
                      <a:endParaRPr kumimoji="0" lang="en-US" sz="1050" b="0" i="0" u="none" strike="noStrike" kern="1200" cap="none" spc="0" normalizeH="0" baseline="0" noProof="0">
                        <a:ln>
                          <a:noFill/>
                        </a:ln>
                        <a:solidFill>
                          <a:schemeClr val="tx1"/>
                        </a:solidFill>
                        <a:effectLst/>
                        <a:uLnTx/>
                        <a:uFillTx/>
                        <a:latin typeface="+mj-lt"/>
                        <a:ea typeface="+mn-ea"/>
                        <a:cs typeface="+mn-cs"/>
                      </a:endParaRPr>
                    </a:p>
                  </a:txBody>
                  <a:tcPr marL="45720" marR="45720" vert="vert270" anchor="ct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catalog with auto data discovery, profiling &amp; sensitive data detection</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catalog with auto data discovery, profiling &amp; sensitive data detection purchased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catalog with auto data discovery, profiling &amp; sensitive data detection purchased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catalog with auto data discovery, profiling &amp; sensitive data detection purchased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52239246"/>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fabric software with multi-cloud edge and data centre connectivity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fabric software with multi-cloud edge and data centre connectivity &amp; catalog integration purchased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fabric software with multi-cloud edge and data centre connectivity &amp; catalog integration purchased</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dirty="0">
                          <a:ln>
                            <a:noFill/>
                          </a:ln>
                          <a:solidFill>
                            <a:schemeClr val="tx1"/>
                          </a:solidFill>
                          <a:effectLst/>
                          <a:uLnTx/>
                          <a:uFillTx/>
                        </a:rPr>
                        <a:t>Data fabric software with multi-cloud edge and data center connectivity &amp; catalog integration purchased</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1630864439"/>
                  </a:ext>
                </a:extLst>
              </a:tr>
              <a:tr h="19807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metadata lineage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Metadata lineage available in data catalog on trusted assets being developed using fabric</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Metadata lineage available in data catalog on trusted assets being developed using fabric</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Metadata lineage available in data catalog on trusted assets being developed using fabric</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645733379"/>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stewardship tools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stewardship tools available as part of the data fabric software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stewardship tools available as part of the data fabric software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stewardship tools available as part of the data fabric software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812978955"/>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access security tool</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access security in multiple technologies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access security in multiple technologies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access security enforced in all systems </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984866399"/>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privacy enforcement software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No data privacy enforcement software</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privacy enforcement in some DBMSs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Data privacy enforcement in all data stores</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73998911"/>
                  </a:ext>
                </a:extLst>
              </a:tr>
              <a:tr h="1192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dirty="0">
                          <a:ln>
                            <a:noFill/>
                          </a:ln>
                          <a:solidFill>
                            <a:schemeClr val="tx1"/>
                          </a:solidFill>
                          <a:effectLst/>
                          <a:uLnTx/>
                          <a:uFillTx/>
                        </a:rPr>
                        <a:t>No master data management system</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Single entity master data management system</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a:ln>
                            <a:noFill/>
                          </a:ln>
                          <a:solidFill>
                            <a:schemeClr val="tx1"/>
                          </a:solidFill>
                          <a:effectLst/>
                          <a:uLnTx/>
                          <a:uFillTx/>
                        </a:rPr>
                        <a:t>Multi-entity master data management system</a:t>
                      </a:r>
                      <a:endParaRPr kumimoji="0" lang="en-US" sz="800" b="0" i="0" u="none" strike="noStrike" kern="1200" cap="none" spc="0" normalizeH="0" baseline="0" noProof="0">
                        <a:ln>
                          <a:noFill/>
                        </a:ln>
                        <a:solidFill>
                          <a:schemeClr val="tx1"/>
                        </a:solidFill>
                        <a:effectLst/>
                        <a:uLnTx/>
                        <a:uFillTx/>
                        <a:latin typeface="+mn-lt"/>
                        <a:ea typeface="+mn-ea"/>
                        <a:cs typeface="+mn-cs"/>
                      </a:endParaRPr>
                    </a:p>
                  </a:txBody>
                  <a:tcPr marL="45720" marR="45720" marT="27432" marB="27432">
                    <a:solidFill>
                      <a:schemeClr val="bg1"/>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u="none" strike="noStrike" kern="1200" cap="none" spc="0" normalizeH="0" baseline="0" noProof="0" dirty="0">
                          <a:ln>
                            <a:noFill/>
                          </a:ln>
                          <a:solidFill>
                            <a:schemeClr val="tx1"/>
                          </a:solidFill>
                          <a:effectLst/>
                          <a:uLnTx/>
                          <a:uFillTx/>
                        </a:rPr>
                        <a:t>Multi-entity master data management system</a:t>
                      </a:r>
                      <a:endParaRPr kumimoji="0" lang="en-US" sz="800" b="0" i="0" u="none" strike="noStrike" kern="1200" cap="none" spc="0" normalizeH="0" baseline="0" noProof="0" dirty="0">
                        <a:ln>
                          <a:noFill/>
                        </a:ln>
                        <a:solidFill>
                          <a:schemeClr val="tx1"/>
                        </a:solidFill>
                        <a:effectLst/>
                        <a:uLnTx/>
                        <a:uFillTx/>
                        <a:latin typeface="+mn-lt"/>
                        <a:ea typeface="+mn-ea"/>
                        <a:cs typeface="+mn-cs"/>
                      </a:endParaRPr>
                    </a:p>
                  </a:txBody>
                  <a:tcPr marL="45720" marR="45720" marT="27432" marB="27432">
                    <a:solidFill>
                      <a:schemeClr val="bg1"/>
                    </a:solidFill>
                  </a:tcPr>
                </a:tc>
                <a:extLst>
                  <a:ext uri="{0D108BD9-81ED-4DB2-BD59-A6C34878D82A}">
                    <a16:rowId xmlns:a16="http://schemas.microsoft.com/office/drawing/2014/main" val="3984757125"/>
                  </a:ext>
                </a:extLst>
              </a:tr>
            </a:tbl>
          </a:graphicData>
        </a:graphic>
      </p:graphicFrame>
    </p:spTree>
    <p:extLst>
      <p:ext uri="{BB962C8B-B14F-4D97-AF65-F5344CB8AC3E}">
        <p14:creationId xmlns:p14="http://schemas.microsoft.com/office/powerpoint/2010/main" val="132507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1258</Words>
  <Application>Microsoft Office PowerPoint</Application>
  <PresentationFormat>Widescreen</PresentationFormat>
  <Paragraphs>145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Consolas</vt:lpstr>
      <vt:lpstr>Segoe UI</vt:lpstr>
      <vt:lpstr>Segoe UI Semibold</vt:lpstr>
      <vt:lpstr>Wingdings</vt:lpstr>
      <vt:lpstr>White Template</vt:lpstr>
      <vt:lpstr>Progress through the data governance maturity model</vt:lpstr>
      <vt:lpstr>Progress through the data governance maturity model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2022-04-01T00:41:15Z</dcterms:created>
  <dcterms:modified xsi:type="dcterms:W3CDTF">2022-04-04T18:38:32Z</dcterms:modified>
</cp:coreProperties>
</file>