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sldIdLst>
    <p:sldId id="2076138262" r:id="rId2"/>
    <p:sldId id="2076138471" r:id="rId3"/>
    <p:sldId id="2076138490" r:id="rId4"/>
    <p:sldId id="2076138491" r:id="rId5"/>
    <p:sldId id="2076138492" r:id="rId6"/>
    <p:sldId id="2076138493" r:id="rId7"/>
    <p:sldId id="2076138502" r:id="rId8"/>
    <p:sldId id="2076138498" r:id="rId9"/>
    <p:sldId id="2076138503" r:id="rId10"/>
    <p:sldId id="2076138499" r:id="rId11"/>
    <p:sldId id="2076138505" r:id="rId12"/>
    <p:sldId id="2076138504" r:id="rId13"/>
    <p:sldId id="2076138506" r:id="rId14"/>
    <p:sldId id="2076138497" r:id="rId15"/>
    <p:sldId id="2076138481" r:id="rId16"/>
    <p:sldId id="20761384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C7E72-36C4-4F7E-8AC6-AF47D27F598A}" v="64" dt="2022-08-04T16:39:00.322"/>
    <p1510:client id="{FCBCF1DB-444F-4A6B-A0E7-E9B1735265CB}" v="797" dt="2022-08-03T17:23:4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03" autoAdjust="0"/>
  </p:normalViewPr>
  <p:slideViewPr>
    <p:cSldViewPr snapToGrid="0">
      <p:cViewPr varScale="1">
        <p:scale>
          <a:sx n="52" d="100"/>
          <a:sy n="52" d="100"/>
        </p:scale>
        <p:origin x="165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solve some problems if you have a table that is really large you don’t want to load, or the table is updated very frequently and refresh latency windows are causing problems.</a:t>
            </a:r>
          </a:p>
          <a:p>
            <a:endParaRPr lang="en-US" dirty="0"/>
          </a:p>
          <a:p>
            <a:r>
              <a:rPr lang="en-US" dirty="0"/>
              <a:t>However, you need to think about:</a:t>
            </a:r>
            <a:br>
              <a:rPr lang="en-US" dirty="0"/>
            </a:br>
            <a:r>
              <a:rPr lang="en-US" dirty="0"/>
              <a:t>1. How much load will this put on the source database.</a:t>
            </a:r>
          </a:p>
          <a:p>
            <a:r>
              <a:rPr lang="en-US" dirty="0"/>
              <a:t>2. How heavily will the table be used in your reports.</a:t>
            </a:r>
          </a:p>
          <a:p>
            <a:r>
              <a:rPr lang="en-US" dirty="0"/>
              <a:t>3. How granular are the result sets being fetched from this table (</a:t>
            </a:r>
            <a:r>
              <a:rPr lang="en-US" dirty="0" err="1"/>
              <a:t>ie</a:t>
            </a:r>
            <a:r>
              <a:rPr lang="en-US" dirty="0"/>
              <a:t>. aggregated results or row level detail)</a:t>
            </a:r>
          </a:p>
          <a:p>
            <a:r>
              <a:rPr lang="en-US" dirty="0"/>
              <a:t>4. What kind of queries will it generate (for example in our model you could quickly create a report that has the engine joining every table in the model)</a:t>
            </a:r>
          </a:p>
        </p:txBody>
      </p:sp>
      <p:sp>
        <p:nvSpPr>
          <p:cNvPr id="4" name="Slide Number Placeholder 3"/>
          <p:cNvSpPr>
            <a:spLocks noGrp="1"/>
          </p:cNvSpPr>
          <p:nvPr>
            <p:ph type="sldNum" sz="quarter" idx="5"/>
          </p:nvPr>
        </p:nvSpPr>
        <p:spPr/>
        <p:txBody>
          <a:bodyPr/>
          <a:lstStyle/>
          <a:p>
            <a:fld id="{E9365065-F1F3-449C-8F5E-A1D6EF3D79E2}" type="slidenum">
              <a:rPr lang="en-US" smtClean="0"/>
              <a:t>10</a:t>
            </a:fld>
            <a:endParaRPr lang="en-US"/>
          </a:p>
        </p:txBody>
      </p:sp>
    </p:spTree>
    <p:extLst>
      <p:ext uri="{BB962C8B-B14F-4D97-AF65-F5344CB8AC3E}">
        <p14:creationId xmlns:p14="http://schemas.microsoft.com/office/powerpoint/2010/main" val="217448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173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396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solve some problems if you have a table that is really large you don’t want to load, or the table is updated very frequently and refresh latency windows are causing problems.</a:t>
            </a:r>
          </a:p>
          <a:p>
            <a:endParaRPr lang="en-US" dirty="0"/>
          </a:p>
          <a:p>
            <a:r>
              <a:rPr lang="en-US" dirty="0"/>
              <a:t>However, you need to think about:</a:t>
            </a:r>
            <a:br>
              <a:rPr lang="en-US" dirty="0"/>
            </a:br>
            <a:r>
              <a:rPr lang="en-US" dirty="0"/>
              <a:t>1. How much load will this put on the source database.</a:t>
            </a:r>
          </a:p>
          <a:p>
            <a:r>
              <a:rPr lang="en-US" dirty="0"/>
              <a:t>2. How heavily will the table be used in your reports.</a:t>
            </a:r>
          </a:p>
          <a:p>
            <a:r>
              <a:rPr lang="en-US" dirty="0"/>
              <a:t>3. How granular are the result sets being fetched from this table (</a:t>
            </a:r>
            <a:r>
              <a:rPr lang="en-US" dirty="0" err="1"/>
              <a:t>ie</a:t>
            </a:r>
            <a:r>
              <a:rPr lang="en-US" dirty="0"/>
              <a:t>. aggregated results or row level detail)</a:t>
            </a:r>
          </a:p>
          <a:p>
            <a:r>
              <a:rPr lang="en-US" dirty="0"/>
              <a:t>4. What kind of queries will it generate (for example in our model you could quickly create a report that has the engine joining every table in the model)</a:t>
            </a:r>
          </a:p>
        </p:txBody>
      </p:sp>
      <p:sp>
        <p:nvSpPr>
          <p:cNvPr id="4" name="Slide Number Placeholder 3"/>
          <p:cNvSpPr>
            <a:spLocks noGrp="1"/>
          </p:cNvSpPr>
          <p:nvPr>
            <p:ph type="sldNum" sz="quarter" idx="5"/>
          </p:nvPr>
        </p:nvSpPr>
        <p:spPr/>
        <p:txBody>
          <a:bodyPr/>
          <a:lstStyle/>
          <a:p>
            <a:fld id="{E9365065-F1F3-449C-8F5E-A1D6EF3D79E2}" type="slidenum">
              <a:rPr lang="en-US" smtClean="0"/>
              <a:t>13</a:t>
            </a:fld>
            <a:endParaRPr lang="en-US"/>
          </a:p>
        </p:txBody>
      </p:sp>
    </p:spTree>
    <p:extLst>
      <p:ext uri="{BB962C8B-B14F-4D97-AF65-F5344CB8AC3E}">
        <p14:creationId xmlns:p14="http://schemas.microsoft.com/office/powerpoint/2010/main" val="3906235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we looking at here…</a:t>
            </a:r>
          </a:p>
          <a:p>
            <a:pPr marL="228600" indent="-228600">
              <a:buAutoNum type="arabicPeriod"/>
            </a:pPr>
            <a:r>
              <a:rPr lang="en-US" dirty="0"/>
              <a:t>For small models, cached mode with a complete refresh is your starting point.  Typically small models refresh quickly enough that even if you refresh multiple times a day incremental refresh will not yield a significant benefit.  If you can tolerate no latency, queries to the source system are usually pretty quick, so you will likely see little to no benefit of hybrid tables.  However, you may see some benefit of composite models because of the reduced number of joins required, but it will ultimately depend on whether you can define specific tables that don’t change frequently. (For context small in this case is well below 100mb) </a:t>
            </a:r>
          </a:p>
          <a:p>
            <a:pPr marL="228600" indent="-228600">
              <a:buAutoNum type="arabicPeriod"/>
            </a:pPr>
            <a:r>
              <a:rPr lang="en-US" dirty="0"/>
              <a:t>For intermediate size models, daily batch loads might still complete in plenty of time and not require refresh optimizations.  As refresh time becomes painful look to implement incremental refresh on the large tables to reduce model refresh time.  As latency requirements get more stringent, hybrid tables will be required as a composite model will not be able to fulfill queries fast enough for a good user experience.</a:t>
            </a:r>
          </a:p>
          <a:p>
            <a:pPr marL="228600" indent="-228600">
              <a:buAutoNum type="arabicPeriod"/>
            </a:pPr>
            <a:r>
              <a:rPr lang="en-US" dirty="0"/>
              <a:t>For large models you should never deploy these without at least incremental refresh.  If you don’t turn on incremental refresh you’ll likely have significant issues with excessive model refresh times in addition your DBAs will probably revolt.  Given the data size even daily partition loads might take enough time as to be unrealistic to run multiple times per day so you may find it necessary to use hybrid tables here as well, and obviously hybrid tables would be essential in this scenario for low latency.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8/8/2022 10:21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07450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and foremost it’s important to review the fact that Power BI has multiple storage modes.   Which storage mode you can use depends on how intelligent your </a:t>
            </a:r>
            <a:r>
              <a:rPr lang="en-US" dirty="0" err="1"/>
              <a:t>datasource</a:t>
            </a:r>
            <a:r>
              <a:rPr lang="en-US" dirty="0"/>
              <a:t> is.  For example with fairly rudimentary file based data sources like csv and </a:t>
            </a:r>
            <a:r>
              <a:rPr lang="en-US" dirty="0" err="1"/>
              <a:t>json</a:t>
            </a:r>
            <a:r>
              <a:rPr lang="en-US" dirty="0"/>
              <a:t> files, you must import the data in “cached” mode.  However, when you are using a more intelligent source, like many relational databases, you have the option to leverage “direct query”.  Finally there is a “dual” mode that is a special case that lets the engine selectively choose whether to answer from cache or the underlying database.</a:t>
            </a:r>
          </a:p>
          <a:p>
            <a:endParaRPr lang="en-US" dirty="0"/>
          </a:p>
          <a:p>
            <a:r>
              <a:rPr lang="en-US" dirty="0"/>
              <a:t>Let’s take a look at some of these in more detail.</a:t>
            </a:r>
          </a:p>
        </p:txBody>
      </p:sp>
      <p:sp>
        <p:nvSpPr>
          <p:cNvPr id="4" name="Slide Number Placeholder 3"/>
          <p:cNvSpPr>
            <a:spLocks noGrp="1"/>
          </p:cNvSpPr>
          <p:nvPr>
            <p:ph type="sldNum" sz="quarter" idx="5"/>
          </p:nvPr>
        </p:nvSpPr>
        <p:spPr/>
        <p:txBody>
          <a:bodyPr/>
          <a:lstStyle/>
          <a:p>
            <a:fld id="{E9365065-F1F3-449C-8F5E-A1D6EF3D79E2}" type="slidenum">
              <a:rPr lang="en-US" smtClean="0"/>
              <a:t>3</a:t>
            </a:fld>
            <a:endParaRPr lang="en-US"/>
          </a:p>
        </p:txBody>
      </p:sp>
    </p:spTree>
    <p:extLst>
      <p:ext uri="{BB962C8B-B14F-4D97-AF65-F5344CB8AC3E}">
        <p14:creationId xmlns:p14="http://schemas.microsoft.com/office/powerpoint/2010/main" val="89379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cached mode.</a:t>
            </a:r>
          </a:p>
          <a:p>
            <a:endParaRPr lang="en-US" dirty="0"/>
          </a:p>
          <a:p>
            <a:r>
              <a:rPr lang="en-US" dirty="0"/>
              <a:t>Cached mode is the original storage mode for Power BI.  It’s designed to run entirely in memory for fast performance, and it’s built on top of Microsoft’s </a:t>
            </a:r>
            <a:r>
              <a:rPr lang="en-US" dirty="0" err="1"/>
              <a:t>VertiPaq</a:t>
            </a:r>
            <a:r>
              <a:rPr lang="en-US" dirty="0"/>
              <a:t> columnar compression engine which can be found in SQL Server and Synapse as well, and yields great storage savings.  This is important when you’re loading data in memory because memory isn’t infinite.</a:t>
            </a:r>
          </a:p>
          <a:p>
            <a:endParaRPr lang="en-US" dirty="0"/>
          </a:p>
          <a:p>
            <a:r>
              <a:rPr lang="en-US" dirty="0"/>
              <a:t>We examine some pros and cons of cached mode here, but to summarize larger data volumes can be problematic due to long refresh times and size of memory required.  Furthermore since you cache the data it adds latency.</a:t>
            </a:r>
          </a:p>
        </p:txBody>
      </p:sp>
      <p:sp>
        <p:nvSpPr>
          <p:cNvPr id="4" name="Slide Number Placeholder 3"/>
          <p:cNvSpPr>
            <a:spLocks noGrp="1"/>
          </p:cNvSpPr>
          <p:nvPr>
            <p:ph type="sldNum" sz="quarter" idx="5"/>
          </p:nvPr>
        </p:nvSpPr>
        <p:spPr/>
        <p:txBody>
          <a:bodyPr/>
          <a:lstStyle/>
          <a:p>
            <a:fld id="{E9365065-F1F3-449C-8F5E-A1D6EF3D79E2}" type="slidenum">
              <a:rPr lang="en-US" smtClean="0"/>
              <a:t>4</a:t>
            </a:fld>
            <a:endParaRPr lang="en-US"/>
          </a:p>
        </p:txBody>
      </p:sp>
    </p:spTree>
    <p:extLst>
      <p:ext uri="{BB962C8B-B14F-4D97-AF65-F5344CB8AC3E}">
        <p14:creationId xmlns:p14="http://schemas.microsoft.com/office/powerpoint/2010/main" val="85035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to Cached Mode is Direct Query mode.</a:t>
            </a:r>
          </a:p>
          <a:p>
            <a:endParaRPr lang="en-US" dirty="0"/>
          </a:p>
          <a:p>
            <a:r>
              <a:rPr lang="en-US" dirty="0"/>
              <a:t>While this overcomes challenges with data latency and data size it can have side effects.  In particular DQ is an interpreted layer, which means that everything done in Power BI is translated to a SQL Query that is executed against the source database.  While Power BI pushes as much of the logic (like filters, joins, aggregates) as it can down to the source database, you’re at the mercy of the performance of the underlying database.</a:t>
            </a:r>
          </a:p>
        </p:txBody>
      </p:sp>
      <p:sp>
        <p:nvSpPr>
          <p:cNvPr id="4" name="Slide Number Placeholder 3"/>
          <p:cNvSpPr>
            <a:spLocks noGrp="1"/>
          </p:cNvSpPr>
          <p:nvPr>
            <p:ph type="sldNum" sz="quarter" idx="5"/>
          </p:nvPr>
        </p:nvSpPr>
        <p:spPr/>
        <p:txBody>
          <a:bodyPr/>
          <a:lstStyle/>
          <a:p>
            <a:fld id="{E9365065-F1F3-449C-8F5E-A1D6EF3D79E2}" type="slidenum">
              <a:rPr lang="en-US" smtClean="0"/>
              <a:t>5</a:t>
            </a:fld>
            <a:endParaRPr lang="en-US"/>
          </a:p>
        </p:txBody>
      </p:sp>
    </p:spTree>
    <p:extLst>
      <p:ext uri="{BB962C8B-B14F-4D97-AF65-F5344CB8AC3E}">
        <p14:creationId xmlns:p14="http://schemas.microsoft.com/office/powerpoint/2010/main" val="422432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both Cached and Direct Query have some drawbacks, there are a number of options to try go balance these two approaches.  Composite models help you strike a balance can solve some problems if you have a table that is really large you don’t want to load, or the table is updated very frequently and refresh latency windows are causing problems.</a:t>
            </a:r>
          </a:p>
          <a:p>
            <a:endParaRPr lang="en-US" dirty="0"/>
          </a:p>
          <a:p>
            <a:r>
              <a:rPr lang="en-US" dirty="0"/>
              <a:t>However, you need to think about:</a:t>
            </a:r>
            <a:br>
              <a:rPr lang="en-US" dirty="0"/>
            </a:br>
            <a:r>
              <a:rPr lang="en-US" dirty="0"/>
              <a:t>1. How much load will this put on the source database.</a:t>
            </a:r>
          </a:p>
          <a:p>
            <a:r>
              <a:rPr lang="en-US" dirty="0"/>
              <a:t>2. How heavily will the table be used in your reports.</a:t>
            </a:r>
          </a:p>
          <a:p>
            <a:r>
              <a:rPr lang="en-US" dirty="0"/>
              <a:t>3. How granular are the result sets being fetched from this table (</a:t>
            </a:r>
            <a:r>
              <a:rPr lang="en-US" dirty="0" err="1"/>
              <a:t>ie</a:t>
            </a:r>
            <a:r>
              <a:rPr lang="en-US" dirty="0"/>
              <a:t>. aggregated results or row level detail)</a:t>
            </a:r>
          </a:p>
          <a:p>
            <a:r>
              <a:rPr lang="en-US" dirty="0"/>
              <a:t>4. What kind of queries will it generate (for example in our model you could quickly create a report that has the engine joining every table in the model)</a:t>
            </a:r>
          </a:p>
        </p:txBody>
      </p:sp>
      <p:sp>
        <p:nvSpPr>
          <p:cNvPr id="4" name="Slide Number Placeholder 3"/>
          <p:cNvSpPr>
            <a:spLocks noGrp="1"/>
          </p:cNvSpPr>
          <p:nvPr>
            <p:ph type="sldNum" sz="quarter" idx="5"/>
          </p:nvPr>
        </p:nvSpPr>
        <p:spPr/>
        <p:txBody>
          <a:bodyPr/>
          <a:lstStyle/>
          <a:p>
            <a:fld id="{E9365065-F1F3-449C-8F5E-A1D6EF3D79E2}" type="slidenum">
              <a:rPr lang="en-US" smtClean="0"/>
              <a:t>6</a:t>
            </a:fld>
            <a:endParaRPr lang="en-US"/>
          </a:p>
        </p:txBody>
      </p:sp>
    </p:spTree>
    <p:extLst>
      <p:ext uri="{BB962C8B-B14F-4D97-AF65-F5344CB8AC3E}">
        <p14:creationId xmlns:p14="http://schemas.microsoft.com/office/powerpoint/2010/main" val="213522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19444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solve some problems if you have a table that is really large you don’t want to load, or the table is updated very frequently and refresh latency windows are causing problems.</a:t>
            </a:r>
          </a:p>
          <a:p>
            <a:endParaRPr lang="en-US" dirty="0"/>
          </a:p>
          <a:p>
            <a:r>
              <a:rPr lang="en-US" dirty="0"/>
              <a:t>However, you need to think about:</a:t>
            </a:r>
            <a:br>
              <a:rPr lang="en-US" dirty="0"/>
            </a:br>
            <a:r>
              <a:rPr lang="en-US" dirty="0"/>
              <a:t>1. How much load will this put on the source database.</a:t>
            </a:r>
          </a:p>
          <a:p>
            <a:r>
              <a:rPr lang="en-US" dirty="0"/>
              <a:t>2. How heavily will the table be used in your reports.</a:t>
            </a:r>
          </a:p>
          <a:p>
            <a:r>
              <a:rPr lang="en-US" dirty="0"/>
              <a:t>3. How granular are the result sets being fetched from this table (</a:t>
            </a:r>
            <a:r>
              <a:rPr lang="en-US" dirty="0" err="1"/>
              <a:t>ie</a:t>
            </a:r>
            <a:r>
              <a:rPr lang="en-US" dirty="0"/>
              <a:t>. aggregated results or row level detail)</a:t>
            </a:r>
          </a:p>
          <a:p>
            <a:r>
              <a:rPr lang="en-US" dirty="0"/>
              <a:t>4. What kind of queries will it generate (for example in our model you could quickly create a report that has the engine joining every table in the model)</a:t>
            </a:r>
          </a:p>
        </p:txBody>
      </p:sp>
      <p:sp>
        <p:nvSpPr>
          <p:cNvPr id="4" name="Slide Number Placeholder 3"/>
          <p:cNvSpPr>
            <a:spLocks noGrp="1"/>
          </p:cNvSpPr>
          <p:nvPr>
            <p:ph type="sldNum" sz="quarter" idx="5"/>
          </p:nvPr>
        </p:nvSpPr>
        <p:spPr/>
        <p:txBody>
          <a:bodyPr/>
          <a:lstStyle/>
          <a:p>
            <a:fld id="{E9365065-F1F3-449C-8F5E-A1D6EF3D79E2}" type="slidenum">
              <a:rPr lang="en-US" smtClean="0"/>
              <a:t>8</a:t>
            </a:fld>
            <a:endParaRPr lang="en-US"/>
          </a:p>
        </p:txBody>
      </p:sp>
    </p:spTree>
    <p:extLst>
      <p:ext uri="{BB962C8B-B14F-4D97-AF65-F5344CB8AC3E}">
        <p14:creationId xmlns:p14="http://schemas.microsoft.com/office/powerpoint/2010/main" val="300997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8/8/2022 10:21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1051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hyperlink" Target="https://tabulareditor.com/" TargetMode="External"/><Relationship Id="rId7" Type="http://schemas.openxmlformats.org/officeDocument/2006/relationships/hyperlink" Target="https://docs.microsoft.com/en-us/power-bi/transform-model/desktop-composite-models" TargetMode="External"/><Relationship Id="rId2" Type="http://schemas.openxmlformats.org/officeDocument/2006/relationships/hyperlink" Target="https://docs.microsoft.com/en-us/power-bi/connect-data/incremental-refresh-overview" TargetMode="External"/><Relationship Id="rId1" Type="http://schemas.openxmlformats.org/officeDocument/2006/relationships/slideLayout" Target="../slideLayouts/slideLayout22.xml"/><Relationship Id="rId6" Type="http://schemas.openxmlformats.org/officeDocument/2006/relationships/hyperlink" Target="https://docs.microsoft.com/en-us/power-bi/transform-model/desktop-storage-mode" TargetMode="External"/><Relationship Id="rId5" Type="http://schemas.openxmlformats.org/officeDocument/2006/relationships/hyperlink" Target="https://docs.microsoft.com/en-us/power-bi/guidance/power-bi-optimization" TargetMode="External"/><Relationship Id="rId4" Type="http://schemas.openxmlformats.org/officeDocument/2006/relationships/hyperlink" Target="https://docs.microsoft.com/en-us/power-bi/guidance/monitor-report-performanc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Power BI Incremental Refresh and Hybrid Tables</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8" name="Text Placeholder 3">
            <a:extLst>
              <a:ext uri="{FF2B5EF4-FFF2-40B4-BE49-F238E27FC236}">
                <a16:creationId xmlns:a16="http://schemas.microsoft.com/office/drawing/2014/main" id="{089DFB37-200B-33E0-940E-610513BEA2C6}"/>
              </a:ext>
            </a:extLst>
          </p:cNvPr>
          <p:cNvSpPr txBox="1">
            <a:spLocks/>
          </p:cNvSpPr>
          <p:nvPr/>
        </p:nvSpPr>
        <p:spPr>
          <a:xfrm>
            <a:off x="9961043" y="6065749"/>
            <a:ext cx="195053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Principal Cloud Solution Architect</a:t>
            </a:r>
          </a:p>
        </p:txBody>
      </p:sp>
      <p:sp>
        <p:nvSpPr>
          <p:cNvPr id="11" name="Text Placeholder 2">
            <a:extLst>
              <a:ext uri="{FF2B5EF4-FFF2-40B4-BE49-F238E27FC236}">
                <a16:creationId xmlns:a16="http://schemas.microsoft.com/office/drawing/2014/main" id="{328EC8C8-00E2-3507-C5D5-31EB9F5C680B}"/>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Chris Mitchell</a:t>
            </a:r>
          </a:p>
        </p:txBody>
      </p:sp>
      <p:pic>
        <p:nvPicPr>
          <p:cNvPr id="13" name="Picture 2">
            <a:extLst>
              <a:ext uri="{FF2B5EF4-FFF2-40B4-BE49-F238E27FC236}">
                <a16:creationId xmlns:a16="http://schemas.microsoft.com/office/drawing/2014/main" id="{579B8A5F-0B71-0F28-BBED-5EB366773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416" y="3500689"/>
            <a:ext cx="1974022"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cs typeface="Segoe UI"/>
              </a:rPr>
              <a:t>Hybrid Tables</a:t>
            </a:r>
            <a:endParaRPr lang="en-US" dirty="0"/>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557897"/>
          </a:xfrm>
        </p:spPr>
        <p:txBody>
          <a:bodyPr vert="horz" wrap="square" lIns="0" tIns="0" rIns="0" bIns="0" rtlCol="0" anchor="t">
            <a:spAutoFit/>
          </a:bodyPr>
          <a:lstStyle/>
          <a:p>
            <a:pPr marL="457200" indent="-457200">
              <a:buFont typeface="Arial" panose="020B0604020202020204" pitchFamily="34" charset="0"/>
              <a:buChar char="•"/>
            </a:pPr>
            <a:r>
              <a:rPr lang="en-US" sz="2400" dirty="0">
                <a:cs typeface="Segoe UI"/>
              </a:rPr>
              <a:t>Brings together the concept of Composite Models and Incremental Refresh</a:t>
            </a:r>
          </a:p>
          <a:p>
            <a:pPr marL="457200" indent="-457200">
              <a:buFont typeface="Arial" panose="020B0604020202020204" pitchFamily="34" charset="0"/>
              <a:buChar char="•"/>
            </a:pPr>
            <a:r>
              <a:rPr lang="en-US" sz="2400" dirty="0">
                <a:cs typeface="Segoe UI"/>
              </a:rPr>
              <a:t>Now a single partition of your incremental refresh object can be in direct query mode.</a:t>
            </a:r>
          </a:p>
          <a:p>
            <a:pPr marL="457200" indent="-457200">
              <a:buFont typeface="Arial" panose="020B0604020202020204" pitchFamily="34" charset="0"/>
              <a:buChar char="•"/>
            </a:pPr>
            <a:r>
              <a:rPr lang="en-US" sz="2400" dirty="0">
                <a:cs typeface="Segoe UI"/>
              </a:rPr>
              <a:t>Benefits:</a:t>
            </a:r>
          </a:p>
          <a:p>
            <a:pPr marL="914400" lvl="1" indent="-457200">
              <a:buFont typeface="Arial" panose="020B0604020202020204" pitchFamily="34" charset="0"/>
              <a:buChar char="•"/>
            </a:pPr>
            <a:r>
              <a:rPr lang="en-US" dirty="0">
                <a:cs typeface="Segoe UI"/>
              </a:rPr>
              <a:t>Incremental refresh still governs the recent data.</a:t>
            </a:r>
          </a:p>
          <a:p>
            <a:pPr marL="914400" lvl="1" indent="-457200">
              <a:buFont typeface="Arial" panose="020B0604020202020204" pitchFamily="34" charset="0"/>
              <a:buChar char="•"/>
            </a:pPr>
            <a:r>
              <a:rPr lang="en-US" dirty="0">
                <a:cs typeface="Segoe UI"/>
              </a:rPr>
              <a:t>Today’s data is the most active, so you don’t need to rely on refresh schedule to get updates</a:t>
            </a:r>
          </a:p>
          <a:p>
            <a:pPr marL="457200" indent="-457200">
              <a:buFont typeface="Arial" panose="020B0604020202020204" pitchFamily="34" charset="0"/>
              <a:buChar char="•"/>
            </a:pPr>
            <a:endParaRPr lang="en-US" sz="2400" dirty="0">
              <a:cs typeface="Segoe UI"/>
            </a:endParaRPr>
          </a:p>
          <a:p>
            <a:endParaRPr lang="en-US" sz="2400" dirty="0"/>
          </a:p>
        </p:txBody>
      </p:sp>
      <p:pic>
        <p:nvPicPr>
          <p:cNvPr id="8" name="Picture 7">
            <a:extLst>
              <a:ext uri="{FF2B5EF4-FFF2-40B4-BE49-F238E27FC236}">
                <a16:creationId xmlns:a16="http://schemas.microsoft.com/office/drawing/2014/main" id="{EBF87CE8-17D4-58F0-AB58-EFBCD44A9E5C}"/>
              </a:ext>
            </a:extLst>
          </p:cNvPr>
          <p:cNvPicPr>
            <a:picLocks noChangeAspect="1"/>
          </p:cNvPicPr>
          <p:nvPr/>
        </p:nvPicPr>
        <p:blipFill>
          <a:blip r:embed="rId3"/>
          <a:stretch>
            <a:fillRect/>
          </a:stretch>
        </p:blipFill>
        <p:spPr>
          <a:xfrm>
            <a:off x="1676033" y="5246808"/>
            <a:ext cx="8289155" cy="989241"/>
          </a:xfrm>
          <a:prstGeom prst="rect">
            <a:avLst/>
          </a:prstGeom>
        </p:spPr>
      </p:pic>
    </p:spTree>
    <p:extLst>
      <p:ext uri="{BB962C8B-B14F-4D97-AF65-F5344CB8AC3E}">
        <p14:creationId xmlns:p14="http://schemas.microsoft.com/office/powerpoint/2010/main" val="36063898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Power BI Storage Modes</a:t>
            </a:r>
          </a:p>
          <a:p>
            <a:pPr>
              <a:spcAft>
                <a:spcPts val="2400"/>
              </a:spcAft>
            </a:pPr>
            <a:r>
              <a:rPr lang="en-GB" sz="2400" dirty="0"/>
              <a:t>Incremental Refresh</a:t>
            </a:r>
          </a:p>
          <a:p>
            <a:pPr>
              <a:spcAft>
                <a:spcPts val="2400"/>
              </a:spcAft>
            </a:pPr>
            <a:r>
              <a:rPr lang="en-GB" sz="2400" dirty="0"/>
              <a:t>Hybrid Tables</a:t>
            </a:r>
          </a:p>
          <a:p>
            <a:pPr>
              <a:spcAft>
                <a:spcPts val="2400"/>
              </a:spcAft>
            </a:pPr>
            <a:r>
              <a:rPr lang="en-GB" sz="2400" b="1" dirty="0"/>
              <a:t>Demo</a:t>
            </a:r>
          </a:p>
          <a:p>
            <a:pPr>
              <a:spcAft>
                <a:spcPts val="2400"/>
              </a:spcAft>
            </a:pPr>
            <a:r>
              <a:rPr lang="en-GB" sz="2400" dirty="0"/>
              <a:t>Guidance</a:t>
            </a:r>
          </a:p>
        </p:txBody>
      </p:sp>
    </p:spTree>
    <p:extLst>
      <p:ext uri="{BB962C8B-B14F-4D97-AF65-F5344CB8AC3E}">
        <p14:creationId xmlns:p14="http://schemas.microsoft.com/office/powerpoint/2010/main" val="26199745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Power BI Storage Modes</a:t>
            </a:r>
          </a:p>
          <a:p>
            <a:pPr>
              <a:spcAft>
                <a:spcPts val="2400"/>
              </a:spcAft>
            </a:pPr>
            <a:r>
              <a:rPr lang="en-GB" sz="2400" dirty="0"/>
              <a:t>Incremental Refresh</a:t>
            </a:r>
          </a:p>
          <a:p>
            <a:pPr>
              <a:spcAft>
                <a:spcPts val="2400"/>
              </a:spcAft>
            </a:pPr>
            <a:r>
              <a:rPr lang="en-GB" sz="2400" dirty="0"/>
              <a:t>Hybrid Tables</a:t>
            </a:r>
          </a:p>
          <a:p>
            <a:pPr>
              <a:spcAft>
                <a:spcPts val="2400"/>
              </a:spcAft>
            </a:pPr>
            <a:r>
              <a:rPr lang="en-GB" sz="2400" dirty="0"/>
              <a:t>Demo</a:t>
            </a:r>
          </a:p>
          <a:p>
            <a:pPr>
              <a:spcAft>
                <a:spcPts val="2400"/>
              </a:spcAft>
            </a:pPr>
            <a:r>
              <a:rPr lang="en-GB" sz="2400" b="1" dirty="0"/>
              <a:t>Guidance</a:t>
            </a:r>
          </a:p>
        </p:txBody>
      </p:sp>
    </p:spTree>
    <p:extLst>
      <p:ext uri="{BB962C8B-B14F-4D97-AF65-F5344CB8AC3E}">
        <p14:creationId xmlns:p14="http://schemas.microsoft.com/office/powerpoint/2010/main" val="98685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cs typeface="Segoe UI"/>
              </a:rPr>
              <a:t>Understand what is impacting performance</a:t>
            </a:r>
            <a:endParaRPr lang="en-US" dirty="0"/>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471720"/>
          </a:xfrm>
        </p:spPr>
        <p:txBody>
          <a:bodyPr vert="horz" wrap="square" lIns="0" tIns="0" rIns="0" bIns="0" rtlCol="0" anchor="t">
            <a:spAutoFit/>
          </a:bodyPr>
          <a:lstStyle/>
          <a:p>
            <a:pPr marL="457200" indent="-457200">
              <a:buFont typeface="Arial" panose="020B0604020202020204" pitchFamily="34" charset="0"/>
              <a:buChar char="•"/>
            </a:pPr>
            <a:r>
              <a:rPr lang="en-US" sz="2400" dirty="0">
                <a:cs typeface="Segoe UI"/>
              </a:rPr>
              <a:t>Model Design</a:t>
            </a:r>
          </a:p>
          <a:p>
            <a:pPr marL="914400" lvl="1" indent="-457200">
              <a:buFont typeface="Arial" panose="020B0604020202020204" pitchFamily="34" charset="0"/>
              <a:buChar char="•"/>
            </a:pPr>
            <a:r>
              <a:rPr lang="en-US" sz="2400" dirty="0">
                <a:cs typeface="Segoe UI"/>
              </a:rPr>
              <a:t>Cardinality</a:t>
            </a:r>
          </a:p>
          <a:p>
            <a:pPr marL="914400" lvl="1" indent="-457200">
              <a:buFont typeface="Arial" panose="020B0604020202020204" pitchFamily="34" charset="0"/>
              <a:buChar char="•"/>
            </a:pPr>
            <a:r>
              <a:rPr lang="en-US" sz="2400" dirty="0">
                <a:cs typeface="Segoe UI"/>
              </a:rPr>
              <a:t>Unnecessary columns</a:t>
            </a:r>
          </a:p>
          <a:p>
            <a:pPr marL="914400" lvl="1" indent="-457200">
              <a:buFont typeface="Arial" panose="020B0604020202020204" pitchFamily="34" charset="0"/>
              <a:buChar char="•"/>
            </a:pPr>
            <a:r>
              <a:rPr lang="en-US" sz="2400" dirty="0">
                <a:cs typeface="Segoe UI"/>
              </a:rPr>
              <a:t>Data types</a:t>
            </a:r>
          </a:p>
          <a:p>
            <a:pPr marL="457200" indent="-457200">
              <a:buFont typeface="Arial" panose="020B0604020202020204" pitchFamily="34" charset="0"/>
              <a:buChar char="•"/>
            </a:pPr>
            <a:r>
              <a:rPr lang="en-US" sz="2400" dirty="0">
                <a:cs typeface="Segoe UI"/>
              </a:rPr>
              <a:t>Data Load time</a:t>
            </a:r>
          </a:p>
          <a:p>
            <a:pPr marL="914400" lvl="1" indent="-457200">
              <a:buFont typeface="Arial" panose="020B0604020202020204" pitchFamily="34" charset="0"/>
              <a:buChar char="•"/>
            </a:pPr>
            <a:r>
              <a:rPr lang="en-US" sz="2400" dirty="0">
                <a:cs typeface="Segoe UI"/>
              </a:rPr>
              <a:t>Amount of data to be loaded</a:t>
            </a:r>
          </a:p>
          <a:p>
            <a:pPr marL="914400" lvl="1" indent="-457200">
              <a:buFont typeface="Arial" panose="020B0604020202020204" pitchFamily="34" charset="0"/>
              <a:buChar char="•"/>
            </a:pPr>
            <a:r>
              <a:rPr lang="en-US" sz="2400" dirty="0">
                <a:cs typeface="Segoe UI"/>
              </a:rPr>
              <a:t>Performance limitations of data source</a:t>
            </a:r>
          </a:p>
          <a:p>
            <a:pPr marL="914400" lvl="1" indent="-457200">
              <a:buFont typeface="Arial" panose="020B0604020202020204" pitchFamily="34" charset="0"/>
              <a:buChar char="•"/>
            </a:pPr>
            <a:r>
              <a:rPr lang="en-US" sz="2400" dirty="0">
                <a:cs typeface="Segoe UI"/>
              </a:rPr>
              <a:t>Complexity of source queries</a:t>
            </a:r>
          </a:p>
        </p:txBody>
      </p:sp>
    </p:spTree>
    <p:extLst>
      <p:ext uri="{BB962C8B-B14F-4D97-AF65-F5344CB8AC3E}">
        <p14:creationId xmlns:p14="http://schemas.microsoft.com/office/powerpoint/2010/main" val="6726270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dirty="0"/>
              <a:t>Decision Guide</a:t>
            </a:r>
          </a:p>
        </p:txBody>
      </p:sp>
      <p:sp>
        <p:nvSpPr>
          <p:cNvPr id="4" name="Arrow: Right 3">
            <a:extLst>
              <a:ext uri="{FF2B5EF4-FFF2-40B4-BE49-F238E27FC236}">
                <a16:creationId xmlns:a16="http://schemas.microsoft.com/office/drawing/2014/main" id="{5FFB068C-6F62-F57B-F5E8-2BCA9C4AD4CB}"/>
              </a:ext>
            </a:extLst>
          </p:cNvPr>
          <p:cNvSpPr/>
          <p:nvPr/>
        </p:nvSpPr>
        <p:spPr bwMode="auto">
          <a:xfrm>
            <a:off x="2168164" y="5304211"/>
            <a:ext cx="8521831" cy="106138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Latency Tolerance</a:t>
            </a:r>
          </a:p>
        </p:txBody>
      </p:sp>
      <p:sp>
        <p:nvSpPr>
          <p:cNvPr id="6" name="Text Placeholder 2">
            <a:extLst>
              <a:ext uri="{FF2B5EF4-FFF2-40B4-BE49-F238E27FC236}">
                <a16:creationId xmlns:a16="http://schemas.microsoft.com/office/drawing/2014/main" id="{41DBF1B0-8D5C-21F7-C94B-A0F3770420E3}"/>
              </a:ext>
            </a:extLst>
          </p:cNvPr>
          <p:cNvSpPr txBox="1">
            <a:spLocks/>
          </p:cNvSpPr>
          <p:nvPr/>
        </p:nvSpPr>
        <p:spPr>
          <a:xfrm>
            <a:off x="2168164" y="6187679"/>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1 Day</a:t>
            </a:r>
          </a:p>
        </p:txBody>
      </p:sp>
      <p:sp>
        <p:nvSpPr>
          <p:cNvPr id="9" name="Text Placeholder 2">
            <a:extLst>
              <a:ext uri="{FF2B5EF4-FFF2-40B4-BE49-F238E27FC236}">
                <a16:creationId xmlns:a16="http://schemas.microsoft.com/office/drawing/2014/main" id="{B2C71C91-FC82-E3DB-1878-0051FDA68D2F}"/>
              </a:ext>
            </a:extLst>
          </p:cNvPr>
          <p:cNvSpPr txBox="1">
            <a:spLocks/>
          </p:cNvSpPr>
          <p:nvPr/>
        </p:nvSpPr>
        <p:spPr>
          <a:xfrm>
            <a:off x="8391428" y="6199217"/>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Seconds</a:t>
            </a:r>
          </a:p>
        </p:txBody>
      </p:sp>
      <p:sp>
        <p:nvSpPr>
          <p:cNvPr id="11" name="Text Placeholder 2">
            <a:extLst>
              <a:ext uri="{FF2B5EF4-FFF2-40B4-BE49-F238E27FC236}">
                <a16:creationId xmlns:a16="http://schemas.microsoft.com/office/drawing/2014/main" id="{E83F449E-AED2-095F-30E2-7C21410DC7C6}"/>
              </a:ext>
            </a:extLst>
          </p:cNvPr>
          <p:cNvSpPr txBox="1">
            <a:spLocks/>
          </p:cNvSpPr>
          <p:nvPr/>
        </p:nvSpPr>
        <p:spPr>
          <a:xfrm>
            <a:off x="5279796" y="6187678"/>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1 Hour</a:t>
            </a:r>
          </a:p>
        </p:txBody>
      </p:sp>
      <p:sp>
        <p:nvSpPr>
          <p:cNvPr id="13" name="Arrow: Right 12">
            <a:extLst>
              <a:ext uri="{FF2B5EF4-FFF2-40B4-BE49-F238E27FC236}">
                <a16:creationId xmlns:a16="http://schemas.microsoft.com/office/drawing/2014/main" id="{716EA156-2D45-747D-F8D9-F4C4FDFEAD90}"/>
              </a:ext>
            </a:extLst>
          </p:cNvPr>
          <p:cNvSpPr/>
          <p:nvPr/>
        </p:nvSpPr>
        <p:spPr bwMode="auto">
          <a:xfrm rot="16200000">
            <a:off x="24171" y="3137741"/>
            <a:ext cx="3807390" cy="106138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Data Size</a:t>
            </a:r>
          </a:p>
        </p:txBody>
      </p:sp>
      <p:sp>
        <p:nvSpPr>
          <p:cNvPr id="15" name="Text Placeholder 2">
            <a:extLst>
              <a:ext uri="{FF2B5EF4-FFF2-40B4-BE49-F238E27FC236}">
                <a16:creationId xmlns:a16="http://schemas.microsoft.com/office/drawing/2014/main" id="{9A55974B-8F4C-B887-4E23-F30B3B1F6ACB}"/>
              </a:ext>
            </a:extLst>
          </p:cNvPr>
          <p:cNvSpPr txBox="1">
            <a:spLocks/>
          </p:cNvSpPr>
          <p:nvPr/>
        </p:nvSpPr>
        <p:spPr>
          <a:xfrm rot="16200000">
            <a:off x="1049105" y="2202981"/>
            <a:ext cx="831430" cy="43660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TB</a:t>
            </a:r>
          </a:p>
        </p:txBody>
      </p:sp>
      <p:sp>
        <p:nvSpPr>
          <p:cNvPr id="17" name="Text Placeholder 2">
            <a:extLst>
              <a:ext uri="{FF2B5EF4-FFF2-40B4-BE49-F238E27FC236}">
                <a16:creationId xmlns:a16="http://schemas.microsoft.com/office/drawing/2014/main" id="{C5DBA056-D259-5CCF-6D1E-A37BB692D39B}"/>
              </a:ext>
            </a:extLst>
          </p:cNvPr>
          <p:cNvSpPr txBox="1">
            <a:spLocks/>
          </p:cNvSpPr>
          <p:nvPr/>
        </p:nvSpPr>
        <p:spPr>
          <a:xfrm rot="16200000">
            <a:off x="1049104" y="3504205"/>
            <a:ext cx="831430" cy="43660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GB</a:t>
            </a:r>
          </a:p>
        </p:txBody>
      </p:sp>
      <p:sp>
        <p:nvSpPr>
          <p:cNvPr id="21" name="Text Placeholder 2">
            <a:extLst>
              <a:ext uri="{FF2B5EF4-FFF2-40B4-BE49-F238E27FC236}">
                <a16:creationId xmlns:a16="http://schemas.microsoft.com/office/drawing/2014/main" id="{84899EA5-F878-9486-2919-0D2212CACFF0}"/>
              </a:ext>
            </a:extLst>
          </p:cNvPr>
          <p:cNvSpPr txBox="1">
            <a:spLocks/>
          </p:cNvSpPr>
          <p:nvPr/>
        </p:nvSpPr>
        <p:spPr>
          <a:xfrm rot="16200000">
            <a:off x="1086291" y="4938107"/>
            <a:ext cx="831430" cy="43660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MB</a:t>
            </a:r>
          </a:p>
        </p:txBody>
      </p:sp>
      <p:sp>
        <p:nvSpPr>
          <p:cNvPr id="25" name="Text Placeholder 2">
            <a:extLst>
              <a:ext uri="{FF2B5EF4-FFF2-40B4-BE49-F238E27FC236}">
                <a16:creationId xmlns:a16="http://schemas.microsoft.com/office/drawing/2014/main" id="{5A9E8107-890C-17F9-8017-08051CC89D93}"/>
              </a:ext>
            </a:extLst>
          </p:cNvPr>
          <p:cNvSpPr txBox="1">
            <a:spLocks/>
          </p:cNvSpPr>
          <p:nvPr/>
        </p:nvSpPr>
        <p:spPr>
          <a:xfrm>
            <a:off x="2289226" y="4996434"/>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Cached</a:t>
            </a:r>
          </a:p>
        </p:txBody>
      </p:sp>
      <p:sp>
        <p:nvSpPr>
          <p:cNvPr id="29" name="Text Placeholder 2">
            <a:extLst>
              <a:ext uri="{FF2B5EF4-FFF2-40B4-BE49-F238E27FC236}">
                <a16:creationId xmlns:a16="http://schemas.microsoft.com/office/drawing/2014/main" id="{E515F06C-8443-D64C-E927-B0D3428B1177}"/>
              </a:ext>
            </a:extLst>
          </p:cNvPr>
          <p:cNvSpPr txBox="1">
            <a:spLocks/>
          </p:cNvSpPr>
          <p:nvPr/>
        </p:nvSpPr>
        <p:spPr>
          <a:xfrm>
            <a:off x="5213754" y="4911572"/>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Cached</a:t>
            </a:r>
          </a:p>
        </p:txBody>
      </p:sp>
      <p:sp>
        <p:nvSpPr>
          <p:cNvPr id="31" name="Text Placeholder 2">
            <a:extLst>
              <a:ext uri="{FF2B5EF4-FFF2-40B4-BE49-F238E27FC236}">
                <a16:creationId xmlns:a16="http://schemas.microsoft.com/office/drawing/2014/main" id="{DE610B19-5C03-DA9C-9E49-A0C5157EEF75}"/>
              </a:ext>
            </a:extLst>
          </p:cNvPr>
          <p:cNvSpPr txBox="1">
            <a:spLocks/>
          </p:cNvSpPr>
          <p:nvPr/>
        </p:nvSpPr>
        <p:spPr>
          <a:xfrm>
            <a:off x="8391427" y="4968111"/>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Direct Query or Composite Model</a:t>
            </a:r>
          </a:p>
        </p:txBody>
      </p:sp>
      <p:sp>
        <p:nvSpPr>
          <p:cNvPr id="33" name="Text Placeholder 2">
            <a:extLst>
              <a:ext uri="{FF2B5EF4-FFF2-40B4-BE49-F238E27FC236}">
                <a16:creationId xmlns:a16="http://schemas.microsoft.com/office/drawing/2014/main" id="{DF933F67-8B48-26D4-771E-83DEC5631E4D}"/>
              </a:ext>
            </a:extLst>
          </p:cNvPr>
          <p:cNvSpPr txBox="1">
            <a:spLocks/>
          </p:cNvSpPr>
          <p:nvPr/>
        </p:nvSpPr>
        <p:spPr>
          <a:xfrm>
            <a:off x="2289226" y="3722509"/>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Cached</a:t>
            </a:r>
          </a:p>
        </p:txBody>
      </p:sp>
      <p:sp>
        <p:nvSpPr>
          <p:cNvPr id="35" name="Text Placeholder 2">
            <a:extLst>
              <a:ext uri="{FF2B5EF4-FFF2-40B4-BE49-F238E27FC236}">
                <a16:creationId xmlns:a16="http://schemas.microsoft.com/office/drawing/2014/main" id="{158BD0D0-CFBB-CE49-D630-48731BD24E88}"/>
              </a:ext>
            </a:extLst>
          </p:cNvPr>
          <p:cNvSpPr txBox="1">
            <a:spLocks/>
          </p:cNvSpPr>
          <p:nvPr/>
        </p:nvSpPr>
        <p:spPr>
          <a:xfrm>
            <a:off x="5213754" y="3741312"/>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Incremental Refresh</a:t>
            </a:r>
          </a:p>
        </p:txBody>
      </p:sp>
      <p:sp>
        <p:nvSpPr>
          <p:cNvPr id="37" name="Text Placeholder 2">
            <a:extLst>
              <a:ext uri="{FF2B5EF4-FFF2-40B4-BE49-F238E27FC236}">
                <a16:creationId xmlns:a16="http://schemas.microsoft.com/office/drawing/2014/main" id="{864AF12F-D3A1-4AD1-4B02-AAA18A51F618}"/>
              </a:ext>
            </a:extLst>
          </p:cNvPr>
          <p:cNvSpPr txBox="1">
            <a:spLocks/>
          </p:cNvSpPr>
          <p:nvPr/>
        </p:nvSpPr>
        <p:spPr>
          <a:xfrm>
            <a:off x="8391426" y="3722508"/>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Hybrid Tables</a:t>
            </a:r>
          </a:p>
        </p:txBody>
      </p:sp>
      <p:sp>
        <p:nvSpPr>
          <p:cNvPr id="39" name="Text Placeholder 2">
            <a:extLst>
              <a:ext uri="{FF2B5EF4-FFF2-40B4-BE49-F238E27FC236}">
                <a16:creationId xmlns:a16="http://schemas.microsoft.com/office/drawing/2014/main" id="{4705ACB0-AB8E-BE8E-B444-3CDE076400C0}"/>
              </a:ext>
            </a:extLst>
          </p:cNvPr>
          <p:cNvSpPr txBox="1">
            <a:spLocks/>
          </p:cNvSpPr>
          <p:nvPr/>
        </p:nvSpPr>
        <p:spPr>
          <a:xfrm>
            <a:off x="2289225" y="2435795"/>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Incremental Refresh</a:t>
            </a:r>
          </a:p>
        </p:txBody>
      </p:sp>
      <p:sp>
        <p:nvSpPr>
          <p:cNvPr id="49" name="Text Placeholder 2">
            <a:extLst>
              <a:ext uri="{FF2B5EF4-FFF2-40B4-BE49-F238E27FC236}">
                <a16:creationId xmlns:a16="http://schemas.microsoft.com/office/drawing/2014/main" id="{2DDD818F-41A5-863C-FD9A-2A41305B47EB}"/>
              </a:ext>
            </a:extLst>
          </p:cNvPr>
          <p:cNvSpPr txBox="1">
            <a:spLocks/>
          </p:cNvSpPr>
          <p:nvPr/>
        </p:nvSpPr>
        <p:spPr>
          <a:xfrm>
            <a:off x="5213753" y="2427626"/>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Hybrid Tables</a:t>
            </a:r>
          </a:p>
        </p:txBody>
      </p:sp>
      <p:sp>
        <p:nvSpPr>
          <p:cNvPr id="51" name="Text Placeholder 2">
            <a:extLst>
              <a:ext uri="{FF2B5EF4-FFF2-40B4-BE49-F238E27FC236}">
                <a16:creationId xmlns:a16="http://schemas.microsoft.com/office/drawing/2014/main" id="{463E17C9-1654-E1A4-AC95-153D0DBA8076}"/>
              </a:ext>
            </a:extLst>
          </p:cNvPr>
          <p:cNvSpPr txBox="1">
            <a:spLocks/>
          </p:cNvSpPr>
          <p:nvPr/>
        </p:nvSpPr>
        <p:spPr>
          <a:xfrm>
            <a:off x="8391426" y="2421285"/>
            <a:ext cx="2153539"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Hybrid Tables</a:t>
            </a:r>
          </a:p>
        </p:txBody>
      </p:sp>
    </p:spTree>
    <p:extLst>
      <p:ext uri="{BB962C8B-B14F-4D97-AF65-F5344CB8AC3E}">
        <p14:creationId xmlns:p14="http://schemas.microsoft.com/office/powerpoint/2010/main" val="40385290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DEA-A9DB-AE1B-F9BF-750F111307BC}"/>
              </a:ext>
            </a:extLst>
          </p:cNvPr>
          <p:cNvSpPr>
            <a:spLocks noGrp="1"/>
          </p:cNvSpPr>
          <p:nvPr>
            <p:ph type="title"/>
          </p:nvPr>
        </p:nvSpPr>
        <p:spPr>
          <a:xfrm>
            <a:off x="588263" y="457200"/>
            <a:ext cx="11018520" cy="553998"/>
          </a:xfrm>
        </p:spPr>
        <p:txBody>
          <a:bodyPr/>
          <a:lstStyle/>
          <a:p>
            <a:r>
              <a:rPr lang="en-US" dirty="0"/>
              <a:t>Tools &amp; Resources</a:t>
            </a:r>
          </a:p>
        </p:txBody>
      </p:sp>
      <p:sp>
        <p:nvSpPr>
          <p:cNvPr id="3" name="Content Placeholder 2">
            <a:extLst>
              <a:ext uri="{FF2B5EF4-FFF2-40B4-BE49-F238E27FC236}">
                <a16:creationId xmlns:a16="http://schemas.microsoft.com/office/drawing/2014/main" id="{FEB321F8-016C-5955-926E-0B3D093DE8DA}"/>
              </a:ext>
            </a:extLst>
          </p:cNvPr>
          <p:cNvSpPr>
            <a:spLocks noGrp="1"/>
          </p:cNvSpPr>
          <p:nvPr>
            <p:ph sz="quarter" idx="10"/>
          </p:nvPr>
        </p:nvSpPr>
        <p:spPr>
          <a:xfrm>
            <a:off x="584200" y="1844675"/>
            <a:ext cx="11018838" cy="4665893"/>
          </a:xfrm>
        </p:spPr>
        <p:txBody>
          <a:bodyPr/>
          <a:lstStyle/>
          <a:p>
            <a:pPr marL="914400" lvl="1" indent="-457200">
              <a:buFont typeface="Arial" panose="020B0604020202020204" pitchFamily="34" charset="0"/>
              <a:buChar char="•"/>
            </a:pPr>
            <a:endParaRPr lang="en-US" dirty="0">
              <a:hlinkClick r:id="rId2"/>
            </a:endParaRPr>
          </a:p>
          <a:p>
            <a:pPr marL="914400" lvl="1" indent="-457200">
              <a:buFont typeface="Arial" panose="020B0604020202020204" pitchFamily="34" charset="0"/>
              <a:buChar char="•"/>
            </a:pPr>
            <a:r>
              <a:rPr lang="en-US" sz="2400" dirty="0"/>
              <a:t>Tools</a:t>
            </a:r>
          </a:p>
          <a:p>
            <a:pPr marL="1114425" lvl="2" indent="-457200">
              <a:buFont typeface="Arial" panose="020B0604020202020204" pitchFamily="34" charset="0"/>
              <a:buChar char="•"/>
            </a:pPr>
            <a:r>
              <a:rPr lang="en-US" sz="2400" dirty="0">
                <a:hlinkClick r:id="rId3"/>
              </a:rPr>
              <a:t>Tabular Editor 3</a:t>
            </a:r>
            <a:r>
              <a:rPr lang="en-US" sz="2400" dirty="0"/>
              <a:t> (there is a free version)</a:t>
            </a:r>
          </a:p>
          <a:p>
            <a:pPr marL="914400" lvl="1" indent="-457200">
              <a:buFont typeface="Arial" panose="020B0604020202020204" pitchFamily="34" charset="0"/>
              <a:buChar char="•"/>
            </a:pPr>
            <a:r>
              <a:rPr lang="en-US" sz="2400" dirty="0"/>
              <a:t>Resources</a:t>
            </a:r>
          </a:p>
          <a:p>
            <a:pPr marL="1114425" lvl="2" indent="-457200">
              <a:buFont typeface="Arial" panose="020B0604020202020204" pitchFamily="34" charset="0"/>
              <a:buChar char="•"/>
            </a:pPr>
            <a:r>
              <a:rPr lang="en-US" sz="2400" dirty="0">
                <a:hlinkClick r:id="rId4"/>
              </a:rPr>
              <a:t>Monitor report performance in Power BI - Power BI | Microsoft Docs</a:t>
            </a:r>
            <a:endParaRPr lang="en-US" sz="2400" dirty="0"/>
          </a:p>
          <a:p>
            <a:pPr marL="1114425" lvl="2" indent="-457200">
              <a:buFont typeface="Arial" panose="020B0604020202020204" pitchFamily="34" charset="0"/>
              <a:buChar char="•"/>
            </a:pPr>
            <a:r>
              <a:rPr lang="en-US" sz="2400" dirty="0">
                <a:hlinkClick r:id="rId5"/>
              </a:rPr>
              <a:t>Optimization guide for Power BI - Power BI | Microsoft Docs</a:t>
            </a:r>
            <a:endParaRPr lang="en-US" sz="2400" dirty="0">
              <a:hlinkClick r:id="rId6"/>
            </a:endParaRPr>
          </a:p>
          <a:p>
            <a:pPr marL="1114425" lvl="2" indent="-457200">
              <a:buFont typeface="Arial" panose="020B0604020202020204" pitchFamily="34" charset="0"/>
              <a:buChar char="•"/>
            </a:pPr>
            <a:r>
              <a:rPr lang="en-US" sz="2400" dirty="0">
                <a:hlinkClick r:id="rId6"/>
              </a:rPr>
              <a:t>Use storage mode in Power BI Desktop - Power BI | Microsoft Docs</a:t>
            </a:r>
            <a:endParaRPr lang="en-US" sz="2400" dirty="0">
              <a:hlinkClick r:id="rId2"/>
            </a:endParaRPr>
          </a:p>
          <a:p>
            <a:pPr marL="1114425" lvl="2" indent="-457200">
              <a:buFont typeface="Arial" panose="020B0604020202020204" pitchFamily="34" charset="0"/>
              <a:buChar char="•"/>
            </a:pPr>
            <a:r>
              <a:rPr lang="en-US" sz="2400" dirty="0">
                <a:hlinkClick r:id="rId2"/>
              </a:rPr>
              <a:t>Incremental refresh for datasets and real-time data in Power BI - Power BI | Microsoft Docs</a:t>
            </a:r>
            <a:endParaRPr lang="en-US" sz="2400" dirty="0">
              <a:hlinkClick r:id="rId7"/>
            </a:endParaRPr>
          </a:p>
          <a:p>
            <a:pPr marL="1114425" lvl="2" indent="-457200">
              <a:buFont typeface="Arial" panose="020B0604020202020204" pitchFamily="34" charset="0"/>
              <a:buChar char="•"/>
            </a:pPr>
            <a:r>
              <a:rPr lang="en-US" sz="2400" dirty="0">
                <a:hlinkClick r:id="rId7"/>
              </a:rPr>
              <a:t>Use composite models in Power BI Desktop - Power BI | Microsoft Docs</a:t>
            </a:r>
            <a:endParaRPr lang="en-US" sz="2400" dirty="0"/>
          </a:p>
          <a:p>
            <a:pPr marL="914400" lvl="1"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5264823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Incremental Refresh and </a:t>
            </a:r>
            <a:r>
              <a:rPr kumimoji="0" lang="en-US" sz="28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rPr>
              <a:t>Hybrid Tables</a:t>
            </a:r>
            <a:endPar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b="1" dirty="0"/>
              <a:t>Power BI Storage Modes</a:t>
            </a:r>
          </a:p>
          <a:p>
            <a:pPr>
              <a:spcAft>
                <a:spcPts val="2400"/>
              </a:spcAft>
            </a:pPr>
            <a:r>
              <a:rPr lang="en-GB" sz="2400" dirty="0"/>
              <a:t>Incremental Refresh</a:t>
            </a:r>
          </a:p>
          <a:p>
            <a:pPr>
              <a:spcAft>
                <a:spcPts val="2400"/>
              </a:spcAft>
            </a:pPr>
            <a:r>
              <a:rPr lang="en-GB" sz="2400" dirty="0"/>
              <a:t>Hybrid Tables</a:t>
            </a:r>
          </a:p>
          <a:p>
            <a:pPr>
              <a:spcAft>
                <a:spcPts val="2400"/>
              </a:spcAft>
            </a:pPr>
            <a:r>
              <a:rPr lang="en-GB" sz="2400" dirty="0"/>
              <a:t>Demo</a:t>
            </a:r>
          </a:p>
          <a:p>
            <a:pPr>
              <a:spcAft>
                <a:spcPts val="2400"/>
              </a:spcAft>
            </a:pPr>
            <a:r>
              <a:rPr lang="en-GB" sz="2400" dirty="0"/>
              <a:t>Guidance</a:t>
            </a: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Storage Modes</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693319"/>
          </a:xfrm>
        </p:spPr>
        <p:txBody>
          <a:bodyPr vert="horz" wrap="square" lIns="0" tIns="0" rIns="0" bIns="0" rtlCol="0" anchor="t">
            <a:spAutoFit/>
          </a:bodyPr>
          <a:lstStyle/>
          <a:p>
            <a:pPr marL="457200" indent="-457200">
              <a:buFont typeface="Arial" panose="020B0604020202020204" pitchFamily="34" charset="0"/>
              <a:buChar char="•"/>
            </a:pPr>
            <a:r>
              <a:rPr lang="en-US" sz="2400" dirty="0"/>
              <a:t>Cached – Power BI pre-queries the and keeps it in memory for great performance  (this works with all types of data sources)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Direct Query – Power BI loads metadata about the source but queries the data interactively based on usage (only on select data sources)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Dual – Specialized mode of storage that lets Power BI use either mode depending on the query.</a:t>
            </a:r>
          </a:p>
          <a:p>
            <a:endParaRPr lang="en-US" sz="2400" dirty="0"/>
          </a:p>
        </p:txBody>
      </p:sp>
    </p:spTree>
    <p:extLst>
      <p:ext uri="{BB962C8B-B14F-4D97-AF65-F5344CB8AC3E}">
        <p14:creationId xmlns:p14="http://schemas.microsoft.com/office/powerpoint/2010/main" val="39329996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Cached Mode	</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4505849"/>
          </a:xfrm>
        </p:spPr>
        <p:txBody>
          <a:bodyPr vert="horz" wrap="square" lIns="0" tIns="0" rIns="0" bIns="0" rtlCol="0" anchor="t">
            <a:spAutoFit/>
          </a:bodyPr>
          <a:lstStyle/>
          <a:p>
            <a:pPr marL="457200" indent="-457200">
              <a:buFont typeface="Arial" panose="020B0604020202020204" pitchFamily="34" charset="0"/>
              <a:buChar char="•"/>
            </a:pPr>
            <a:r>
              <a:rPr lang="en-US" sz="2400" dirty="0"/>
              <a:t>Pros:</a:t>
            </a:r>
          </a:p>
          <a:p>
            <a:pPr marL="914400" lvl="1" indent="-457200">
              <a:buFont typeface="Arial" panose="020B0604020202020204" pitchFamily="34" charset="0"/>
              <a:buChar char="•"/>
            </a:pPr>
            <a:r>
              <a:rPr lang="en-US" dirty="0"/>
              <a:t>Reports are fast because data is in memory</a:t>
            </a:r>
          </a:p>
          <a:p>
            <a:pPr marL="914400" lvl="1" indent="-457200">
              <a:buFont typeface="Arial" panose="020B0604020202020204" pitchFamily="34" charset="0"/>
              <a:buChar char="•"/>
            </a:pPr>
            <a:r>
              <a:rPr lang="en-US" dirty="0"/>
              <a:t>Data is compressed (about 10x) so large volumes of data are ok</a:t>
            </a:r>
          </a:p>
          <a:p>
            <a:pPr marL="914400" lvl="1" indent="-457200">
              <a:buFont typeface="Arial" panose="020B0604020202020204" pitchFamily="34" charset="0"/>
              <a:buChar char="•"/>
            </a:pPr>
            <a:r>
              <a:rPr lang="en-US" dirty="0"/>
              <a:t>Does not burden your data source with interactive queries</a:t>
            </a:r>
          </a:p>
          <a:p>
            <a:pPr marL="914400" lvl="1" indent="-457200">
              <a:buFont typeface="Arial" panose="020B0604020202020204" pitchFamily="34" charset="0"/>
              <a:buChar char="•"/>
            </a:pPr>
            <a:r>
              <a:rPr lang="en-US"/>
              <a:t>Works with all data sources</a:t>
            </a:r>
            <a:endParaRPr lang="en-US" dirty="0"/>
          </a:p>
          <a:p>
            <a:pPr marL="914400" lvl="1"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2400" dirty="0"/>
              <a:t>Cons:</a:t>
            </a:r>
          </a:p>
          <a:p>
            <a:pPr marL="914400" lvl="1" indent="-457200">
              <a:buFont typeface="Arial" panose="020B0604020202020204" pitchFamily="34" charset="0"/>
              <a:buChar char="•"/>
            </a:pPr>
            <a:r>
              <a:rPr lang="en-US" dirty="0"/>
              <a:t>Potential data latency issues in reports</a:t>
            </a:r>
          </a:p>
          <a:p>
            <a:pPr marL="914400" lvl="1" indent="-457200">
              <a:buFont typeface="Arial" panose="020B0604020202020204" pitchFamily="34" charset="0"/>
              <a:buChar char="•"/>
            </a:pPr>
            <a:r>
              <a:rPr lang="en-US" dirty="0"/>
              <a:t>As data volume grows refresh time increases</a:t>
            </a:r>
          </a:p>
          <a:p>
            <a:pPr marL="914400" lvl="1" indent="-457200">
              <a:buFont typeface="Arial" panose="020B0604020202020204" pitchFamily="34" charset="0"/>
              <a:buChar char="•"/>
            </a:pPr>
            <a:r>
              <a:rPr lang="en-US" dirty="0"/>
              <a:t>As refresh time increases frequency of refresh can be impacted</a:t>
            </a:r>
          </a:p>
          <a:p>
            <a:pPr marL="914400" lvl="1" indent="-457200">
              <a:buFont typeface="Arial" panose="020B0604020202020204" pitchFamily="34" charset="0"/>
              <a:buChar char="•"/>
            </a:pPr>
            <a:r>
              <a:rPr lang="en-US" dirty="0">
                <a:ea typeface="+mn-lt"/>
                <a:cs typeface="+mn-lt"/>
              </a:rPr>
              <a:t>Models are in memory so exceptionally large datasets can be a challenge</a:t>
            </a:r>
          </a:p>
          <a:p>
            <a:endParaRPr lang="en-US" sz="2400" dirty="0"/>
          </a:p>
        </p:txBody>
      </p:sp>
    </p:spTree>
    <p:extLst>
      <p:ext uri="{BB962C8B-B14F-4D97-AF65-F5344CB8AC3E}">
        <p14:creationId xmlns:p14="http://schemas.microsoft.com/office/powerpoint/2010/main" val="12433248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Direct Query Mode	</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4062651"/>
          </a:xfrm>
        </p:spPr>
        <p:txBody>
          <a:bodyPr/>
          <a:lstStyle/>
          <a:p>
            <a:pPr marL="457200" indent="-457200">
              <a:buFont typeface="Arial" panose="020B0604020202020204" pitchFamily="34" charset="0"/>
              <a:buChar char="•"/>
            </a:pPr>
            <a:r>
              <a:rPr lang="en-US" sz="2400" dirty="0"/>
              <a:t>Pros:</a:t>
            </a:r>
          </a:p>
          <a:p>
            <a:pPr marL="914400" lvl="1" indent="-457200">
              <a:buFont typeface="Arial" panose="020B0604020202020204" pitchFamily="34" charset="0"/>
              <a:buChar char="•"/>
            </a:pPr>
            <a:r>
              <a:rPr lang="en-US" dirty="0"/>
              <a:t>Data is always current</a:t>
            </a:r>
          </a:p>
          <a:p>
            <a:pPr marL="914400" lvl="1" indent="-457200">
              <a:buFont typeface="Arial" panose="020B0604020202020204" pitchFamily="34" charset="0"/>
              <a:buChar char="•"/>
            </a:pPr>
            <a:r>
              <a:rPr lang="en-US" dirty="0"/>
              <a:t>As much logic as possible is “pushed down” to the database</a:t>
            </a:r>
          </a:p>
          <a:p>
            <a:pPr marL="914400" lvl="1" indent="-457200">
              <a:buFont typeface="Arial" panose="020B0604020202020204" pitchFamily="34" charset="0"/>
              <a:buChar char="•"/>
            </a:pPr>
            <a:r>
              <a:rPr lang="en-US" dirty="0"/>
              <a:t>Supported data volume is “unlimited”</a:t>
            </a:r>
          </a:p>
          <a:p>
            <a:pPr lvl="1" indent="0">
              <a:buNone/>
            </a:pPr>
            <a:endParaRPr lang="en-US" sz="1600" dirty="0"/>
          </a:p>
          <a:p>
            <a:pPr marL="457200" indent="-457200">
              <a:buFont typeface="Arial" panose="020B0604020202020204" pitchFamily="34" charset="0"/>
              <a:buChar char="•"/>
            </a:pPr>
            <a:r>
              <a:rPr lang="en-US" sz="2400" dirty="0"/>
              <a:t>Cons:</a:t>
            </a:r>
          </a:p>
          <a:p>
            <a:pPr marL="914400" lvl="1" indent="-457200">
              <a:buFont typeface="Arial" panose="020B0604020202020204" pitchFamily="34" charset="0"/>
              <a:buChar char="•"/>
            </a:pPr>
            <a:r>
              <a:rPr lang="en-US" dirty="0"/>
              <a:t>All execution must be translated to SQL queries</a:t>
            </a:r>
          </a:p>
          <a:p>
            <a:pPr marL="914400" lvl="1" indent="-457200">
              <a:buFont typeface="Arial" panose="020B0604020202020204" pitchFamily="34" charset="0"/>
              <a:buChar char="•"/>
            </a:pPr>
            <a:r>
              <a:rPr lang="en-US" dirty="0"/>
              <a:t>Only works with some data sources</a:t>
            </a:r>
          </a:p>
          <a:p>
            <a:pPr marL="914400" lvl="1" indent="-457200">
              <a:buFont typeface="Arial" panose="020B0604020202020204" pitchFamily="34" charset="0"/>
              <a:buChar char="•"/>
            </a:pPr>
            <a:r>
              <a:rPr lang="en-US" dirty="0"/>
              <a:t>Not all DAX is supported</a:t>
            </a:r>
          </a:p>
          <a:p>
            <a:pPr marL="914400" lvl="1" indent="-457200">
              <a:buFont typeface="Arial" panose="020B0604020202020204" pitchFamily="34" charset="0"/>
              <a:buChar char="•"/>
            </a:pPr>
            <a:r>
              <a:rPr lang="en-US" dirty="0"/>
              <a:t>Design of your database, including indexes can impact performance</a:t>
            </a:r>
          </a:p>
          <a:p>
            <a:pPr marL="914400" lvl="1" indent="-457200">
              <a:buFont typeface="Arial" panose="020B0604020202020204" pitchFamily="34" charset="0"/>
              <a:buChar char="•"/>
            </a:pPr>
            <a:r>
              <a:rPr lang="en-US" dirty="0"/>
              <a:t>Interactive queries can put unexpected load on the source database</a:t>
            </a:r>
            <a:endParaRPr lang="en-US" sz="2400" dirty="0"/>
          </a:p>
        </p:txBody>
      </p:sp>
    </p:spTree>
    <p:extLst>
      <p:ext uri="{BB962C8B-B14F-4D97-AF65-F5344CB8AC3E}">
        <p14:creationId xmlns:p14="http://schemas.microsoft.com/office/powerpoint/2010/main" val="1521433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cs typeface="Segoe UI"/>
              </a:rPr>
              <a:t>Composite Models</a:t>
            </a:r>
            <a:endParaRPr lang="en-US" dirty="0"/>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545586"/>
          </a:xfrm>
        </p:spPr>
        <p:txBody>
          <a:bodyPr vert="horz" wrap="square" lIns="0" tIns="0" rIns="0" bIns="0" rtlCol="0" anchor="t">
            <a:spAutoFit/>
          </a:bodyPr>
          <a:lstStyle/>
          <a:p>
            <a:pPr marL="457200" indent="-457200">
              <a:buFont typeface="Arial" panose="020B0604020202020204" pitchFamily="34" charset="0"/>
              <a:buChar char="•"/>
            </a:pPr>
            <a:r>
              <a:rPr lang="en-US" sz="2400" dirty="0">
                <a:cs typeface="Segoe UI"/>
              </a:rPr>
              <a:t>Strikes a balance between Cached and Direct Query modes by letting you choose storage mode by object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cs typeface="Segoe UI"/>
              </a:rPr>
              <a:t>Pros:</a:t>
            </a:r>
          </a:p>
          <a:p>
            <a:pPr marL="914400" lvl="1">
              <a:buFont typeface="Arial" panose="020B0604020202020204" pitchFamily="34" charset="0"/>
              <a:buChar char="•"/>
            </a:pPr>
            <a:r>
              <a:rPr lang="en-US" sz="1600" dirty="0">
                <a:cs typeface="Segoe UI"/>
              </a:rPr>
              <a:t>You can pick the best storage mode for the job by object</a:t>
            </a:r>
          </a:p>
          <a:p>
            <a:pPr marL="914400" lvl="1">
              <a:buFont typeface="Arial" panose="020B0604020202020204" pitchFamily="34" charset="0"/>
              <a:buChar char="•"/>
            </a:pPr>
            <a:r>
              <a:rPr lang="en-US" sz="1600" dirty="0">
                <a:cs typeface="Segoe UI"/>
              </a:rPr>
              <a:t>Load infrequently changing tables in cached mode and large or active tables in direct query mode</a:t>
            </a:r>
          </a:p>
          <a:p>
            <a:pPr marL="914400" lvl="1">
              <a:buFont typeface="Arial" panose="020B0604020202020204" pitchFamily="34" charset="0"/>
              <a:buChar char="•"/>
            </a:pPr>
            <a:r>
              <a:rPr lang="en-US" sz="1600" dirty="0">
                <a:cs typeface="Segoe UI"/>
              </a:rPr>
              <a:t>Can solve latency issues without making the entire model direct query</a:t>
            </a:r>
          </a:p>
          <a:p>
            <a:pPr marL="914400" lvl="1">
              <a:buFont typeface="Arial" panose="020B0604020202020204" pitchFamily="34" charset="0"/>
              <a:buChar char="•"/>
            </a:pPr>
            <a:endParaRPr lang="en-US" sz="1600" dirty="0">
              <a:cs typeface="Segoe UI"/>
            </a:endParaRPr>
          </a:p>
          <a:p>
            <a:pPr marL="457200" indent="-457200">
              <a:buFont typeface="Arial" panose="020B0604020202020204" pitchFamily="34" charset="0"/>
              <a:buChar char="•"/>
            </a:pPr>
            <a:r>
              <a:rPr lang="en-US" sz="2400" dirty="0">
                <a:cs typeface="Segoe UI"/>
              </a:rPr>
              <a:t>Cons:</a:t>
            </a:r>
          </a:p>
          <a:p>
            <a:pPr marL="914400" lvl="1">
              <a:buFont typeface="Arial" panose="020B0604020202020204" pitchFamily="34" charset="0"/>
              <a:buChar char="•"/>
            </a:pPr>
            <a:r>
              <a:rPr lang="en-US" sz="1600" dirty="0">
                <a:cs typeface="Segoe UI"/>
              </a:rPr>
              <a:t>Queries to direct query mode tables can be complex depending on usage</a:t>
            </a:r>
          </a:p>
        </p:txBody>
      </p:sp>
    </p:spTree>
    <p:extLst>
      <p:ext uri="{BB962C8B-B14F-4D97-AF65-F5344CB8AC3E}">
        <p14:creationId xmlns:p14="http://schemas.microsoft.com/office/powerpoint/2010/main" val="1779947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Power BI Storage Modes</a:t>
            </a:r>
          </a:p>
          <a:p>
            <a:pPr>
              <a:spcAft>
                <a:spcPts val="2400"/>
              </a:spcAft>
            </a:pPr>
            <a:r>
              <a:rPr lang="en-GB" sz="2400" b="1" dirty="0"/>
              <a:t>Incremental Refresh</a:t>
            </a:r>
          </a:p>
          <a:p>
            <a:pPr>
              <a:spcAft>
                <a:spcPts val="2400"/>
              </a:spcAft>
            </a:pPr>
            <a:r>
              <a:rPr lang="en-GB" sz="2400" dirty="0"/>
              <a:t>Hybrid Tables</a:t>
            </a:r>
          </a:p>
          <a:p>
            <a:pPr>
              <a:spcAft>
                <a:spcPts val="2400"/>
              </a:spcAft>
            </a:pPr>
            <a:r>
              <a:rPr lang="en-GB" sz="2400" dirty="0"/>
              <a:t>Demo</a:t>
            </a:r>
          </a:p>
          <a:p>
            <a:pPr>
              <a:spcAft>
                <a:spcPts val="2400"/>
              </a:spcAft>
            </a:pPr>
            <a:r>
              <a:rPr lang="en-GB" sz="2400" dirty="0"/>
              <a:t>Guidance</a:t>
            </a:r>
          </a:p>
        </p:txBody>
      </p:sp>
    </p:spTree>
    <p:extLst>
      <p:ext uri="{BB962C8B-B14F-4D97-AF65-F5344CB8AC3E}">
        <p14:creationId xmlns:p14="http://schemas.microsoft.com/office/powerpoint/2010/main" val="25452814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cs typeface="Segoe UI"/>
              </a:rPr>
              <a:t>Incremental Refresh</a:t>
            </a:r>
            <a:endParaRPr lang="en-US" dirty="0"/>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2806922"/>
          </a:xfrm>
        </p:spPr>
        <p:txBody>
          <a:bodyPr vert="horz" wrap="square" lIns="0" tIns="0" rIns="0" bIns="0" rtlCol="0" anchor="t">
            <a:spAutoFit/>
          </a:bodyPr>
          <a:lstStyle/>
          <a:p>
            <a:pPr marL="457200" indent="-457200">
              <a:buFont typeface="Arial" panose="020B0604020202020204" pitchFamily="34" charset="0"/>
              <a:buChar char="•"/>
            </a:pPr>
            <a:r>
              <a:rPr lang="en-US" sz="2400" dirty="0">
                <a:cs typeface="Segoe UI"/>
              </a:rPr>
              <a:t>Defines a refresh policy that tells Power BI where to expect changes</a:t>
            </a:r>
          </a:p>
          <a:p>
            <a:pPr marL="457200" indent="-457200">
              <a:buFont typeface="Arial" panose="020B0604020202020204" pitchFamily="34" charset="0"/>
              <a:buChar char="•"/>
            </a:pPr>
            <a:r>
              <a:rPr lang="en-US" sz="2400" dirty="0">
                <a:cs typeface="Segoe UI"/>
              </a:rPr>
              <a:t>Power BI uses the policy to automate partition creation</a:t>
            </a:r>
          </a:p>
          <a:p>
            <a:pPr marL="457200" indent="-457200">
              <a:buFont typeface="Arial" panose="020B0604020202020204" pitchFamily="34" charset="0"/>
              <a:buChar char="•"/>
            </a:pPr>
            <a:r>
              <a:rPr lang="en-US" sz="2400" dirty="0">
                <a:cs typeface="Segoe UI"/>
              </a:rPr>
              <a:t>Scheduled refresh selectively updates partitions based on the policy</a:t>
            </a:r>
          </a:p>
          <a:p>
            <a:pPr marL="457200" indent="-457200">
              <a:buFont typeface="Arial" panose="020B0604020202020204" pitchFamily="34" charset="0"/>
              <a:buChar char="•"/>
            </a:pPr>
            <a:r>
              <a:rPr lang="en-US" sz="2400" dirty="0">
                <a:cs typeface="Segoe UI"/>
              </a:rPr>
              <a:t>Benefits:</a:t>
            </a:r>
          </a:p>
          <a:p>
            <a:pPr marL="914400" lvl="1" indent="-457200">
              <a:buFont typeface="Arial" panose="020B0604020202020204" pitchFamily="34" charset="0"/>
              <a:buChar char="•"/>
            </a:pPr>
            <a:r>
              <a:rPr lang="en-US" dirty="0">
                <a:cs typeface="Segoe UI"/>
              </a:rPr>
              <a:t>Scheduled refreshes are constrained to a subset of the source table.</a:t>
            </a:r>
          </a:p>
          <a:p>
            <a:pPr marL="914400" lvl="1" indent="-457200">
              <a:buFont typeface="Arial" panose="020B0604020202020204" pitchFamily="34" charset="0"/>
              <a:buChar char="•"/>
            </a:pPr>
            <a:r>
              <a:rPr lang="en-US" dirty="0">
                <a:cs typeface="Segoe UI"/>
              </a:rPr>
              <a:t>Less load on the source database</a:t>
            </a:r>
          </a:p>
          <a:p>
            <a:pPr marL="914400" lvl="1" indent="-457200">
              <a:buFont typeface="Arial" panose="020B0604020202020204" pitchFamily="34" charset="0"/>
              <a:buChar char="•"/>
            </a:pPr>
            <a:r>
              <a:rPr lang="en-US" dirty="0">
                <a:cs typeface="Segoe UI"/>
              </a:rPr>
              <a:t>Refreshes are faster</a:t>
            </a:r>
          </a:p>
        </p:txBody>
      </p:sp>
      <p:pic>
        <p:nvPicPr>
          <p:cNvPr id="5" name="Picture 4">
            <a:extLst>
              <a:ext uri="{FF2B5EF4-FFF2-40B4-BE49-F238E27FC236}">
                <a16:creationId xmlns:a16="http://schemas.microsoft.com/office/drawing/2014/main" id="{30AC8630-2B9D-3367-FEC7-665E067DB957}"/>
              </a:ext>
            </a:extLst>
          </p:cNvPr>
          <p:cNvPicPr>
            <a:picLocks noChangeAspect="1"/>
          </p:cNvPicPr>
          <p:nvPr/>
        </p:nvPicPr>
        <p:blipFill>
          <a:blip r:embed="rId3"/>
          <a:stretch>
            <a:fillRect/>
          </a:stretch>
        </p:blipFill>
        <p:spPr>
          <a:xfrm>
            <a:off x="1582683" y="5353594"/>
            <a:ext cx="8700536" cy="1047206"/>
          </a:xfrm>
          <a:prstGeom prst="rect">
            <a:avLst/>
          </a:prstGeom>
        </p:spPr>
      </p:pic>
    </p:spTree>
    <p:extLst>
      <p:ext uri="{BB962C8B-B14F-4D97-AF65-F5344CB8AC3E}">
        <p14:creationId xmlns:p14="http://schemas.microsoft.com/office/powerpoint/2010/main" val="2109913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Power BI Storage Modes</a:t>
            </a:r>
          </a:p>
          <a:p>
            <a:pPr>
              <a:spcAft>
                <a:spcPts val="2400"/>
              </a:spcAft>
            </a:pPr>
            <a:r>
              <a:rPr lang="en-GB" sz="2400" dirty="0"/>
              <a:t>Incremental Refresh</a:t>
            </a:r>
          </a:p>
          <a:p>
            <a:pPr>
              <a:spcAft>
                <a:spcPts val="2400"/>
              </a:spcAft>
            </a:pPr>
            <a:r>
              <a:rPr lang="en-GB" sz="2400" b="1" dirty="0"/>
              <a:t>Hybrid Tables</a:t>
            </a:r>
          </a:p>
          <a:p>
            <a:pPr>
              <a:spcAft>
                <a:spcPts val="2400"/>
              </a:spcAft>
            </a:pPr>
            <a:r>
              <a:rPr lang="en-GB" sz="2400" dirty="0"/>
              <a:t>Demo</a:t>
            </a:r>
          </a:p>
          <a:p>
            <a:pPr>
              <a:spcAft>
                <a:spcPts val="2400"/>
              </a:spcAft>
            </a:pPr>
            <a:r>
              <a:rPr lang="en-GB" sz="2400" dirty="0"/>
              <a:t>Guidance</a:t>
            </a:r>
          </a:p>
        </p:txBody>
      </p:sp>
    </p:spTree>
    <p:extLst>
      <p:ext uri="{BB962C8B-B14F-4D97-AF65-F5344CB8AC3E}">
        <p14:creationId xmlns:p14="http://schemas.microsoft.com/office/powerpoint/2010/main" val="55666633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2039</Words>
  <Application>Microsoft Office PowerPoint</Application>
  <PresentationFormat>Widescreen</PresentationFormat>
  <Paragraphs>200</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Segoe UI</vt:lpstr>
      <vt:lpstr>Segoe UI Semibold</vt:lpstr>
      <vt:lpstr>Wingdings</vt:lpstr>
      <vt:lpstr>White Template</vt:lpstr>
      <vt:lpstr>Modern Analytics Academy “Vignettes”</vt:lpstr>
      <vt:lpstr>Agenda </vt:lpstr>
      <vt:lpstr>Storage Modes</vt:lpstr>
      <vt:lpstr>Cached Mode </vt:lpstr>
      <vt:lpstr>Direct Query Mode </vt:lpstr>
      <vt:lpstr>Composite Models</vt:lpstr>
      <vt:lpstr>Agenda </vt:lpstr>
      <vt:lpstr>Incremental Refresh</vt:lpstr>
      <vt:lpstr>Agenda </vt:lpstr>
      <vt:lpstr>Hybrid Tables</vt:lpstr>
      <vt:lpstr>Agenda </vt:lpstr>
      <vt:lpstr>Agenda </vt:lpstr>
      <vt:lpstr>Understand what is impacting performance</vt:lpstr>
      <vt:lpstr>Decision Guide</vt:lpstr>
      <vt:lpstr>Tools &amp;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2022-08-08T15:19:39Z</dcterms:created>
  <dcterms:modified xsi:type="dcterms:W3CDTF">2022-08-08T15:22:20Z</dcterms:modified>
</cp:coreProperties>
</file>