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5"/>
  </p:notesMasterIdLst>
  <p:handoutMasterIdLst>
    <p:handoutMasterId r:id="rId26"/>
  </p:handoutMasterIdLst>
  <p:sldIdLst>
    <p:sldId id="2076138472" r:id="rId2"/>
    <p:sldId id="2076138262" r:id="rId3"/>
    <p:sldId id="2076138482" r:id="rId4"/>
    <p:sldId id="2076138483" r:id="rId5"/>
    <p:sldId id="2076138476" r:id="rId6"/>
    <p:sldId id="2076138477" r:id="rId7"/>
    <p:sldId id="2076138486" r:id="rId8"/>
    <p:sldId id="2076138487" r:id="rId9"/>
    <p:sldId id="2076138473" r:id="rId10"/>
    <p:sldId id="2076138488" r:id="rId11"/>
    <p:sldId id="2076138493" r:id="rId12"/>
    <p:sldId id="2076138481" r:id="rId13"/>
    <p:sldId id="2076138480" r:id="rId14"/>
    <p:sldId id="2076138490" r:id="rId15"/>
    <p:sldId id="2076138491" r:id="rId16"/>
    <p:sldId id="2076138492" r:id="rId17"/>
    <p:sldId id="2076138497" r:id="rId18"/>
    <p:sldId id="2076138494" r:id="rId19"/>
    <p:sldId id="2076138498" r:id="rId20"/>
    <p:sldId id="2076138496" r:id="rId21"/>
    <p:sldId id="2076138485" r:id="rId22"/>
    <p:sldId id="2076138475" r:id="rId23"/>
    <p:sldId id="2076138464"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FB6EE416-AF16-AF40-804B-633D4962DAEE}">
          <p14:sldIdLst>
            <p14:sldId id="2076138472"/>
            <p14:sldId id="2076138262"/>
            <p14:sldId id="2076138482"/>
            <p14:sldId id="2076138483"/>
            <p14:sldId id="2076138476"/>
            <p14:sldId id="2076138477"/>
            <p14:sldId id="2076138486"/>
            <p14:sldId id="2076138487"/>
            <p14:sldId id="2076138473"/>
            <p14:sldId id="2076138488"/>
            <p14:sldId id="2076138493"/>
            <p14:sldId id="2076138481"/>
            <p14:sldId id="2076138480"/>
            <p14:sldId id="2076138490"/>
            <p14:sldId id="2076138491"/>
            <p14:sldId id="2076138492"/>
            <p14:sldId id="2076138497"/>
            <p14:sldId id="2076138494"/>
            <p14:sldId id="2076138498"/>
            <p14:sldId id="2076138496"/>
            <p14:sldId id="2076138485"/>
            <p14:sldId id="2076138475"/>
            <p14:sldId id="2076138464"/>
          </p14:sldIdLst>
        </p14:section>
      </p14:sectionLst>
    </p:ex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D6D1C-7416-4465-B55A-7AF90D20721C}" v="143" dt="2022-04-15T14:53:24.114"/>
    <p1510:client id="{9666978D-DB31-489F-977E-98184AD50416}" v="1" dt="2022-04-15T20:24:24.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1" autoAdjust="0"/>
    <p:restoredTop sz="47487" autoAdjust="0"/>
  </p:normalViewPr>
  <p:slideViewPr>
    <p:cSldViewPr snapToGrid="0">
      <p:cViewPr varScale="1">
        <p:scale>
          <a:sx n="48" d="100"/>
          <a:sy n="48" d="100"/>
        </p:scale>
        <p:origin x="1272" y="48"/>
      </p:cViewPr>
      <p:guideLst>
        <p:guide orient="horz" pos="640"/>
        <p:guide pos="3840"/>
      </p:guideLst>
    </p:cSldViewPr>
  </p:slideViewPr>
  <p:notesTextViewPr>
    <p:cViewPr>
      <p:scale>
        <a:sx n="3" d="2"/>
        <a:sy n="3" d="2"/>
      </p:scale>
      <p:origin x="0" y="0"/>
    </p:cViewPr>
  </p:notesTextViewPr>
  <p:sorterViewPr>
    <p:cViewPr>
      <p:scale>
        <a:sx n="100" d="100"/>
        <a:sy n="100" d="100"/>
      </p:scale>
      <p:origin x="0" y="-4524"/>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35" Type="http://schemas.openxmlformats.org/officeDocument/2006/relationships/customXml" Target="../customXml/item3.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4/15/2022 3:23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4/15/2022 3:21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4/15/2022 3:21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59629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4/15/2022 3:21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08057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4/15/2022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56324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4/15/2022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18184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4/15/2022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054863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4/15/2022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682699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4/15/2022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115027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4/15/2022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263457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4/15/2022 3:21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858250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289280"/>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_Title &amp; body with bullets slid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7040F-1E2C-4F82-ABB7-F07F089ED8BE}"/>
              </a:ext>
            </a:extLst>
          </p:cNvPr>
          <p:cNvSpPr>
            <a:spLocks noGrp="1"/>
          </p:cNvSpPr>
          <p:nvPr>
            <p:ph type="title"/>
          </p:nvPr>
        </p:nvSpPr>
        <p:spPr>
          <a:xfrm>
            <a:off x="426425" y="1632912"/>
            <a:ext cx="4849473" cy="744014"/>
          </a:xfrm>
        </p:spPr>
        <p:txBody>
          <a:bodyPr anchor="b"/>
          <a:lstStyle>
            <a:lvl1pPr algn="l">
              <a:defRPr/>
            </a:lvl1pPr>
          </a:lstStyle>
          <a:p>
            <a:r>
              <a:rPr lang="en-US"/>
              <a:t>Click to edit Master title style</a:t>
            </a:r>
          </a:p>
        </p:txBody>
      </p:sp>
      <p:sp>
        <p:nvSpPr>
          <p:cNvPr id="5" name="Text Placeholder 4">
            <a:extLst>
              <a:ext uri="{FF2B5EF4-FFF2-40B4-BE49-F238E27FC236}">
                <a16:creationId xmlns:a16="http://schemas.microsoft.com/office/drawing/2014/main" id="{F411E651-2C76-4DFB-BA46-04AC1CE3E4AD}"/>
              </a:ext>
            </a:extLst>
          </p:cNvPr>
          <p:cNvSpPr>
            <a:spLocks noGrp="1"/>
          </p:cNvSpPr>
          <p:nvPr>
            <p:ph type="body" sz="quarter" idx="12"/>
          </p:nvPr>
        </p:nvSpPr>
        <p:spPr>
          <a:xfrm>
            <a:off x="427038" y="2520564"/>
            <a:ext cx="4848969" cy="276999"/>
          </a:xfrm>
        </p:spPr>
        <p:txBody>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6328728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1.emf"/><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7"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398" r:id="rId1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8.xml"/><Relationship Id="rId1" Type="http://schemas.openxmlformats.org/officeDocument/2006/relationships/tags" Target="../tags/tag3.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8.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8.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8.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8.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8.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8.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8.xml"/><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slideLayout" Target="../slideLayouts/slideLayout28.xml"/><Relationship Id="rId1" Type="http://schemas.openxmlformats.org/officeDocument/2006/relationships/tags" Target="../tags/tag10.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learn/modules/design-multidimensional-schema-to-optimize-analytical-workloads/" TargetMode="External"/><Relationship Id="rId2" Type="http://schemas.openxmlformats.org/officeDocument/2006/relationships/hyperlink" Target="https://docs.microsoft.com/en-us/power-bi/guidance/star-schema?msclkid=77467c19b9d911ecaf24d115e525dff1" TargetMode="Externa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3.xml"/><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slideLayout" Target="../slideLayouts/slideLayout34.xml"/><Relationship Id="rId1" Type="http://schemas.openxmlformats.org/officeDocument/2006/relationships/tags" Target="../tags/tag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4.xml"/><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slideLayout" Target="../slideLayouts/slideLayout28.xml"/><Relationship Id="rId1" Type="http://schemas.openxmlformats.org/officeDocument/2006/relationships/tags" Target="../tags/tag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3257" y="1301103"/>
            <a:ext cx="9144000" cy="553998"/>
          </a:xfrm>
        </p:spPr>
        <p:txBody>
          <a:bodyPr/>
          <a:lstStyle/>
          <a:p>
            <a:r>
              <a:rPr lang="en-US" dirty="0"/>
              <a:t>Modern Analytics Academy “Vignettes”</a:t>
            </a:r>
          </a:p>
        </p:txBody>
      </p:sp>
      <p:sp>
        <p:nvSpPr>
          <p:cNvPr id="5" name="Text Placeholder 4"/>
          <p:cNvSpPr>
            <a:spLocks noGrp="1"/>
          </p:cNvSpPr>
          <p:nvPr>
            <p:ph type="body" sz="quarter" idx="12"/>
          </p:nvPr>
        </p:nvSpPr>
        <p:spPr>
          <a:xfrm>
            <a:off x="543257" y="1855101"/>
            <a:ext cx="9144000" cy="338554"/>
          </a:xfrm>
        </p:spPr>
        <p:txBody>
          <a:bodyPr/>
          <a:lstStyle/>
          <a:p>
            <a:r>
              <a:rPr lang="en-US" dirty="0"/>
              <a:t>Follow up to Modern Analytics Academy: https://aka.ms/maa</a:t>
            </a:r>
          </a:p>
        </p:txBody>
      </p:sp>
      <p:sp>
        <p:nvSpPr>
          <p:cNvPr id="6" name="Text Placeholder 4">
            <a:extLst>
              <a:ext uri="{FF2B5EF4-FFF2-40B4-BE49-F238E27FC236}">
                <a16:creationId xmlns:a16="http://schemas.microsoft.com/office/drawing/2014/main" id="{F1358498-DD55-44FC-8A00-4FD38EBE045F}"/>
              </a:ext>
            </a:extLst>
          </p:cNvPr>
          <p:cNvSpPr txBox="1">
            <a:spLocks/>
          </p:cNvSpPr>
          <p:nvPr/>
        </p:nvSpPr>
        <p:spPr>
          <a:xfrm>
            <a:off x="645615" y="2647160"/>
            <a:ext cx="8907818" cy="2147191"/>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dirty="0"/>
              <a:t>Topical sessions that addresses:</a:t>
            </a:r>
          </a:p>
          <a:p>
            <a:pPr marL="342900" indent="-342900">
              <a:lnSpc>
                <a:spcPct val="150000"/>
              </a:lnSpc>
              <a:buFontTx/>
              <a:buChar char="-"/>
            </a:pPr>
            <a:r>
              <a:rPr lang="en-US" sz="2400" dirty="0"/>
              <a:t>New features and how to use them</a:t>
            </a:r>
          </a:p>
          <a:p>
            <a:pPr marL="342900" indent="-342900">
              <a:lnSpc>
                <a:spcPct val="150000"/>
              </a:lnSpc>
              <a:buFontTx/>
              <a:buChar char="-"/>
            </a:pPr>
            <a:r>
              <a:rPr lang="en-US" sz="2400" dirty="0"/>
              <a:t>Frequent questions we receive</a:t>
            </a:r>
          </a:p>
          <a:p>
            <a:pPr marL="342900" indent="-342900">
              <a:lnSpc>
                <a:spcPct val="150000"/>
              </a:lnSpc>
              <a:buFontTx/>
              <a:buChar char="-"/>
            </a:pPr>
            <a:r>
              <a:rPr lang="en-US" sz="2400" dirty="0"/>
              <a:t>Updates to a previous session</a:t>
            </a:r>
          </a:p>
        </p:txBody>
      </p:sp>
    </p:spTree>
    <p:extLst>
      <p:ext uri="{BB962C8B-B14F-4D97-AF65-F5344CB8AC3E}">
        <p14:creationId xmlns:p14="http://schemas.microsoft.com/office/powerpoint/2010/main" val="3393018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DF96-5DB1-5A4B-6D04-958686A73F5B}"/>
              </a:ext>
            </a:extLst>
          </p:cNvPr>
          <p:cNvSpPr>
            <a:spLocks noGrp="1"/>
          </p:cNvSpPr>
          <p:nvPr>
            <p:ph type="title"/>
          </p:nvPr>
        </p:nvSpPr>
        <p:spPr/>
        <p:txBody>
          <a:bodyPr/>
          <a:lstStyle/>
          <a:p>
            <a:r>
              <a:rPr lang="en-US" dirty="0"/>
              <a:t>Wide World Importers Dimensional Model</a:t>
            </a:r>
          </a:p>
        </p:txBody>
      </p:sp>
      <p:pic>
        <p:nvPicPr>
          <p:cNvPr id="5" name="Content Placeholder 4" descr="Diagram, schematic&#10;&#10;Description automatically generated">
            <a:extLst>
              <a:ext uri="{FF2B5EF4-FFF2-40B4-BE49-F238E27FC236}">
                <a16:creationId xmlns:a16="http://schemas.microsoft.com/office/drawing/2014/main" id="{42AD777E-166F-61EA-1352-431575740BF0}"/>
              </a:ext>
            </a:extLst>
          </p:cNvPr>
          <p:cNvPicPr>
            <a:picLocks noGrp="1" noChangeAspect="1"/>
          </p:cNvPicPr>
          <p:nvPr>
            <p:ph sz="quarter" idx="10"/>
          </p:nvPr>
        </p:nvPicPr>
        <p:blipFill>
          <a:blip r:embed="rId4"/>
          <a:stretch>
            <a:fillRect/>
          </a:stretch>
        </p:blipFill>
        <p:spPr>
          <a:xfrm>
            <a:off x="2941024" y="1293209"/>
            <a:ext cx="6309952" cy="5412665"/>
          </a:xfrm>
        </p:spPr>
      </p:pic>
      <p:sp>
        <p:nvSpPr>
          <p:cNvPr id="4" name="Rectangle 3">
            <a:extLst>
              <a:ext uri="{FF2B5EF4-FFF2-40B4-BE49-F238E27FC236}">
                <a16:creationId xmlns:a16="http://schemas.microsoft.com/office/drawing/2014/main" id="{505A6B32-51FB-E7D8-5A9C-1B1AB43F68AA}"/>
              </a:ext>
            </a:extLst>
          </p:cNvPr>
          <p:cNvSpPr/>
          <p:nvPr/>
        </p:nvSpPr>
        <p:spPr bwMode="auto">
          <a:xfrm>
            <a:off x="5270276" y="2840205"/>
            <a:ext cx="1895837" cy="2129360"/>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983725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DF96-5DB1-5A4B-6D04-958686A73F5B}"/>
              </a:ext>
            </a:extLst>
          </p:cNvPr>
          <p:cNvSpPr>
            <a:spLocks noGrp="1"/>
          </p:cNvSpPr>
          <p:nvPr>
            <p:ph type="title"/>
          </p:nvPr>
        </p:nvSpPr>
        <p:spPr/>
        <p:txBody>
          <a:bodyPr/>
          <a:lstStyle/>
          <a:p>
            <a:r>
              <a:rPr lang="en-US" dirty="0"/>
              <a:t>Wide World Importers Dimensional Model</a:t>
            </a:r>
          </a:p>
        </p:txBody>
      </p:sp>
      <p:pic>
        <p:nvPicPr>
          <p:cNvPr id="5" name="Content Placeholder 4" descr="Diagram, schematic&#10;&#10;Description automatically generated">
            <a:extLst>
              <a:ext uri="{FF2B5EF4-FFF2-40B4-BE49-F238E27FC236}">
                <a16:creationId xmlns:a16="http://schemas.microsoft.com/office/drawing/2014/main" id="{42AD777E-166F-61EA-1352-431575740BF0}"/>
              </a:ext>
            </a:extLst>
          </p:cNvPr>
          <p:cNvPicPr>
            <a:picLocks noGrp="1" noChangeAspect="1"/>
          </p:cNvPicPr>
          <p:nvPr>
            <p:ph sz="quarter" idx="10"/>
          </p:nvPr>
        </p:nvPicPr>
        <p:blipFill>
          <a:blip r:embed="rId3"/>
          <a:stretch>
            <a:fillRect/>
          </a:stretch>
        </p:blipFill>
        <p:spPr>
          <a:xfrm>
            <a:off x="2941024" y="1293209"/>
            <a:ext cx="6309952" cy="5412665"/>
          </a:xfrm>
        </p:spPr>
      </p:pic>
      <p:sp>
        <p:nvSpPr>
          <p:cNvPr id="4" name="Rectangle 3">
            <a:extLst>
              <a:ext uri="{FF2B5EF4-FFF2-40B4-BE49-F238E27FC236}">
                <a16:creationId xmlns:a16="http://schemas.microsoft.com/office/drawing/2014/main" id="{505A6B32-51FB-E7D8-5A9C-1B1AB43F68AA}"/>
              </a:ext>
            </a:extLst>
          </p:cNvPr>
          <p:cNvSpPr/>
          <p:nvPr/>
        </p:nvSpPr>
        <p:spPr bwMode="auto">
          <a:xfrm>
            <a:off x="3282451" y="3317283"/>
            <a:ext cx="1776566" cy="1175204"/>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1EC6830C-4A3C-5131-B8B7-22A162E286EC}"/>
              </a:ext>
            </a:extLst>
          </p:cNvPr>
          <p:cNvSpPr/>
          <p:nvPr/>
        </p:nvSpPr>
        <p:spPr bwMode="auto">
          <a:xfrm>
            <a:off x="4319434" y="5175900"/>
            <a:ext cx="1776566" cy="1371597"/>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060E1476-5684-246F-8234-F87CAE765FE7}"/>
              </a:ext>
            </a:extLst>
          </p:cNvPr>
          <p:cNvSpPr/>
          <p:nvPr/>
        </p:nvSpPr>
        <p:spPr bwMode="auto">
          <a:xfrm>
            <a:off x="5293468" y="1337863"/>
            <a:ext cx="1776566" cy="1264461"/>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4CE9EB7B-CD5D-EF65-B301-F1D5B47EEA7D}"/>
              </a:ext>
            </a:extLst>
          </p:cNvPr>
          <p:cNvSpPr/>
          <p:nvPr/>
        </p:nvSpPr>
        <p:spPr bwMode="auto">
          <a:xfrm>
            <a:off x="7251477" y="3160644"/>
            <a:ext cx="1872645" cy="1421295"/>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81495D2C-2FCB-D27F-6BA9-6EFA02AF6EFA}"/>
              </a:ext>
            </a:extLst>
          </p:cNvPr>
          <p:cNvSpPr/>
          <p:nvPr/>
        </p:nvSpPr>
        <p:spPr bwMode="auto">
          <a:xfrm>
            <a:off x="6267115" y="5175900"/>
            <a:ext cx="1872645" cy="1331842"/>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2535303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84C3-7FB7-F2B7-94C4-29259F01FD61}"/>
              </a:ext>
            </a:extLst>
          </p:cNvPr>
          <p:cNvSpPr>
            <a:spLocks noGrp="1"/>
          </p:cNvSpPr>
          <p:nvPr>
            <p:ph type="title"/>
          </p:nvPr>
        </p:nvSpPr>
        <p:spPr/>
        <p:txBody>
          <a:bodyPr/>
          <a:lstStyle/>
          <a:p>
            <a:r>
              <a:rPr lang="en-US" dirty="0"/>
              <a:t>Dimensions</a:t>
            </a:r>
          </a:p>
        </p:txBody>
      </p:sp>
      <p:sp>
        <p:nvSpPr>
          <p:cNvPr id="3" name="Content Placeholder 2">
            <a:extLst>
              <a:ext uri="{FF2B5EF4-FFF2-40B4-BE49-F238E27FC236}">
                <a16:creationId xmlns:a16="http://schemas.microsoft.com/office/drawing/2014/main" id="{491E11D6-EE86-4C84-FC83-E13F70D334C4}"/>
              </a:ext>
            </a:extLst>
          </p:cNvPr>
          <p:cNvSpPr>
            <a:spLocks noGrp="1"/>
          </p:cNvSpPr>
          <p:nvPr>
            <p:ph sz="quarter" idx="10"/>
          </p:nvPr>
        </p:nvSpPr>
        <p:spPr>
          <a:xfrm>
            <a:off x="584200" y="1435100"/>
            <a:ext cx="11018838" cy="4191917"/>
          </a:xfrm>
        </p:spPr>
        <p:txBody>
          <a:bodyPr/>
          <a:lstStyle/>
          <a:p>
            <a:r>
              <a:rPr lang="en-US" sz="2400" dirty="0"/>
              <a:t>Surrogate keys are unique keys defined for the purpose of the dimensional model to create relationships between the dimension tables and the fact tables</a:t>
            </a:r>
          </a:p>
          <a:p>
            <a:r>
              <a:rPr lang="en-US" sz="2400" dirty="0"/>
              <a:t>Business Keys become and attribute of the dimension table</a:t>
            </a:r>
          </a:p>
          <a:p>
            <a:r>
              <a:rPr lang="en-US" sz="2400" dirty="0"/>
              <a:t>Role-playing dimensions – Same dimension table used for different purposes</a:t>
            </a:r>
            <a:endParaRPr lang="en-US" sz="1600" dirty="0"/>
          </a:p>
          <a:p>
            <a:r>
              <a:rPr lang="en-US" sz="2400" dirty="0"/>
              <a:t>Slowly changing dimensions – data in dimension tables often change slower than data in the fact table. Techniques exist to address how various data changes to dimension data can be applied. </a:t>
            </a:r>
          </a:p>
          <a:p>
            <a:r>
              <a:rPr lang="en-US" sz="2400" dirty="0"/>
              <a:t>Snowflake dimension </a:t>
            </a:r>
          </a:p>
          <a:p>
            <a:pPr lvl="1"/>
            <a:r>
              <a:rPr lang="en-US" sz="1800" dirty="0"/>
              <a:t>An approach used to leverage normalization in a dimension table</a:t>
            </a:r>
          </a:p>
          <a:p>
            <a:pPr lvl="1"/>
            <a:r>
              <a:rPr lang="en-US" sz="1800" dirty="0"/>
              <a:t>Additional work may be needed in analytical tools to consolidate the tables to create visualizations or other analytical views  </a:t>
            </a:r>
          </a:p>
        </p:txBody>
      </p:sp>
    </p:spTree>
    <p:extLst>
      <p:ext uri="{BB962C8B-B14F-4D97-AF65-F5344CB8AC3E}">
        <p14:creationId xmlns:p14="http://schemas.microsoft.com/office/powerpoint/2010/main" val="37139221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B1619-5569-3661-8AB7-9E970BBC10E8}"/>
              </a:ext>
            </a:extLst>
          </p:cNvPr>
          <p:cNvSpPr>
            <a:spLocks noGrp="1"/>
          </p:cNvSpPr>
          <p:nvPr>
            <p:ph type="title"/>
          </p:nvPr>
        </p:nvSpPr>
        <p:spPr/>
        <p:txBody>
          <a:bodyPr/>
          <a:lstStyle/>
          <a:p>
            <a:r>
              <a:rPr lang="en-US" dirty="0"/>
              <a:t>Fact tables </a:t>
            </a:r>
          </a:p>
        </p:txBody>
      </p:sp>
      <p:sp>
        <p:nvSpPr>
          <p:cNvPr id="3" name="Content Placeholder 2">
            <a:extLst>
              <a:ext uri="{FF2B5EF4-FFF2-40B4-BE49-F238E27FC236}">
                <a16:creationId xmlns:a16="http://schemas.microsoft.com/office/drawing/2014/main" id="{19E38831-4C58-5880-EC6F-1F72F31F0F42}"/>
              </a:ext>
            </a:extLst>
          </p:cNvPr>
          <p:cNvSpPr>
            <a:spLocks noGrp="1"/>
          </p:cNvSpPr>
          <p:nvPr>
            <p:ph sz="quarter" idx="10"/>
          </p:nvPr>
        </p:nvSpPr>
        <p:spPr>
          <a:xfrm>
            <a:off x="584200" y="1435100"/>
            <a:ext cx="11018838" cy="3225498"/>
          </a:xfrm>
        </p:spPr>
        <p:txBody>
          <a:bodyPr/>
          <a:lstStyle/>
          <a:p>
            <a:r>
              <a:rPr lang="en-US" sz="3200" dirty="0"/>
              <a:t>Facts – Measures</a:t>
            </a:r>
          </a:p>
          <a:p>
            <a:pPr lvl="1"/>
            <a:r>
              <a:rPr lang="en-US" sz="2400" dirty="0"/>
              <a:t>Historical in nature</a:t>
            </a:r>
          </a:p>
          <a:p>
            <a:pPr lvl="1"/>
            <a:r>
              <a:rPr lang="en-US" sz="2400" dirty="0"/>
              <a:t>Level of granularity – Grain – the level of detail stored. All data stored together should be stored at the same level</a:t>
            </a:r>
          </a:p>
          <a:p>
            <a:pPr lvl="1"/>
            <a:r>
              <a:rPr lang="en-US" sz="2400" dirty="0"/>
              <a:t>Keys mapping to dimension tables</a:t>
            </a:r>
          </a:p>
          <a:p>
            <a:pPr lvl="1"/>
            <a:r>
              <a:rPr lang="en-US" sz="2400" dirty="0"/>
              <a:t>Increasing data volume </a:t>
            </a:r>
          </a:p>
          <a:p>
            <a:r>
              <a:rPr lang="en-US" sz="3200" dirty="0" err="1"/>
              <a:t>Factless</a:t>
            </a:r>
            <a:r>
              <a:rPr lang="en-US" sz="3200" dirty="0"/>
              <a:t> fact tables – does not contain any measures </a:t>
            </a:r>
          </a:p>
        </p:txBody>
      </p:sp>
    </p:spTree>
    <p:extLst>
      <p:ext uri="{BB962C8B-B14F-4D97-AF65-F5344CB8AC3E}">
        <p14:creationId xmlns:p14="http://schemas.microsoft.com/office/powerpoint/2010/main" val="24503096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DF96-5DB1-5A4B-6D04-958686A73F5B}"/>
              </a:ext>
            </a:extLst>
          </p:cNvPr>
          <p:cNvSpPr>
            <a:spLocks noGrp="1"/>
          </p:cNvSpPr>
          <p:nvPr>
            <p:ph type="title"/>
          </p:nvPr>
        </p:nvSpPr>
        <p:spPr/>
        <p:txBody>
          <a:bodyPr/>
          <a:lstStyle/>
          <a:p>
            <a:r>
              <a:rPr lang="en-US" dirty="0"/>
              <a:t>Wide World Importers Dimensional Model</a:t>
            </a:r>
          </a:p>
        </p:txBody>
      </p:sp>
      <p:pic>
        <p:nvPicPr>
          <p:cNvPr id="5" name="Content Placeholder 4" descr="Diagram, schematic&#10;&#10;Description automatically generated">
            <a:extLst>
              <a:ext uri="{FF2B5EF4-FFF2-40B4-BE49-F238E27FC236}">
                <a16:creationId xmlns:a16="http://schemas.microsoft.com/office/drawing/2014/main" id="{42AD777E-166F-61EA-1352-431575740BF0}"/>
              </a:ext>
            </a:extLst>
          </p:cNvPr>
          <p:cNvPicPr>
            <a:picLocks noGrp="1" noChangeAspect="1"/>
          </p:cNvPicPr>
          <p:nvPr>
            <p:ph sz="quarter" idx="10"/>
          </p:nvPr>
        </p:nvPicPr>
        <p:blipFill>
          <a:blip r:embed="rId3"/>
          <a:stretch>
            <a:fillRect/>
          </a:stretch>
        </p:blipFill>
        <p:spPr>
          <a:xfrm>
            <a:off x="2941024" y="1293209"/>
            <a:ext cx="6309952" cy="5412665"/>
          </a:xfrm>
        </p:spPr>
      </p:pic>
      <p:sp>
        <p:nvSpPr>
          <p:cNvPr id="4" name="Rectangle 3">
            <a:extLst>
              <a:ext uri="{FF2B5EF4-FFF2-40B4-BE49-F238E27FC236}">
                <a16:creationId xmlns:a16="http://schemas.microsoft.com/office/drawing/2014/main" id="{505A6B32-51FB-E7D8-5A9C-1B1AB43F68AA}"/>
              </a:ext>
            </a:extLst>
          </p:cNvPr>
          <p:cNvSpPr/>
          <p:nvPr/>
        </p:nvSpPr>
        <p:spPr bwMode="auto">
          <a:xfrm>
            <a:off x="5270277" y="2840205"/>
            <a:ext cx="901924" cy="976421"/>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808312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DF96-5DB1-5A4B-6D04-958686A73F5B}"/>
              </a:ext>
            </a:extLst>
          </p:cNvPr>
          <p:cNvSpPr>
            <a:spLocks noGrp="1"/>
          </p:cNvSpPr>
          <p:nvPr>
            <p:ph type="title"/>
          </p:nvPr>
        </p:nvSpPr>
        <p:spPr/>
        <p:txBody>
          <a:bodyPr/>
          <a:lstStyle/>
          <a:p>
            <a:r>
              <a:rPr lang="en-US" dirty="0"/>
              <a:t>Wide World Importers Dimensional Model</a:t>
            </a:r>
          </a:p>
        </p:txBody>
      </p:sp>
      <p:pic>
        <p:nvPicPr>
          <p:cNvPr id="5" name="Content Placeholder 4" descr="Diagram, schematic&#10;&#10;Description automatically generated">
            <a:extLst>
              <a:ext uri="{FF2B5EF4-FFF2-40B4-BE49-F238E27FC236}">
                <a16:creationId xmlns:a16="http://schemas.microsoft.com/office/drawing/2014/main" id="{42AD777E-166F-61EA-1352-431575740BF0}"/>
              </a:ext>
            </a:extLst>
          </p:cNvPr>
          <p:cNvPicPr>
            <a:picLocks noGrp="1" noChangeAspect="1"/>
          </p:cNvPicPr>
          <p:nvPr>
            <p:ph sz="quarter" idx="10"/>
          </p:nvPr>
        </p:nvPicPr>
        <p:blipFill>
          <a:blip r:embed="rId3"/>
          <a:stretch>
            <a:fillRect/>
          </a:stretch>
        </p:blipFill>
        <p:spPr>
          <a:xfrm>
            <a:off x="2941024" y="1293209"/>
            <a:ext cx="6309952" cy="5412665"/>
          </a:xfrm>
        </p:spPr>
      </p:pic>
      <p:sp>
        <p:nvSpPr>
          <p:cNvPr id="4" name="Rectangle 3">
            <a:extLst>
              <a:ext uri="{FF2B5EF4-FFF2-40B4-BE49-F238E27FC236}">
                <a16:creationId xmlns:a16="http://schemas.microsoft.com/office/drawing/2014/main" id="{505A6B32-51FB-E7D8-5A9C-1B1AB43F68AA}"/>
              </a:ext>
            </a:extLst>
          </p:cNvPr>
          <p:cNvSpPr/>
          <p:nvPr/>
        </p:nvSpPr>
        <p:spPr bwMode="auto">
          <a:xfrm>
            <a:off x="5422677" y="1441174"/>
            <a:ext cx="901924" cy="178905"/>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C93C2C25-2C67-7C85-ABD1-505F26A1E161}"/>
              </a:ext>
            </a:extLst>
          </p:cNvPr>
          <p:cNvSpPr/>
          <p:nvPr/>
        </p:nvSpPr>
        <p:spPr bwMode="auto">
          <a:xfrm>
            <a:off x="5366355" y="3144078"/>
            <a:ext cx="901924" cy="178905"/>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200885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DF96-5DB1-5A4B-6D04-958686A73F5B}"/>
              </a:ext>
            </a:extLst>
          </p:cNvPr>
          <p:cNvSpPr>
            <a:spLocks noGrp="1"/>
          </p:cNvSpPr>
          <p:nvPr>
            <p:ph type="title"/>
          </p:nvPr>
        </p:nvSpPr>
        <p:spPr/>
        <p:txBody>
          <a:bodyPr/>
          <a:lstStyle/>
          <a:p>
            <a:r>
              <a:rPr lang="en-US" dirty="0"/>
              <a:t>Wide World Importers Dimensional Model</a:t>
            </a:r>
          </a:p>
        </p:txBody>
      </p:sp>
      <p:pic>
        <p:nvPicPr>
          <p:cNvPr id="5" name="Content Placeholder 4" descr="Diagram, schematic&#10;&#10;Description automatically generated">
            <a:extLst>
              <a:ext uri="{FF2B5EF4-FFF2-40B4-BE49-F238E27FC236}">
                <a16:creationId xmlns:a16="http://schemas.microsoft.com/office/drawing/2014/main" id="{42AD777E-166F-61EA-1352-431575740BF0}"/>
              </a:ext>
            </a:extLst>
          </p:cNvPr>
          <p:cNvPicPr>
            <a:picLocks noGrp="1" noChangeAspect="1"/>
          </p:cNvPicPr>
          <p:nvPr>
            <p:ph sz="quarter" idx="10"/>
          </p:nvPr>
        </p:nvPicPr>
        <p:blipFill>
          <a:blip r:embed="rId3"/>
          <a:stretch>
            <a:fillRect/>
          </a:stretch>
        </p:blipFill>
        <p:spPr>
          <a:xfrm>
            <a:off x="2941024" y="1293209"/>
            <a:ext cx="6309952" cy="5412665"/>
          </a:xfrm>
        </p:spPr>
      </p:pic>
      <p:sp>
        <p:nvSpPr>
          <p:cNvPr id="4" name="Rectangle 3">
            <a:extLst>
              <a:ext uri="{FF2B5EF4-FFF2-40B4-BE49-F238E27FC236}">
                <a16:creationId xmlns:a16="http://schemas.microsoft.com/office/drawing/2014/main" id="{505A6B32-51FB-E7D8-5A9C-1B1AB43F68AA}"/>
              </a:ext>
            </a:extLst>
          </p:cNvPr>
          <p:cNvSpPr/>
          <p:nvPr/>
        </p:nvSpPr>
        <p:spPr bwMode="auto">
          <a:xfrm>
            <a:off x="5422677" y="1570383"/>
            <a:ext cx="901924" cy="178905"/>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739571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1CC0-4ECE-0D64-B756-8F4393F5B03A}"/>
              </a:ext>
            </a:extLst>
          </p:cNvPr>
          <p:cNvSpPr>
            <a:spLocks noGrp="1"/>
          </p:cNvSpPr>
          <p:nvPr>
            <p:ph type="title"/>
          </p:nvPr>
        </p:nvSpPr>
        <p:spPr/>
        <p:txBody>
          <a:bodyPr/>
          <a:lstStyle/>
          <a:p>
            <a:r>
              <a:rPr lang="en-US" dirty="0"/>
              <a:t>Wide World Importers Dimensional Model</a:t>
            </a:r>
          </a:p>
        </p:txBody>
      </p:sp>
      <p:pic>
        <p:nvPicPr>
          <p:cNvPr id="5" name="Content Placeholder 4" descr="Graphical user interface, application&#10;&#10;Description automatically generated">
            <a:extLst>
              <a:ext uri="{FF2B5EF4-FFF2-40B4-BE49-F238E27FC236}">
                <a16:creationId xmlns:a16="http://schemas.microsoft.com/office/drawing/2014/main" id="{E5F56BF2-DCAB-810A-BA42-6CB81FCF4723}"/>
              </a:ext>
            </a:extLst>
          </p:cNvPr>
          <p:cNvPicPr>
            <a:picLocks noGrp="1" noChangeAspect="1"/>
          </p:cNvPicPr>
          <p:nvPr>
            <p:ph sz="quarter" idx="10"/>
          </p:nvPr>
        </p:nvPicPr>
        <p:blipFill>
          <a:blip r:embed="rId3"/>
          <a:stretch>
            <a:fillRect/>
          </a:stretch>
        </p:blipFill>
        <p:spPr>
          <a:xfrm>
            <a:off x="3929063" y="1437464"/>
            <a:ext cx="4036232" cy="5207048"/>
          </a:xfrm>
        </p:spPr>
      </p:pic>
      <p:sp>
        <p:nvSpPr>
          <p:cNvPr id="6" name="Rectangle 5">
            <a:extLst>
              <a:ext uri="{FF2B5EF4-FFF2-40B4-BE49-F238E27FC236}">
                <a16:creationId xmlns:a16="http://schemas.microsoft.com/office/drawing/2014/main" id="{FB42F415-69C9-DC4D-76FB-F53E56F83C16}"/>
              </a:ext>
            </a:extLst>
          </p:cNvPr>
          <p:cNvSpPr/>
          <p:nvPr/>
        </p:nvSpPr>
        <p:spPr bwMode="auto">
          <a:xfrm>
            <a:off x="4155461" y="3278616"/>
            <a:ext cx="1831980" cy="2495883"/>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525561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DF96-5DB1-5A4B-6D04-958686A73F5B}"/>
              </a:ext>
            </a:extLst>
          </p:cNvPr>
          <p:cNvSpPr>
            <a:spLocks noGrp="1"/>
          </p:cNvSpPr>
          <p:nvPr>
            <p:ph type="title"/>
          </p:nvPr>
        </p:nvSpPr>
        <p:spPr/>
        <p:txBody>
          <a:bodyPr/>
          <a:lstStyle/>
          <a:p>
            <a:r>
              <a:rPr lang="en-US" dirty="0"/>
              <a:t>Wide World Importers Dimensional Model</a:t>
            </a:r>
          </a:p>
        </p:txBody>
      </p:sp>
      <p:pic>
        <p:nvPicPr>
          <p:cNvPr id="5" name="Content Placeholder 4" descr="Diagram, schematic&#10;&#10;Description automatically generated">
            <a:extLst>
              <a:ext uri="{FF2B5EF4-FFF2-40B4-BE49-F238E27FC236}">
                <a16:creationId xmlns:a16="http://schemas.microsoft.com/office/drawing/2014/main" id="{42AD777E-166F-61EA-1352-431575740BF0}"/>
              </a:ext>
            </a:extLst>
          </p:cNvPr>
          <p:cNvPicPr>
            <a:picLocks noGrp="1" noChangeAspect="1"/>
          </p:cNvPicPr>
          <p:nvPr>
            <p:ph sz="quarter" idx="10"/>
          </p:nvPr>
        </p:nvPicPr>
        <p:blipFill>
          <a:blip r:embed="rId3"/>
          <a:stretch>
            <a:fillRect/>
          </a:stretch>
        </p:blipFill>
        <p:spPr>
          <a:xfrm>
            <a:off x="2941024" y="1293209"/>
            <a:ext cx="6309952" cy="5412665"/>
          </a:xfrm>
        </p:spPr>
      </p:pic>
      <p:sp>
        <p:nvSpPr>
          <p:cNvPr id="6" name="Rectangle 5">
            <a:extLst>
              <a:ext uri="{FF2B5EF4-FFF2-40B4-BE49-F238E27FC236}">
                <a16:creationId xmlns:a16="http://schemas.microsoft.com/office/drawing/2014/main" id="{1EC6830C-4A3C-5131-B8B7-22A162E286EC}"/>
              </a:ext>
            </a:extLst>
          </p:cNvPr>
          <p:cNvSpPr/>
          <p:nvPr/>
        </p:nvSpPr>
        <p:spPr bwMode="auto">
          <a:xfrm>
            <a:off x="4319434" y="5175900"/>
            <a:ext cx="1776566" cy="1371597"/>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557477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EECF-F227-C14D-63B2-F38C18685C9B}"/>
              </a:ext>
            </a:extLst>
          </p:cNvPr>
          <p:cNvSpPr>
            <a:spLocks noGrp="1"/>
          </p:cNvSpPr>
          <p:nvPr>
            <p:ph type="title"/>
          </p:nvPr>
        </p:nvSpPr>
        <p:spPr/>
        <p:txBody>
          <a:bodyPr/>
          <a:lstStyle/>
          <a:p>
            <a:r>
              <a:rPr lang="en-US" dirty="0"/>
              <a:t>Wide World Importers Dimensional Model</a:t>
            </a:r>
          </a:p>
        </p:txBody>
      </p:sp>
      <p:pic>
        <p:nvPicPr>
          <p:cNvPr id="5" name="Content Placeholder 4" descr="Graphical user interface, application, table&#10;&#10;Description automatically generated with medium confidence">
            <a:extLst>
              <a:ext uri="{FF2B5EF4-FFF2-40B4-BE49-F238E27FC236}">
                <a16:creationId xmlns:a16="http://schemas.microsoft.com/office/drawing/2014/main" id="{C6387CC7-E1E8-06E7-954F-EEFCF525FCEF}"/>
              </a:ext>
            </a:extLst>
          </p:cNvPr>
          <p:cNvPicPr>
            <a:picLocks noGrp="1" noChangeAspect="1"/>
          </p:cNvPicPr>
          <p:nvPr>
            <p:ph sz="quarter" idx="10"/>
          </p:nvPr>
        </p:nvPicPr>
        <p:blipFill>
          <a:blip r:embed="rId2"/>
          <a:stretch>
            <a:fillRect/>
          </a:stretch>
        </p:blipFill>
        <p:spPr>
          <a:xfrm>
            <a:off x="3879043" y="1652274"/>
            <a:ext cx="4193393" cy="4482593"/>
          </a:xfrm>
        </p:spPr>
      </p:pic>
    </p:spTree>
    <p:extLst>
      <p:ext uri="{BB962C8B-B14F-4D97-AF65-F5344CB8AC3E}">
        <p14:creationId xmlns:p14="http://schemas.microsoft.com/office/powerpoint/2010/main" val="12177318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Modern Analytics Academy “Vignettes”</a:t>
            </a:r>
          </a:p>
        </p:txBody>
      </p:sp>
      <p:sp>
        <p:nvSpPr>
          <p:cNvPr id="5" name="Text Placeholder 4"/>
          <p:cNvSpPr>
            <a:spLocks noGrp="1"/>
          </p:cNvSpPr>
          <p:nvPr>
            <p:ph type="body" sz="quarter" idx="12"/>
          </p:nvPr>
        </p:nvSpPr>
        <p:spPr>
          <a:xfrm>
            <a:off x="584200" y="3533776"/>
            <a:ext cx="9144000" cy="369332"/>
          </a:xfrm>
        </p:spPr>
        <p:txBody>
          <a:bodyPr/>
          <a:lstStyle/>
          <a:p>
            <a:r>
              <a:rPr lang="en-US" sz="2400" dirty="0">
                <a:effectLst/>
                <a:latin typeface="Calibri" panose="020F0502020204030204" pitchFamily="34" charset="0"/>
                <a:ea typeface="Calibri" panose="020F0502020204030204" pitchFamily="34" charset="0"/>
              </a:rPr>
              <a:t>Schema Design in SQL Pools </a:t>
            </a:r>
            <a:endParaRPr lang="en-US" sz="2400" dirty="0"/>
          </a:p>
        </p:txBody>
      </p:sp>
      <p:sp>
        <p:nvSpPr>
          <p:cNvPr id="6" name="Text Placeholder 4">
            <a:extLst>
              <a:ext uri="{FF2B5EF4-FFF2-40B4-BE49-F238E27FC236}">
                <a16:creationId xmlns:a16="http://schemas.microsoft.com/office/drawing/2014/main" id="{F1358498-DD55-44FC-8A00-4FD38EBE045F}"/>
              </a:ext>
            </a:extLst>
          </p:cNvPr>
          <p:cNvSpPr txBox="1">
            <a:spLocks/>
          </p:cNvSpPr>
          <p:nvPr/>
        </p:nvSpPr>
        <p:spPr>
          <a:xfrm>
            <a:off x="584200" y="5559043"/>
            <a:ext cx="9144000"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https://aka.ms/maa</a:t>
            </a:r>
          </a:p>
        </p:txBody>
      </p:sp>
      <p:sp>
        <p:nvSpPr>
          <p:cNvPr id="2" name="Text Placeholder 3">
            <a:extLst>
              <a:ext uri="{FF2B5EF4-FFF2-40B4-BE49-F238E27FC236}">
                <a16:creationId xmlns:a16="http://schemas.microsoft.com/office/drawing/2014/main" id="{716A5138-E9E1-489B-8AD1-0F62E64581C6}"/>
              </a:ext>
            </a:extLst>
          </p:cNvPr>
          <p:cNvSpPr txBox="1">
            <a:spLocks/>
          </p:cNvSpPr>
          <p:nvPr/>
        </p:nvSpPr>
        <p:spPr>
          <a:xfrm>
            <a:off x="9961043" y="6065749"/>
            <a:ext cx="1950535"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a:t>Cloud Solution Architect</a:t>
            </a:r>
          </a:p>
        </p:txBody>
      </p:sp>
      <p:sp>
        <p:nvSpPr>
          <p:cNvPr id="3" name="Text Placeholder 2">
            <a:extLst>
              <a:ext uri="{FF2B5EF4-FFF2-40B4-BE49-F238E27FC236}">
                <a16:creationId xmlns:a16="http://schemas.microsoft.com/office/drawing/2014/main" id="{6E60950C-79CA-42F8-8A61-7E7873DABC45}"/>
              </a:ext>
            </a:extLst>
          </p:cNvPr>
          <p:cNvSpPr txBox="1">
            <a:spLocks/>
          </p:cNvSpPr>
          <p:nvPr/>
        </p:nvSpPr>
        <p:spPr>
          <a:xfrm>
            <a:off x="9961043" y="5673038"/>
            <a:ext cx="216000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Mike Shelton</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a:t>Modern Analytics in Azure</a:t>
            </a:r>
          </a:p>
        </p:txBody>
      </p:sp>
      <p:sp>
        <p:nvSpPr>
          <p:cNvPr id="120" name="Rectangle 119">
            <a:extLst>
              <a:ext uri="{FF2B5EF4-FFF2-40B4-BE49-F238E27FC236}">
                <a16:creationId xmlns:a16="http://schemas.microsoft.com/office/drawing/2014/main" id="{32C7C758-3B66-4DE3-B855-A77EB82330C9}"/>
              </a:ext>
            </a:extLst>
          </p:cNvPr>
          <p:cNvSpPr/>
          <p:nvPr/>
        </p:nvSpPr>
        <p:spPr>
          <a:xfrm>
            <a:off x="9859266" y="3036625"/>
            <a:ext cx="1810880" cy="297004"/>
          </a:xfrm>
          <a:prstGeom prst="rect">
            <a:avLst/>
          </a:prstGeom>
        </p:spPr>
        <p:txBody>
          <a:bodyPr wrap="none">
            <a:spAutoFit/>
          </a:bodyPr>
          <a:lstStyle/>
          <a:p>
            <a:pPr marL="0" marR="0" lvl="0" indent="0" algn="l" defTabSz="914102" rtl="0" eaLnBrk="1" fontAlgn="base" latinLnBrk="0" hangingPunct="1">
              <a:lnSpc>
                <a:spcPct val="95000"/>
              </a:lnSpc>
              <a:spcBef>
                <a:spcPct val="0"/>
              </a:spcBef>
              <a:spcAft>
                <a:spcPct val="0"/>
              </a:spcAft>
              <a:buClrTx/>
              <a:buSzTx/>
              <a:buFontTx/>
              <a:buNone/>
              <a:tabLst/>
              <a:defRPr/>
            </a:pPr>
            <a:r>
              <a:rPr kumimoji="0" lang="en-US" sz="1400" b="1" i="0" u="none" strike="noStrike" kern="0" cap="none" spc="49" normalizeH="0" baseline="0" noProof="0">
                <a:ln>
                  <a:noFill/>
                </a:ln>
                <a:solidFill>
                  <a:srgbClr val="0078D7">
                    <a:lumMod val="50000"/>
                  </a:srgbClr>
                </a:solidFill>
                <a:effectLst/>
                <a:uLnTx/>
                <a:uFillTx/>
                <a:latin typeface="Segoe UI Light" panose="020B0502040204020203" pitchFamily="34" charset="0"/>
                <a:ea typeface="+mn-ea"/>
                <a:cs typeface="Segoe UI Light" panose="020B0502040204020203" pitchFamily="34" charset="0"/>
              </a:rPr>
              <a:t>Advanced Analytics </a:t>
            </a:r>
          </a:p>
        </p:txBody>
      </p:sp>
      <p:sp>
        <p:nvSpPr>
          <p:cNvPr id="121" name="Rectangle 120">
            <a:extLst>
              <a:ext uri="{FF2B5EF4-FFF2-40B4-BE49-F238E27FC236}">
                <a16:creationId xmlns:a16="http://schemas.microsoft.com/office/drawing/2014/main" id="{C614F208-6E57-46AE-B9E6-8C8F507B5432}"/>
              </a:ext>
            </a:extLst>
          </p:cNvPr>
          <p:cNvSpPr/>
          <p:nvPr/>
        </p:nvSpPr>
        <p:spPr bwMode="auto">
          <a:xfrm>
            <a:off x="2203819" y="2182089"/>
            <a:ext cx="1756064" cy="3200863"/>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22" name="Rectangle 121">
            <a:extLst>
              <a:ext uri="{FF2B5EF4-FFF2-40B4-BE49-F238E27FC236}">
                <a16:creationId xmlns:a16="http://schemas.microsoft.com/office/drawing/2014/main" id="{A7C81355-278C-4358-BA84-D20DAA14324E}"/>
              </a:ext>
            </a:extLst>
          </p:cNvPr>
          <p:cNvSpPr/>
          <p:nvPr/>
        </p:nvSpPr>
        <p:spPr bwMode="auto">
          <a:xfrm>
            <a:off x="5808023" y="2182089"/>
            <a:ext cx="1756064" cy="2047009"/>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23" name="Rectangle 122">
            <a:extLst>
              <a:ext uri="{FF2B5EF4-FFF2-40B4-BE49-F238E27FC236}">
                <a16:creationId xmlns:a16="http://schemas.microsoft.com/office/drawing/2014/main" id="{D7C4859E-AF21-458E-882D-C2E4EA4680DA}"/>
              </a:ext>
            </a:extLst>
          </p:cNvPr>
          <p:cNvSpPr/>
          <p:nvPr/>
        </p:nvSpPr>
        <p:spPr bwMode="auto">
          <a:xfrm>
            <a:off x="7610125" y="2182089"/>
            <a:ext cx="1756064" cy="2047009"/>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124" name="Rectangle 123">
            <a:extLst>
              <a:ext uri="{FF2B5EF4-FFF2-40B4-BE49-F238E27FC236}">
                <a16:creationId xmlns:a16="http://schemas.microsoft.com/office/drawing/2014/main" id="{29643047-2D02-4BFD-AFC2-963CEA17E5BA}"/>
              </a:ext>
            </a:extLst>
          </p:cNvPr>
          <p:cNvSpPr/>
          <p:nvPr/>
        </p:nvSpPr>
        <p:spPr>
          <a:xfrm>
            <a:off x="9859266" y="2322114"/>
            <a:ext cx="1367490" cy="297004"/>
          </a:xfrm>
          <a:prstGeom prst="rect">
            <a:avLst/>
          </a:prstGeom>
        </p:spPr>
        <p:txBody>
          <a:bodyPr wrap="none">
            <a:spAutoFit/>
          </a:bodyPr>
          <a:lstStyle/>
          <a:p>
            <a:pPr marL="0" marR="0" lvl="0" indent="0" algn="l" defTabSz="914102" rtl="0" eaLnBrk="1" fontAlgn="base" latinLnBrk="0" hangingPunct="1">
              <a:lnSpc>
                <a:spcPct val="95000"/>
              </a:lnSpc>
              <a:spcBef>
                <a:spcPct val="0"/>
              </a:spcBef>
              <a:spcAft>
                <a:spcPct val="0"/>
              </a:spcAft>
              <a:buClrTx/>
              <a:buSzTx/>
              <a:buFontTx/>
              <a:buNone/>
              <a:tabLst/>
              <a:defRPr/>
            </a:pPr>
            <a:r>
              <a:rPr kumimoji="0" lang="en-US" sz="1400" b="1" i="0" u="none" strike="noStrike" kern="0" cap="none" spc="49" normalizeH="0" baseline="0" noProof="0">
                <a:ln>
                  <a:noFill/>
                </a:ln>
                <a:solidFill>
                  <a:srgbClr val="0078D7">
                    <a:lumMod val="50000"/>
                  </a:srgbClr>
                </a:solidFill>
                <a:effectLst/>
                <a:uLnTx/>
                <a:uFillTx/>
                <a:latin typeface="Segoe UI Light" panose="020B0502040204020203" pitchFamily="34" charset="0"/>
                <a:ea typeface="Segoe UI Semibold" charset="0"/>
                <a:cs typeface="Segoe UI Light" panose="020B0502040204020203" pitchFamily="34" charset="0"/>
              </a:rPr>
              <a:t>BI + Reporting</a:t>
            </a:r>
          </a:p>
        </p:txBody>
      </p:sp>
      <p:sp>
        <p:nvSpPr>
          <p:cNvPr id="125" name="Rectangle 124">
            <a:extLst>
              <a:ext uri="{FF2B5EF4-FFF2-40B4-BE49-F238E27FC236}">
                <a16:creationId xmlns:a16="http://schemas.microsoft.com/office/drawing/2014/main" id="{5675C092-FB0F-4CFF-A6B4-4397B0C6A353}"/>
              </a:ext>
            </a:extLst>
          </p:cNvPr>
          <p:cNvSpPr/>
          <p:nvPr/>
        </p:nvSpPr>
        <p:spPr>
          <a:xfrm>
            <a:off x="9854886" y="3751136"/>
            <a:ext cx="1741952" cy="297004"/>
          </a:xfrm>
          <a:prstGeom prst="rect">
            <a:avLst/>
          </a:prstGeom>
        </p:spPr>
        <p:txBody>
          <a:bodyPr wrap="none">
            <a:spAutoFit/>
          </a:bodyPr>
          <a:lstStyle/>
          <a:p>
            <a:pPr marL="0" marR="0" lvl="0" indent="0" algn="l" defTabSz="914102" rtl="0" eaLnBrk="1" fontAlgn="base" latinLnBrk="0" hangingPunct="1">
              <a:lnSpc>
                <a:spcPct val="95000"/>
              </a:lnSpc>
              <a:spcBef>
                <a:spcPct val="0"/>
              </a:spcBef>
              <a:spcAft>
                <a:spcPct val="0"/>
              </a:spcAft>
              <a:buClrTx/>
              <a:buSzTx/>
              <a:buFontTx/>
              <a:buNone/>
              <a:tabLst/>
              <a:defRPr/>
            </a:pPr>
            <a:r>
              <a:rPr kumimoji="0" lang="en-US" sz="1400" b="1" i="0" u="none" strike="noStrike" kern="0" cap="none" spc="49" normalizeH="0" baseline="0" noProof="0">
                <a:ln>
                  <a:noFill/>
                </a:ln>
                <a:solidFill>
                  <a:srgbClr val="0078D7">
                    <a:lumMod val="50000"/>
                  </a:srgbClr>
                </a:solidFill>
                <a:effectLst/>
                <a:uLnTx/>
                <a:uFillTx/>
                <a:latin typeface="Segoe UI Light" panose="020B0502040204020203" pitchFamily="34" charset="0"/>
                <a:ea typeface="+mn-ea"/>
                <a:cs typeface="Segoe UI Light" panose="020B0502040204020203" pitchFamily="34" charset="0"/>
              </a:rPr>
              <a:t>Real Time Analytics</a:t>
            </a:r>
          </a:p>
        </p:txBody>
      </p:sp>
      <p:sp>
        <p:nvSpPr>
          <p:cNvPr id="126" name="Rectangle 125">
            <a:extLst>
              <a:ext uri="{FF2B5EF4-FFF2-40B4-BE49-F238E27FC236}">
                <a16:creationId xmlns:a16="http://schemas.microsoft.com/office/drawing/2014/main" id="{DB3C0573-7CFD-44AE-9F95-E97CED22D1A4}"/>
              </a:ext>
            </a:extLst>
          </p:cNvPr>
          <p:cNvSpPr/>
          <p:nvPr/>
        </p:nvSpPr>
        <p:spPr bwMode="auto">
          <a:xfrm>
            <a:off x="4001033" y="4457486"/>
            <a:ext cx="5376758" cy="911760"/>
          </a:xfrm>
          <a:prstGeom prst="rect">
            <a:avLst/>
          </a:prstGeom>
          <a:solidFill>
            <a:srgbClr val="BDD7EE">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endParaRPr kumimoji="0" lang="en-US" sz="5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27" name="Rectangle 126">
            <a:extLst>
              <a:ext uri="{FF2B5EF4-FFF2-40B4-BE49-F238E27FC236}">
                <a16:creationId xmlns:a16="http://schemas.microsoft.com/office/drawing/2014/main" id="{2F9F103C-AFCA-4F25-8F5C-1900C8F539D6}"/>
              </a:ext>
            </a:extLst>
          </p:cNvPr>
          <p:cNvSpPr/>
          <p:nvPr/>
        </p:nvSpPr>
        <p:spPr>
          <a:xfrm>
            <a:off x="6341084" y="4858640"/>
            <a:ext cx="1756064" cy="246221"/>
          </a:xfrm>
          <a:prstGeom prst="rect">
            <a:avLst/>
          </a:prstGeom>
        </p:spPr>
        <p:txBody>
          <a:bodyPr wrap="square">
            <a:sp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000" b="0" i="0" u="none" strike="noStrike" kern="0" cap="none" spc="49" normalizeH="0" baseline="0" noProof="0">
                <a:ln>
                  <a:noFill/>
                </a:ln>
                <a:solidFill>
                  <a:srgbClr val="505050"/>
                </a:solidFill>
                <a:effectLst/>
                <a:uLnTx/>
                <a:uFillTx/>
                <a:latin typeface="Segoe UI Light" panose="020B0502040204020203" pitchFamily="34" charset="0"/>
                <a:ea typeface="Segoe UI Semibold" charset="0"/>
                <a:cs typeface="Segoe UI Light" panose="020B0502040204020203" pitchFamily="34" charset="0"/>
              </a:rPr>
              <a:t>Big data store</a:t>
            </a:r>
          </a:p>
        </p:txBody>
      </p:sp>
      <p:sp>
        <p:nvSpPr>
          <p:cNvPr id="128" name="Rectangle 127">
            <a:extLst>
              <a:ext uri="{FF2B5EF4-FFF2-40B4-BE49-F238E27FC236}">
                <a16:creationId xmlns:a16="http://schemas.microsoft.com/office/drawing/2014/main" id="{45C724FA-042C-42C0-951E-6D916758EF19}"/>
              </a:ext>
            </a:extLst>
          </p:cNvPr>
          <p:cNvSpPr/>
          <p:nvPr/>
        </p:nvSpPr>
        <p:spPr bwMode="auto">
          <a:xfrm>
            <a:off x="4001033" y="2182089"/>
            <a:ext cx="1756064" cy="2047009"/>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EXPLORE</a:t>
            </a:r>
          </a:p>
        </p:txBody>
      </p:sp>
      <p:pic>
        <p:nvPicPr>
          <p:cNvPr id="129" name="Picture 128">
            <a:extLst>
              <a:ext uri="{FF2B5EF4-FFF2-40B4-BE49-F238E27FC236}">
                <a16:creationId xmlns:a16="http://schemas.microsoft.com/office/drawing/2014/main" id="{6A6250F8-0531-40DB-B5F2-712F1EEBC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402" y="2789933"/>
            <a:ext cx="542779" cy="602352"/>
          </a:xfrm>
          <a:prstGeom prst="rect">
            <a:avLst/>
          </a:prstGeom>
        </p:spPr>
      </p:pic>
      <p:sp>
        <p:nvSpPr>
          <p:cNvPr id="130" name="Rectangle 129">
            <a:extLst>
              <a:ext uri="{FF2B5EF4-FFF2-40B4-BE49-F238E27FC236}">
                <a16:creationId xmlns:a16="http://schemas.microsoft.com/office/drawing/2014/main" id="{D1278C13-EEF5-4D2B-9531-CCAC53DE7500}"/>
              </a:ext>
            </a:extLst>
          </p:cNvPr>
          <p:cNvSpPr/>
          <p:nvPr/>
        </p:nvSpPr>
        <p:spPr>
          <a:xfrm>
            <a:off x="4197463" y="3547430"/>
            <a:ext cx="1428598" cy="246221"/>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Query All Data</a:t>
            </a:r>
          </a:p>
        </p:txBody>
      </p:sp>
      <p:sp>
        <p:nvSpPr>
          <p:cNvPr id="131" name="Rectangle 130">
            <a:extLst>
              <a:ext uri="{FF2B5EF4-FFF2-40B4-BE49-F238E27FC236}">
                <a16:creationId xmlns:a16="http://schemas.microsoft.com/office/drawing/2014/main" id="{36EE1BE1-8946-4138-9E3C-ED062835D19B}"/>
              </a:ext>
            </a:extLst>
          </p:cNvPr>
          <p:cNvSpPr/>
          <p:nvPr/>
        </p:nvSpPr>
        <p:spPr>
          <a:xfrm>
            <a:off x="5990355" y="3547430"/>
            <a:ext cx="1428598" cy="246221"/>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Analytics Engines</a:t>
            </a:r>
          </a:p>
        </p:txBody>
      </p:sp>
      <p:sp>
        <p:nvSpPr>
          <p:cNvPr id="132" name="Rectangle 131">
            <a:extLst>
              <a:ext uri="{FF2B5EF4-FFF2-40B4-BE49-F238E27FC236}">
                <a16:creationId xmlns:a16="http://schemas.microsoft.com/office/drawing/2014/main" id="{B419FB05-9C48-423F-AA33-BE969C613DB1}"/>
              </a:ext>
            </a:extLst>
          </p:cNvPr>
          <p:cNvSpPr/>
          <p:nvPr/>
        </p:nvSpPr>
        <p:spPr>
          <a:xfrm>
            <a:off x="7748150" y="3547430"/>
            <a:ext cx="1428598" cy="246221"/>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Data Warehouse</a:t>
            </a:r>
          </a:p>
        </p:txBody>
      </p:sp>
      <p:pic>
        <p:nvPicPr>
          <p:cNvPr id="133" name="Picture 132">
            <a:extLst>
              <a:ext uri="{FF2B5EF4-FFF2-40B4-BE49-F238E27FC236}">
                <a16:creationId xmlns:a16="http://schemas.microsoft.com/office/drawing/2014/main" id="{ECE725C8-7127-4AEA-9394-197D942569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8868" y="3274353"/>
            <a:ext cx="1162361" cy="720158"/>
          </a:xfrm>
          <a:prstGeom prst="rect">
            <a:avLst/>
          </a:prstGeom>
        </p:spPr>
      </p:pic>
      <p:pic>
        <p:nvPicPr>
          <p:cNvPr id="134" name="Picture 133">
            <a:extLst>
              <a:ext uri="{FF2B5EF4-FFF2-40B4-BE49-F238E27FC236}">
                <a16:creationId xmlns:a16="http://schemas.microsoft.com/office/drawing/2014/main" id="{4A5CE9EB-B5E6-4A04-8111-57E651F38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8593" y="1604590"/>
            <a:ext cx="927001" cy="4058239"/>
          </a:xfrm>
          <a:prstGeom prst="rect">
            <a:avLst/>
          </a:prstGeom>
        </p:spPr>
      </p:pic>
      <p:pic>
        <p:nvPicPr>
          <p:cNvPr id="135" name="Picture 134">
            <a:extLst>
              <a:ext uri="{FF2B5EF4-FFF2-40B4-BE49-F238E27FC236}">
                <a16:creationId xmlns:a16="http://schemas.microsoft.com/office/drawing/2014/main" id="{224060D0-F439-4CE4-A5E1-4DA2D77E70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25243" y="2161313"/>
            <a:ext cx="395926" cy="2052205"/>
          </a:xfrm>
          <a:prstGeom prst="rect">
            <a:avLst/>
          </a:prstGeom>
        </p:spPr>
      </p:pic>
      <p:pic>
        <p:nvPicPr>
          <p:cNvPr id="136" name="Picture 135">
            <a:extLst>
              <a:ext uri="{FF2B5EF4-FFF2-40B4-BE49-F238E27FC236}">
                <a16:creationId xmlns:a16="http://schemas.microsoft.com/office/drawing/2014/main" id="{AE4593EE-F48B-4A93-A43B-210215E82F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2788" y="4026984"/>
            <a:ext cx="240723" cy="539823"/>
          </a:xfrm>
          <a:prstGeom prst="rect">
            <a:avLst/>
          </a:prstGeom>
          <a:noFill/>
        </p:spPr>
      </p:pic>
      <p:pic>
        <p:nvPicPr>
          <p:cNvPr id="137" name="Picture 136">
            <a:extLst>
              <a:ext uri="{FF2B5EF4-FFF2-40B4-BE49-F238E27FC236}">
                <a16:creationId xmlns:a16="http://schemas.microsoft.com/office/drawing/2014/main" id="{4D12A444-EAFD-45E5-B10C-DFAF3CCF11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8784" y="4026984"/>
            <a:ext cx="240723" cy="539823"/>
          </a:xfrm>
          <a:prstGeom prst="rect">
            <a:avLst/>
          </a:prstGeom>
          <a:noFill/>
        </p:spPr>
      </p:pic>
      <p:pic>
        <p:nvPicPr>
          <p:cNvPr id="138" name="Picture 137">
            <a:extLst>
              <a:ext uri="{FF2B5EF4-FFF2-40B4-BE49-F238E27FC236}">
                <a16:creationId xmlns:a16="http://schemas.microsoft.com/office/drawing/2014/main" id="{1C88A7F4-00FB-435C-94D2-A14809F36A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31774" y="4026984"/>
            <a:ext cx="240723" cy="539823"/>
          </a:xfrm>
          <a:prstGeom prst="rect">
            <a:avLst/>
          </a:prstGeom>
          <a:noFill/>
        </p:spPr>
      </p:pic>
      <p:sp>
        <p:nvSpPr>
          <p:cNvPr id="139" name="Rectangle 138">
            <a:extLst>
              <a:ext uri="{FF2B5EF4-FFF2-40B4-BE49-F238E27FC236}">
                <a16:creationId xmlns:a16="http://schemas.microsoft.com/office/drawing/2014/main" id="{F2D44863-BE40-462A-A672-FA9730BD4010}"/>
              </a:ext>
            </a:extLst>
          </p:cNvPr>
          <p:cNvSpPr/>
          <p:nvPr/>
        </p:nvSpPr>
        <p:spPr>
          <a:xfrm>
            <a:off x="2388175" y="4165588"/>
            <a:ext cx="1428598" cy="400110"/>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Data Orchestration and Monitoring</a:t>
            </a:r>
          </a:p>
        </p:txBody>
      </p:sp>
      <p:pic>
        <p:nvPicPr>
          <p:cNvPr id="140" name="Picture 139">
            <a:extLst>
              <a:ext uri="{FF2B5EF4-FFF2-40B4-BE49-F238E27FC236}">
                <a16:creationId xmlns:a16="http://schemas.microsoft.com/office/drawing/2014/main" id="{F9604B1E-82D5-419E-98ED-E26B2BDF180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58144" y="4601108"/>
            <a:ext cx="702896" cy="618394"/>
          </a:xfrm>
          <a:prstGeom prst="rect">
            <a:avLst/>
          </a:prstGeom>
        </p:spPr>
      </p:pic>
      <p:pic>
        <p:nvPicPr>
          <p:cNvPr id="141" name="Picture 140">
            <a:extLst>
              <a:ext uri="{FF2B5EF4-FFF2-40B4-BE49-F238E27FC236}">
                <a16:creationId xmlns:a16="http://schemas.microsoft.com/office/drawing/2014/main" id="{8E2BF10A-9D52-43C5-9038-AC0604614B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33581" y="2810264"/>
            <a:ext cx="514139" cy="577279"/>
          </a:xfrm>
          <a:prstGeom prst="rect">
            <a:avLst/>
          </a:prstGeom>
        </p:spPr>
      </p:pic>
      <p:pic>
        <p:nvPicPr>
          <p:cNvPr id="142" name="Picture 141">
            <a:extLst>
              <a:ext uri="{FF2B5EF4-FFF2-40B4-BE49-F238E27FC236}">
                <a16:creationId xmlns:a16="http://schemas.microsoft.com/office/drawing/2014/main" id="{B11BB530-8687-4299-9908-A327A10C1CA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59725" y="2702798"/>
            <a:ext cx="795241" cy="795241"/>
          </a:xfrm>
          <a:prstGeom prst="rect">
            <a:avLst/>
          </a:prstGeom>
        </p:spPr>
      </p:pic>
      <p:sp>
        <p:nvSpPr>
          <p:cNvPr id="143" name="Rectangle 142">
            <a:extLst>
              <a:ext uri="{FF2B5EF4-FFF2-40B4-BE49-F238E27FC236}">
                <a16:creationId xmlns:a16="http://schemas.microsoft.com/office/drawing/2014/main" id="{1A2CF69E-45EC-44AD-8634-6CD091799460}"/>
              </a:ext>
            </a:extLst>
          </p:cNvPr>
          <p:cNvSpPr/>
          <p:nvPr/>
        </p:nvSpPr>
        <p:spPr bwMode="auto">
          <a:xfrm>
            <a:off x="2203819" y="5448495"/>
            <a:ext cx="7169613" cy="615553"/>
          </a:xfrm>
          <a:prstGeom prst="rect">
            <a:avLst/>
          </a:prstGeom>
          <a:solidFill>
            <a:srgbClr val="BDD7EE">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710593">
              <a:spcBef>
                <a:spcPct val="0"/>
              </a:spcBef>
              <a:spcAft>
                <a:spcPct val="35000"/>
              </a:spcAft>
              <a:defRPr/>
            </a:pPr>
            <a:r>
              <a:rPr lang="en-US" sz="1400" kern="0">
                <a:solidFill>
                  <a:srgbClr val="0078D7"/>
                </a:solidFill>
                <a:latin typeface="Segoe UI Semibold" panose="020B0702040204020203" pitchFamily="34" charset="0"/>
                <a:cs typeface="Segoe UI Semibold" panose="020B0702040204020203" pitchFamily="34" charset="0"/>
              </a:rPr>
              <a:t>METADATA MANAGEMENT &amp; </a:t>
            </a: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GOVERNANCE</a:t>
            </a:r>
          </a:p>
        </p:txBody>
      </p:sp>
      <p:grpSp>
        <p:nvGrpSpPr>
          <p:cNvPr id="144" name="Group 143">
            <a:extLst>
              <a:ext uri="{FF2B5EF4-FFF2-40B4-BE49-F238E27FC236}">
                <a16:creationId xmlns:a16="http://schemas.microsoft.com/office/drawing/2014/main" id="{1DF3EE7C-3EA1-4DE6-BB41-2FBF0CFEC861}"/>
              </a:ext>
            </a:extLst>
          </p:cNvPr>
          <p:cNvGrpSpPr/>
          <p:nvPr/>
        </p:nvGrpSpPr>
        <p:grpSpPr>
          <a:xfrm>
            <a:off x="417260" y="1625689"/>
            <a:ext cx="1095968" cy="3627721"/>
            <a:chOff x="673106" y="2108143"/>
            <a:chExt cx="1095968" cy="3627721"/>
          </a:xfrm>
        </p:grpSpPr>
        <p:sp>
          <p:nvSpPr>
            <p:cNvPr id="145" name="Rectangle 144">
              <a:extLst>
                <a:ext uri="{FF2B5EF4-FFF2-40B4-BE49-F238E27FC236}">
                  <a16:creationId xmlns:a16="http://schemas.microsoft.com/office/drawing/2014/main" id="{3D3D6C83-7F0F-44E7-998C-6AEA183EC328}"/>
                </a:ext>
              </a:extLst>
            </p:cNvPr>
            <p:cNvSpPr/>
            <p:nvPr/>
          </p:nvSpPr>
          <p:spPr>
            <a:xfrm>
              <a:off x="691089" y="4846439"/>
              <a:ext cx="580723"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Social</a:t>
              </a:r>
            </a:p>
          </p:txBody>
        </p:sp>
        <p:sp>
          <p:nvSpPr>
            <p:cNvPr id="146" name="Rectangle 145">
              <a:extLst>
                <a:ext uri="{FF2B5EF4-FFF2-40B4-BE49-F238E27FC236}">
                  <a16:creationId xmlns:a16="http://schemas.microsoft.com/office/drawing/2014/main" id="{56CE5A89-7859-4151-B192-9135D6B42378}"/>
                </a:ext>
              </a:extLst>
            </p:cNvPr>
            <p:cNvSpPr/>
            <p:nvPr/>
          </p:nvSpPr>
          <p:spPr>
            <a:xfrm>
              <a:off x="816977" y="2198098"/>
              <a:ext cx="454834"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LOB</a:t>
              </a:r>
            </a:p>
          </p:txBody>
        </p:sp>
        <p:sp>
          <p:nvSpPr>
            <p:cNvPr id="147" name="Rectangle 146">
              <a:extLst>
                <a:ext uri="{FF2B5EF4-FFF2-40B4-BE49-F238E27FC236}">
                  <a16:creationId xmlns:a16="http://schemas.microsoft.com/office/drawing/2014/main" id="{FE876019-367F-4F9B-A109-14745744BF49}"/>
                </a:ext>
              </a:extLst>
            </p:cNvPr>
            <p:cNvSpPr/>
            <p:nvPr/>
          </p:nvSpPr>
          <p:spPr>
            <a:xfrm>
              <a:off x="681281" y="3503415"/>
              <a:ext cx="590532"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Graph</a:t>
              </a:r>
            </a:p>
          </p:txBody>
        </p:sp>
        <p:sp>
          <p:nvSpPr>
            <p:cNvPr id="148" name="Rectangle 147">
              <a:extLst>
                <a:ext uri="{FF2B5EF4-FFF2-40B4-BE49-F238E27FC236}">
                  <a16:creationId xmlns:a16="http://schemas.microsoft.com/office/drawing/2014/main" id="{B0B0AD72-1BB0-4E19-B080-992A9E961F85}"/>
                </a:ext>
              </a:extLst>
            </p:cNvPr>
            <p:cNvSpPr/>
            <p:nvPr/>
          </p:nvSpPr>
          <p:spPr>
            <a:xfrm>
              <a:off x="870931" y="5480245"/>
              <a:ext cx="400881"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IoT</a:t>
              </a:r>
            </a:p>
          </p:txBody>
        </p:sp>
        <p:sp>
          <p:nvSpPr>
            <p:cNvPr id="149" name="ShoppingCart_E7BF">
              <a:extLst>
                <a:ext uri="{FF2B5EF4-FFF2-40B4-BE49-F238E27FC236}">
                  <a16:creationId xmlns:a16="http://schemas.microsoft.com/office/drawing/2014/main" id="{E0C52FE1-5134-4D9B-84C5-FDA801E922A2}"/>
                </a:ext>
              </a:extLst>
            </p:cNvPr>
            <p:cNvSpPr>
              <a:spLocks noChangeAspect="1" noEditPoints="1"/>
            </p:cNvSpPr>
            <p:nvPr/>
          </p:nvSpPr>
          <p:spPr bwMode="auto">
            <a:xfrm>
              <a:off x="1366630" y="2108143"/>
              <a:ext cx="402444" cy="339987"/>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nvGrpSpPr>
            <p:cNvPr id="150" name="Group 149">
              <a:extLst>
                <a:ext uri="{FF2B5EF4-FFF2-40B4-BE49-F238E27FC236}">
                  <a16:creationId xmlns:a16="http://schemas.microsoft.com/office/drawing/2014/main" id="{20B642FB-FC14-41D1-AA76-139B727159BE}"/>
                </a:ext>
              </a:extLst>
            </p:cNvPr>
            <p:cNvGrpSpPr/>
            <p:nvPr/>
          </p:nvGrpSpPr>
          <p:grpSpPr>
            <a:xfrm>
              <a:off x="1389496" y="3476293"/>
              <a:ext cx="356712" cy="317603"/>
              <a:chOff x="5381211" y="5822591"/>
              <a:chExt cx="1439523" cy="1290119"/>
            </a:xfrm>
            <a:solidFill>
              <a:schemeClr val="bg1"/>
            </a:solidFill>
          </p:grpSpPr>
          <p:cxnSp>
            <p:nvCxnSpPr>
              <p:cNvPr id="171" name="Straight Connector 170">
                <a:extLst>
                  <a:ext uri="{FF2B5EF4-FFF2-40B4-BE49-F238E27FC236}">
                    <a16:creationId xmlns:a16="http://schemas.microsoft.com/office/drawing/2014/main" id="{6BEA7EDA-1444-4D12-AA03-397483596126}"/>
                  </a:ext>
                </a:extLst>
              </p:cNvPr>
              <p:cNvCxnSpPr>
                <a:cxnSpLocks/>
              </p:cNvCxnSpPr>
              <p:nvPr/>
            </p:nvCxnSpPr>
            <p:spPr>
              <a:xfrm flipV="1">
                <a:off x="6057900" y="6623850"/>
                <a:ext cx="64441" cy="30527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B79FF22-23DF-4BC9-94BE-74F8DF61ACAD}"/>
                  </a:ext>
                </a:extLst>
              </p:cNvPr>
              <p:cNvCxnSpPr>
                <a:cxnSpLocks/>
              </p:cNvCxnSpPr>
              <p:nvPr/>
            </p:nvCxnSpPr>
            <p:spPr>
              <a:xfrm flipH="1" flipV="1">
                <a:off x="6187440" y="6596380"/>
                <a:ext cx="266700" cy="19050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4D2037C-7E08-4ABA-85DC-B665BDCF9849}"/>
                  </a:ext>
                </a:extLst>
              </p:cNvPr>
              <p:cNvCxnSpPr>
                <a:cxnSpLocks/>
              </p:cNvCxnSpPr>
              <p:nvPr/>
            </p:nvCxnSpPr>
            <p:spPr>
              <a:xfrm flipH="1">
                <a:off x="6205220" y="6555740"/>
                <a:ext cx="436881" cy="254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E51584E-8C41-4816-B140-8ED7F8CCEA2C}"/>
                  </a:ext>
                </a:extLst>
              </p:cNvPr>
              <p:cNvCxnSpPr>
                <a:cxnSpLocks/>
              </p:cNvCxnSpPr>
              <p:nvPr/>
            </p:nvCxnSpPr>
            <p:spPr>
              <a:xfrm flipH="1">
                <a:off x="5798821" y="6588760"/>
                <a:ext cx="274319" cy="15748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FEB43FD-C5FF-4EED-8C38-8EAA3346DAB3}"/>
                  </a:ext>
                </a:extLst>
              </p:cNvPr>
              <p:cNvCxnSpPr>
                <a:cxnSpLocks/>
              </p:cNvCxnSpPr>
              <p:nvPr/>
            </p:nvCxnSpPr>
            <p:spPr>
              <a:xfrm flipH="1" flipV="1">
                <a:off x="5570220" y="6406515"/>
                <a:ext cx="489585" cy="131445"/>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1BB6B06-0422-421E-8B3E-ABE0BA2082F0}"/>
                  </a:ext>
                </a:extLst>
              </p:cNvPr>
              <p:cNvCxnSpPr>
                <a:cxnSpLocks/>
              </p:cNvCxnSpPr>
              <p:nvPr/>
            </p:nvCxnSpPr>
            <p:spPr>
              <a:xfrm flipH="1" flipV="1">
                <a:off x="5785485" y="6122670"/>
                <a:ext cx="297180" cy="37338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4CA5D65-B90E-4C74-AC1C-1D03E81A8589}"/>
                  </a:ext>
                </a:extLst>
              </p:cNvPr>
              <p:cNvCxnSpPr>
                <a:cxnSpLocks/>
              </p:cNvCxnSpPr>
              <p:nvPr/>
            </p:nvCxnSpPr>
            <p:spPr>
              <a:xfrm flipV="1">
                <a:off x="6162040" y="6012180"/>
                <a:ext cx="187960" cy="46990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8" name="Oval 177">
                <a:extLst>
                  <a:ext uri="{FF2B5EF4-FFF2-40B4-BE49-F238E27FC236}">
                    <a16:creationId xmlns:a16="http://schemas.microsoft.com/office/drawing/2014/main" id="{9F21581A-32F5-44BD-ABDD-5E5424C85E53}"/>
                  </a:ext>
                </a:extLst>
              </p:cNvPr>
              <p:cNvSpPr/>
              <p:nvPr/>
            </p:nvSpPr>
            <p:spPr bwMode="auto">
              <a:xfrm>
                <a:off x="6030684" y="644599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Oval 178">
                <a:extLst>
                  <a:ext uri="{FF2B5EF4-FFF2-40B4-BE49-F238E27FC236}">
                    <a16:creationId xmlns:a16="http://schemas.microsoft.com/office/drawing/2014/main" id="{7A8D5BDB-A553-41D7-8ACA-0D0EEA9E3BF5}"/>
                  </a:ext>
                </a:extLst>
              </p:cNvPr>
              <p:cNvSpPr/>
              <p:nvPr/>
            </p:nvSpPr>
            <p:spPr bwMode="auto">
              <a:xfrm>
                <a:off x="6612344" y="644599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Oval 179">
                <a:extLst>
                  <a:ext uri="{FF2B5EF4-FFF2-40B4-BE49-F238E27FC236}">
                    <a16:creationId xmlns:a16="http://schemas.microsoft.com/office/drawing/2014/main" id="{8D236DA3-B05E-4FF0-8A4D-324E7BEE480E}"/>
                  </a:ext>
                </a:extLst>
              </p:cNvPr>
              <p:cNvSpPr/>
              <p:nvPr/>
            </p:nvSpPr>
            <p:spPr bwMode="auto">
              <a:xfrm>
                <a:off x="6415326" y="672285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1" name="Oval 180">
                <a:extLst>
                  <a:ext uri="{FF2B5EF4-FFF2-40B4-BE49-F238E27FC236}">
                    <a16:creationId xmlns:a16="http://schemas.microsoft.com/office/drawing/2014/main" id="{9F78E757-B3AA-43D8-9C96-D8BBF5EA1FD8}"/>
                  </a:ext>
                </a:extLst>
              </p:cNvPr>
              <p:cNvSpPr/>
              <p:nvPr/>
            </p:nvSpPr>
            <p:spPr bwMode="auto">
              <a:xfrm>
                <a:off x="6271983" y="5822591"/>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2" name="Oval 181">
                <a:extLst>
                  <a:ext uri="{FF2B5EF4-FFF2-40B4-BE49-F238E27FC236}">
                    <a16:creationId xmlns:a16="http://schemas.microsoft.com/office/drawing/2014/main" id="{00E2ADF6-FE64-4A81-B7C3-9A44977C1D5C}"/>
                  </a:ext>
                </a:extLst>
              </p:cNvPr>
              <p:cNvSpPr/>
              <p:nvPr/>
            </p:nvSpPr>
            <p:spPr bwMode="auto">
              <a:xfrm>
                <a:off x="5634443" y="595213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3" name="Oval 182">
                <a:extLst>
                  <a:ext uri="{FF2B5EF4-FFF2-40B4-BE49-F238E27FC236}">
                    <a16:creationId xmlns:a16="http://schemas.microsoft.com/office/drawing/2014/main" id="{529C3270-8877-4CE9-B5B7-0E7B385950B5}"/>
                  </a:ext>
                </a:extLst>
              </p:cNvPr>
              <p:cNvSpPr/>
              <p:nvPr/>
            </p:nvSpPr>
            <p:spPr bwMode="auto">
              <a:xfrm>
                <a:off x="5381211" y="6285981"/>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Oval 183">
                <a:extLst>
                  <a:ext uri="{FF2B5EF4-FFF2-40B4-BE49-F238E27FC236}">
                    <a16:creationId xmlns:a16="http://schemas.microsoft.com/office/drawing/2014/main" id="{CDB7C634-C886-4A56-8D4B-21A97E6D9EC9}"/>
                  </a:ext>
                </a:extLst>
              </p:cNvPr>
              <p:cNvSpPr/>
              <p:nvPr/>
            </p:nvSpPr>
            <p:spPr bwMode="auto">
              <a:xfrm>
                <a:off x="5618093" y="6677155"/>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5" name="Oval 184">
                <a:extLst>
                  <a:ext uri="{FF2B5EF4-FFF2-40B4-BE49-F238E27FC236}">
                    <a16:creationId xmlns:a16="http://schemas.microsoft.com/office/drawing/2014/main" id="{E202BAF6-16B1-4B9F-B4A9-743BC745A4E3}"/>
                  </a:ext>
                </a:extLst>
              </p:cNvPr>
              <p:cNvSpPr/>
              <p:nvPr/>
            </p:nvSpPr>
            <p:spPr bwMode="auto">
              <a:xfrm>
                <a:off x="5941777" y="6904320"/>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1" name="Rectangle 150">
              <a:extLst>
                <a:ext uri="{FF2B5EF4-FFF2-40B4-BE49-F238E27FC236}">
                  <a16:creationId xmlns:a16="http://schemas.microsoft.com/office/drawing/2014/main" id="{E24E8617-B0EE-48A9-BC6B-142C0D319055}"/>
                </a:ext>
              </a:extLst>
            </p:cNvPr>
            <p:cNvSpPr/>
            <p:nvPr/>
          </p:nvSpPr>
          <p:spPr>
            <a:xfrm>
              <a:off x="673106" y="4170214"/>
              <a:ext cx="598706"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Image</a:t>
              </a:r>
            </a:p>
          </p:txBody>
        </p:sp>
        <p:grpSp>
          <p:nvGrpSpPr>
            <p:cNvPr id="152" name="Group 151">
              <a:extLst>
                <a:ext uri="{FF2B5EF4-FFF2-40B4-BE49-F238E27FC236}">
                  <a16:creationId xmlns:a16="http://schemas.microsoft.com/office/drawing/2014/main" id="{B0125EE2-D5FC-46F4-AF3C-D41A7485979E}"/>
                </a:ext>
              </a:extLst>
            </p:cNvPr>
            <p:cNvGrpSpPr/>
            <p:nvPr/>
          </p:nvGrpSpPr>
          <p:grpSpPr>
            <a:xfrm>
              <a:off x="1422908" y="4154100"/>
              <a:ext cx="289888" cy="260057"/>
              <a:chOff x="2760401" y="1824177"/>
              <a:chExt cx="285697" cy="257980"/>
            </a:xfrm>
          </p:grpSpPr>
          <p:sp>
            <p:nvSpPr>
              <p:cNvPr id="168" name="Rectangle 48">
                <a:extLst>
                  <a:ext uri="{FF2B5EF4-FFF2-40B4-BE49-F238E27FC236}">
                    <a16:creationId xmlns:a16="http://schemas.microsoft.com/office/drawing/2014/main" id="{5AC93E1D-4E53-43CE-A256-791BDE834734}"/>
                  </a:ext>
                </a:extLst>
              </p:cNvPr>
              <p:cNvSpPr>
                <a:spLocks noChangeArrowheads="1"/>
              </p:cNvSpPr>
              <p:nvPr/>
            </p:nvSpPr>
            <p:spPr bwMode="auto">
              <a:xfrm>
                <a:off x="2760401" y="1824177"/>
                <a:ext cx="285697" cy="257980"/>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169" name="Freeform 49">
                <a:extLst>
                  <a:ext uri="{FF2B5EF4-FFF2-40B4-BE49-F238E27FC236}">
                    <a16:creationId xmlns:a16="http://schemas.microsoft.com/office/drawing/2014/main" id="{B06AA0E4-1F7A-4C3B-9707-8076A0FD8F3C}"/>
                  </a:ext>
                </a:extLst>
              </p:cNvPr>
              <p:cNvSpPr>
                <a:spLocks/>
              </p:cNvSpPr>
              <p:nvPr/>
            </p:nvSpPr>
            <p:spPr bwMode="auto">
              <a:xfrm>
                <a:off x="2760401"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170" name="Oval 169">
                <a:extLst>
                  <a:ext uri="{FF2B5EF4-FFF2-40B4-BE49-F238E27FC236}">
                    <a16:creationId xmlns:a16="http://schemas.microsoft.com/office/drawing/2014/main" id="{A9344B4E-32CB-4405-8077-075A131ED4AA}"/>
                  </a:ext>
                </a:extLst>
              </p:cNvPr>
              <p:cNvSpPr>
                <a:spLocks noChangeArrowheads="1"/>
              </p:cNvSpPr>
              <p:nvPr/>
            </p:nvSpPr>
            <p:spPr bwMode="auto">
              <a:xfrm>
                <a:off x="2951221" y="1871082"/>
                <a:ext cx="47971" cy="46905"/>
              </a:xfrm>
              <a:prstGeom prst="ellipse">
                <a:avLst/>
              </a:prstGeom>
              <a:noFill/>
              <a:ln w="12700">
                <a:solidFill>
                  <a:schemeClr val="tx1"/>
                </a:solidFill>
                <a:round/>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grpSp>
        <p:sp>
          <p:nvSpPr>
            <p:cNvPr id="153" name="Freeform 194">
              <a:extLst>
                <a:ext uri="{FF2B5EF4-FFF2-40B4-BE49-F238E27FC236}">
                  <a16:creationId xmlns:a16="http://schemas.microsoft.com/office/drawing/2014/main" id="{9F2B7081-8479-4DCB-B010-E54C026CFABE}"/>
                </a:ext>
              </a:extLst>
            </p:cNvPr>
            <p:cNvSpPr/>
            <p:nvPr/>
          </p:nvSpPr>
          <p:spPr bwMode="auto">
            <a:xfrm>
              <a:off x="1413755" y="4807236"/>
              <a:ext cx="308195" cy="252386"/>
            </a:xfrm>
            <a:custGeom>
              <a:avLst/>
              <a:gdLst>
                <a:gd name="connsiteX0" fmla="*/ 2243075 w 3227827"/>
                <a:gd name="connsiteY0" fmla="*/ 0 h 2660690"/>
                <a:gd name="connsiteX1" fmla="*/ 2705138 w 3227827"/>
                <a:gd name="connsiteY1" fmla="*/ 178525 h 2660690"/>
                <a:gd name="connsiteX2" fmla="*/ 2744327 w 3227827"/>
                <a:gd name="connsiteY2" fmla="*/ 219630 h 2660690"/>
                <a:gd name="connsiteX3" fmla="*/ 2774681 w 3227827"/>
                <a:gd name="connsiteY3" fmla="*/ 217260 h 2660690"/>
                <a:gd name="connsiteX4" fmla="*/ 3179748 w 3227827"/>
                <a:gd name="connsiteY4" fmla="*/ 39644 h 2660690"/>
                <a:gd name="connsiteX5" fmla="*/ 2898534 w 3227827"/>
                <a:gd name="connsiteY5" fmla="*/ 401594 h 2660690"/>
                <a:gd name="connsiteX6" fmla="*/ 3227827 w 3227827"/>
                <a:gd name="connsiteY6" fmla="*/ 319044 h 2660690"/>
                <a:gd name="connsiteX7" fmla="*/ 2991063 w 3227827"/>
                <a:gd name="connsiteY7" fmla="*/ 666622 h 2660690"/>
                <a:gd name="connsiteX8" fmla="*/ 2924137 w 3227827"/>
                <a:gd name="connsiteY8" fmla="*/ 717139 h 2660690"/>
                <a:gd name="connsiteX9" fmla="*/ 2924693 w 3227827"/>
                <a:gd name="connsiteY9" fmla="*/ 729139 h 2660690"/>
                <a:gd name="connsiteX10" fmla="*/ 990811 w 3227827"/>
                <a:gd name="connsiteY10" fmla="*/ 2659611 h 2660690"/>
                <a:gd name="connsiteX11" fmla="*/ 83639 w 3227827"/>
                <a:gd name="connsiteY11" fmla="*/ 2429023 h 2660690"/>
                <a:gd name="connsiteX12" fmla="*/ 0 w 3227827"/>
                <a:gd name="connsiteY12" fmla="*/ 2378015 h 2660690"/>
                <a:gd name="connsiteX13" fmla="*/ 151258 w 3227827"/>
                <a:gd name="connsiteY13" fmla="*/ 2370349 h 2660690"/>
                <a:gd name="connsiteX14" fmla="*/ 899006 w 3227827"/>
                <a:gd name="connsiteY14" fmla="*/ 2129959 h 2660690"/>
                <a:gd name="connsiteX15" fmla="*/ 966223 w 3227827"/>
                <a:gd name="connsiteY15" fmla="*/ 2085120 h 2660690"/>
                <a:gd name="connsiteX16" fmla="*/ 904179 w 3227827"/>
                <a:gd name="connsiteY16" fmla="*/ 2074665 h 2660690"/>
                <a:gd name="connsiteX17" fmla="*/ 353090 w 3227827"/>
                <a:gd name="connsiteY17" fmla="*/ 1603559 h 2660690"/>
                <a:gd name="connsiteX18" fmla="*/ 608904 w 3227827"/>
                <a:gd name="connsiteY18" fmla="*/ 1614444 h 2660690"/>
                <a:gd name="connsiteX19" fmla="*/ 129933 w 3227827"/>
                <a:gd name="connsiteY19" fmla="*/ 931366 h 2660690"/>
                <a:gd name="connsiteX20" fmla="*/ 374862 w 3227827"/>
                <a:gd name="connsiteY20" fmla="*/ 993959 h 2660690"/>
                <a:gd name="connsiteX21" fmla="*/ 219740 w 3227827"/>
                <a:gd name="connsiteY21" fmla="*/ 101330 h 2660690"/>
                <a:gd name="connsiteX22" fmla="*/ 1410961 w 3227827"/>
                <a:gd name="connsiteY22" fmla="*/ 782283 h 2660690"/>
                <a:gd name="connsiteX23" fmla="*/ 1563883 w 3227827"/>
                <a:gd name="connsiteY23" fmla="*/ 792289 h 2660690"/>
                <a:gd name="connsiteX24" fmla="*/ 1563785 w 3227827"/>
                <a:gd name="connsiteY24" fmla="*/ 791863 h 2660690"/>
                <a:gd name="connsiteX25" fmla="*/ 1555866 w 3227827"/>
                <a:gd name="connsiteY25" fmla="*/ 687208 h 2660690"/>
                <a:gd name="connsiteX26" fmla="*/ 2243075 w 3227827"/>
                <a:gd name="connsiteY26" fmla="*/ 0 h 2660690"/>
                <a:gd name="connsiteX0" fmla="*/ 2243075 w 3227827"/>
                <a:gd name="connsiteY0" fmla="*/ 0 h 2660690"/>
                <a:gd name="connsiteX1" fmla="*/ 2705138 w 3227827"/>
                <a:gd name="connsiteY1" fmla="*/ 178525 h 2660690"/>
                <a:gd name="connsiteX2" fmla="*/ 2744327 w 3227827"/>
                <a:gd name="connsiteY2" fmla="*/ 219630 h 2660690"/>
                <a:gd name="connsiteX3" fmla="*/ 2774681 w 3227827"/>
                <a:gd name="connsiteY3" fmla="*/ 217260 h 2660690"/>
                <a:gd name="connsiteX4" fmla="*/ 3179748 w 3227827"/>
                <a:gd name="connsiteY4" fmla="*/ 39644 h 2660690"/>
                <a:gd name="connsiteX5" fmla="*/ 2898534 w 3227827"/>
                <a:gd name="connsiteY5" fmla="*/ 401594 h 2660690"/>
                <a:gd name="connsiteX6" fmla="*/ 3227827 w 3227827"/>
                <a:gd name="connsiteY6" fmla="*/ 319044 h 2660690"/>
                <a:gd name="connsiteX7" fmla="*/ 2991063 w 3227827"/>
                <a:gd name="connsiteY7" fmla="*/ 666622 h 2660690"/>
                <a:gd name="connsiteX8" fmla="*/ 2924137 w 3227827"/>
                <a:gd name="connsiteY8" fmla="*/ 717139 h 2660690"/>
                <a:gd name="connsiteX9" fmla="*/ 2924693 w 3227827"/>
                <a:gd name="connsiteY9" fmla="*/ 729139 h 2660690"/>
                <a:gd name="connsiteX10" fmla="*/ 990811 w 3227827"/>
                <a:gd name="connsiteY10" fmla="*/ 2659611 h 2660690"/>
                <a:gd name="connsiteX11" fmla="*/ 83639 w 3227827"/>
                <a:gd name="connsiteY11" fmla="*/ 2429023 h 2660690"/>
                <a:gd name="connsiteX12" fmla="*/ 0 w 3227827"/>
                <a:gd name="connsiteY12" fmla="*/ 2378015 h 2660690"/>
                <a:gd name="connsiteX13" fmla="*/ 151258 w 3227827"/>
                <a:gd name="connsiteY13" fmla="*/ 2370349 h 2660690"/>
                <a:gd name="connsiteX14" fmla="*/ 899006 w 3227827"/>
                <a:gd name="connsiteY14" fmla="*/ 2129959 h 2660690"/>
                <a:gd name="connsiteX15" fmla="*/ 966223 w 3227827"/>
                <a:gd name="connsiteY15" fmla="*/ 2085120 h 2660690"/>
                <a:gd name="connsiteX16" fmla="*/ 904179 w 3227827"/>
                <a:gd name="connsiteY16" fmla="*/ 2074665 h 2660690"/>
                <a:gd name="connsiteX17" fmla="*/ 353090 w 3227827"/>
                <a:gd name="connsiteY17" fmla="*/ 1603559 h 2660690"/>
                <a:gd name="connsiteX18" fmla="*/ 608904 w 3227827"/>
                <a:gd name="connsiteY18" fmla="*/ 1614444 h 2660690"/>
                <a:gd name="connsiteX19" fmla="*/ 129933 w 3227827"/>
                <a:gd name="connsiteY19" fmla="*/ 931366 h 2660690"/>
                <a:gd name="connsiteX20" fmla="*/ 374862 w 3227827"/>
                <a:gd name="connsiteY20" fmla="*/ 993959 h 2660690"/>
                <a:gd name="connsiteX21" fmla="*/ 219740 w 3227827"/>
                <a:gd name="connsiteY21" fmla="*/ 101330 h 2660690"/>
                <a:gd name="connsiteX22" fmla="*/ 1410961 w 3227827"/>
                <a:gd name="connsiteY22" fmla="*/ 782283 h 2660690"/>
                <a:gd name="connsiteX23" fmla="*/ 1563883 w 3227827"/>
                <a:gd name="connsiteY23" fmla="*/ 792289 h 2660690"/>
                <a:gd name="connsiteX24" fmla="*/ 1563785 w 3227827"/>
                <a:gd name="connsiteY24" fmla="*/ 791863 h 2660690"/>
                <a:gd name="connsiteX25" fmla="*/ 1555866 w 3227827"/>
                <a:gd name="connsiteY25" fmla="*/ 687208 h 2660690"/>
                <a:gd name="connsiteX26" fmla="*/ 2243075 w 3227827"/>
                <a:gd name="connsiteY26" fmla="*/ 0 h 2660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27827" h="2660690">
                  <a:moveTo>
                    <a:pt x="2243075" y="0"/>
                  </a:moveTo>
                  <a:cubicBezTo>
                    <a:pt x="2420981" y="0"/>
                    <a:pt x="2583098" y="67604"/>
                    <a:pt x="2705138" y="178525"/>
                  </a:cubicBezTo>
                  <a:lnTo>
                    <a:pt x="2744327" y="219630"/>
                  </a:lnTo>
                  <a:lnTo>
                    <a:pt x="2774681" y="217260"/>
                  </a:lnTo>
                  <a:cubicBezTo>
                    <a:pt x="2931135" y="197090"/>
                    <a:pt x="3033245" y="134440"/>
                    <a:pt x="3179748" y="39644"/>
                  </a:cubicBezTo>
                  <a:cubicBezTo>
                    <a:pt x="3163117" y="234680"/>
                    <a:pt x="3021300" y="307251"/>
                    <a:pt x="2898534" y="401594"/>
                  </a:cubicBezTo>
                  <a:cubicBezTo>
                    <a:pt x="3018277" y="413992"/>
                    <a:pt x="3151627" y="380125"/>
                    <a:pt x="3227827" y="319044"/>
                  </a:cubicBezTo>
                  <a:cubicBezTo>
                    <a:pt x="3167276" y="498431"/>
                    <a:pt x="3092946" y="584440"/>
                    <a:pt x="2991063" y="666622"/>
                  </a:cubicBezTo>
                  <a:lnTo>
                    <a:pt x="2924137" y="717139"/>
                  </a:lnTo>
                  <a:cubicBezTo>
                    <a:pt x="2924322" y="721139"/>
                    <a:pt x="2924508" y="725139"/>
                    <a:pt x="2924693" y="729139"/>
                  </a:cubicBezTo>
                  <a:cubicBezTo>
                    <a:pt x="2916083" y="1642648"/>
                    <a:pt x="2157998" y="2699186"/>
                    <a:pt x="990811" y="2659611"/>
                  </a:cubicBezTo>
                  <a:cubicBezTo>
                    <a:pt x="424478" y="2640408"/>
                    <a:pt x="353308" y="2576079"/>
                    <a:pt x="83639" y="2429023"/>
                  </a:cubicBezTo>
                  <a:lnTo>
                    <a:pt x="0" y="2378015"/>
                  </a:lnTo>
                  <a:lnTo>
                    <a:pt x="151258" y="2370349"/>
                  </a:lnTo>
                  <a:cubicBezTo>
                    <a:pt x="421172" y="2342832"/>
                    <a:pt x="674412" y="2258696"/>
                    <a:pt x="899006" y="2129959"/>
                  </a:cubicBezTo>
                  <a:lnTo>
                    <a:pt x="966223" y="2085120"/>
                  </a:lnTo>
                  <a:lnTo>
                    <a:pt x="904179" y="2074665"/>
                  </a:lnTo>
                  <a:cubicBezTo>
                    <a:pt x="718952" y="2036268"/>
                    <a:pt x="464668" y="1913349"/>
                    <a:pt x="353090" y="1603559"/>
                  </a:cubicBezTo>
                  <a:cubicBezTo>
                    <a:pt x="443804" y="1631680"/>
                    <a:pt x="545404" y="1648916"/>
                    <a:pt x="608904" y="1614444"/>
                  </a:cubicBezTo>
                  <a:cubicBezTo>
                    <a:pt x="337668" y="1484722"/>
                    <a:pt x="71875" y="1232538"/>
                    <a:pt x="129933" y="931366"/>
                  </a:cubicBezTo>
                  <a:cubicBezTo>
                    <a:pt x="211576" y="965837"/>
                    <a:pt x="238790" y="994867"/>
                    <a:pt x="374862" y="993959"/>
                  </a:cubicBezTo>
                  <a:cubicBezTo>
                    <a:pt x="140819" y="761730"/>
                    <a:pt x="51011" y="420644"/>
                    <a:pt x="219740" y="101330"/>
                  </a:cubicBezTo>
                  <a:cubicBezTo>
                    <a:pt x="539508" y="520431"/>
                    <a:pt x="1016949" y="731341"/>
                    <a:pt x="1410961" y="782283"/>
                  </a:cubicBezTo>
                  <a:lnTo>
                    <a:pt x="1563883" y="792289"/>
                  </a:lnTo>
                  <a:cubicBezTo>
                    <a:pt x="1563850" y="792147"/>
                    <a:pt x="1563818" y="792005"/>
                    <a:pt x="1563785" y="791863"/>
                  </a:cubicBezTo>
                  <a:cubicBezTo>
                    <a:pt x="1558571" y="757739"/>
                    <a:pt x="1555867" y="722789"/>
                    <a:pt x="1555866" y="687208"/>
                  </a:cubicBezTo>
                  <a:cubicBezTo>
                    <a:pt x="1555867" y="307674"/>
                    <a:pt x="1863540" y="-1"/>
                    <a:pt x="2243075"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ectangle 153">
              <a:extLst>
                <a:ext uri="{FF2B5EF4-FFF2-40B4-BE49-F238E27FC236}">
                  <a16:creationId xmlns:a16="http://schemas.microsoft.com/office/drawing/2014/main" id="{7122A94D-09C2-4881-A280-8CDA81DA0C74}"/>
                </a:ext>
              </a:extLst>
            </p:cNvPr>
            <p:cNvSpPr/>
            <p:nvPr/>
          </p:nvSpPr>
          <p:spPr>
            <a:xfrm>
              <a:off x="774470" y="2846043"/>
              <a:ext cx="497341"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CRM</a:t>
              </a:r>
            </a:p>
          </p:txBody>
        </p:sp>
        <p:grpSp>
          <p:nvGrpSpPr>
            <p:cNvPr id="155" name="Group 154">
              <a:extLst>
                <a:ext uri="{FF2B5EF4-FFF2-40B4-BE49-F238E27FC236}">
                  <a16:creationId xmlns:a16="http://schemas.microsoft.com/office/drawing/2014/main" id="{4C99E33A-AE5A-4858-A776-D31E5431BB9F}"/>
                </a:ext>
              </a:extLst>
            </p:cNvPr>
            <p:cNvGrpSpPr/>
            <p:nvPr/>
          </p:nvGrpSpPr>
          <p:grpSpPr>
            <a:xfrm>
              <a:off x="1417467" y="2769149"/>
              <a:ext cx="300770" cy="373975"/>
              <a:chOff x="1564614" y="1427406"/>
              <a:chExt cx="256236" cy="320693"/>
            </a:xfrm>
          </p:grpSpPr>
          <p:grpSp>
            <p:nvGrpSpPr>
              <p:cNvPr id="162" name="Group 161">
                <a:extLst>
                  <a:ext uri="{FF2B5EF4-FFF2-40B4-BE49-F238E27FC236}">
                    <a16:creationId xmlns:a16="http://schemas.microsoft.com/office/drawing/2014/main" id="{1C6761BB-7995-459D-850A-4E7ED4703986}"/>
                  </a:ext>
                </a:extLst>
              </p:cNvPr>
              <p:cNvGrpSpPr/>
              <p:nvPr/>
            </p:nvGrpSpPr>
            <p:grpSpPr>
              <a:xfrm>
                <a:off x="1591509" y="1483819"/>
                <a:ext cx="229341" cy="264280"/>
                <a:chOff x="6498112" y="3330497"/>
                <a:chExt cx="1259085" cy="1450900"/>
              </a:xfrm>
            </p:grpSpPr>
            <p:sp>
              <p:nvSpPr>
                <p:cNvPr id="164" name="Oval 8">
                  <a:extLst>
                    <a:ext uri="{FF2B5EF4-FFF2-40B4-BE49-F238E27FC236}">
                      <a16:creationId xmlns:a16="http://schemas.microsoft.com/office/drawing/2014/main" id="{8E012AC2-29E7-4E2A-8613-A00E0E9A7273}"/>
                    </a:ext>
                  </a:extLst>
                </p:cNvPr>
                <p:cNvSpPr>
                  <a:spLocks noChangeArrowheads="1"/>
                </p:cNvSpPr>
                <p:nvPr/>
              </p:nvSpPr>
              <p:spPr bwMode="auto">
                <a:xfrm>
                  <a:off x="7243234" y="3330497"/>
                  <a:ext cx="472157" cy="459861"/>
                </a:xfrm>
                <a:prstGeom prst="ellipse">
                  <a:avLst/>
                </a:pr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165" name="Oval 9">
                  <a:extLst>
                    <a:ext uri="{FF2B5EF4-FFF2-40B4-BE49-F238E27FC236}">
                      <a16:creationId xmlns:a16="http://schemas.microsoft.com/office/drawing/2014/main" id="{EDD35C49-9CE8-4250-A4A1-56A29536C401}"/>
                    </a:ext>
                  </a:extLst>
                </p:cNvPr>
                <p:cNvSpPr>
                  <a:spLocks noChangeArrowheads="1"/>
                </p:cNvSpPr>
                <p:nvPr/>
              </p:nvSpPr>
              <p:spPr bwMode="auto">
                <a:xfrm>
                  <a:off x="6611233" y="3790359"/>
                  <a:ext cx="572982" cy="575442"/>
                </a:xfrm>
                <a:prstGeom prst="ellipse">
                  <a:avLst/>
                </a:pr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12">
                  <a:extLst>
                    <a:ext uri="{FF2B5EF4-FFF2-40B4-BE49-F238E27FC236}">
                      <a16:creationId xmlns:a16="http://schemas.microsoft.com/office/drawing/2014/main" id="{8FB64DCC-4FC0-4ADF-9132-2F25924D0868}"/>
                    </a:ext>
                  </a:extLst>
                </p:cNvPr>
                <p:cNvSpPr>
                  <a:spLocks/>
                </p:cNvSpPr>
                <p:nvPr/>
              </p:nvSpPr>
              <p:spPr bwMode="auto">
                <a:xfrm>
                  <a:off x="6498112" y="4365800"/>
                  <a:ext cx="816438" cy="415597"/>
                </a:xfrm>
                <a:custGeom>
                  <a:avLst/>
                  <a:gdLst>
                    <a:gd name="T0" fmla="*/ 57 w 57"/>
                    <a:gd name="T1" fmla="*/ 29 h 29"/>
                    <a:gd name="T2" fmla="*/ 28 w 57"/>
                    <a:gd name="T3" fmla="*/ 0 h 29"/>
                    <a:gd name="T4" fmla="*/ 0 w 57"/>
                    <a:gd name="T5" fmla="*/ 29 h 29"/>
                  </a:gdLst>
                  <a:ahLst/>
                  <a:cxnLst>
                    <a:cxn ang="0">
                      <a:pos x="T0" y="T1"/>
                    </a:cxn>
                    <a:cxn ang="0">
                      <a:pos x="T2" y="T3"/>
                    </a:cxn>
                    <a:cxn ang="0">
                      <a:pos x="T4" y="T5"/>
                    </a:cxn>
                  </a:cxnLst>
                  <a:rect l="0" t="0" r="r" b="b"/>
                  <a:pathLst>
                    <a:path w="57" h="29">
                      <a:moveTo>
                        <a:pt x="57" y="29"/>
                      </a:moveTo>
                      <a:cubicBezTo>
                        <a:pt x="57" y="13"/>
                        <a:pt x="44" y="0"/>
                        <a:pt x="28" y="0"/>
                      </a:cubicBezTo>
                      <a:cubicBezTo>
                        <a:pt x="13" y="0"/>
                        <a:pt x="0" y="13"/>
                        <a:pt x="0" y="29"/>
                      </a:cubicBezTo>
                    </a:path>
                  </a:pathLst>
                </a:cu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167" name="Freeform 13">
                  <a:extLst>
                    <a:ext uri="{FF2B5EF4-FFF2-40B4-BE49-F238E27FC236}">
                      <a16:creationId xmlns:a16="http://schemas.microsoft.com/office/drawing/2014/main" id="{04CC783B-6045-4517-97B6-38DC4DA6B496}"/>
                    </a:ext>
                  </a:extLst>
                </p:cNvPr>
                <p:cNvSpPr>
                  <a:spLocks/>
                </p:cNvSpPr>
                <p:nvPr/>
              </p:nvSpPr>
              <p:spPr bwMode="auto">
                <a:xfrm>
                  <a:off x="7184215" y="3790359"/>
                  <a:ext cx="572982" cy="287721"/>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grpSp>
          <p:sp>
            <p:nvSpPr>
              <p:cNvPr id="163" name="Freeform: Shape 168">
                <a:extLst>
                  <a:ext uri="{FF2B5EF4-FFF2-40B4-BE49-F238E27FC236}">
                    <a16:creationId xmlns:a16="http://schemas.microsoft.com/office/drawing/2014/main" id="{91C36FD5-76FF-4D6E-B094-D5763A8F7891}"/>
                  </a:ext>
                </a:extLst>
              </p:cNvPr>
              <p:cNvSpPr>
                <a:spLocks/>
              </p:cNvSpPr>
              <p:nvPr/>
            </p:nvSpPr>
            <p:spPr bwMode="auto">
              <a:xfrm flipH="1">
                <a:off x="1564614" y="1427406"/>
                <a:ext cx="122892" cy="103468"/>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93260" tIns="46630" rIns="93260" bIns="46630" numCol="1" anchor="t" anchorCtr="0"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56" name="Group 155">
              <a:extLst>
                <a:ext uri="{FF2B5EF4-FFF2-40B4-BE49-F238E27FC236}">
                  <a16:creationId xmlns:a16="http://schemas.microsoft.com/office/drawing/2014/main" id="{515AEDEC-5D17-4326-9EC0-EB6755C6C132}"/>
                </a:ext>
              </a:extLst>
            </p:cNvPr>
            <p:cNvGrpSpPr/>
            <p:nvPr/>
          </p:nvGrpSpPr>
          <p:grpSpPr>
            <a:xfrm>
              <a:off x="1374597" y="5422103"/>
              <a:ext cx="372718" cy="313761"/>
              <a:chOff x="2907342" y="5439822"/>
              <a:chExt cx="478274" cy="405267"/>
            </a:xfrm>
          </p:grpSpPr>
          <p:grpSp>
            <p:nvGrpSpPr>
              <p:cNvPr id="157" name="Group 156">
                <a:extLst>
                  <a:ext uri="{FF2B5EF4-FFF2-40B4-BE49-F238E27FC236}">
                    <a16:creationId xmlns:a16="http://schemas.microsoft.com/office/drawing/2014/main" id="{5F4AF16A-D273-4ED5-8DF9-90F4B19FCA30}"/>
                  </a:ext>
                </a:extLst>
              </p:cNvPr>
              <p:cNvGrpSpPr/>
              <p:nvPr/>
            </p:nvGrpSpPr>
            <p:grpSpPr>
              <a:xfrm rot="2348880">
                <a:off x="3117544" y="5439822"/>
                <a:ext cx="268072" cy="138560"/>
                <a:chOff x="2946400" y="1075143"/>
                <a:chExt cx="6491514" cy="3355305"/>
              </a:xfrm>
            </p:grpSpPr>
            <p:sp>
              <p:nvSpPr>
                <p:cNvPr id="159" name="Freeform: Shape 70">
                  <a:extLst>
                    <a:ext uri="{FF2B5EF4-FFF2-40B4-BE49-F238E27FC236}">
                      <a16:creationId xmlns:a16="http://schemas.microsoft.com/office/drawing/2014/main" id="{28E4D99D-91CF-4E5B-B365-7F3F05AC01B1}"/>
                    </a:ext>
                  </a:extLst>
                </p:cNvPr>
                <p:cNvSpPr/>
                <p:nvPr/>
              </p:nvSpPr>
              <p:spPr>
                <a:xfrm>
                  <a:off x="2946400" y="1075143"/>
                  <a:ext cx="6491514" cy="1508609"/>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FFFFFF"/>
                    </a:solidFill>
                    <a:effectLst/>
                    <a:uLnTx/>
                    <a:uFillTx/>
                    <a:latin typeface="Segoe UI"/>
                    <a:ea typeface="+mn-ea"/>
                    <a:cs typeface="+mn-cs"/>
                  </a:endParaRPr>
                </a:p>
              </p:txBody>
            </p:sp>
            <p:sp>
              <p:nvSpPr>
                <p:cNvPr id="160" name="Freeform: Shape 71">
                  <a:extLst>
                    <a:ext uri="{FF2B5EF4-FFF2-40B4-BE49-F238E27FC236}">
                      <a16:creationId xmlns:a16="http://schemas.microsoft.com/office/drawing/2014/main" id="{A58BAA34-EFAB-41EC-8F48-6B947781081C}"/>
                    </a:ext>
                  </a:extLst>
                </p:cNvPr>
                <p:cNvSpPr/>
                <p:nvPr/>
              </p:nvSpPr>
              <p:spPr>
                <a:xfrm>
                  <a:off x="3773672" y="2292383"/>
                  <a:ext cx="4836971" cy="1202289"/>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FFFFFF"/>
                    </a:solidFill>
                    <a:effectLst/>
                    <a:uLnTx/>
                    <a:uFillTx/>
                    <a:latin typeface="Segoe UI"/>
                    <a:ea typeface="+mn-ea"/>
                    <a:cs typeface="+mn-cs"/>
                  </a:endParaRPr>
                </a:p>
              </p:txBody>
            </p:sp>
            <p:sp>
              <p:nvSpPr>
                <p:cNvPr id="161" name="Freeform: Shape 72">
                  <a:extLst>
                    <a:ext uri="{FF2B5EF4-FFF2-40B4-BE49-F238E27FC236}">
                      <a16:creationId xmlns:a16="http://schemas.microsoft.com/office/drawing/2014/main" id="{DEEB9D0A-BDD5-48E4-B2AB-5DBCD49265F0}"/>
                    </a:ext>
                  </a:extLst>
                </p:cNvPr>
                <p:cNvSpPr/>
                <p:nvPr/>
              </p:nvSpPr>
              <p:spPr>
                <a:xfrm>
                  <a:off x="4676759" y="3637770"/>
                  <a:ext cx="3030796" cy="792678"/>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FFFFFF"/>
                    </a:solidFill>
                    <a:effectLst/>
                    <a:uLnTx/>
                    <a:uFillTx/>
                    <a:latin typeface="Segoe UI"/>
                    <a:ea typeface="+mn-ea"/>
                    <a:cs typeface="+mn-cs"/>
                  </a:endParaRPr>
                </a:p>
              </p:txBody>
            </p:sp>
          </p:grpSp>
          <p:sp>
            <p:nvSpPr>
              <p:cNvPr id="158" name="Freeform 5">
                <a:extLst>
                  <a:ext uri="{FF2B5EF4-FFF2-40B4-BE49-F238E27FC236}">
                    <a16:creationId xmlns:a16="http://schemas.microsoft.com/office/drawing/2014/main" id="{A15CB02D-C3C9-45ED-BEDB-A5A0614FB370}"/>
                  </a:ext>
                </a:extLst>
              </p:cNvPr>
              <p:cNvSpPr>
                <a:spLocks noEditPoints="1"/>
              </p:cNvSpPr>
              <p:nvPr/>
            </p:nvSpPr>
            <p:spPr bwMode="auto">
              <a:xfrm>
                <a:off x="2907342" y="5583169"/>
                <a:ext cx="435355" cy="261920"/>
              </a:xfrm>
              <a:custGeom>
                <a:avLst/>
                <a:gdLst>
                  <a:gd name="T0" fmla="*/ 27 w 339"/>
                  <a:gd name="T1" fmla="*/ 70 h 204"/>
                  <a:gd name="T2" fmla="*/ 287 w 339"/>
                  <a:gd name="T3" fmla="*/ 70 h 204"/>
                  <a:gd name="T4" fmla="*/ 339 w 339"/>
                  <a:gd name="T5" fmla="*/ 122 h 204"/>
                  <a:gd name="T6" fmla="*/ 339 w 339"/>
                  <a:gd name="T7" fmla="*/ 160 h 204"/>
                  <a:gd name="T8" fmla="*/ 318 w 339"/>
                  <a:gd name="T9" fmla="*/ 182 h 204"/>
                  <a:gd name="T10" fmla="*/ 294 w 339"/>
                  <a:gd name="T11" fmla="*/ 182 h 204"/>
                  <a:gd name="T12" fmla="*/ 297 w 339"/>
                  <a:gd name="T13" fmla="*/ 168 h 204"/>
                  <a:gd name="T14" fmla="*/ 261 w 339"/>
                  <a:gd name="T15" fmla="*/ 131 h 204"/>
                  <a:gd name="T16" fmla="*/ 224 w 339"/>
                  <a:gd name="T17" fmla="*/ 168 h 204"/>
                  <a:gd name="T18" fmla="*/ 261 w 339"/>
                  <a:gd name="T19" fmla="*/ 204 h 204"/>
                  <a:gd name="T20" fmla="*/ 297 w 339"/>
                  <a:gd name="T21" fmla="*/ 168 h 204"/>
                  <a:gd name="T22" fmla="*/ 95 w 339"/>
                  <a:gd name="T23" fmla="*/ 168 h 204"/>
                  <a:gd name="T24" fmla="*/ 59 w 339"/>
                  <a:gd name="T25" fmla="*/ 131 h 204"/>
                  <a:gd name="T26" fmla="*/ 22 w 339"/>
                  <a:gd name="T27" fmla="*/ 168 h 204"/>
                  <a:gd name="T28" fmla="*/ 59 w 339"/>
                  <a:gd name="T29" fmla="*/ 204 h 204"/>
                  <a:gd name="T30" fmla="*/ 95 w 339"/>
                  <a:gd name="T31" fmla="*/ 168 h 204"/>
                  <a:gd name="T32" fmla="*/ 63 w 339"/>
                  <a:gd name="T33" fmla="*/ 0 h 204"/>
                  <a:gd name="T34" fmla="*/ 10 w 339"/>
                  <a:gd name="T35" fmla="*/ 105 h 204"/>
                  <a:gd name="T36" fmla="*/ 0 w 339"/>
                  <a:gd name="T37" fmla="*/ 139 h 204"/>
                  <a:gd name="T38" fmla="*/ 24 w 339"/>
                  <a:gd name="T39" fmla="*/ 178 h 204"/>
                  <a:gd name="T40" fmla="*/ 271 w 339"/>
                  <a:gd name="T41" fmla="*/ 70 h 204"/>
                  <a:gd name="T42" fmla="*/ 222 w 339"/>
                  <a:gd name="T43" fmla="*/ 15 h 204"/>
                  <a:gd name="T44" fmla="*/ 194 w 339"/>
                  <a:gd name="T45" fmla="*/ 0 h 204"/>
                  <a:gd name="T46" fmla="*/ 37 w 339"/>
                  <a:gd name="T47" fmla="*/ 0 h 204"/>
                  <a:gd name="T48" fmla="*/ 227 w 339"/>
                  <a:gd name="T49" fmla="*/ 182 h 204"/>
                  <a:gd name="T50" fmla="*/ 92 w 339"/>
                  <a:gd name="T51" fmla="*/ 182 h 204"/>
                  <a:gd name="T52" fmla="*/ 134 w 339"/>
                  <a:gd name="T53" fmla="*/ 182 h 204"/>
                  <a:gd name="T54" fmla="*/ 134 w 339"/>
                  <a:gd name="T5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9" h="204">
                    <a:moveTo>
                      <a:pt x="27" y="70"/>
                    </a:moveTo>
                    <a:cubicBezTo>
                      <a:pt x="287" y="70"/>
                      <a:pt x="287" y="70"/>
                      <a:pt x="287" y="70"/>
                    </a:cubicBezTo>
                    <a:cubicBezTo>
                      <a:pt x="316" y="70"/>
                      <a:pt x="339" y="94"/>
                      <a:pt x="339" y="122"/>
                    </a:cubicBezTo>
                    <a:cubicBezTo>
                      <a:pt x="339" y="160"/>
                      <a:pt x="339" y="160"/>
                      <a:pt x="339" y="160"/>
                    </a:cubicBezTo>
                    <a:cubicBezTo>
                      <a:pt x="339" y="172"/>
                      <a:pt x="330" y="182"/>
                      <a:pt x="318" y="182"/>
                    </a:cubicBezTo>
                    <a:cubicBezTo>
                      <a:pt x="294" y="182"/>
                      <a:pt x="294" y="182"/>
                      <a:pt x="294" y="182"/>
                    </a:cubicBezTo>
                    <a:moveTo>
                      <a:pt x="297" y="168"/>
                    </a:moveTo>
                    <a:cubicBezTo>
                      <a:pt x="297" y="148"/>
                      <a:pt x="281" y="131"/>
                      <a:pt x="261" y="131"/>
                    </a:cubicBezTo>
                    <a:cubicBezTo>
                      <a:pt x="241" y="131"/>
                      <a:pt x="224" y="148"/>
                      <a:pt x="224" y="168"/>
                    </a:cubicBezTo>
                    <a:cubicBezTo>
                      <a:pt x="224" y="188"/>
                      <a:pt x="241" y="204"/>
                      <a:pt x="261" y="204"/>
                    </a:cubicBezTo>
                    <a:cubicBezTo>
                      <a:pt x="281" y="204"/>
                      <a:pt x="297" y="188"/>
                      <a:pt x="297" y="168"/>
                    </a:cubicBezTo>
                    <a:close/>
                    <a:moveTo>
                      <a:pt x="95" y="168"/>
                    </a:moveTo>
                    <a:cubicBezTo>
                      <a:pt x="95" y="148"/>
                      <a:pt x="79" y="131"/>
                      <a:pt x="59" y="131"/>
                    </a:cubicBezTo>
                    <a:cubicBezTo>
                      <a:pt x="39" y="131"/>
                      <a:pt x="22" y="148"/>
                      <a:pt x="22" y="168"/>
                    </a:cubicBezTo>
                    <a:cubicBezTo>
                      <a:pt x="22" y="188"/>
                      <a:pt x="39" y="204"/>
                      <a:pt x="59" y="204"/>
                    </a:cubicBezTo>
                    <a:cubicBezTo>
                      <a:pt x="79" y="204"/>
                      <a:pt x="95" y="188"/>
                      <a:pt x="95" y="168"/>
                    </a:cubicBezTo>
                    <a:close/>
                    <a:moveTo>
                      <a:pt x="63" y="0"/>
                    </a:moveTo>
                    <a:cubicBezTo>
                      <a:pt x="63" y="0"/>
                      <a:pt x="20" y="84"/>
                      <a:pt x="10" y="105"/>
                    </a:cubicBezTo>
                    <a:cubicBezTo>
                      <a:pt x="0" y="127"/>
                      <a:pt x="0" y="139"/>
                      <a:pt x="0" y="139"/>
                    </a:cubicBezTo>
                    <a:cubicBezTo>
                      <a:pt x="0" y="154"/>
                      <a:pt x="9" y="173"/>
                      <a:pt x="24" y="178"/>
                    </a:cubicBezTo>
                    <a:moveTo>
                      <a:pt x="271" y="70"/>
                    </a:moveTo>
                    <a:cubicBezTo>
                      <a:pt x="222" y="15"/>
                      <a:pt x="222" y="15"/>
                      <a:pt x="222" y="15"/>
                    </a:cubicBezTo>
                    <a:cubicBezTo>
                      <a:pt x="214" y="5"/>
                      <a:pt x="206" y="0"/>
                      <a:pt x="194" y="0"/>
                    </a:cubicBezTo>
                    <a:cubicBezTo>
                      <a:pt x="37" y="0"/>
                      <a:pt x="37" y="0"/>
                      <a:pt x="37" y="0"/>
                    </a:cubicBezTo>
                    <a:moveTo>
                      <a:pt x="227" y="182"/>
                    </a:moveTo>
                    <a:cubicBezTo>
                      <a:pt x="92" y="182"/>
                      <a:pt x="92" y="182"/>
                      <a:pt x="92" y="182"/>
                    </a:cubicBezTo>
                    <a:moveTo>
                      <a:pt x="134" y="182"/>
                    </a:moveTo>
                    <a:cubicBezTo>
                      <a:pt x="134" y="0"/>
                      <a:pt x="134" y="0"/>
                      <a:pt x="134" y="0"/>
                    </a:cubicBezTo>
                  </a:path>
                </a:pathLst>
              </a:custGeom>
              <a:noFill/>
              <a:ln w="12700">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grpSp>
      <p:sp>
        <p:nvSpPr>
          <p:cNvPr id="186" name="Freeform 128">
            <a:extLst>
              <a:ext uri="{FF2B5EF4-FFF2-40B4-BE49-F238E27FC236}">
                <a16:creationId xmlns:a16="http://schemas.microsoft.com/office/drawing/2014/main" id="{5F9B0EC5-D3FF-491E-BABF-05F6A819C0C9}"/>
              </a:ext>
            </a:extLst>
          </p:cNvPr>
          <p:cNvSpPr>
            <a:spLocks noChangeAspect="1"/>
          </p:cNvSpPr>
          <p:nvPr/>
        </p:nvSpPr>
        <p:spPr bwMode="black">
          <a:xfrm>
            <a:off x="1107639" y="5612442"/>
            <a:ext cx="389000" cy="21488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rgbClr val="333F50"/>
            </a:solid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7" name="TextBox 186">
            <a:extLst>
              <a:ext uri="{FF2B5EF4-FFF2-40B4-BE49-F238E27FC236}">
                <a16:creationId xmlns:a16="http://schemas.microsoft.com/office/drawing/2014/main" id="{CF59C1FD-49FE-4611-BB7F-BCDA5D4209ED}"/>
              </a:ext>
            </a:extLst>
          </p:cNvPr>
          <p:cNvSpPr txBox="1"/>
          <p:nvPr/>
        </p:nvSpPr>
        <p:spPr>
          <a:xfrm>
            <a:off x="439857" y="5605870"/>
            <a:ext cx="572935" cy="228033"/>
          </a:xfrm>
          <a:prstGeom prst="rect">
            <a:avLst/>
          </a:prstGeom>
          <a:noFill/>
        </p:spPr>
        <p:txBody>
          <a:bodyPr wrap="square" lIns="91440" tIns="45720" rIns="91440" bIns="45720" rtlCol="0">
            <a:spAutoFit/>
          </a:bodyPr>
          <a:lstStyle/>
          <a:p>
            <a:pPr marL="0" marR="0" lvl="0" indent="0" algn="r" defTabSz="914367" rtl="0" eaLnBrk="1" fontAlgn="auto" latinLnBrk="0" hangingPunct="1">
              <a:lnSpc>
                <a:spcPct val="90000"/>
              </a:lnSpc>
              <a:spcBef>
                <a:spcPts val="0"/>
              </a:spcBef>
              <a:spcAft>
                <a:spcPts val="0"/>
              </a:spcAft>
              <a:buClrTx/>
              <a:buSzTx/>
              <a:buFontTx/>
              <a:buNone/>
              <a:tabLst/>
              <a:defRPr/>
            </a:pPr>
            <a:r>
              <a:rPr kumimoji="0" lang="en-US" sz="1000" b="1" i="0" u="none" strike="noStrike" kern="1200" cap="none" spc="0" normalizeH="0" baseline="0" noProof="0">
                <a:ln>
                  <a:solidFill>
                    <a:srgbClr val="FFFFFF">
                      <a:alpha val="0"/>
                    </a:srgbClr>
                  </a:solidFill>
                </a:ln>
                <a:solidFill>
                  <a:srgbClr val="505050"/>
                </a:solidFill>
                <a:effectLst/>
                <a:uLnTx/>
                <a:uFillTx/>
                <a:latin typeface="Segoe UI Semibold" charset="0"/>
                <a:ea typeface="Segoe UI Semibold" charset="0"/>
                <a:cs typeface="Segoe UI Semibold" charset="0"/>
              </a:rPr>
              <a:t>Cloud</a:t>
            </a:r>
          </a:p>
        </p:txBody>
      </p:sp>
      <p:pic>
        <p:nvPicPr>
          <p:cNvPr id="4" name="Picture 3">
            <a:extLst>
              <a:ext uri="{FF2B5EF4-FFF2-40B4-BE49-F238E27FC236}">
                <a16:creationId xmlns:a16="http://schemas.microsoft.com/office/drawing/2014/main" id="{0F19C3F1-18F1-4033-B747-3B0FB93764CB}"/>
              </a:ext>
            </a:extLst>
          </p:cNvPr>
          <p:cNvPicPr>
            <a:picLocks noChangeAspect="1"/>
          </p:cNvPicPr>
          <p:nvPr/>
        </p:nvPicPr>
        <p:blipFill>
          <a:blip r:embed="rId12"/>
          <a:stretch>
            <a:fillRect/>
          </a:stretch>
        </p:blipFill>
        <p:spPr>
          <a:xfrm>
            <a:off x="6955471" y="893205"/>
            <a:ext cx="3417656" cy="4988675"/>
          </a:xfrm>
          <a:prstGeom prst="rect">
            <a:avLst/>
          </a:prstGeom>
          <a:ln>
            <a:solidFill>
              <a:schemeClr val="accent1"/>
            </a:solidFill>
          </a:ln>
        </p:spPr>
      </p:pic>
    </p:spTree>
    <p:custDataLst>
      <p:tags r:id="rId1"/>
    </p:custDataLst>
    <p:extLst>
      <p:ext uri="{BB962C8B-B14F-4D97-AF65-F5344CB8AC3E}">
        <p14:creationId xmlns:p14="http://schemas.microsoft.com/office/powerpoint/2010/main" val="775600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4070-F778-C825-C375-A5C1AF27CC97}"/>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517F46CE-3112-2D86-D092-39FD2A428C28}"/>
              </a:ext>
            </a:extLst>
          </p:cNvPr>
          <p:cNvSpPr>
            <a:spLocks noGrp="1"/>
          </p:cNvSpPr>
          <p:nvPr>
            <p:ph sz="quarter" idx="10"/>
          </p:nvPr>
        </p:nvSpPr>
        <p:spPr>
          <a:xfrm>
            <a:off x="584200" y="1435100"/>
            <a:ext cx="11018838" cy="3791807"/>
          </a:xfrm>
        </p:spPr>
        <p:txBody>
          <a:bodyPr/>
          <a:lstStyle/>
          <a:p>
            <a:r>
              <a:rPr lang="en-US" dirty="0">
                <a:hlinkClick r:id="rId2"/>
              </a:rPr>
              <a:t>Understand star schema and the importance for Power BI - Power BI | Microsoft Docs</a:t>
            </a:r>
            <a:endParaRPr lang="en-US" dirty="0"/>
          </a:p>
          <a:p>
            <a:endParaRPr lang="en-US" dirty="0"/>
          </a:p>
          <a:p>
            <a:r>
              <a:rPr lang="en-US" dirty="0">
                <a:hlinkClick r:id="rId3"/>
              </a:rPr>
              <a:t>Design a multidimensional schema to optimize analytical workloads - Learn | Microsoft Docs</a:t>
            </a:r>
            <a:endParaRPr lang="en-US" dirty="0"/>
          </a:p>
          <a:p>
            <a:pPr marL="0" indent="0">
              <a:buNone/>
            </a:pPr>
            <a:endParaRPr lang="en-US" dirty="0"/>
          </a:p>
          <a:p>
            <a:r>
              <a:rPr lang="en-US" i="0" dirty="0">
                <a:effectLst/>
              </a:rPr>
              <a:t>The Data Warehouse Toolkit: The Definitive Guide to Dimensional Modeling by Ralph Kimball</a:t>
            </a:r>
            <a:endParaRPr lang="en-US" dirty="0"/>
          </a:p>
        </p:txBody>
      </p:sp>
    </p:spTree>
    <p:extLst>
      <p:ext uri="{BB962C8B-B14F-4D97-AF65-F5344CB8AC3E}">
        <p14:creationId xmlns:p14="http://schemas.microsoft.com/office/powerpoint/2010/main" val="25872669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61B6-DBFF-E73A-0B6D-A2BCC31E1C46}"/>
              </a:ext>
            </a:extLst>
          </p:cNvPr>
          <p:cNvSpPr>
            <a:spLocks noGrp="1"/>
          </p:cNvSpPr>
          <p:nvPr>
            <p:ph type="title"/>
          </p:nvPr>
        </p:nvSpPr>
        <p:spPr/>
        <p:txBody>
          <a:bodyPr/>
          <a:lstStyle/>
          <a:p>
            <a:r>
              <a:rPr lang="en-US" dirty="0"/>
              <a:t>Future “Vignettes” topics</a:t>
            </a:r>
          </a:p>
        </p:txBody>
      </p:sp>
      <p:sp>
        <p:nvSpPr>
          <p:cNvPr id="3" name="Content Placeholder 2">
            <a:extLst>
              <a:ext uri="{FF2B5EF4-FFF2-40B4-BE49-F238E27FC236}">
                <a16:creationId xmlns:a16="http://schemas.microsoft.com/office/drawing/2014/main" id="{715ECFE8-E760-EB1B-4C61-833A20129261}"/>
              </a:ext>
            </a:extLst>
          </p:cNvPr>
          <p:cNvSpPr>
            <a:spLocks noGrp="1"/>
          </p:cNvSpPr>
          <p:nvPr>
            <p:ph sz="quarter" idx="10"/>
          </p:nvPr>
        </p:nvSpPr>
        <p:spPr>
          <a:xfrm>
            <a:off x="584200" y="1435100"/>
            <a:ext cx="11018838" cy="1982081"/>
          </a:xfrm>
        </p:spPr>
        <p:txBody>
          <a:bodyPr/>
          <a:lstStyle/>
          <a:p>
            <a:r>
              <a:rPr lang="en-US" dirty="0"/>
              <a:t>Synapse Data Explorer</a:t>
            </a:r>
          </a:p>
          <a:p>
            <a:r>
              <a:rPr lang="en-US" dirty="0"/>
              <a:t>Synapse Database templates</a:t>
            </a:r>
          </a:p>
          <a:p>
            <a:r>
              <a:rPr lang="en-US" dirty="0"/>
              <a:t>Synapse partition modeling</a:t>
            </a:r>
          </a:p>
          <a:p>
            <a:r>
              <a:rPr lang="en-US" dirty="0" err="1"/>
              <a:t>Dataverse</a:t>
            </a:r>
            <a:r>
              <a:rPr lang="en-US" dirty="0"/>
              <a:t> </a:t>
            </a:r>
          </a:p>
        </p:txBody>
      </p:sp>
    </p:spTree>
    <p:extLst>
      <p:ext uri="{BB962C8B-B14F-4D97-AF65-F5344CB8AC3E}">
        <p14:creationId xmlns:p14="http://schemas.microsoft.com/office/powerpoint/2010/main" val="32302036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dirty="0"/>
              <a:t>Thank you!</a:t>
            </a:r>
          </a:p>
        </p:txBody>
      </p:sp>
      <p:sp>
        <p:nvSpPr>
          <p:cNvPr id="3" name="Title 3">
            <a:extLst>
              <a:ext uri="{FF2B5EF4-FFF2-40B4-BE49-F238E27FC236}">
                <a16:creationId xmlns:a16="http://schemas.microsoft.com/office/drawing/2014/main" id="{7822A9AD-836B-4804-80F9-4E22E267EFE1}"/>
              </a:ext>
            </a:extLst>
          </p:cNvPr>
          <p:cNvSpPr txBox="1">
            <a:spLocks/>
          </p:cNvSpPr>
          <p:nvPr/>
        </p:nvSpPr>
        <p:spPr>
          <a:xfrm>
            <a:off x="491504" y="1252497"/>
            <a:ext cx="914400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accent3"/>
                </a:solidFill>
                <a:effectLst/>
                <a:latin typeface="+mj-lt"/>
                <a:ea typeface="+mn-ea"/>
                <a:cs typeface="Segoe UI" panose="020B0502040204020203" pitchFamily="34" charset="0"/>
              </a:defRPr>
            </a:lvl1pPr>
          </a:lstStyle>
          <a:p>
            <a:r>
              <a:rPr lang="en-US" dirty="0"/>
              <a:t>Modern Analytics Academy “Vignettes”</a:t>
            </a:r>
          </a:p>
        </p:txBody>
      </p:sp>
      <p:sp>
        <p:nvSpPr>
          <p:cNvPr id="4" name="Text Placeholder 4">
            <a:extLst>
              <a:ext uri="{FF2B5EF4-FFF2-40B4-BE49-F238E27FC236}">
                <a16:creationId xmlns:a16="http://schemas.microsoft.com/office/drawing/2014/main" id="{9F0F09D9-6486-406F-AC0A-8B36DF999008}"/>
              </a:ext>
            </a:extLst>
          </p:cNvPr>
          <p:cNvSpPr txBox="1">
            <a:spLocks/>
          </p:cNvSpPr>
          <p:nvPr/>
        </p:nvSpPr>
        <p:spPr>
          <a:xfrm>
            <a:off x="429475" y="1940726"/>
            <a:ext cx="9144000" cy="338554"/>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effectLst/>
                <a:latin typeface="Calibri" panose="020F0502020204030204" pitchFamily="34" charset="0"/>
                <a:ea typeface="Calibri" panose="020F0502020204030204" pitchFamily="34" charset="0"/>
              </a:rPr>
              <a:t>Schema Design in SQL Pools </a:t>
            </a:r>
            <a:endParaRPr lang="en-US" sz="2800" dirty="0"/>
          </a:p>
        </p:txBody>
      </p:sp>
      <p:sp>
        <p:nvSpPr>
          <p:cNvPr id="5" name="Text Placeholder 4">
            <a:extLst>
              <a:ext uri="{FF2B5EF4-FFF2-40B4-BE49-F238E27FC236}">
                <a16:creationId xmlns:a16="http://schemas.microsoft.com/office/drawing/2014/main" id="{EE4F2E92-FF4D-41A7-B43B-199986CEAE6F}"/>
              </a:ext>
            </a:extLst>
          </p:cNvPr>
          <p:cNvSpPr txBox="1">
            <a:spLocks/>
          </p:cNvSpPr>
          <p:nvPr/>
        </p:nvSpPr>
        <p:spPr>
          <a:xfrm>
            <a:off x="584200" y="4880398"/>
            <a:ext cx="9144000"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https://aka.ms/maa</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F90B-C85B-BB4C-AFA1-2BAE8CA1FAE5}"/>
              </a:ext>
            </a:extLst>
          </p:cNvPr>
          <p:cNvSpPr>
            <a:spLocks noGrp="1"/>
          </p:cNvSpPr>
          <p:nvPr>
            <p:ph type="title"/>
          </p:nvPr>
        </p:nvSpPr>
        <p:spPr/>
        <p:txBody>
          <a:bodyPr/>
          <a:lstStyle/>
          <a:p>
            <a:r>
              <a:rPr lang="en-US"/>
              <a:t>Academy Sessions</a:t>
            </a:r>
          </a:p>
        </p:txBody>
      </p:sp>
      <p:grpSp>
        <p:nvGrpSpPr>
          <p:cNvPr id="58" name="Group 57">
            <a:extLst>
              <a:ext uri="{FF2B5EF4-FFF2-40B4-BE49-F238E27FC236}">
                <a16:creationId xmlns:a16="http://schemas.microsoft.com/office/drawing/2014/main" id="{C6E61B68-34D7-4C51-B655-00AF219C1DED}"/>
              </a:ext>
            </a:extLst>
          </p:cNvPr>
          <p:cNvGrpSpPr/>
          <p:nvPr/>
        </p:nvGrpSpPr>
        <p:grpSpPr>
          <a:xfrm>
            <a:off x="111853" y="1941452"/>
            <a:ext cx="658800" cy="658800"/>
            <a:chOff x="588263" y="1653426"/>
            <a:chExt cx="658800" cy="658800"/>
          </a:xfrm>
        </p:grpSpPr>
        <p:grpSp>
          <p:nvGrpSpPr>
            <p:cNvPr id="38" name="Group 37">
              <a:extLst>
                <a:ext uri="{FF2B5EF4-FFF2-40B4-BE49-F238E27FC236}">
                  <a16:creationId xmlns:a16="http://schemas.microsoft.com/office/drawing/2014/main" id="{3D9AAD17-1F1C-7547-99C1-43B3B21F5B36}"/>
                </a:ext>
              </a:extLst>
            </p:cNvPr>
            <p:cNvGrpSpPr/>
            <p:nvPr/>
          </p:nvGrpSpPr>
          <p:grpSpPr>
            <a:xfrm>
              <a:off x="588263" y="1653426"/>
              <a:ext cx="658800" cy="658800"/>
              <a:chOff x="584200" y="3560884"/>
              <a:chExt cx="659875" cy="659875"/>
            </a:xfrm>
          </p:grpSpPr>
          <p:sp>
            <p:nvSpPr>
              <p:cNvPr id="40" name="Oval 39">
                <a:extLst>
                  <a:ext uri="{FF2B5EF4-FFF2-40B4-BE49-F238E27FC236}">
                    <a16:creationId xmlns:a16="http://schemas.microsoft.com/office/drawing/2014/main" id="{6A4BC42F-7CC8-F04C-A0A3-31ECFF2217E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a:solidFill>
                    <a:srgbClr val="FFFFFF"/>
                  </a:solidFill>
                  <a:latin typeface="+mj-lt"/>
                  <a:ea typeface="Segoe UI" pitchFamily="34" charset="0"/>
                  <a:cs typeface="Segoe UI" pitchFamily="34" charset="0"/>
                </a:endParaRPr>
              </a:p>
            </p:txBody>
          </p:sp>
          <p:sp>
            <p:nvSpPr>
              <p:cNvPr id="41" name="Oval 40">
                <a:extLst>
                  <a:ext uri="{FF2B5EF4-FFF2-40B4-BE49-F238E27FC236}">
                    <a16:creationId xmlns:a16="http://schemas.microsoft.com/office/drawing/2014/main" id="{C9F74016-CE2C-664F-86AF-F4071FCF510E}"/>
                  </a:ext>
                </a:extLst>
              </p:cNvPr>
              <p:cNvSpPr/>
              <p:nvPr/>
            </p:nvSpPr>
            <p:spPr bwMode="auto">
              <a:xfrm>
                <a:off x="624585" y="3601268"/>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a:solidFill>
                    <a:srgbClr val="FFFFFF"/>
                  </a:solidFill>
                  <a:latin typeface="+mj-lt"/>
                  <a:ea typeface="Segoe UI" pitchFamily="34" charset="0"/>
                  <a:cs typeface="Segoe UI" pitchFamily="34" charset="0"/>
                </a:endParaRPr>
              </a:p>
            </p:txBody>
          </p:sp>
        </p:grpSp>
        <p:pic>
          <p:nvPicPr>
            <p:cNvPr id="6" name="Graphic 5">
              <a:extLst>
                <a:ext uri="{FF2B5EF4-FFF2-40B4-BE49-F238E27FC236}">
                  <a16:creationId xmlns:a16="http://schemas.microsoft.com/office/drawing/2014/main" id="{EE4892D4-C966-4FD7-8492-AD623D27E2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5740" y="1770430"/>
              <a:ext cx="399563" cy="399563"/>
            </a:xfrm>
            <a:prstGeom prst="rect">
              <a:avLst/>
            </a:prstGeom>
          </p:spPr>
        </p:pic>
      </p:grpSp>
      <p:grpSp>
        <p:nvGrpSpPr>
          <p:cNvPr id="54" name="Group 53">
            <a:extLst>
              <a:ext uri="{FF2B5EF4-FFF2-40B4-BE49-F238E27FC236}">
                <a16:creationId xmlns:a16="http://schemas.microsoft.com/office/drawing/2014/main" id="{1D1D6AA1-D9FB-4D17-9CA3-5F4F00395CDD}"/>
              </a:ext>
            </a:extLst>
          </p:cNvPr>
          <p:cNvGrpSpPr/>
          <p:nvPr/>
        </p:nvGrpSpPr>
        <p:grpSpPr>
          <a:xfrm>
            <a:off x="2459400" y="1941452"/>
            <a:ext cx="658800" cy="658800"/>
            <a:chOff x="3083725" y="1608704"/>
            <a:chExt cx="658800" cy="658800"/>
          </a:xfrm>
        </p:grpSpPr>
        <p:grpSp>
          <p:nvGrpSpPr>
            <p:cNvPr id="43" name="Group 42">
              <a:extLst>
                <a:ext uri="{FF2B5EF4-FFF2-40B4-BE49-F238E27FC236}">
                  <a16:creationId xmlns:a16="http://schemas.microsoft.com/office/drawing/2014/main" id="{6AD15DBE-00D3-5B47-BA43-3A2F873E0273}"/>
                </a:ext>
              </a:extLst>
            </p:cNvPr>
            <p:cNvGrpSpPr/>
            <p:nvPr/>
          </p:nvGrpSpPr>
          <p:grpSpPr>
            <a:xfrm>
              <a:off x="3083725" y="1608704"/>
              <a:ext cx="658800" cy="658800"/>
              <a:chOff x="584200" y="3560884"/>
              <a:chExt cx="659875" cy="659875"/>
            </a:xfrm>
          </p:grpSpPr>
          <p:sp>
            <p:nvSpPr>
              <p:cNvPr id="45" name="Oval 44">
                <a:extLst>
                  <a:ext uri="{FF2B5EF4-FFF2-40B4-BE49-F238E27FC236}">
                    <a16:creationId xmlns:a16="http://schemas.microsoft.com/office/drawing/2014/main" id="{01541B86-E7B5-3F44-BB27-D08D3D1BD9B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a:solidFill>
                    <a:srgbClr val="FFFFFF"/>
                  </a:solidFill>
                  <a:latin typeface="+mj-lt"/>
                  <a:ea typeface="Segoe UI" pitchFamily="34" charset="0"/>
                  <a:cs typeface="Segoe UI" pitchFamily="34" charset="0"/>
                </a:endParaRPr>
              </a:p>
            </p:txBody>
          </p:sp>
          <p:sp>
            <p:nvSpPr>
              <p:cNvPr id="46" name="Oval 45">
                <a:extLst>
                  <a:ext uri="{FF2B5EF4-FFF2-40B4-BE49-F238E27FC236}">
                    <a16:creationId xmlns:a16="http://schemas.microsoft.com/office/drawing/2014/main" id="{F27331DF-C664-5440-823F-C8D9CD58F013}"/>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a:solidFill>
                    <a:srgbClr val="FFFFFF"/>
                  </a:solidFill>
                  <a:latin typeface="+mj-lt"/>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3A9FD471-B9F4-4314-9528-745B1CDD40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06770" y="1734905"/>
              <a:ext cx="419091" cy="419091"/>
            </a:xfrm>
            <a:prstGeom prst="rect">
              <a:avLst/>
            </a:prstGeom>
          </p:spPr>
        </p:pic>
      </p:grpSp>
      <p:grpSp>
        <p:nvGrpSpPr>
          <p:cNvPr id="52" name="Group 51">
            <a:extLst>
              <a:ext uri="{FF2B5EF4-FFF2-40B4-BE49-F238E27FC236}">
                <a16:creationId xmlns:a16="http://schemas.microsoft.com/office/drawing/2014/main" id="{045BCA51-234C-4A1E-80D2-29671CA2E34A}"/>
              </a:ext>
            </a:extLst>
          </p:cNvPr>
          <p:cNvGrpSpPr/>
          <p:nvPr/>
        </p:nvGrpSpPr>
        <p:grpSpPr>
          <a:xfrm>
            <a:off x="4912238" y="1941452"/>
            <a:ext cx="658800" cy="658800"/>
            <a:chOff x="5616943" y="1608704"/>
            <a:chExt cx="658800" cy="658800"/>
          </a:xfrm>
        </p:grpSpPr>
        <p:grpSp>
          <p:nvGrpSpPr>
            <p:cNvPr id="48" name="Group 47">
              <a:extLst>
                <a:ext uri="{FF2B5EF4-FFF2-40B4-BE49-F238E27FC236}">
                  <a16:creationId xmlns:a16="http://schemas.microsoft.com/office/drawing/2014/main" id="{10D59015-1A07-2644-8804-226C8225BC26}"/>
                </a:ext>
              </a:extLst>
            </p:cNvPr>
            <p:cNvGrpSpPr/>
            <p:nvPr/>
          </p:nvGrpSpPr>
          <p:grpSpPr>
            <a:xfrm>
              <a:off x="5616943" y="1608704"/>
              <a:ext cx="658800" cy="658800"/>
              <a:chOff x="584200" y="3560884"/>
              <a:chExt cx="659875" cy="659875"/>
            </a:xfrm>
          </p:grpSpPr>
          <p:sp>
            <p:nvSpPr>
              <p:cNvPr id="50" name="Oval 49">
                <a:extLst>
                  <a:ext uri="{FF2B5EF4-FFF2-40B4-BE49-F238E27FC236}">
                    <a16:creationId xmlns:a16="http://schemas.microsoft.com/office/drawing/2014/main" id="{176BBFD0-78FD-1948-B185-7A1649E6DC22}"/>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a:solidFill>
                    <a:srgbClr val="FFFFFF"/>
                  </a:solidFill>
                  <a:latin typeface="+mj-lt"/>
                  <a:ea typeface="Segoe UI" pitchFamily="34" charset="0"/>
                  <a:cs typeface="Segoe UI" pitchFamily="34" charset="0"/>
                </a:endParaRPr>
              </a:p>
            </p:txBody>
          </p:sp>
          <p:sp>
            <p:nvSpPr>
              <p:cNvPr id="51" name="Oval 50">
                <a:extLst>
                  <a:ext uri="{FF2B5EF4-FFF2-40B4-BE49-F238E27FC236}">
                    <a16:creationId xmlns:a16="http://schemas.microsoft.com/office/drawing/2014/main" id="{3FD7BC45-52E9-E84E-B007-DE81962B92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a:solidFill>
                    <a:srgbClr val="FFFFFF"/>
                  </a:solidFill>
                  <a:latin typeface="+mj-lt"/>
                  <a:ea typeface="Segoe UI" pitchFamily="34" charset="0"/>
                  <a:cs typeface="Segoe UI" pitchFamily="34" charset="0"/>
                </a:endParaRPr>
              </a:p>
            </p:txBody>
          </p:sp>
        </p:grpSp>
        <p:pic>
          <p:nvPicPr>
            <p:cNvPr id="12" name="Graphic 11">
              <a:extLst>
                <a:ext uri="{FF2B5EF4-FFF2-40B4-BE49-F238E27FC236}">
                  <a16:creationId xmlns:a16="http://schemas.microsoft.com/office/drawing/2014/main" id="{F6BE5185-9A13-47B6-918E-BD279319C84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86420" y="1750744"/>
              <a:ext cx="331067" cy="331067"/>
            </a:xfrm>
            <a:prstGeom prst="rect">
              <a:avLst/>
            </a:prstGeom>
          </p:spPr>
        </p:pic>
      </p:grpSp>
      <p:grpSp>
        <p:nvGrpSpPr>
          <p:cNvPr id="26" name="Group 25">
            <a:extLst>
              <a:ext uri="{FF2B5EF4-FFF2-40B4-BE49-F238E27FC236}">
                <a16:creationId xmlns:a16="http://schemas.microsoft.com/office/drawing/2014/main" id="{BDF2F622-15A9-4498-87D4-A5D8ACA8E9BE}"/>
              </a:ext>
            </a:extLst>
          </p:cNvPr>
          <p:cNvGrpSpPr/>
          <p:nvPr/>
        </p:nvGrpSpPr>
        <p:grpSpPr>
          <a:xfrm>
            <a:off x="7280364" y="1941452"/>
            <a:ext cx="658800" cy="658800"/>
            <a:chOff x="7491361" y="1735930"/>
            <a:chExt cx="658800" cy="658800"/>
          </a:xfrm>
        </p:grpSpPr>
        <p:grpSp>
          <p:nvGrpSpPr>
            <p:cNvPr id="59" name="Group 58" descr="Icon location">
              <a:extLst>
                <a:ext uri="{FF2B5EF4-FFF2-40B4-BE49-F238E27FC236}">
                  <a16:creationId xmlns:a16="http://schemas.microsoft.com/office/drawing/2014/main" id="{80E0C68D-C8C0-4640-A581-FF69BA50F10C}"/>
                </a:ext>
              </a:extLst>
            </p:cNvPr>
            <p:cNvGrpSpPr/>
            <p:nvPr/>
          </p:nvGrpSpPr>
          <p:grpSpPr>
            <a:xfrm>
              <a:off x="7491361" y="1735930"/>
              <a:ext cx="658800" cy="658800"/>
              <a:chOff x="584200" y="3560884"/>
              <a:chExt cx="659875" cy="659875"/>
            </a:xfrm>
          </p:grpSpPr>
          <p:sp>
            <p:nvSpPr>
              <p:cNvPr id="61" name="Oval 60">
                <a:extLst>
                  <a:ext uri="{FF2B5EF4-FFF2-40B4-BE49-F238E27FC236}">
                    <a16:creationId xmlns:a16="http://schemas.microsoft.com/office/drawing/2014/main" id="{28E9E733-FCFE-D941-9900-36680F66CF91}"/>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a:solidFill>
                    <a:srgbClr val="FFFFFF"/>
                  </a:solidFill>
                  <a:latin typeface="+mj-lt"/>
                  <a:ea typeface="Segoe UI" pitchFamily="34" charset="0"/>
                  <a:cs typeface="Segoe UI" pitchFamily="34" charset="0"/>
                </a:endParaRPr>
              </a:p>
            </p:txBody>
          </p:sp>
          <p:sp>
            <p:nvSpPr>
              <p:cNvPr id="62" name="Oval 61">
                <a:extLst>
                  <a:ext uri="{FF2B5EF4-FFF2-40B4-BE49-F238E27FC236}">
                    <a16:creationId xmlns:a16="http://schemas.microsoft.com/office/drawing/2014/main" id="{D28E4E3D-49C8-9F45-8B25-ECED2E4C175B}"/>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a:solidFill>
                    <a:srgbClr val="FFFFFF"/>
                  </a:solidFill>
                  <a:latin typeface="+mj-lt"/>
                  <a:ea typeface="Segoe UI" pitchFamily="34" charset="0"/>
                  <a:cs typeface="Segoe UI" pitchFamily="34" charset="0"/>
                </a:endParaRPr>
              </a:p>
            </p:txBody>
          </p:sp>
        </p:grpSp>
        <p:pic>
          <p:nvPicPr>
            <p:cNvPr id="16" name="Picture 15" descr="A picture containing text, clipart&#10;&#10;Description automatically generated">
              <a:extLst>
                <a:ext uri="{FF2B5EF4-FFF2-40B4-BE49-F238E27FC236}">
                  <a16:creationId xmlns:a16="http://schemas.microsoft.com/office/drawing/2014/main" id="{A7E6435D-ECFA-4261-B791-F589C0C4E038}"/>
                </a:ext>
              </a:extLst>
            </p:cNvPr>
            <p:cNvPicPr>
              <a:picLocks noChangeAspect="1"/>
            </p:cNvPicPr>
            <p:nvPr/>
          </p:nvPicPr>
          <p:blipFill>
            <a:blip r:embed="rId10"/>
            <a:stretch>
              <a:fillRect/>
            </a:stretch>
          </p:blipFill>
          <p:spPr>
            <a:xfrm>
              <a:off x="7567949" y="1812518"/>
              <a:ext cx="505621" cy="505621"/>
            </a:xfrm>
            <a:prstGeom prst="rect">
              <a:avLst/>
            </a:prstGeom>
          </p:spPr>
        </p:pic>
      </p:grpSp>
      <p:grpSp>
        <p:nvGrpSpPr>
          <p:cNvPr id="25" name="Group 24">
            <a:extLst>
              <a:ext uri="{FF2B5EF4-FFF2-40B4-BE49-F238E27FC236}">
                <a16:creationId xmlns:a16="http://schemas.microsoft.com/office/drawing/2014/main" id="{052A11AF-D5D6-44EA-B50F-E4D0FE1A7688}"/>
              </a:ext>
            </a:extLst>
          </p:cNvPr>
          <p:cNvGrpSpPr/>
          <p:nvPr/>
        </p:nvGrpSpPr>
        <p:grpSpPr>
          <a:xfrm>
            <a:off x="9675126" y="1941452"/>
            <a:ext cx="658800" cy="658800"/>
            <a:chOff x="9068941" y="4529663"/>
            <a:chExt cx="658800" cy="658800"/>
          </a:xfrm>
        </p:grpSpPr>
        <p:grpSp>
          <p:nvGrpSpPr>
            <p:cNvPr id="64" name="Group 63">
              <a:extLst>
                <a:ext uri="{FF2B5EF4-FFF2-40B4-BE49-F238E27FC236}">
                  <a16:creationId xmlns:a16="http://schemas.microsoft.com/office/drawing/2014/main" id="{AB3F4ACF-75D7-0E40-B2F5-33891F9CF75F}"/>
                </a:ext>
              </a:extLst>
            </p:cNvPr>
            <p:cNvGrpSpPr/>
            <p:nvPr/>
          </p:nvGrpSpPr>
          <p:grpSpPr>
            <a:xfrm>
              <a:off x="9068941" y="4529663"/>
              <a:ext cx="658800" cy="658800"/>
              <a:chOff x="584200" y="3560884"/>
              <a:chExt cx="659875" cy="659875"/>
            </a:xfrm>
          </p:grpSpPr>
          <p:sp>
            <p:nvSpPr>
              <p:cNvPr id="66" name="Oval 65">
                <a:extLst>
                  <a:ext uri="{FF2B5EF4-FFF2-40B4-BE49-F238E27FC236}">
                    <a16:creationId xmlns:a16="http://schemas.microsoft.com/office/drawing/2014/main" id="{8694164A-0490-384A-A5D3-EC78C1A50B9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a:solidFill>
                    <a:srgbClr val="FFFFFF"/>
                  </a:solidFill>
                  <a:latin typeface="+mj-lt"/>
                  <a:ea typeface="Segoe UI" pitchFamily="34" charset="0"/>
                  <a:cs typeface="Segoe UI" pitchFamily="34" charset="0"/>
                </a:endParaRPr>
              </a:p>
            </p:txBody>
          </p:sp>
          <p:sp>
            <p:nvSpPr>
              <p:cNvPr id="67" name="Oval 66">
                <a:extLst>
                  <a:ext uri="{FF2B5EF4-FFF2-40B4-BE49-F238E27FC236}">
                    <a16:creationId xmlns:a16="http://schemas.microsoft.com/office/drawing/2014/main" id="{76AFBA81-4BBB-B94C-8C3F-5F8D985BBD28}"/>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800">
                  <a:solidFill>
                    <a:srgbClr val="FFFFFF"/>
                  </a:solidFill>
                  <a:latin typeface="+mj-lt"/>
                  <a:ea typeface="Segoe UI" pitchFamily="34" charset="0"/>
                  <a:cs typeface="Segoe UI" pitchFamily="34" charset="0"/>
                </a:endParaRPr>
              </a:p>
            </p:txBody>
          </p:sp>
        </p:grpSp>
        <p:pic>
          <p:nvPicPr>
            <p:cNvPr id="24" name="Picture 23" descr="Logo, icon&#10;&#10;Description automatically generated">
              <a:extLst>
                <a:ext uri="{FF2B5EF4-FFF2-40B4-BE49-F238E27FC236}">
                  <a16:creationId xmlns:a16="http://schemas.microsoft.com/office/drawing/2014/main" id="{50B91ED2-BD08-45EC-BC24-2D111E539489}"/>
                </a:ext>
              </a:extLst>
            </p:cNvPr>
            <p:cNvPicPr>
              <a:picLocks noChangeAspect="1"/>
            </p:cNvPicPr>
            <p:nvPr/>
          </p:nvPicPr>
          <p:blipFill>
            <a:blip r:embed="rId11"/>
            <a:stretch>
              <a:fillRect/>
            </a:stretch>
          </p:blipFill>
          <p:spPr>
            <a:xfrm>
              <a:off x="9143758" y="4604480"/>
              <a:ext cx="509164" cy="509164"/>
            </a:xfrm>
            <a:prstGeom prst="rect">
              <a:avLst/>
            </a:prstGeom>
          </p:spPr>
        </p:pic>
      </p:grpSp>
      <p:sp>
        <p:nvSpPr>
          <p:cNvPr id="78" name="Text Placeholder 2">
            <a:extLst>
              <a:ext uri="{FF2B5EF4-FFF2-40B4-BE49-F238E27FC236}">
                <a16:creationId xmlns:a16="http://schemas.microsoft.com/office/drawing/2014/main" id="{23C0A06E-E2AB-4C71-B5AF-5457EEA13C83}"/>
              </a:ext>
            </a:extLst>
          </p:cNvPr>
          <p:cNvSpPr txBox="1">
            <a:spLocks/>
          </p:cNvSpPr>
          <p:nvPr/>
        </p:nvSpPr>
        <p:spPr>
          <a:xfrm>
            <a:off x="719825"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t>Acquisition &amp; Storage</a:t>
            </a:r>
          </a:p>
        </p:txBody>
      </p:sp>
      <p:sp>
        <p:nvSpPr>
          <p:cNvPr id="84" name="Text Placeholder 2">
            <a:extLst>
              <a:ext uri="{FF2B5EF4-FFF2-40B4-BE49-F238E27FC236}">
                <a16:creationId xmlns:a16="http://schemas.microsoft.com/office/drawing/2014/main" id="{03B53A63-CDBE-4E8C-A9E0-FD1382295773}"/>
              </a:ext>
            </a:extLst>
          </p:cNvPr>
          <p:cNvSpPr txBox="1">
            <a:spLocks/>
          </p:cNvSpPr>
          <p:nvPr/>
        </p:nvSpPr>
        <p:spPr>
          <a:xfrm>
            <a:off x="3104603"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t>Modeling</a:t>
            </a:r>
          </a:p>
        </p:txBody>
      </p:sp>
      <p:sp>
        <p:nvSpPr>
          <p:cNvPr id="86" name="Text Placeholder 2">
            <a:extLst>
              <a:ext uri="{FF2B5EF4-FFF2-40B4-BE49-F238E27FC236}">
                <a16:creationId xmlns:a16="http://schemas.microsoft.com/office/drawing/2014/main" id="{FE33C653-049C-4928-9AD6-439F19F641C8}"/>
              </a:ext>
            </a:extLst>
          </p:cNvPr>
          <p:cNvSpPr txBox="1">
            <a:spLocks/>
          </p:cNvSpPr>
          <p:nvPr/>
        </p:nvSpPr>
        <p:spPr>
          <a:xfrm>
            <a:off x="5590981"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t>Pipelines</a:t>
            </a:r>
          </a:p>
        </p:txBody>
      </p:sp>
      <p:sp>
        <p:nvSpPr>
          <p:cNvPr id="88" name="Text Placeholder 2">
            <a:extLst>
              <a:ext uri="{FF2B5EF4-FFF2-40B4-BE49-F238E27FC236}">
                <a16:creationId xmlns:a16="http://schemas.microsoft.com/office/drawing/2014/main" id="{32602323-2C3D-44FF-8677-2749DC2B4EC8}"/>
              </a:ext>
            </a:extLst>
          </p:cNvPr>
          <p:cNvSpPr txBox="1">
            <a:spLocks/>
          </p:cNvSpPr>
          <p:nvPr/>
        </p:nvSpPr>
        <p:spPr>
          <a:xfrm>
            <a:off x="7898174"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t>Security &amp; Governance</a:t>
            </a:r>
          </a:p>
        </p:txBody>
      </p:sp>
      <p:sp>
        <p:nvSpPr>
          <p:cNvPr id="90" name="Text Placeholder 2">
            <a:extLst>
              <a:ext uri="{FF2B5EF4-FFF2-40B4-BE49-F238E27FC236}">
                <a16:creationId xmlns:a16="http://schemas.microsoft.com/office/drawing/2014/main" id="{4BD998E1-7DA6-42B0-B287-220AD365CEFE}"/>
              </a:ext>
            </a:extLst>
          </p:cNvPr>
          <p:cNvSpPr txBox="1">
            <a:spLocks/>
          </p:cNvSpPr>
          <p:nvPr/>
        </p:nvSpPr>
        <p:spPr>
          <a:xfrm>
            <a:off x="10418616"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t>Visualization</a:t>
            </a:r>
          </a:p>
        </p:txBody>
      </p:sp>
      <p:sp>
        <p:nvSpPr>
          <p:cNvPr id="97" name="Text Placeholder 3">
            <a:extLst>
              <a:ext uri="{FF2B5EF4-FFF2-40B4-BE49-F238E27FC236}">
                <a16:creationId xmlns:a16="http://schemas.microsoft.com/office/drawing/2014/main" id="{40CEE526-4FF4-4EDC-BBB5-67969D9FEC3D}"/>
              </a:ext>
            </a:extLst>
          </p:cNvPr>
          <p:cNvSpPr txBox="1">
            <a:spLocks/>
          </p:cNvSpPr>
          <p:nvPr/>
        </p:nvSpPr>
        <p:spPr>
          <a:xfrm>
            <a:off x="4810288"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a:t>Azure Data Factory</a:t>
            </a:r>
          </a:p>
          <a:p>
            <a:r>
              <a:rPr lang="en-US" sz="1400"/>
              <a:t>Synapse Pipelines</a:t>
            </a:r>
          </a:p>
          <a:p>
            <a:r>
              <a:rPr lang="en-US" sz="1400"/>
              <a:t>Power BI Dataflows</a:t>
            </a:r>
          </a:p>
          <a:p>
            <a:r>
              <a:rPr lang="en-US" sz="1400"/>
              <a:t>Azure Stream Analytics</a:t>
            </a:r>
          </a:p>
        </p:txBody>
      </p:sp>
      <p:sp>
        <p:nvSpPr>
          <p:cNvPr id="99" name="Text Placeholder 3">
            <a:extLst>
              <a:ext uri="{FF2B5EF4-FFF2-40B4-BE49-F238E27FC236}">
                <a16:creationId xmlns:a16="http://schemas.microsoft.com/office/drawing/2014/main" id="{7DD2EA85-E8A9-47A5-B7C5-028D5B3112EA}"/>
              </a:ext>
            </a:extLst>
          </p:cNvPr>
          <p:cNvSpPr txBox="1">
            <a:spLocks/>
          </p:cNvSpPr>
          <p:nvPr/>
        </p:nvSpPr>
        <p:spPr>
          <a:xfrm>
            <a:off x="2374710" y="2760787"/>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a:t>Data Lake Structure</a:t>
            </a:r>
          </a:p>
          <a:p>
            <a:r>
              <a:rPr lang="en-US" sz="1400"/>
              <a:t>Synapse Spark Pools</a:t>
            </a:r>
          </a:p>
          <a:p>
            <a:r>
              <a:rPr lang="en-US" sz="1400"/>
              <a:t>Synapse SQL Pools</a:t>
            </a:r>
          </a:p>
          <a:p>
            <a:r>
              <a:rPr lang="en-US" sz="1400"/>
              <a:t>Synapse Serverless SQL</a:t>
            </a:r>
          </a:p>
        </p:txBody>
      </p:sp>
      <p:sp>
        <p:nvSpPr>
          <p:cNvPr id="101" name="Text Placeholder 3">
            <a:extLst>
              <a:ext uri="{FF2B5EF4-FFF2-40B4-BE49-F238E27FC236}">
                <a16:creationId xmlns:a16="http://schemas.microsoft.com/office/drawing/2014/main" id="{FC336980-A9A9-4632-98DE-E9919F229628}"/>
              </a:ext>
            </a:extLst>
          </p:cNvPr>
          <p:cNvSpPr txBox="1">
            <a:spLocks/>
          </p:cNvSpPr>
          <p:nvPr/>
        </p:nvSpPr>
        <p:spPr>
          <a:xfrm>
            <a:off x="111853"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a:t>Azure Data Lake</a:t>
            </a:r>
          </a:p>
          <a:p>
            <a:r>
              <a:rPr lang="en-US" sz="1400"/>
              <a:t>Azure Cosmos DB</a:t>
            </a:r>
          </a:p>
          <a:p>
            <a:r>
              <a:rPr lang="en-US" sz="1400"/>
              <a:t>Azure Event Hubs</a:t>
            </a:r>
          </a:p>
          <a:p>
            <a:r>
              <a:rPr lang="en-US" sz="1400"/>
              <a:t>Synapse Link</a:t>
            </a:r>
          </a:p>
        </p:txBody>
      </p:sp>
      <p:sp>
        <p:nvSpPr>
          <p:cNvPr id="105" name="Text Placeholder 3">
            <a:extLst>
              <a:ext uri="{FF2B5EF4-FFF2-40B4-BE49-F238E27FC236}">
                <a16:creationId xmlns:a16="http://schemas.microsoft.com/office/drawing/2014/main" id="{D1CA5AAA-E135-4749-92C3-C20BA585F995}"/>
              </a:ext>
            </a:extLst>
          </p:cNvPr>
          <p:cNvSpPr txBox="1">
            <a:spLocks/>
          </p:cNvSpPr>
          <p:nvPr/>
        </p:nvSpPr>
        <p:spPr>
          <a:xfrm>
            <a:off x="7245866"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a:t>Auditing</a:t>
            </a:r>
          </a:p>
          <a:p>
            <a:r>
              <a:rPr lang="en-US" sz="1400"/>
              <a:t>Security</a:t>
            </a:r>
          </a:p>
          <a:p>
            <a:r>
              <a:rPr lang="en-US" sz="1400"/>
              <a:t>Azure purview</a:t>
            </a:r>
          </a:p>
        </p:txBody>
      </p:sp>
      <p:sp>
        <p:nvSpPr>
          <p:cNvPr id="107" name="Text Placeholder 3">
            <a:extLst>
              <a:ext uri="{FF2B5EF4-FFF2-40B4-BE49-F238E27FC236}">
                <a16:creationId xmlns:a16="http://schemas.microsoft.com/office/drawing/2014/main" id="{A8BDB2EA-FF5A-42E6-99D6-F3E1F0EC4288}"/>
              </a:ext>
            </a:extLst>
          </p:cNvPr>
          <p:cNvSpPr txBox="1">
            <a:spLocks/>
          </p:cNvSpPr>
          <p:nvPr/>
        </p:nvSpPr>
        <p:spPr>
          <a:xfrm>
            <a:off x="9579494"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a:t>Power BI</a:t>
            </a:r>
          </a:p>
          <a:p>
            <a:r>
              <a:rPr lang="en-US" sz="1400"/>
              <a:t>Paginated Reports</a:t>
            </a:r>
          </a:p>
          <a:p>
            <a:r>
              <a:rPr lang="en-US" sz="1400"/>
              <a:t>Power BI Embedded</a:t>
            </a:r>
          </a:p>
        </p:txBody>
      </p:sp>
      <p:pic>
        <p:nvPicPr>
          <p:cNvPr id="4" name="Picture 3">
            <a:extLst>
              <a:ext uri="{FF2B5EF4-FFF2-40B4-BE49-F238E27FC236}">
                <a16:creationId xmlns:a16="http://schemas.microsoft.com/office/drawing/2014/main" id="{F4A8564D-87ED-497D-813E-7DD5FF7D3558}"/>
              </a:ext>
            </a:extLst>
          </p:cNvPr>
          <p:cNvPicPr>
            <a:picLocks noChangeAspect="1"/>
          </p:cNvPicPr>
          <p:nvPr/>
        </p:nvPicPr>
        <p:blipFill>
          <a:blip r:embed="rId12"/>
          <a:stretch>
            <a:fillRect/>
          </a:stretch>
        </p:blipFill>
        <p:spPr>
          <a:xfrm>
            <a:off x="1498760" y="1011198"/>
            <a:ext cx="3970153" cy="5178460"/>
          </a:xfrm>
          <a:prstGeom prst="rect">
            <a:avLst/>
          </a:prstGeom>
          <a:ln>
            <a:solidFill>
              <a:schemeClr val="accent1"/>
            </a:solidFill>
          </a:ln>
        </p:spPr>
      </p:pic>
      <p:sp>
        <p:nvSpPr>
          <p:cNvPr id="5" name="Rectangle 4">
            <a:extLst>
              <a:ext uri="{FF2B5EF4-FFF2-40B4-BE49-F238E27FC236}">
                <a16:creationId xmlns:a16="http://schemas.microsoft.com/office/drawing/2014/main" id="{8FB781FA-5935-F484-D3FA-1A59A008BC4F}"/>
              </a:ext>
            </a:extLst>
          </p:cNvPr>
          <p:cNvSpPr/>
          <p:nvPr/>
        </p:nvSpPr>
        <p:spPr bwMode="auto">
          <a:xfrm>
            <a:off x="1712068" y="3784422"/>
            <a:ext cx="3369647" cy="493145"/>
          </a:xfrm>
          <a:prstGeom prst="rect">
            <a:avLst/>
          </a:prstGeom>
          <a:noFill/>
          <a:ln w="2857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463586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a:t>Modern Analytics in Azure</a:t>
            </a:r>
          </a:p>
        </p:txBody>
      </p:sp>
      <p:sp>
        <p:nvSpPr>
          <p:cNvPr id="120" name="Rectangle 119">
            <a:extLst>
              <a:ext uri="{FF2B5EF4-FFF2-40B4-BE49-F238E27FC236}">
                <a16:creationId xmlns:a16="http://schemas.microsoft.com/office/drawing/2014/main" id="{32C7C758-3B66-4DE3-B855-A77EB82330C9}"/>
              </a:ext>
            </a:extLst>
          </p:cNvPr>
          <p:cNvSpPr/>
          <p:nvPr/>
        </p:nvSpPr>
        <p:spPr>
          <a:xfrm>
            <a:off x="9859266" y="3036625"/>
            <a:ext cx="1810880" cy="297004"/>
          </a:xfrm>
          <a:prstGeom prst="rect">
            <a:avLst/>
          </a:prstGeom>
        </p:spPr>
        <p:txBody>
          <a:bodyPr wrap="none">
            <a:spAutoFit/>
          </a:bodyPr>
          <a:lstStyle/>
          <a:p>
            <a:pPr marL="0" marR="0" lvl="0" indent="0" algn="l" defTabSz="914102" rtl="0" eaLnBrk="1" fontAlgn="base" latinLnBrk="0" hangingPunct="1">
              <a:lnSpc>
                <a:spcPct val="95000"/>
              </a:lnSpc>
              <a:spcBef>
                <a:spcPct val="0"/>
              </a:spcBef>
              <a:spcAft>
                <a:spcPct val="0"/>
              </a:spcAft>
              <a:buClrTx/>
              <a:buSzTx/>
              <a:buFontTx/>
              <a:buNone/>
              <a:tabLst/>
              <a:defRPr/>
            </a:pPr>
            <a:r>
              <a:rPr kumimoji="0" lang="en-US" sz="1400" b="1" i="0" u="none" strike="noStrike" kern="0" cap="none" spc="49" normalizeH="0" baseline="0" noProof="0">
                <a:ln>
                  <a:noFill/>
                </a:ln>
                <a:solidFill>
                  <a:srgbClr val="0078D7">
                    <a:lumMod val="50000"/>
                  </a:srgbClr>
                </a:solidFill>
                <a:effectLst/>
                <a:uLnTx/>
                <a:uFillTx/>
                <a:latin typeface="Segoe UI Light" panose="020B0502040204020203" pitchFamily="34" charset="0"/>
                <a:ea typeface="+mn-ea"/>
                <a:cs typeface="Segoe UI Light" panose="020B0502040204020203" pitchFamily="34" charset="0"/>
              </a:rPr>
              <a:t>Advanced Analytics </a:t>
            </a:r>
          </a:p>
        </p:txBody>
      </p:sp>
      <p:sp>
        <p:nvSpPr>
          <p:cNvPr id="121" name="Rectangle 120">
            <a:extLst>
              <a:ext uri="{FF2B5EF4-FFF2-40B4-BE49-F238E27FC236}">
                <a16:creationId xmlns:a16="http://schemas.microsoft.com/office/drawing/2014/main" id="{C614F208-6E57-46AE-B9E6-8C8F507B5432}"/>
              </a:ext>
            </a:extLst>
          </p:cNvPr>
          <p:cNvSpPr/>
          <p:nvPr/>
        </p:nvSpPr>
        <p:spPr bwMode="auto">
          <a:xfrm>
            <a:off x="2203819" y="2182089"/>
            <a:ext cx="1756064" cy="3200863"/>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22" name="Rectangle 121">
            <a:extLst>
              <a:ext uri="{FF2B5EF4-FFF2-40B4-BE49-F238E27FC236}">
                <a16:creationId xmlns:a16="http://schemas.microsoft.com/office/drawing/2014/main" id="{A7C81355-278C-4358-BA84-D20DAA14324E}"/>
              </a:ext>
            </a:extLst>
          </p:cNvPr>
          <p:cNvSpPr/>
          <p:nvPr/>
        </p:nvSpPr>
        <p:spPr bwMode="auto">
          <a:xfrm>
            <a:off x="5808023" y="2182089"/>
            <a:ext cx="1756064" cy="2047009"/>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PREP &amp; TRAIN</a:t>
            </a:r>
          </a:p>
        </p:txBody>
      </p:sp>
      <p:sp>
        <p:nvSpPr>
          <p:cNvPr id="123" name="Rectangle 122">
            <a:extLst>
              <a:ext uri="{FF2B5EF4-FFF2-40B4-BE49-F238E27FC236}">
                <a16:creationId xmlns:a16="http://schemas.microsoft.com/office/drawing/2014/main" id="{D7C4859E-AF21-458E-882D-C2E4EA4680DA}"/>
              </a:ext>
            </a:extLst>
          </p:cNvPr>
          <p:cNvSpPr/>
          <p:nvPr/>
        </p:nvSpPr>
        <p:spPr bwMode="auto">
          <a:xfrm>
            <a:off x="7610125" y="2182089"/>
            <a:ext cx="1756064" cy="2047009"/>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MODEL &amp; SERVE</a:t>
            </a:r>
          </a:p>
        </p:txBody>
      </p:sp>
      <p:sp>
        <p:nvSpPr>
          <p:cNvPr id="124" name="Rectangle 123">
            <a:extLst>
              <a:ext uri="{FF2B5EF4-FFF2-40B4-BE49-F238E27FC236}">
                <a16:creationId xmlns:a16="http://schemas.microsoft.com/office/drawing/2014/main" id="{29643047-2D02-4BFD-AFC2-963CEA17E5BA}"/>
              </a:ext>
            </a:extLst>
          </p:cNvPr>
          <p:cNvSpPr/>
          <p:nvPr/>
        </p:nvSpPr>
        <p:spPr>
          <a:xfrm>
            <a:off x="9859266" y="2322114"/>
            <a:ext cx="1367490" cy="297004"/>
          </a:xfrm>
          <a:prstGeom prst="rect">
            <a:avLst/>
          </a:prstGeom>
        </p:spPr>
        <p:txBody>
          <a:bodyPr wrap="none">
            <a:spAutoFit/>
          </a:bodyPr>
          <a:lstStyle/>
          <a:p>
            <a:pPr marL="0" marR="0" lvl="0" indent="0" algn="l" defTabSz="914102" rtl="0" eaLnBrk="1" fontAlgn="base" latinLnBrk="0" hangingPunct="1">
              <a:lnSpc>
                <a:spcPct val="95000"/>
              </a:lnSpc>
              <a:spcBef>
                <a:spcPct val="0"/>
              </a:spcBef>
              <a:spcAft>
                <a:spcPct val="0"/>
              </a:spcAft>
              <a:buClrTx/>
              <a:buSzTx/>
              <a:buFontTx/>
              <a:buNone/>
              <a:tabLst/>
              <a:defRPr/>
            </a:pPr>
            <a:r>
              <a:rPr kumimoji="0" lang="en-US" sz="1400" b="1" i="0" u="none" strike="noStrike" kern="0" cap="none" spc="49" normalizeH="0" baseline="0" noProof="0">
                <a:ln>
                  <a:noFill/>
                </a:ln>
                <a:solidFill>
                  <a:srgbClr val="0078D7">
                    <a:lumMod val="50000"/>
                  </a:srgbClr>
                </a:solidFill>
                <a:effectLst/>
                <a:uLnTx/>
                <a:uFillTx/>
                <a:latin typeface="Segoe UI Light" panose="020B0502040204020203" pitchFamily="34" charset="0"/>
                <a:ea typeface="Segoe UI Semibold" charset="0"/>
                <a:cs typeface="Segoe UI Light" panose="020B0502040204020203" pitchFamily="34" charset="0"/>
              </a:rPr>
              <a:t>BI + Reporting</a:t>
            </a:r>
          </a:p>
        </p:txBody>
      </p:sp>
      <p:sp>
        <p:nvSpPr>
          <p:cNvPr id="125" name="Rectangle 124">
            <a:extLst>
              <a:ext uri="{FF2B5EF4-FFF2-40B4-BE49-F238E27FC236}">
                <a16:creationId xmlns:a16="http://schemas.microsoft.com/office/drawing/2014/main" id="{5675C092-FB0F-4CFF-A6B4-4397B0C6A353}"/>
              </a:ext>
            </a:extLst>
          </p:cNvPr>
          <p:cNvSpPr/>
          <p:nvPr/>
        </p:nvSpPr>
        <p:spPr>
          <a:xfrm>
            <a:off x="9854886" y="3751136"/>
            <a:ext cx="1741952" cy="297004"/>
          </a:xfrm>
          <a:prstGeom prst="rect">
            <a:avLst/>
          </a:prstGeom>
        </p:spPr>
        <p:txBody>
          <a:bodyPr wrap="none">
            <a:spAutoFit/>
          </a:bodyPr>
          <a:lstStyle/>
          <a:p>
            <a:pPr marL="0" marR="0" lvl="0" indent="0" algn="l" defTabSz="914102" rtl="0" eaLnBrk="1" fontAlgn="base" latinLnBrk="0" hangingPunct="1">
              <a:lnSpc>
                <a:spcPct val="95000"/>
              </a:lnSpc>
              <a:spcBef>
                <a:spcPct val="0"/>
              </a:spcBef>
              <a:spcAft>
                <a:spcPct val="0"/>
              </a:spcAft>
              <a:buClrTx/>
              <a:buSzTx/>
              <a:buFontTx/>
              <a:buNone/>
              <a:tabLst/>
              <a:defRPr/>
            </a:pPr>
            <a:r>
              <a:rPr kumimoji="0" lang="en-US" sz="1400" b="1" i="0" u="none" strike="noStrike" kern="0" cap="none" spc="49" normalizeH="0" baseline="0" noProof="0">
                <a:ln>
                  <a:noFill/>
                </a:ln>
                <a:solidFill>
                  <a:srgbClr val="0078D7">
                    <a:lumMod val="50000"/>
                  </a:srgbClr>
                </a:solidFill>
                <a:effectLst/>
                <a:uLnTx/>
                <a:uFillTx/>
                <a:latin typeface="Segoe UI Light" panose="020B0502040204020203" pitchFamily="34" charset="0"/>
                <a:ea typeface="+mn-ea"/>
                <a:cs typeface="Segoe UI Light" panose="020B0502040204020203" pitchFamily="34" charset="0"/>
              </a:rPr>
              <a:t>Real Time Analytics</a:t>
            </a:r>
          </a:p>
        </p:txBody>
      </p:sp>
      <p:sp>
        <p:nvSpPr>
          <p:cNvPr id="126" name="Rectangle 125">
            <a:extLst>
              <a:ext uri="{FF2B5EF4-FFF2-40B4-BE49-F238E27FC236}">
                <a16:creationId xmlns:a16="http://schemas.microsoft.com/office/drawing/2014/main" id="{DB3C0573-7CFD-44AE-9F95-E97CED22D1A4}"/>
              </a:ext>
            </a:extLst>
          </p:cNvPr>
          <p:cNvSpPr/>
          <p:nvPr/>
        </p:nvSpPr>
        <p:spPr bwMode="auto">
          <a:xfrm>
            <a:off x="4001033" y="4457486"/>
            <a:ext cx="5376758" cy="911760"/>
          </a:xfrm>
          <a:prstGeom prst="rect">
            <a:avLst/>
          </a:prstGeom>
          <a:solidFill>
            <a:srgbClr val="BDD7EE">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endParaRPr kumimoji="0" lang="en-US" sz="5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STORE</a:t>
            </a:r>
          </a:p>
        </p:txBody>
      </p:sp>
      <p:sp>
        <p:nvSpPr>
          <p:cNvPr id="127" name="Rectangle 126">
            <a:extLst>
              <a:ext uri="{FF2B5EF4-FFF2-40B4-BE49-F238E27FC236}">
                <a16:creationId xmlns:a16="http://schemas.microsoft.com/office/drawing/2014/main" id="{2F9F103C-AFCA-4F25-8F5C-1900C8F539D6}"/>
              </a:ext>
            </a:extLst>
          </p:cNvPr>
          <p:cNvSpPr/>
          <p:nvPr/>
        </p:nvSpPr>
        <p:spPr>
          <a:xfrm>
            <a:off x="6341084" y="4858640"/>
            <a:ext cx="1756064" cy="246221"/>
          </a:xfrm>
          <a:prstGeom prst="rect">
            <a:avLst/>
          </a:prstGeom>
        </p:spPr>
        <p:txBody>
          <a:bodyPr wrap="square">
            <a:sp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000" b="0" i="0" u="none" strike="noStrike" kern="0" cap="none" spc="49" normalizeH="0" baseline="0" noProof="0">
                <a:ln>
                  <a:noFill/>
                </a:ln>
                <a:solidFill>
                  <a:srgbClr val="505050"/>
                </a:solidFill>
                <a:effectLst/>
                <a:uLnTx/>
                <a:uFillTx/>
                <a:latin typeface="Segoe UI Light" panose="020B0502040204020203" pitchFamily="34" charset="0"/>
                <a:ea typeface="Segoe UI Semibold" charset="0"/>
                <a:cs typeface="Segoe UI Light" panose="020B0502040204020203" pitchFamily="34" charset="0"/>
              </a:rPr>
              <a:t>Big data store</a:t>
            </a:r>
          </a:p>
        </p:txBody>
      </p:sp>
      <p:sp>
        <p:nvSpPr>
          <p:cNvPr id="128" name="Rectangle 127">
            <a:extLst>
              <a:ext uri="{FF2B5EF4-FFF2-40B4-BE49-F238E27FC236}">
                <a16:creationId xmlns:a16="http://schemas.microsoft.com/office/drawing/2014/main" id="{45C724FA-042C-42C0-951E-6D916758EF19}"/>
              </a:ext>
            </a:extLst>
          </p:cNvPr>
          <p:cNvSpPr/>
          <p:nvPr/>
        </p:nvSpPr>
        <p:spPr bwMode="auto">
          <a:xfrm>
            <a:off x="4001033" y="2182089"/>
            <a:ext cx="1756064" cy="2047009"/>
          </a:xfrm>
          <a:prstGeom prst="rect">
            <a:avLst/>
          </a:prstGeom>
          <a:solidFill>
            <a:srgbClr val="F7F7F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EXPLORE</a:t>
            </a:r>
          </a:p>
        </p:txBody>
      </p:sp>
      <p:pic>
        <p:nvPicPr>
          <p:cNvPr id="129" name="Picture 128">
            <a:extLst>
              <a:ext uri="{FF2B5EF4-FFF2-40B4-BE49-F238E27FC236}">
                <a16:creationId xmlns:a16="http://schemas.microsoft.com/office/drawing/2014/main" id="{6A6250F8-0531-40DB-B5F2-712F1EEBC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402" y="2789933"/>
            <a:ext cx="542779" cy="602352"/>
          </a:xfrm>
          <a:prstGeom prst="rect">
            <a:avLst/>
          </a:prstGeom>
        </p:spPr>
      </p:pic>
      <p:sp>
        <p:nvSpPr>
          <p:cNvPr id="130" name="Rectangle 129">
            <a:extLst>
              <a:ext uri="{FF2B5EF4-FFF2-40B4-BE49-F238E27FC236}">
                <a16:creationId xmlns:a16="http://schemas.microsoft.com/office/drawing/2014/main" id="{D1278C13-EEF5-4D2B-9531-CCAC53DE7500}"/>
              </a:ext>
            </a:extLst>
          </p:cNvPr>
          <p:cNvSpPr/>
          <p:nvPr/>
        </p:nvSpPr>
        <p:spPr>
          <a:xfrm>
            <a:off x="4197463" y="3547430"/>
            <a:ext cx="1428598" cy="246221"/>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Query All Data</a:t>
            </a:r>
          </a:p>
        </p:txBody>
      </p:sp>
      <p:sp>
        <p:nvSpPr>
          <p:cNvPr id="131" name="Rectangle 130">
            <a:extLst>
              <a:ext uri="{FF2B5EF4-FFF2-40B4-BE49-F238E27FC236}">
                <a16:creationId xmlns:a16="http://schemas.microsoft.com/office/drawing/2014/main" id="{36EE1BE1-8946-4138-9E3C-ED062835D19B}"/>
              </a:ext>
            </a:extLst>
          </p:cNvPr>
          <p:cNvSpPr/>
          <p:nvPr/>
        </p:nvSpPr>
        <p:spPr>
          <a:xfrm>
            <a:off x="5990355" y="3547430"/>
            <a:ext cx="1428598" cy="246221"/>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Analytics Engines</a:t>
            </a:r>
          </a:p>
        </p:txBody>
      </p:sp>
      <p:sp>
        <p:nvSpPr>
          <p:cNvPr id="132" name="Rectangle 131">
            <a:extLst>
              <a:ext uri="{FF2B5EF4-FFF2-40B4-BE49-F238E27FC236}">
                <a16:creationId xmlns:a16="http://schemas.microsoft.com/office/drawing/2014/main" id="{B419FB05-9C48-423F-AA33-BE969C613DB1}"/>
              </a:ext>
            </a:extLst>
          </p:cNvPr>
          <p:cNvSpPr/>
          <p:nvPr/>
        </p:nvSpPr>
        <p:spPr>
          <a:xfrm>
            <a:off x="7748150" y="3547430"/>
            <a:ext cx="1428598" cy="246221"/>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Data Warehouse</a:t>
            </a:r>
          </a:p>
        </p:txBody>
      </p:sp>
      <p:pic>
        <p:nvPicPr>
          <p:cNvPr id="133" name="Picture 132">
            <a:extLst>
              <a:ext uri="{FF2B5EF4-FFF2-40B4-BE49-F238E27FC236}">
                <a16:creationId xmlns:a16="http://schemas.microsoft.com/office/drawing/2014/main" id="{ECE725C8-7127-4AEA-9394-197D942569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8868" y="3274353"/>
            <a:ext cx="1162361" cy="720158"/>
          </a:xfrm>
          <a:prstGeom prst="rect">
            <a:avLst/>
          </a:prstGeom>
        </p:spPr>
      </p:pic>
      <p:pic>
        <p:nvPicPr>
          <p:cNvPr id="134" name="Picture 133">
            <a:extLst>
              <a:ext uri="{FF2B5EF4-FFF2-40B4-BE49-F238E27FC236}">
                <a16:creationId xmlns:a16="http://schemas.microsoft.com/office/drawing/2014/main" id="{4A5CE9EB-B5E6-4A04-8111-57E651F38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8593" y="1604590"/>
            <a:ext cx="927001" cy="4058239"/>
          </a:xfrm>
          <a:prstGeom prst="rect">
            <a:avLst/>
          </a:prstGeom>
        </p:spPr>
      </p:pic>
      <p:pic>
        <p:nvPicPr>
          <p:cNvPr id="135" name="Picture 134">
            <a:extLst>
              <a:ext uri="{FF2B5EF4-FFF2-40B4-BE49-F238E27FC236}">
                <a16:creationId xmlns:a16="http://schemas.microsoft.com/office/drawing/2014/main" id="{224060D0-F439-4CE4-A5E1-4DA2D77E70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25243" y="2161313"/>
            <a:ext cx="395926" cy="2052205"/>
          </a:xfrm>
          <a:prstGeom prst="rect">
            <a:avLst/>
          </a:prstGeom>
        </p:spPr>
      </p:pic>
      <p:pic>
        <p:nvPicPr>
          <p:cNvPr id="136" name="Picture 135">
            <a:extLst>
              <a:ext uri="{FF2B5EF4-FFF2-40B4-BE49-F238E27FC236}">
                <a16:creationId xmlns:a16="http://schemas.microsoft.com/office/drawing/2014/main" id="{AE4593EE-F48B-4A93-A43B-210215E82F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2788" y="4026984"/>
            <a:ext cx="240723" cy="539823"/>
          </a:xfrm>
          <a:prstGeom prst="rect">
            <a:avLst/>
          </a:prstGeom>
          <a:noFill/>
        </p:spPr>
      </p:pic>
      <p:pic>
        <p:nvPicPr>
          <p:cNvPr id="137" name="Picture 136">
            <a:extLst>
              <a:ext uri="{FF2B5EF4-FFF2-40B4-BE49-F238E27FC236}">
                <a16:creationId xmlns:a16="http://schemas.microsoft.com/office/drawing/2014/main" id="{4D12A444-EAFD-45E5-B10C-DFAF3CCF11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8784" y="4026984"/>
            <a:ext cx="240723" cy="539823"/>
          </a:xfrm>
          <a:prstGeom prst="rect">
            <a:avLst/>
          </a:prstGeom>
          <a:noFill/>
        </p:spPr>
      </p:pic>
      <p:pic>
        <p:nvPicPr>
          <p:cNvPr id="138" name="Picture 137">
            <a:extLst>
              <a:ext uri="{FF2B5EF4-FFF2-40B4-BE49-F238E27FC236}">
                <a16:creationId xmlns:a16="http://schemas.microsoft.com/office/drawing/2014/main" id="{1C88A7F4-00FB-435C-94D2-A14809F36A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31774" y="4026984"/>
            <a:ext cx="240723" cy="539823"/>
          </a:xfrm>
          <a:prstGeom prst="rect">
            <a:avLst/>
          </a:prstGeom>
          <a:noFill/>
        </p:spPr>
      </p:pic>
      <p:sp>
        <p:nvSpPr>
          <p:cNvPr id="139" name="Rectangle 138">
            <a:extLst>
              <a:ext uri="{FF2B5EF4-FFF2-40B4-BE49-F238E27FC236}">
                <a16:creationId xmlns:a16="http://schemas.microsoft.com/office/drawing/2014/main" id="{F2D44863-BE40-462A-A672-FA9730BD4010}"/>
              </a:ext>
            </a:extLst>
          </p:cNvPr>
          <p:cNvSpPr/>
          <p:nvPr/>
        </p:nvSpPr>
        <p:spPr>
          <a:xfrm>
            <a:off x="2388175" y="4165588"/>
            <a:ext cx="1428598" cy="400110"/>
          </a:xfrm>
          <a:prstGeom prst="rect">
            <a:avLst/>
          </a:prstGeom>
          <a:noFill/>
        </p:spPr>
        <p:txBody>
          <a:bodyPr wrap="square" lIns="91440" tIns="45720" rIns="91440" bIns="45720"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505050"/>
                </a:solidFill>
                <a:effectLst/>
                <a:uLnTx/>
                <a:uFillTx/>
                <a:latin typeface="Segoe UI Light" panose="020B0502040204020203" pitchFamily="34" charset="0"/>
                <a:ea typeface="MS PGothic" panose="020B0600070205080204" pitchFamily="34" charset="-128"/>
                <a:cs typeface="Segoe UI Light" panose="020B0502040204020203" pitchFamily="34" charset="0"/>
              </a:rPr>
              <a:t>Data Orchestration and Monitoring</a:t>
            </a:r>
          </a:p>
        </p:txBody>
      </p:sp>
      <p:pic>
        <p:nvPicPr>
          <p:cNvPr id="140" name="Picture 139">
            <a:extLst>
              <a:ext uri="{FF2B5EF4-FFF2-40B4-BE49-F238E27FC236}">
                <a16:creationId xmlns:a16="http://schemas.microsoft.com/office/drawing/2014/main" id="{F9604B1E-82D5-419E-98ED-E26B2BDF180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58144" y="4601108"/>
            <a:ext cx="702896" cy="618394"/>
          </a:xfrm>
          <a:prstGeom prst="rect">
            <a:avLst/>
          </a:prstGeom>
        </p:spPr>
      </p:pic>
      <p:pic>
        <p:nvPicPr>
          <p:cNvPr id="141" name="Picture 140">
            <a:extLst>
              <a:ext uri="{FF2B5EF4-FFF2-40B4-BE49-F238E27FC236}">
                <a16:creationId xmlns:a16="http://schemas.microsoft.com/office/drawing/2014/main" id="{8E2BF10A-9D52-43C5-9038-AC0604614B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33581" y="2810264"/>
            <a:ext cx="514139" cy="577279"/>
          </a:xfrm>
          <a:prstGeom prst="rect">
            <a:avLst/>
          </a:prstGeom>
        </p:spPr>
      </p:pic>
      <p:pic>
        <p:nvPicPr>
          <p:cNvPr id="142" name="Picture 141">
            <a:extLst>
              <a:ext uri="{FF2B5EF4-FFF2-40B4-BE49-F238E27FC236}">
                <a16:creationId xmlns:a16="http://schemas.microsoft.com/office/drawing/2014/main" id="{B11BB530-8687-4299-9908-A327A10C1CA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59725" y="2702798"/>
            <a:ext cx="795241" cy="795241"/>
          </a:xfrm>
          <a:prstGeom prst="rect">
            <a:avLst/>
          </a:prstGeom>
        </p:spPr>
      </p:pic>
      <p:sp>
        <p:nvSpPr>
          <p:cNvPr id="143" name="Rectangle 142">
            <a:extLst>
              <a:ext uri="{FF2B5EF4-FFF2-40B4-BE49-F238E27FC236}">
                <a16:creationId xmlns:a16="http://schemas.microsoft.com/office/drawing/2014/main" id="{1A2CF69E-45EC-44AD-8634-6CD091799460}"/>
              </a:ext>
            </a:extLst>
          </p:cNvPr>
          <p:cNvSpPr/>
          <p:nvPr/>
        </p:nvSpPr>
        <p:spPr bwMode="auto">
          <a:xfrm>
            <a:off x="2203819" y="5448495"/>
            <a:ext cx="7169613" cy="615553"/>
          </a:xfrm>
          <a:prstGeom prst="rect">
            <a:avLst/>
          </a:prstGeom>
          <a:solidFill>
            <a:srgbClr val="BDD7EE">
              <a:alpha val="3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710593">
              <a:spcBef>
                <a:spcPct val="0"/>
              </a:spcBef>
              <a:spcAft>
                <a:spcPct val="35000"/>
              </a:spcAft>
              <a:defRPr/>
            </a:pPr>
            <a:r>
              <a:rPr lang="en-US" sz="1400" kern="0">
                <a:solidFill>
                  <a:srgbClr val="0078D7"/>
                </a:solidFill>
                <a:latin typeface="Segoe UI Semibold" panose="020B0702040204020203" pitchFamily="34" charset="0"/>
                <a:cs typeface="Segoe UI Semibold" panose="020B0702040204020203" pitchFamily="34" charset="0"/>
              </a:rPr>
              <a:t>METADATA MANAGEMENT &amp; </a:t>
            </a:r>
            <a:r>
              <a:rPr kumimoji="0" lang="en-US" sz="14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GOVERNANCE</a:t>
            </a:r>
          </a:p>
        </p:txBody>
      </p:sp>
      <p:grpSp>
        <p:nvGrpSpPr>
          <p:cNvPr id="144" name="Group 143">
            <a:extLst>
              <a:ext uri="{FF2B5EF4-FFF2-40B4-BE49-F238E27FC236}">
                <a16:creationId xmlns:a16="http://schemas.microsoft.com/office/drawing/2014/main" id="{1DF3EE7C-3EA1-4DE6-BB41-2FBF0CFEC861}"/>
              </a:ext>
            </a:extLst>
          </p:cNvPr>
          <p:cNvGrpSpPr/>
          <p:nvPr/>
        </p:nvGrpSpPr>
        <p:grpSpPr>
          <a:xfrm>
            <a:off x="417260" y="1625689"/>
            <a:ext cx="1095968" cy="3627721"/>
            <a:chOff x="673106" y="2108143"/>
            <a:chExt cx="1095968" cy="3627721"/>
          </a:xfrm>
        </p:grpSpPr>
        <p:sp>
          <p:nvSpPr>
            <p:cNvPr id="145" name="Rectangle 144">
              <a:extLst>
                <a:ext uri="{FF2B5EF4-FFF2-40B4-BE49-F238E27FC236}">
                  <a16:creationId xmlns:a16="http://schemas.microsoft.com/office/drawing/2014/main" id="{3D3D6C83-7F0F-44E7-998C-6AEA183EC328}"/>
                </a:ext>
              </a:extLst>
            </p:cNvPr>
            <p:cNvSpPr/>
            <p:nvPr/>
          </p:nvSpPr>
          <p:spPr>
            <a:xfrm>
              <a:off x="691089" y="4846439"/>
              <a:ext cx="580723"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Social</a:t>
              </a:r>
            </a:p>
          </p:txBody>
        </p:sp>
        <p:sp>
          <p:nvSpPr>
            <p:cNvPr id="146" name="Rectangle 145">
              <a:extLst>
                <a:ext uri="{FF2B5EF4-FFF2-40B4-BE49-F238E27FC236}">
                  <a16:creationId xmlns:a16="http://schemas.microsoft.com/office/drawing/2014/main" id="{56CE5A89-7859-4151-B192-9135D6B42378}"/>
                </a:ext>
              </a:extLst>
            </p:cNvPr>
            <p:cNvSpPr/>
            <p:nvPr/>
          </p:nvSpPr>
          <p:spPr>
            <a:xfrm>
              <a:off x="816977" y="2198098"/>
              <a:ext cx="454834"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LOB</a:t>
              </a:r>
            </a:p>
          </p:txBody>
        </p:sp>
        <p:sp>
          <p:nvSpPr>
            <p:cNvPr id="147" name="Rectangle 146">
              <a:extLst>
                <a:ext uri="{FF2B5EF4-FFF2-40B4-BE49-F238E27FC236}">
                  <a16:creationId xmlns:a16="http://schemas.microsoft.com/office/drawing/2014/main" id="{FE876019-367F-4F9B-A109-14745744BF49}"/>
                </a:ext>
              </a:extLst>
            </p:cNvPr>
            <p:cNvSpPr/>
            <p:nvPr/>
          </p:nvSpPr>
          <p:spPr>
            <a:xfrm>
              <a:off x="681281" y="3503415"/>
              <a:ext cx="590532"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Graph</a:t>
              </a:r>
            </a:p>
          </p:txBody>
        </p:sp>
        <p:sp>
          <p:nvSpPr>
            <p:cNvPr id="148" name="Rectangle 147">
              <a:extLst>
                <a:ext uri="{FF2B5EF4-FFF2-40B4-BE49-F238E27FC236}">
                  <a16:creationId xmlns:a16="http://schemas.microsoft.com/office/drawing/2014/main" id="{B0B0AD72-1BB0-4E19-B080-992A9E961F85}"/>
                </a:ext>
              </a:extLst>
            </p:cNvPr>
            <p:cNvSpPr/>
            <p:nvPr/>
          </p:nvSpPr>
          <p:spPr>
            <a:xfrm>
              <a:off x="870931" y="5480245"/>
              <a:ext cx="400881"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IoT</a:t>
              </a:r>
            </a:p>
          </p:txBody>
        </p:sp>
        <p:sp>
          <p:nvSpPr>
            <p:cNvPr id="149" name="ShoppingCart_E7BF">
              <a:extLst>
                <a:ext uri="{FF2B5EF4-FFF2-40B4-BE49-F238E27FC236}">
                  <a16:creationId xmlns:a16="http://schemas.microsoft.com/office/drawing/2014/main" id="{E0C52FE1-5134-4D9B-84C5-FDA801E922A2}"/>
                </a:ext>
              </a:extLst>
            </p:cNvPr>
            <p:cNvSpPr>
              <a:spLocks noChangeAspect="1" noEditPoints="1"/>
            </p:cNvSpPr>
            <p:nvPr/>
          </p:nvSpPr>
          <p:spPr bwMode="auto">
            <a:xfrm>
              <a:off x="1366630" y="2108143"/>
              <a:ext cx="402444" cy="339987"/>
            </a:xfrm>
            <a:custGeom>
              <a:avLst/>
              <a:gdLst>
                <a:gd name="T0" fmla="*/ 3368 w 3817"/>
                <a:gd name="T1" fmla="*/ 2994 h 3244"/>
                <a:gd name="T2" fmla="*/ 3119 w 3817"/>
                <a:gd name="T3" fmla="*/ 3244 h 3244"/>
                <a:gd name="T4" fmla="*/ 2869 w 3817"/>
                <a:gd name="T5" fmla="*/ 2994 h 3244"/>
                <a:gd name="T6" fmla="*/ 3119 w 3817"/>
                <a:gd name="T7" fmla="*/ 2745 h 3244"/>
                <a:gd name="T8" fmla="*/ 3368 w 3817"/>
                <a:gd name="T9" fmla="*/ 2994 h 3244"/>
                <a:gd name="T10" fmla="*/ 1372 w 3817"/>
                <a:gd name="T11" fmla="*/ 2745 h 3244"/>
                <a:gd name="T12" fmla="*/ 1123 w 3817"/>
                <a:gd name="T13" fmla="*/ 2994 h 3244"/>
                <a:gd name="T14" fmla="*/ 1372 w 3817"/>
                <a:gd name="T15" fmla="*/ 3244 h 3244"/>
                <a:gd name="T16" fmla="*/ 1622 w 3817"/>
                <a:gd name="T17" fmla="*/ 2994 h 3244"/>
                <a:gd name="T18" fmla="*/ 1372 w 3817"/>
                <a:gd name="T19" fmla="*/ 2745 h 3244"/>
                <a:gd name="T20" fmla="*/ 0 w 3817"/>
                <a:gd name="T21" fmla="*/ 0 h 3244"/>
                <a:gd name="T22" fmla="*/ 457 w 3817"/>
                <a:gd name="T23" fmla="*/ 0 h 3244"/>
                <a:gd name="T24" fmla="*/ 1372 w 3817"/>
                <a:gd name="T25" fmla="*/ 2745 h 3244"/>
                <a:gd name="T26" fmla="*/ 3119 w 3817"/>
                <a:gd name="T27" fmla="*/ 2745 h 3244"/>
                <a:gd name="T28" fmla="*/ 1123 w 3817"/>
                <a:gd name="T29" fmla="*/ 1996 h 3244"/>
                <a:gd name="T30" fmla="*/ 3318 w 3817"/>
                <a:gd name="T31" fmla="*/ 1996 h 3244"/>
                <a:gd name="T32" fmla="*/ 3817 w 3817"/>
                <a:gd name="T33" fmla="*/ 499 h 3244"/>
                <a:gd name="T34" fmla="*/ 624 w 3817"/>
                <a:gd name="T35" fmla="*/ 499 h 3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17" h="3244">
                  <a:moveTo>
                    <a:pt x="3368" y="2994"/>
                  </a:moveTo>
                  <a:cubicBezTo>
                    <a:pt x="3368" y="3132"/>
                    <a:pt x="3257" y="3244"/>
                    <a:pt x="3119" y="3244"/>
                  </a:cubicBezTo>
                  <a:cubicBezTo>
                    <a:pt x="2981" y="3244"/>
                    <a:pt x="2869" y="3132"/>
                    <a:pt x="2869" y="2994"/>
                  </a:cubicBezTo>
                  <a:cubicBezTo>
                    <a:pt x="2869" y="2856"/>
                    <a:pt x="2981" y="2745"/>
                    <a:pt x="3119" y="2745"/>
                  </a:cubicBezTo>
                  <a:cubicBezTo>
                    <a:pt x="3257" y="2745"/>
                    <a:pt x="3368" y="2856"/>
                    <a:pt x="3368" y="2994"/>
                  </a:cubicBezTo>
                  <a:close/>
                  <a:moveTo>
                    <a:pt x="1372" y="2745"/>
                  </a:moveTo>
                  <a:cubicBezTo>
                    <a:pt x="1234" y="2745"/>
                    <a:pt x="1123" y="2856"/>
                    <a:pt x="1123" y="2994"/>
                  </a:cubicBezTo>
                  <a:cubicBezTo>
                    <a:pt x="1123" y="3132"/>
                    <a:pt x="1234" y="3244"/>
                    <a:pt x="1372" y="3244"/>
                  </a:cubicBezTo>
                  <a:cubicBezTo>
                    <a:pt x="1510" y="3244"/>
                    <a:pt x="1622" y="3132"/>
                    <a:pt x="1622" y="2994"/>
                  </a:cubicBezTo>
                  <a:cubicBezTo>
                    <a:pt x="1622" y="2856"/>
                    <a:pt x="1510" y="2745"/>
                    <a:pt x="1372" y="2745"/>
                  </a:cubicBezTo>
                  <a:close/>
                  <a:moveTo>
                    <a:pt x="0" y="0"/>
                  </a:moveTo>
                  <a:cubicBezTo>
                    <a:pt x="457" y="0"/>
                    <a:pt x="457" y="0"/>
                    <a:pt x="457" y="0"/>
                  </a:cubicBezTo>
                  <a:cubicBezTo>
                    <a:pt x="1372" y="2745"/>
                    <a:pt x="1372" y="2745"/>
                    <a:pt x="1372" y="2745"/>
                  </a:cubicBezTo>
                  <a:cubicBezTo>
                    <a:pt x="3119" y="2745"/>
                    <a:pt x="3119" y="2745"/>
                    <a:pt x="3119" y="2745"/>
                  </a:cubicBezTo>
                  <a:moveTo>
                    <a:pt x="1123" y="1996"/>
                  </a:moveTo>
                  <a:cubicBezTo>
                    <a:pt x="3318" y="1996"/>
                    <a:pt x="3318" y="1996"/>
                    <a:pt x="3318" y="1996"/>
                  </a:cubicBezTo>
                  <a:cubicBezTo>
                    <a:pt x="3817" y="499"/>
                    <a:pt x="3817" y="499"/>
                    <a:pt x="3817" y="499"/>
                  </a:cubicBezTo>
                  <a:cubicBezTo>
                    <a:pt x="624" y="499"/>
                    <a:pt x="624" y="499"/>
                    <a:pt x="624" y="499"/>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nvGrpSpPr>
            <p:cNvPr id="150" name="Group 149">
              <a:extLst>
                <a:ext uri="{FF2B5EF4-FFF2-40B4-BE49-F238E27FC236}">
                  <a16:creationId xmlns:a16="http://schemas.microsoft.com/office/drawing/2014/main" id="{20B642FB-FC14-41D1-AA76-139B727159BE}"/>
                </a:ext>
              </a:extLst>
            </p:cNvPr>
            <p:cNvGrpSpPr/>
            <p:nvPr/>
          </p:nvGrpSpPr>
          <p:grpSpPr>
            <a:xfrm>
              <a:off x="1389496" y="3476293"/>
              <a:ext cx="356712" cy="317603"/>
              <a:chOff x="5381211" y="5822591"/>
              <a:chExt cx="1439523" cy="1290119"/>
            </a:xfrm>
            <a:solidFill>
              <a:schemeClr val="bg1"/>
            </a:solidFill>
          </p:grpSpPr>
          <p:cxnSp>
            <p:nvCxnSpPr>
              <p:cNvPr id="171" name="Straight Connector 170">
                <a:extLst>
                  <a:ext uri="{FF2B5EF4-FFF2-40B4-BE49-F238E27FC236}">
                    <a16:creationId xmlns:a16="http://schemas.microsoft.com/office/drawing/2014/main" id="{6BEA7EDA-1444-4D12-AA03-397483596126}"/>
                  </a:ext>
                </a:extLst>
              </p:cNvPr>
              <p:cNvCxnSpPr>
                <a:cxnSpLocks/>
              </p:cNvCxnSpPr>
              <p:nvPr/>
            </p:nvCxnSpPr>
            <p:spPr>
              <a:xfrm flipV="1">
                <a:off x="6057900" y="6623850"/>
                <a:ext cx="64441" cy="30527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B79FF22-23DF-4BC9-94BE-74F8DF61ACAD}"/>
                  </a:ext>
                </a:extLst>
              </p:cNvPr>
              <p:cNvCxnSpPr>
                <a:cxnSpLocks/>
              </p:cNvCxnSpPr>
              <p:nvPr/>
            </p:nvCxnSpPr>
            <p:spPr>
              <a:xfrm flipH="1" flipV="1">
                <a:off x="6187440" y="6596380"/>
                <a:ext cx="266700" cy="19050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64D2037C-7E08-4ABA-85DC-B665BDCF9849}"/>
                  </a:ext>
                </a:extLst>
              </p:cNvPr>
              <p:cNvCxnSpPr>
                <a:cxnSpLocks/>
              </p:cNvCxnSpPr>
              <p:nvPr/>
            </p:nvCxnSpPr>
            <p:spPr>
              <a:xfrm flipH="1">
                <a:off x="6205220" y="6555740"/>
                <a:ext cx="436881" cy="254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E51584E-8C41-4816-B140-8ED7F8CCEA2C}"/>
                  </a:ext>
                </a:extLst>
              </p:cNvPr>
              <p:cNvCxnSpPr>
                <a:cxnSpLocks/>
              </p:cNvCxnSpPr>
              <p:nvPr/>
            </p:nvCxnSpPr>
            <p:spPr>
              <a:xfrm flipH="1">
                <a:off x="5798821" y="6588760"/>
                <a:ext cx="274319" cy="15748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FEB43FD-C5FF-4EED-8C38-8EAA3346DAB3}"/>
                  </a:ext>
                </a:extLst>
              </p:cNvPr>
              <p:cNvCxnSpPr>
                <a:cxnSpLocks/>
              </p:cNvCxnSpPr>
              <p:nvPr/>
            </p:nvCxnSpPr>
            <p:spPr>
              <a:xfrm flipH="1" flipV="1">
                <a:off x="5570220" y="6406515"/>
                <a:ext cx="489585" cy="131445"/>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1BB6B06-0422-421E-8B3E-ABE0BA2082F0}"/>
                  </a:ext>
                </a:extLst>
              </p:cNvPr>
              <p:cNvCxnSpPr>
                <a:cxnSpLocks/>
              </p:cNvCxnSpPr>
              <p:nvPr/>
            </p:nvCxnSpPr>
            <p:spPr>
              <a:xfrm flipH="1" flipV="1">
                <a:off x="5785485" y="6122670"/>
                <a:ext cx="297180" cy="37338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4CA5D65-B90E-4C74-AC1C-1D03E81A8589}"/>
                  </a:ext>
                </a:extLst>
              </p:cNvPr>
              <p:cNvCxnSpPr>
                <a:cxnSpLocks/>
              </p:cNvCxnSpPr>
              <p:nvPr/>
            </p:nvCxnSpPr>
            <p:spPr>
              <a:xfrm flipV="1">
                <a:off x="6162040" y="6012180"/>
                <a:ext cx="187960" cy="469900"/>
              </a:xfrm>
              <a:prstGeom prst="line">
                <a:avLst/>
              </a:prstGeom>
              <a:grpFill/>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8" name="Oval 177">
                <a:extLst>
                  <a:ext uri="{FF2B5EF4-FFF2-40B4-BE49-F238E27FC236}">
                    <a16:creationId xmlns:a16="http://schemas.microsoft.com/office/drawing/2014/main" id="{9F21581A-32F5-44BD-ABDD-5E5424C85E53}"/>
                  </a:ext>
                </a:extLst>
              </p:cNvPr>
              <p:cNvSpPr/>
              <p:nvPr/>
            </p:nvSpPr>
            <p:spPr bwMode="auto">
              <a:xfrm>
                <a:off x="6030684" y="644599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Oval 178">
                <a:extLst>
                  <a:ext uri="{FF2B5EF4-FFF2-40B4-BE49-F238E27FC236}">
                    <a16:creationId xmlns:a16="http://schemas.microsoft.com/office/drawing/2014/main" id="{7A8D5BDB-A553-41D7-8ACA-0D0EEA9E3BF5}"/>
                  </a:ext>
                </a:extLst>
              </p:cNvPr>
              <p:cNvSpPr/>
              <p:nvPr/>
            </p:nvSpPr>
            <p:spPr bwMode="auto">
              <a:xfrm>
                <a:off x="6612344" y="644599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Oval 179">
                <a:extLst>
                  <a:ext uri="{FF2B5EF4-FFF2-40B4-BE49-F238E27FC236}">
                    <a16:creationId xmlns:a16="http://schemas.microsoft.com/office/drawing/2014/main" id="{8D236DA3-B05E-4FF0-8A4D-324E7BEE480E}"/>
                  </a:ext>
                </a:extLst>
              </p:cNvPr>
              <p:cNvSpPr/>
              <p:nvPr/>
            </p:nvSpPr>
            <p:spPr bwMode="auto">
              <a:xfrm>
                <a:off x="6415326" y="672285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1" name="Oval 180">
                <a:extLst>
                  <a:ext uri="{FF2B5EF4-FFF2-40B4-BE49-F238E27FC236}">
                    <a16:creationId xmlns:a16="http://schemas.microsoft.com/office/drawing/2014/main" id="{9F78E757-B3AA-43D8-9C96-D8BBF5EA1FD8}"/>
                  </a:ext>
                </a:extLst>
              </p:cNvPr>
              <p:cNvSpPr/>
              <p:nvPr/>
            </p:nvSpPr>
            <p:spPr bwMode="auto">
              <a:xfrm>
                <a:off x="6271983" y="5822591"/>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2" name="Oval 181">
                <a:extLst>
                  <a:ext uri="{FF2B5EF4-FFF2-40B4-BE49-F238E27FC236}">
                    <a16:creationId xmlns:a16="http://schemas.microsoft.com/office/drawing/2014/main" id="{00E2ADF6-FE64-4A81-B7C3-9A44977C1D5C}"/>
                  </a:ext>
                </a:extLst>
              </p:cNvPr>
              <p:cNvSpPr/>
              <p:nvPr/>
            </p:nvSpPr>
            <p:spPr bwMode="auto">
              <a:xfrm>
                <a:off x="5634443" y="5952138"/>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3" name="Oval 182">
                <a:extLst>
                  <a:ext uri="{FF2B5EF4-FFF2-40B4-BE49-F238E27FC236}">
                    <a16:creationId xmlns:a16="http://schemas.microsoft.com/office/drawing/2014/main" id="{529C3270-8877-4CE9-B5B7-0E7B385950B5}"/>
                  </a:ext>
                </a:extLst>
              </p:cNvPr>
              <p:cNvSpPr/>
              <p:nvPr/>
            </p:nvSpPr>
            <p:spPr bwMode="auto">
              <a:xfrm>
                <a:off x="5381211" y="6285981"/>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Oval 183">
                <a:extLst>
                  <a:ext uri="{FF2B5EF4-FFF2-40B4-BE49-F238E27FC236}">
                    <a16:creationId xmlns:a16="http://schemas.microsoft.com/office/drawing/2014/main" id="{CDB7C634-C886-4A56-8D4B-21A97E6D9EC9}"/>
                  </a:ext>
                </a:extLst>
              </p:cNvPr>
              <p:cNvSpPr/>
              <p:nvPr/>
            </p:nvSpPr>
            <p:spPr bwMode="auto">
              <a:xfrm>
                <a:off x="5618093" y="6677155"/>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5" name="Oval 184">
                <a:extLst>
                  <a:ext uri="{FF2B5EF4-FFF2-40B4-BE49-F238E27FC236}">
                    <a16:creationId xmlns:a16="http://schemas.microsoft.com/office/drawing/2014/main" id="{E202BAF6-16B1-4B9F-B4A9-743BC745A4E3}"/>
                  </a:ext>
                </a:extLst>
              </p:cNvPr>
              <p:cNvSpPr/>
              <p:nvPr/>
            </p:nvSpPr>
            <p:spPr bwMode="auto">
              <a:xfrm>
                <a:off x="5941777" y="6904320"/>
                <a:ext cx="208390" cy="208390"/>
              </a:xfrm>
              <a:prstGeom prst="ellipse">
                <a:avLst/>
              </a:prstGeom>
              <a:grp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1" name="Rectangle 150">
              <a:extLst>
                <a:ext uri="{FF2B5EF4-FFF2-40B4-BE49-F238E27FC236}">
                  <a16:creationId xmlns:a16="http://schemas.microsoft.com/office/drawing/2014/main" id="{E24E8617-B0EE-48A9-BC6B-142C0D319055}"/>
                </a:ext>
              </a:extLst>
            </p:cNvPr>
            <p:cNvSpPr/>
            <p:nvPr/>
          </p:nvSpPr>
          <p:spPr>
            <a:xfrm>
              <a:off x="673106" y="4170214"/>
              <a:ext cx="598706"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Image</a:t>
              </a:r>
            </a:p>
          </p:txBody>
        </p:sp>
        <p:grpSp>
          <p:nvGrpSpPr>
            <p:cNvPr id="152" name="Group 151">
              <a:extLst>
                <a:ext uri="{FF2B5EF4-FFF2-40B4-BE49-F238E27FC236}">
                  <a16:creationId xmlns:a16="http://schemas.microsoft.com/office/drawing/2014/main" id="{B0125EE2-D5FC-46F4-AF3C-D41A7485979E}"/>
                </a:ext>
              </a:extLst>
            </p:cNvPr>
            <p:cNvGrpSpPr/>
            <p:nvPr/>
          </p:nvGrpSpPr>
          <p:grpSpPr>
            <a:xfrm>
              <a:off x="1422908" y="4154100"/>
              <a:ext cx="289888" cy="260057"/>
              <a:chOff x="2760401" y="1824177"/>
              <a:chExt cx="285697" cy="257980"/>
            </a:xfrm>
          </p:grpSpPr>
          <p:sp>
            <p:nvSpPr>
              <p:cNvPr id="168" name="Rectangle 48">
                <a:extLst>
                  <a:ext uri="{FF2B5EF4-FFF2-40B4-BE49-F238E27FC236}">
                    <a16:creationId xmlns:a16="http://schemas.microsoft.com/office/drawing/2014/main" id="{5AC93E1D-4E53-43CE-A256-791BDE834734}"/>
                  </a:ext>
                </a:extLst>
              </p:cNvPr>
              <p:cNvSpPr>
                <a:spLocks noChangeArrowheads="1"/>
              </p:cNvSpPr>
              <p:nvPr/>
            </p:nvSpPr>
            <p:spPr bwMode="auto">
              <a:xfrm>
                <a:off x="2760401" y="1824177"/>
                <a:ext cx="285697" cy="257980"/>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169" name="Freeform 49">
                <a:extLst>
                  <a:ext uri="{FF2B5EF4-FFF2-40B4-BE49-F238E27FC236}">
                    <a16:creationId xmlns:a16="http://schemas.microsoft.com/office/drawing/2014/main" id="{B06AA0E4-1F7A-4C3B-9707-8076A0FD8F3C}"/>
                  </a:ext>
                </a:extLst>
              </p:cNvPr>
              <p:cNvSpPr>
                <a:spLocks/>
              </p:cNvSpPr>
              <p:nvPr/>
            </p:nvSpPr>
            <p:spPr bwMode="auto">
              <a:xfrm>
                <a:off x="2760401"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170" name="Oval 169">
                <a:extLst>
                  <a:ext uri="{FF2B5EF4-FFF2-40B4-BE49-F238E27FC236}">
                    <a16:creationId xmlns:a16="http://schemas.microsoft.com/office/drawing/2014/main" id="{A9344B4E-32CB-4405-8077-075A131ED4AA}"/>
                  </a:ext>
                </a:extLst>
              </p:cNvPr>
              <p:cNvSpPr>
                <a:spLocks noChangeArrowheads="1"/>
              </p:cNvSpPr>
              <p:nvPr/>
            </p:nvSpPr>
            <p:spPr bwMode="auto">
              <a:xfrm>
                <a:off x="2951221" y="1871082"/>
                <a:ext cx="47971" cy="46905"/>
              </a:xfrm>
              <a:prstGeom prst="ellipse">
                <a:avLst/>
              </a:prstGeom>
              <a:noFill/>
              <a:ln w="12700">
                <a:solidFill>
                  <a:schemeClr val="tx1"/>
                </a:solidFill>
                <a:round/>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grpSp>
        <p:sp>
          <p:nvSpPr>
            <p:cNvPr id="153" name="Freeform 194">
              <a:extLst>
                <a:ext uri="{FF2B5EF4-FFF2-40B4-BE49-F238E27FC236}">
                  <a16:creationId xmlns:a16="http://schemas.microsoft.com/office/drawing/2014/main" id="{9F2B7081-8479-4DCB-B010-E54C026CFABE}"/>
                </a:ext>
              </a:extLst>
            </p:cNvPr>
            <p:cNvSpPr/>
            <p:nvPr/>
          </p:nvSpPr>
          <p:spPr bwMode="auto">
            <a:xfrm>
              <a:off x="1413755" y="4807236"/>
              <a:ext cx="308195" cy="252386"/>
            </a:xfrm>
            <a:custGeom>
              <a:avLst/>
              <a:gdLst>
                <a:gd name="connsiteX0" fmla="*/ 2243075 w 3227827"/>
                <a:gd name="connsiteY0" fmla="*/ 0 h 2660690"/>
                <a:gd name="connsiteX1" fmla="*/ 2705138 w 3227827"/>
                <a:gd name="connsiteY1" fmla="*/ 178525 h 2660690"/>
                <a:gd name="connsiteX2" fmla="*/ 2744327 w 3227827"/>
                <a:gd name="connsiteY2" fmla="*/ 219630 h 2660690"/>
                <a:gd name="connsiteX3" fmla="*/ 2774681 w 3227827"/>
                <a:gd name="connsiteY3" fmla="*/ 217260 h 2660690"/>
                <a:gd name="connsiteX4" fmla="*/ 3179748 w 3227827"/>
                <a:gd name="connsiteY4" fmla="*/ 39644 h 2660690"/>
                <a:gd name="connsiteX5" fmla="*/ 2898534 w 3227827"/>
                <a:gd name="connsiteY5" fmla="*/ 401594 h 2660690"/>
                <a:gd name="connsiteX6" fmla="*/ 3227827 w 3227827"/>
                <a:gd name="connsiteY6" fmla="*/ 319044 h 2660690"/>
                <a:gd name="connsiteX7" fmla="*/ 2991063 w 3227827"/>
                <a:gd name="connsiteY7" fmla="*/ 666622 h 2660690"/>
                <a:gd name="connsiteX8" fmla="*/ 2924137 w 3227827"/>
                <a:gd name="connsiteY8" fmla="*/ 717139 h 2660690"/>
                <a:gd name="connsiteX9" fmla="*/ 2924693 w 3227827"/>
                <a:gd name="connsiteY9" fmla="*/ 729139 h 2660690"/>
                <a:gd name="connsiteX10" fmla="*/ 990811 w 3227827"/>
                <a:gd name="connsiteY10" fmla="*/ 2659611 h 2660690"/>
                <a:gd name="connsiteX11" fmla="*/ 83639 w 3227827"/>
                <a:gd name="connsiteY11" fmla="*/ 2429023 h 2660690"/>
                <a:gd name="connsiteX12" fmla="*/ 0 w 3227827"/>
                <a:gd name="connsiteY12" fmla="*/ 2378015 h 2660690"/>
                <a:gd name="connsiteX13" fmla="*/ 151258 w 3227827"/>
                <a:gd name="connsiteY13" fmla="*/ 2370349 h 2660690"/>
                <a:gd name="connsiteX14" fmla="*/ 899006 w 3227827"/>
                <a:gd name="connsiteY14" fmla="*/ 2129959 h 2660690"/>
                <a:gd name="connsiteX15" fmla="*/ 966223 w 3227827"/>
                <a:gd name="connsiteY15" fmla="*/ 2085120 h 2660690"/>
                <a:gd name="connsiteX16" fmla="*/ 904179 w 3227827"/>
                <a:gd name="connsiteY16" fmla="*/ 2074665 h 2660690"/>
                <a:gd name="connsiteX17" fmla="*/ 353090 w 3227827"/>
                <a:gd name="connsiteY17" fmla="*/ 1603559 h 2660690"/>
                <a:gd name="connsiteX18" fmla="*/ 608904 w 3227827"/>
                <a:gd name="connsiteY18" fmla="*/ 1614444 h 2660690"/>
                <a:gd name="connsiteX19" fmla="*/ 129933 w 3227827"/>
                <a:gd name="connsiteY19" fmla="*/ 931366 h 2660690"/>
                <a:gd name="connsiteX20" fmla="*/ 374862 w 3227827"/>
                <a:gd name="connsiteY20" fmla="*/ 993959 h 2660690"/>
                <a:gd name="connsiteX21" fmla="*/ 219740 w 3227827"/>
                <a:gd name="connsiteY21" fmla="*/ 101330 h 2660690"/>
                <a:gd name="connsiteX22" fmla="*/ 1410961 w 3227827"/>
                <a:gd name="connsiteY22" fmla="*/ 782283 h 2660690"/>
                <a:gd name="connsiteX23" fmla="*/ 1563883 w 3227827"/>
                <a:gd name="connsiteY23" fmla="*/ 792289 h 2660690"/>
                <a:gd name="connsiteX24" fmla="*/ 1563785 w 3227827"/>
                <a:gd name="connsiteY24" fmla="*/ 791863 h 2660690"/>
                <a:gd name="connsiteX25" fmla="*/ 1555866 w 3227827"/>
                <a:gd name="connsiteY25" fmla="*/ 687208 h 2660690"/>
                <a:gd name="connsiteX26" fmla="*/ 2243075 w 3227827"/>
                <a:gd name="connsiteY26" fmla="*/ 0 h 2660690"/>
                <a:gd name="connsiteX0" fmla="*/ 2243075 w 3227827"/>
                <a:gd name="connsiteY0" fmla="*/ 0 h 2660690"/>
                <a:gd name="connsiteX1" fmla="*/ 2705138 w 3227827"/>
                <a:gd name="connsiteY1" fmla="*/ 178525 h 2660690"/>
                <a:gd name="connsiteX2" fmla="*/ 2744327 w 3227827"/>
                <a:gd name="connsiteY2" fmla="*/ 219630 h 2660690"/>
                <a:gd name="connsiteX3" fmla="*/ 2774681 w 3227827"/>
                <a:gd name="connsiteY3" fmla="*/ 217260 h 2660690"/>
                <a:gd name="connsiteX4" fmla="*/ 3179748 w 3227827"/>
                <a:gd name="connsiteY4" fmla="*/ 39644 h 2660690"/>
                <a:gd name="connsiteX5" fmla="*/ 2898534 w 3227827"/>
                <a:gd name="connsiteY5" fmla="*/ 401594 h 2660690"/>
                <a:gd name="connsiteX6" fmla="*/ 3227827 w 3227827"/>
                <a:gd name="connsiteY6" fmla="*/ 319044 h 2660690"/>
                <a:gd name="connsiteX7" fmla="*/ 2991063 w 3227827"/>
                <a:gd name="connsiteY7" fmla="*/ 666622 h 2660690"/>
                <a:gd name="connsiteX8" fmla="*/ 2924137 w 3227827"/>
                <a:gd name="connsiteY8" fmla="*/ 717139 h 2660690"/>
                <a:gd name="connsiteX9" fmla="*/ 2924693 w 3227827"/>
                <a:gd name="connsiteY9" fmla="*/ 729139 h 2660690"/>
                <a:gd name="connsiteX10" fmla="*/ 990811 w 3227827"/>
                <a:gd name="connsiteY10" fmla="*/ 2659611 h 2660690"/>
                <a:gd name="connsiteX11" fmla="*/ 83639 w 3227827"/>
                <a:gd name="connsiteY11" fmla="*/ 2429023 h 2660690"/>
                <a:gd name="connsiteX12" fmla="*/ 0 w 3227827"/>
                <a:gd name="connsiteY12" fmla="*/ 2378015 h 2660690"/>
                <a:gd name="connsiteX13" fmla="*/ 151258 w 3227827"/>
                <a:gd name="connsiteY13" fmla="*/ 2370349 h 2660690"/>
                <a:gd name="connsiteX14" fmla="*/ 899006 w 3227827"/>
                <a:gd name="connsiteY14" fmla="*/ 2129959 h 2660690"/>
                <a:gd name="connsiteX15" fmla="*/ 966223 w 3227827"/>
                <a:gd name="connsiteY15" fmla="*/ 2085120 h 2660690"/>
                <a:gd name="connsiteX16" fmla="*/ 904179 w 3227827"/>
                <a:gd name="connsiteY16" fmla="*/ 2074665 h 2660690"/>
                <a:gd name="connsiteX17" fmla="*/ 353090 w 3227827"/>
                <a:gd name="connsiteY17" fmla="*/ 1603559 h 2660690"/>
                <a:gd name="connsiteX18" fmla="*/ 608904 w 3227827"/>
                <a:gd name="connsiteY18" fmla="*/ 1614444 h 2660690"/>
                <a:gd name="connsiteX19" fmla="*/ 129933 w 3227827"/>
                <a:gd name="connsiteY19" fmla="*/ 931366 h 2660690"/>
                <a:gd name="connsiteX20" fmla="*/ 374862 w 3227827"/>
                <a:gd name="connsiteY20" fmla="*/ 993959 h 2660690"/>
                <a:gd name="connsiteX21" fmla="*/ 219740 w 3227827"/>
                <a:gd name="connsiteY21" fmla="*/ 101330 h 2660690"/>
                <a:gd name="connsiteX22" fmla="*/ 1410961 w 3227827"/>
                <a:gd name="connsiteY22" fmla="*/ 782283 h 2660690"/>
                <a:gd name="connsiteX23" fmla="*/ 1563883 w 3227827"/>
                <a:gd name="connsiteY23" fmla="*/ 792289 h 2660690"/>
                <a:gd name="connsiteX24" fmla="*/ 1563785 w 3227827"/>
                <a:gd name="connsiteY24" fmla="*/ 791863 h 2660690"/>
                <a:gd name="connsiteX25" fmla="*/ 1555866 w 3227827"/>
                <a:gd name="connsiteY25" fmla="*/ 687208 h 2660690"/>
                <a:gd name="connsiteX26" fmla="*/ 2243075 w 3227827"/>
                <a:gd name="connsiteY26" fmla="*/ 0 h 2660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227827" h="2660690">
                  <a:moveTo>
                    <a:pt x="2243075" y="0"/>
                  </a:moveTo>
                  <a:cubicBezTo>
                    <a:pt x="2420981" y="0"/>
                    <a:pt x="2583098" y="67604"/>
                    <a:pt x="2705138" y="178525"/>
                  </a:cubicBezTo>
                  <a:lnTo>
                    <a:pt x="2744327" y="219630"/>
                  </a:lnTo>
                  <a:lnTo>
                    <a:pt x="2774681" y="217260"/>
                  </a:lnTo>
                  <a:cubicBezTo>
                    <a:pt x="2931135" y="197090"/>
                    <a:pt x="3033245" y="134440"/>
                    <a:pt x="3179748" y="39644"/>
                  </a:cubicBezTo>
                  <a:cubicBezTo>
                    <a:pt x="3163117" y="234680"/>
                    <a:pt x="3021300" y="307251"/>
                    <a:pt x="2898534" y="401594"/>
                  </a:cubicBezTo>
                  <a:cubicBezTo>
                    <a:pt x="3018277" y="413992"/>
                    <a:pt x="3151627" y="380125"/>
                    <a:pt x="3227827" y="319044"/>
                  </a:cubicBezTo>
                  <a:cubicBezTo>
                    <a:pt x="3167276" y="498431"/>
                    <a:pt x="3092946" y="584440"/>
                    <a:pt x="2991063" y="666622"/>
                  </a:cubicBezTo>
                  <a:lnTo>
                    <a:pt x="2924137" y="717139"/>
                  </a:lnTo>
                  <a:cubicBezTo>
                    <a:pt x="2924322" y="721139"/>
                    <a:pt x="2924508" y="725139"/>
                    <a:pt x="2924693" y="729139"/>
                  </a:cubicBezTo>
                  <a:cubicBezTo>
                    <a:pt x="2916083" y="1642648"/>
                    <a:pt x="2157998" y="2699186"/>
                    <a:pt x="990811" y="2659611"/>
                  </a:cubicBezTo>
                  <a:cubicBezTo>
                    <a:pt x="424478" y="2640408"/>
                    <a:pt x="353308" y="2576079"/>
                    <a:pt x="83639" y="2429023"/>
                  </a:cubicBezTo>
                  <a:lnTo>
                    <a:pt x="0" y="2378015"/>
                  </a:lnTo>
                  <a:lnTo>
                    <a:pt x="151258" y="2370349"/>
                  </a:lnTo>
                  <a:cubicBezTo>
                    <a:pt x="421172" y="2342832"/>
                    <a:pt x="674412" y="2258696"/>
                    <a:pt x="899006" y="2129959"/>
                  </a:cubicBezTo>
                  <a:lnTo>
                    <a:pt x="966223" y="2085120"/>
                  </a:lnTo>
                  <a:lnTo>
                    <a:pt x="904179" y="2074665"/>
                  </a:lnTo>
                  <a:cubicBezTo>
                    <a:pt x="718952" y="2036268"/>
                    <a:pt x="464668" y="1913349"/>
                    <a:pt x="353090" y="1603559"/>
                  </a:cubicBezTo>
                  <a:cubicBezTo>
                    <a:pt x="443804" y="1631680"/>
                    <a:pt x="545404" y="1648916"/>
                    <a:pt x="608904" y="1614444"/>
                  </a:cubicBezTo>
                  <a:cubicBezTo>
                    <a:pt x="337668" y="1484722"/>
                    <a:pt x="71875" y="1232538"/>
                    <a:pt x="129933" y="931366"/>
                  </a:cubicBezTo>
                  <a:cubicBezTo>
                    <a:pt x="211576" y="965837"/>
                    <a:pt x="238790" y="994867"/>
                    <a:pt x="374862" y="993959"/>
                  </a:cubicBezTo>
                  <a:cubicBezTo>
                    <a:pt x="140819" y="761730"/>
                    <a:pt x="51011" y="420644"/>
                    <a:pt x="219740" y="101330"/>
                  </a:cubicBezTo>
                  <a:cubicBezTo>
                    <a:pt x="539508" y="520431"/>
                    <a:pt x="1016949" y="731341"/>
                    <a:pt x="1410961" y="782283"/>
                  </a:cubicBezTo>
                  <a:lnTo>
                    <a:pt x="1563883" y="792289"/>
                  </a:lnTo>
                  <a:cubicBezTo>
                    <a:pt x="1563850" y="792147"/>
                    <a:pt x="1563818" y="792005"/>
                    <a:pt x="1563785" y="791863"/>
                  </a:cubicBezTo>
                  <a:cubicBezTo>
                    <a:pt x="1558571" y="757739"/>
                    <a:pt x="1555867" y="722789"/>
                    <a:pt x="1555866" y="687208"/>
                  </a:cubicBezTo>
                  <a:cubicBezTo>
                    <a:pt x="1555867" y="307674"/>
                    <a:pt x="1863540" y="-1"/>
                    <a:pt x="2243075"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102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ectangle 153">
              <a:extLst>
                <a:ext uri="{FF2B5EF4-FFF2-40B4-BE49-F238E27FC236}">
                  <a16:creationId xmlns:a16="http://schemas.microsoft.com/office/drawing/2014/main" id="{7122A94D-09C2-4881-A280-8CDA81DA0C74}"/>
                </a:ext>
              </a:extLst>
            </p:cNvPr>
            <p:cNvSpPr/>
            <p:nvPr/>
          </p:nvSpPr>
          <p:spPr>
            <a:xfrm>
              <a:off x="774470" y="2846043"/>
              <a:ext cx="497341" cy="246283"/>
            </a:xfrm>
            <a:prstGeom prst="rect">
              <a:avLst/>
            </a:prstGeom>
          </p:spPr>
          <p:txBody>
            <a:bodyPr wrap="none">
              <a:spAutoFit/>
            </a:bodyPr>
            <a:lstStyle/>
            <a:p>
              <a:pPr marL="0" marR="0" lvl="0" indent="0" algn="r" defTabSz="932293" rtl="0" eaLnBrk="1" fontAlgn="base" latinLnBrk="0" hangingPunct="1">
                <a:lnSpc>
                  <a:spcPct val="95000"/>
                </a:lnSpc>
                <a:spcBef>
                  <a:spcPct val="0"/>
                </a:spcBef>
                <a:spcAft>
                  <a:spcPct val="0"/>
                </a:spcAft>
                <a:buClrTx/>
                <a:buSzTx/>
                <a:buFontTx/>
                <a:buNone/>
                <a:tabLst/>
                <a:defRPr/>
              </a:pPr>
              <a:r>
                <a:rPr kumimoji="0" lang="en-US" sz="1020" b="1" i="0" u="none" strike="noStrike" kern="0" cap="none" spc="50" normalizeH="0" baseline="0" noProof="0">
                  <a:ln>
                    <a:noFill/>
                  </a:ln>
                  <a:solidFill>
                    <a:srgbClr val="505050"/>
                  </a:solidFill>
                  <a:effectLst/>
                  <a:uLnTx/>
                  <a:uFillTx/>
                  <a:latin typeface="Segoe UI Semibold" charset="0"/>
                  <a:ea typeface="Segoe UI Semibold" charset="0"/>
                  <a:cs typeface="Segoe UI Semibold" charset="0"/>
                </a:rPr>
                <a:t>CRM</a:t>
              </a:r>
            </a:p>
          </p:txBody>
        </p:sp>
        <p:grpSp>
          <p:nvGrpSpPr>
            <p:cNvPr id="155" name="Group 154">
              <a:extLst>
                <a:ext uri="{FF2B5EF4-FFF2-40B4-BE49-F238E27FC236}">
                  <a16:creationId xmlns:a16="http://schemas.microsoft.com/office/drawing/2014/main" id="{4C99E33A-AE5A-4858-A776-D31E5431BB9F}"/>
                </a:ext>
              </a:extLst>
            </p:cNvPr>
            <p:cNvGrpSpPr/>
            <p:nvPr/>
          </p:nvGrpSpPr>
          <p:grpSpPr>
            <a:xfrm>
              <a:off x="1417467" y="2769149"/>
              <a:ext cx="300770" cy="373975"/>
              <a:chOff x="1564614" y="1427406"/>
              <a:chExt cx="256236" cy="320693"/>
            </a:xfrm>
          </p:grpSpPr>
          <p:grpSp>
            <p:nvGrpSpPr>
              <p:cNvPr id="162" name="Group 161">
                <a:extLst>
                  <a:ext uri="{FF2B5EF4-FFF2-40B4-BE49-F238E27FC236}">
                    <a16:creationId xmlns:a16="http://schemas.microsoft.com/office/drawing/2014/main" id="{1C6761BB-7995-459D-850A-4E7ED4703986}"/>
                  </a:ext>
                </a:extLst>
              </p:cNvPr>
              <p:cNvGrpSpPr/>
              <p:nvPr/>
            </p:nvGrpSpPr>
            <p:grpSpPr>
              <a:xfrm>
                <a:off x="1591509" y="1483819"/>
                <a:ext cx="229341" cy="264280"/>
                <a:chOff x="6498112" y="3330497"/>
                <a:chExt cx="1259085" cy="1450900"/>
              </a:xfrm>
            </p:grpSpPr>
            <p:sp>
              <p:nvSpPr>
                <p:cNvPr id="164" name="Oval 8">
                  <a:extLst>
                    <a:ext uri="{FF2B5EF4-FFF2-40B4-BE49-F238E27FC236}">
                      <a16:creationId xmlns:a16="http://schemas.microsoft.com/office/drawing/2014/main" id="{8E012AC2-29E7-4E2A-8613-A00E0E9A7273}"/>
                    </a:ext>
                  </a:extLst>
                </p:cNvPr>
                <p:cNvSpPr>
                  <a:spLocks noChangeArrowheads="1"/>
                </p:cNvSpPr>
                <p:nvPr/>
              </p:nvSpPr>
              <p:spPr bwMode="auto">
                <a:xfrm>
                  <a:off x="7243234" y="3330497"/>
                  <a:ext cx="472157" cy="459861"/>
                </a:xfrm>
                <a:prstGeom prst="ellipse">
                  <a:avLst/>
                </a:pr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165" name="Oval 9">
                  <a:extLst>
                    <a:ext uri="{FF2B5EF4-FFF2-40B4-BE49-F238E27FC236}">
                      <a16:creationId xmlns:a16="http://schemas.microsoft.com/office/drawing/2014/main" id="{EDD35C49-9CE8-4250-A4A1-56A29536C401}"/>
                    </a:ext>
                  </a:extLst>
                </p:cNvPr>
                <p:cNvSpPr>
                  <a:spLocks noChangeArrowheads="1"/>
                </p:cNvSpPr>
                <p:nvPr/>
              </p:nvSpPr>
              <p:spPr bwMode="auto">
                <a:xfrm>
                  <a:off x="6611233" y="3790359"/>
                  <a:ext cx="572982" cy="575442"/>
                </a:xfrm>
                <a:prstGeom prst="ellipse">
                  <a:avLst/>
                </a:pr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166" name="Freeform 12">
                  <a:extLst>
                    <a:ext uri="{FF2B5EF4-FFF2-40B4-BE49-F238E27FC236}">
                      <a16:creationId xmlns:a16="http://schemas.microsoft.com/office/drawing/2014/main" id="{8FB64DCC-4FC0-4ADF-9132-2F25924D0868}"/>
                    </a:ext>
                  </a:extLst>
                </p:cNvPr>
                <p:cNvSpPr>
                  <a:spLocks/>
                </p:cNvSpPr>
                <p:nvPr/>
              </p:nvSpPr>
              <p:spPr bwMode="auto">
                <a:xfrm>
                  <a:off x="6498112" y="4365800"/>
                  <a:ext cx="816438" cy="415597"/>
                </a:xfrm>
                <a:custGeom>
                  <a:avLst/>
                  <a:gdLst>
                    <a:gd name="T0" fmla="*/ 57 w 57"/>
                    <a:gd name="T1" fmla="*/ 29 h 29"/>
                    <a:gd name="T2" fmla="*/ 28 w 57"/>
                    <a:gd name="T3" fmla="*/ 0 h 29"/>
                    <a:gd name="T4" fmla="*/ 0 w 57"/>
                    <a:gd name="T5" fmla="*/ 29 h 29"/>
                  </a:gdLst>
                  <a:ahLst/>
                  <a:cxnLst>
                    <a:cxn ang="0">
                      <a:pos x="T0" y="T1"/>
                    </a:cxn>
                    <a:cxn ang="0">
                      <a:pos x="T2" y="T3"/>
                    </a:cxn>
                    <a:cxn ang="0">
                      <a:pos x="T4" y="T5"/>
                    </a:cxn>
                  </a:cxnLst>
                  <a:rect l="0" t="0" r="r" b="b"/>
                  <a:pathLst>
                    <a:path w="57" h="29">
                      <a:moveTo>
                        <a:pt x="57" y="29"/>
                      </a:moveTo>
                      <a:cubicBezTo>
                        <a:pt x="57" y="13"/>
                        <a:pt x="44" y="0"/>
                        <a:pt x="28" y="0"/>
                      </a:cubicBezTo>
                      <a:cubicBezTo>
                        <a:pt x="13" y="0"/>
                        <a:pt x="0" y="13"/>
                        <a:pt x="0" y="29"/>
                      </a:cubicBezTo>
                    </a:path>
                  </a:pathLst>
                </a:cu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sp>
              <p:nvSpPr>
                <p:cNvPr id="167" name="Freeform 13">
                  <a:extLst>
                    <a:ext uri="{FF2B5EF4-FFF2-40B4-BE49-F238E27FC236}">
                      <a16:creationId xmlns:a16="http://schemas.microsoft.com/office/drawing/2014/main" id="{04CC783B-6045-4517-97B6-38DC4DA6B496}"/>
                    </a:ext>
                  </a:extLst>
                </p:cNvPr>
                <p:cNvSpPr>
                  <a:spLocks/>
                </p:cNvSpPr>
                <p:nvPr/>
              </p:nvSpPr>
              <p:spPr bwMode="auto">
                <a:xfrm>
                  <a:off x="7184215" y="3790359"/>
                  <a:ext cx="572982" cy="287721"/>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noFill/>
                <a:ln w="12700" cap="flat">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grpSp>
          <p:sp>
            <p:nvSpPr>
              <p:cNvPr id="163" name="Freeform: Shape 168">
                <a:extLst>
                  <a:ext uri="{FF2B5EF4-FFF2-40B4-BE49-F238E27FC236}">
                    <a16:creationId xmlns:a16="http://schemas.microsoft.com/office/drawing/2014/main" id="{91C36FD5-76FF-4D6E-B094-D5763A8F7891}"/>
                  </a:ext>
                </a:extLst>
              </p:cNvPr>
              <p:cNvSpPr>
                <a:spLocks/>
              </p:cNvSpPr>
              <p:nvPr/>
            </p:nvSpPr>
            <p:spPr bwMode="auto">
              <a:xfrm flipH="1">
                <a:off x="1564614" y="1427406"/>
                <a:ext cx="122892" cy="103468"/>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93260" tIns="46630" rIns="93260" bIns="46630" numCol="1" anchor="t" anchorCtr="0"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56" name="Group 155">
              <a:extLst>
                <a:ext uri="{FF2B5EF4-FFF2-40B4-BE49-F238E27FC236}">
                  <a16:creationId xmlns:a16="http://schemas.microsoft.com/office/drawing/2014/main" id="{515AEDEC-5D17-4326-9EC0-EB6755C6C132}"/>
                </a:ext>
              </a:extLst>
            </p:cNvPr>
            <p:cNvGrpSpPr/>
            <p:nvPr/>
          </p:nvGrpSpPr>
          <p:grpSpPr>
            <a:xfrm>
              <a:off x="1374597" y="5422103"/>
              <a:ext cx="372718" cy="313761"/>
              <a:chOff x="2907342" y="5439822"/>
              <a:chExt cx="478274" cy="405267"/>
            </a:xfrm>
          </p:grpSpPr>
          <p:grpSp>
            <p:nvGrpSpPr>
              <p:cNvPr id="157" name="Group 156">
                <a:extLst>
                  <a:ext uri="{FF2B5EF4-FFF2-40B4-BE49-F238E27FC236}">
                    <a16:creationId xmlns:a16="http://schemas.microsoft.com/office/drawing/2014/main" id="{5F4AF16A-D273-4ED5-8DF9-90F4B19FCA30}"/>
                  </a:ext>
                </a:extLst>
              </p:cNvPr>
              <p:cNvGrpSpPr/>
              <p:nvPr/>
            </p:nvGrpSpPr>
            <p:grpSpPr>
              <a:xfrm rot="2348880">
                <a:off x="3117544" y="5439822"/>
                <a:ext cx="268072" cy="138560"/>
                <a:chOff x="2946400" y="1075143"/>
                <a:chExt cx="6491514" cy="3355305"/>
              </a:xfrm>
            </p:grpSpPr>
            <p:sp>
              <p:nvSpPr>
                <p:cNvPr id="159" name="Freeform: Shape 70">
                  <a:extLst>
                    <a:ext uri="{FF2B5EF4-FFF2-40B4-BE49-F238E27FC236}">
                      <a16:creationId xmlns:a16="http://schemas.microsoft.com/office/drawing/2014/main" id="{28E4D99D-91CF-4E5B-B365-7F3F05AC01B1}"/>
                    </a:ext>
                  </a:extLst>
                </p:cNvPr>
                <p:cNvSpPr/>
                <p:nvPr/>
              </p:nvSpPr>
              <p:spPr>
                <a:xfrm>
                  <a:off x="2946400" y="1075143"/>
                  <a:ext cx="6491514" cy="1508609"/>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FFFFFF"/>
                    </a:solidFill>
                    <a:effectLst/>
                    <a:uLnTx/>
                    <a:uFillTx/>
                    <a:latin typeface="Segoe UI"/>
                    <a:ea typeface="+mn-ea"/>
                    <a:cs typeface="+mn-cs"/>
                  </a:endParaRPr>
                </a:p>
              </p:txBody>
            </p:sp>
            <p:sp>
              <p:nvSpPr>
                <p:cNvPr id="160" name="Freeform: Shape 71">
                  <a:extLst>
                    <a:ext uri="{FF2B5EF4-FFF2-40B4-BE49-F238E27FC236}">
                      <a16:creationId xmlns:a16="http://schemas.microsoft.com/office/drawing/2014/main" id="{A58BAA34-EFAB-41EC-8F48-6B947781081C}"/>
                    </a:ext>
                  </a:extLst>
                </p:cNvPr>
                <p:cNvSpPr/>
                <p:nvPr/>
              </p:nvSpPr>
              <p:spPr>
                <a:xfrm>
                  <a:off x="3773672" y="2292383"/>
                  <a:ext cx="4836971" cy="1202289"/>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FFFFFF"/>
                    </a:solidFill>
                    <a:effectLst/>
                    <a:uLnTx/>
                    <a:uFillTx/>
                    <a:latin typeface="Segoe UI"/>
                    <a:ea typeface="+mn-ea"/>
                    <a:cs typeface="+mn-cs"/>
                  </a:endParaRPr>
                </a:p>
              </p:txBody>
            </p:sp>
            <p:sp>
              <p:nvSpPr>
                <p:cNvPr id="161" name="Freeform: Shape 72">
                  <a:extLst>
                    <a:ext uri="{FF2B5EF4-FFF2-40B4-BE49-F238E27FC236}">
                      <a16:creationId xmlns:a16="http://schemas.microsoft.com/office/drawing/2014/main" id="{DEEB9D0A-BDD5-48E4-B2AB-5DBCD49265F0}"/>
                    </a:ext>
                  </a:extLst>
                </p:cNvPr>
                <p:cNvSpPr/>
                <p:nvPr/>
              </p:nvSpPr>
              <p:spPr>
                <a:xfrm>
                  <a:off x="4676759" y="3637770"/>
                  <a:ext cx="3030796" cy="792678"/>
                </a:xfrm>
                <a:custGeom>
                  <a:avLst/>
                  <a:gdLst>
                    <a:gd name="connsiteX0" fmla="*/ 0 w 6491514"/>
                    <a:gd name="connsiteY0" fmla="*/ 7257 h 7257"/>
                    <a:gd name="connsiteX1" fmla="*/ 6491514 w 6491514"/>
                    <a:gd name="connsiteY1" fmla="*/ 0 h 7257"/>
                    <a:gd name="connsiteX0" fmla="*/ 0 w 10000"/>
                    <a:gd name="connsiteY0" fmla="*/ 1245584 h 1245584"/>
                    <a:gd name="connsiteX1" fmla="*/ 10000 w 10000"/>
                    <a:gd name="connsiteY1" fmla="*/ 1235584 h 1245584"/>
                    <a:gd name="connsiteX0" fmla="*/ 0 w 10000"/>
                    <a:gd name="connsiteY0" fmla="*/ 2078828 h 2078828"/>
                    <a:gd name="connsiteX1" fmla="*/ 10000 w 10000"/>
                    <a:gd name="connsiteY1" fmla="*/ 2068828 h 2078828"/>
                  </a:gdLst>
                  <a:ahLst/>
                  <a:cxnLst>
                    <a:cxn ang="0">
                      <a:pos x="connsiteX0" y="connsiteY0"/>
                    </a:cxn>
                    <a:cxn ang="0">
                      <a:pos x="connsiteX1" y="connsiteY1"/>
                    </a:cxn>
                  </a:cxnLst>
                  <a:rect l="l" t="t" r="r" b="b"/>
                  <a:pathLst>
                    <a:path w="10000" h="2078828">
                      <a:moveTo>
                        <a:pt x="0" y="2078828"/>
                      </a:moveTo>
                      <a:cubicBezTo>
                        <a:pt x="2528" y="-719561"/>
                        <a:pt x="7466" y="-662893"/>
                        <a:pt x="10000" y="206882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a:ln>
                      <a:noFill/>
                    </a:ln>
                    <a:solidFill>
                      <a:srgbClr val="FFFFFF"/>
                    </a:solidFill>
                    <a:effectLst/>
                    <a:uLnTx/>
                    <a:uFillTx/>
                    <a:latin typeface="Segoe UI"/>
                    <a:ea typeface="+mn-ea"/>
                    <a:cs typeface="+mn-cs"/>
                  </a:endParaRPr>
                </a:p>
              </p:txBody>
            </p:sp>
          </p:grpSp>
          <p:sp>
            <p:nvSpPr>
              <p:cNvPr id="158" name="Freeform 5">
                <a:extLst>
                  <a:ext uri="{FF2B5EF4-FFF2-40B4-BE49-F238E27FC236}">
                    <a16:creationId xmlns:a16="http://schemas.microsoft.com/office/drawing/2014/main" id="{A15CB02D-C3C9-45ED-BEDB-A5A0614FB370}"/>
                  </a:ext>
                </a:extLst>
              </p:cNvPr>
              <p:cNvSpPr>
                <a:spLocks noEditPoints="1"/>
              </p:cNvSpPr>
              <p:nvPr/>
            </p:nvSpPr>
            <p:spPr bwMode="auto">
              <a:xfrm>
                <a:off x="2907342" y="5583169"/>
                <a:ext cx="435355" cy="261920"/>
              </a:xfrm>
              <a:custGeom>
                <a:avLst/>
                <a:gdLst>
                  <a:gd name="T0" fmla="*/ 27 w 339"/>
                  <a:gd name="T1" fmla="*/ 70 h 204"/>
                  <a:gd name="T2" fmla="*/ 287 w 339"/>
                  <a:gd name="T3" fmla="*/ 70 h 204"/>
                  <a:gd name="T4" fmla="*/ 339 w 339"/>
                  <a:gd name="T5" fmla="*/ 122 h 204"/>
                  <a:gd name="T6" fmla="*/ 339 w 339"/>
                  <a:gd name="T7" fmla="*/ 160 h 204"/>
                  <a:gd name="T8" fmla="*/ 318 w 339"/>
                  <a:gd name="T9" fmla="*/ 182 h 204"/>
                  <a:gd name="T10" fmla="*/ 294 w 339"/>
                  <a:gd name="T11" fmla="*/ 182 h 204"/>
                  <a:gd name="T12" fmla="*/ 297 w 339"/>
                  <a:gd name="T13" fmla="*/ 168 h 204"/>
                  <a:gd name="T14" fmla="*/ 261 w 339"/>
                  <a:gd name="T15" fmla="*/ 131 h 204"/>
                  <a:gd name="T16" fmla="*/ 224 w 339"/>
                  <a:gd name="T17" fmla="*/ 168 h 204"/>
                  <a:gd name="T18" fmla="*/ 261 w 339"/>
                  <a:gd name="T19" fmla="*/ 204 h 204"/>
                  <a:gd name="T20" fmla="*/ 297 w 339"/>
                  <a:gd name="T21" fmla="*/ 168 h 204"/>
                  <a:gd name="T22" fmla="*/ 95 w 339"/>
                  <a:gd name="T23" fmla="*/ 168 h 204"/>
                  <a:gd name="T24" fmla="*/ 59 w 339"/>
                  <a:gd name="T25" fmla="*/ 131 h 204"/>
                  <a:gd name="T26" fmla="*/ 22 w 339"/>
                  <a:gd name="T27" fmla="*/ 168 h 204"/>
                  <a:gd name="T28" fmla="*/ 59 w 339"/>
                  <a:gd name="T29" fmla="*/ 204 h 204"/>
                  <a:gd name="T30" fmla="*/ 95 w 339"/>
                  <a:gd name="T31" fmla="*/ 168 h 204"/>
                  <a:gd name="T32" fmla="*/ 63 w 339"/>
                  <a:gd name="T33" fmla="*/ 0 h 204"/>
                  <a:gd name="T34" fmla="*/ 10 w 339"/>
                  <a:gd name="T35" fmla="*/ 105 h 204"/>
                  <a:gd name="T36" fmla="*/ 0 w 339"/>
                  <a:gd name="T37" fmla="*/ 139 h 204"/>
                  <a:gd name="T38" fmla="*/ 24 w 339"/>
                  <a:gd name="T39" fmla="*/ 178 h 204"/>
                  <a:gd name="T40" fmla="*/ 271 w 339"/>
                  <a:gd name="T41" fmla="*/ 70 h 204"/>
                  <a:gd name="T42" fmla="*/ 222 w 339"/>
                  <a:gd name="T43" fmla="*/ 15 h 204"/>
                  <a:gd name="T44" fmla="*/ 194 w 339"/>
                  <a:gd name="T45" fmla="*/ 0 h 204"/>
                  <a:gd name="T46" fmla="*/ 37 w 339"/>
                  <a:gd name="T47" fmla="*/ 0 h 204"/>
                  <a:gd name="T48" fmla="*/ 227 w 339"/>
                  <a:gd name="T49" fmla="*/ 182 h 204"/>
                  <a:gd name="T50" fmla="*/ 92 w 339"/>
                  <a:gd name="T51" fmla="*/ 182 h 204"/>
                  <a:gd name="T52" fmla="*/ 134 w 339"/>
                  <a:gd name="T53" fmla="*/ 182 h 204"/>
                  <a:gd name="T54" fmla="*/ 134 w 339"/>
                  <a:gd name="T5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9" h="204">
                    <a:moveTo>
                      <a:pt x="27" y="70"/>
                    </a:moveTo>
                    <a:cubicBezTo>
                      <a:pt x="287" y="70"/>
                      <a:pt x="287" y="70"/>
                      <a:pt x="287" y="70"/>
                    </a:cubicBezTo>
                    <a:cubicBezTo>
                      <a:pt x="316" y="70"/>
                      <a:pt x="339" y="94"/>
                      <a:pt x="339" y="122"/>
                    </a:cubicBezTo>
                    <a:cubicBezTo>
                      <a:pt x="339" y="160"/>
                      <a:pt x="339" y="160"/>
                      <a:pt x="339" y="160"/>
                    </a:cubicBezTo>
                    <a:cubicBezTo>
                      <a:pt x="339" y="172"/>
                      <a:pt x="330" y="182"/>
                      <a:pt x="318" y="182"/>
                    </a:cubicBezTo>
                    <a:cubicBezTo>
                      <a:pt x="294" y="182"/>
                      <a:pt x="294" y="182"/>
                      <a:pt x="294" y="182"/>
                    </a:cubicBezTo>
                    <a:moveTo>
                      <a:pt x="297" y="168"/>
                    </a:moveTo>
                    <a:cubicBezTo>
                      <a:pt x="297" y="148"/>
                      <a:pt x="281" y="131"/>
                      <a:pt x="261" y="131"/>
                    </a:cubicBezTo>
                    <a:cubicBezTo>
                      <a:pt x="241" y="131"/>
                      <a:pt x="224" y="148"/>
                      <a:pt x="224" y="168"/>
                    </a:cubicBezTo>
                    <a:cubicBezTo>
                      <a:pt x="224" y="188"/>
                      <a:pt x="241" y="204"/>
                      <a:pt x="261" y="204"/>
                    </a:cubicBezTo>
                    <a:cubicBezTo>
                      <a:pt x="281" y="204"/>
                      <a:pt x="297" y="188"/>
                      <a:pt x="297" y="168"/>
                    </a:cubicBezTo>
                    <a:close/>
                    <a:moveTo>
                      <a:pt x="95" y="168"/>
                    </a:moveTo>
                    <a:cubicBezTo>
                      <a:pt x="95" y="148"/>
                      <a:pt x="79" y="131"/>
                      <a:pt x="59" y="131"/>
                    </a:cubicBezTo>
                    <a:cubicBezTo>
                      <a:pt x="39" y="131"/>
                      <a:pt x="22" y="148"/>
                      <a:pt x="22" y="168"/>
                    </a:cubicBezTo>
                    <a:cubicBezTo>
                      <a:pt x="22" y="188"/>
                      <a:pt x="39" y="204"/>
                      <a:pt x="59" y="204"/>
                    </a:cubicBezTo>
                    <a:cubicBezTo>
                      <a:pt x="79" y="204"/>
                      <a:pt x="95" y="188"/>
                      <a:pt x="95" y="168"/>
                    </a:cubicBezTo>
                    <a:close/>
                    <a:moveTo>
                      <a:pt x="63" y="0"/>
                    </a:moveTo>
                    <a:cubicBezTo>
                      <a:pt x="63" y="0"/>
                      <a:pt x="20" y="84"/>
                      <a:pt x="10" y="105"/>
                    </a:cubicBezTo>
                    <a:cubicBezTo>
                      <a:pt x="0" y="127"/>
                      <a:pt x="0" y="139"/>
                      <a:pt x="0" y="139"/>
                    </a:cubicBezTo>
                    <a:cubicBezTo>
                      <a:pt x="0" y="154"/>
                      <a:pt x="9" y="173"/>
                      <a:pt x="24" y="178"/>
                    </a:cubicBezTo>
                    <a:moveTo>
                      <a:pt x="271" y="70"/>
                    </a:moveTo>
                    <a:cubicBezTo>
                      <a:pt x="222" y="15"/>
                      <a:pt x="222" y="15"/>
                      <a:pt x="222" y="15"/>
                    </a:cubicBezTo>
                    <a:cubicBezTo>
                      <a:pt x="214" y="5"/>
                      <a:pt x="206" y="0"/>
                      <a:pt x="194" y="0"/>
                    </a:cubicBezTo>
                    <a:cubicBezTo>
                      <a:pt x="37" y="0"/>
                      <a:pt x="37" y="0"/>
                      <a:pt x="37" y="0"/>
                    </a:cubicBezTo>
                    <a:moveTo>
                      <a:pt x="227" y="182"/>
                    </a:moveTo>
                    <a:cubicBezTo>
                      <a:pt x="92" y="182"/>
                      <a:pt x="92" y="182"/>
                      <a:pt x="92" y="182"/>
                    </a:cubicBezTo>
                    <a:moveTo>
                      <a:pt x="134" y="182"/>
                    </a:moveTo>
                    <a:cubicBezTo>
                      <a:pt x="134" y="0"/>
                      <a:pt x="134" y="0"/>
                      <a:pt x="134" y="0"/>
                    </a:cubicBezTo>
                  </a:path>
                </a:pathLst>
              </a:custGeom>
              <a:noFill/>
              <a:ln w="12700">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Semilight"/>
                  <a:ea typeface="+mn-ea"/>
                  <a:cs typeface="+mn-cs"/>
                </a:endParaRPr>
              </a:p>
            </p:txBody>
          </p:sp>
        </p:grpSp>
      </p:grpSp>
      <p:sp>
        <p:nvSpPr>
          <p:cNvPr id="186" name="Freeform 128">
            <a:extLst>
              <a:ext uri="{FF2B5EF4-FFF2-40B4-BE49-F238E27FC236}">
                <a16:creationId xmlns:a16="http://schemas.microsoft.com/office/drawing/2014/main" id="{5F9B0EC5-D3FF-491E-BABF-05F6A819C0C9}"/>
              </a:ext>
            </a:extLst>
          </p:cNvPr>
          <p:cNvSpPr>
            <a:spLocks noChangeAspect="1"/>
          </p:cNvSpPr>
          <p:nvPr/>
        </p:nvSpPr>
        <p:spPr bwMode="black">
          <a:xfrm>
            <a:off x="1107639" y="5612442"/>
            <a:ext cx="389000" cy="21488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a:solidFill>
              <a:srgbClr val="333F50"/>
            </a:solid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7" name="TextBox 186">
            <a:extLst>
              <a:ext uri="{FF2B5EF4-FFF2-40B4-BE49-F238E27FC236}">
                <a16:creationId xmlns:a16="http://schemas.microsoft.com/office/drawing/2014/main" id="{CF59C1FD-49FE-4611-BB7F-BCDA5D4209ED}"/>
              </a:ext>
            </a:extLst>
          </p:cNvPr>
          <p:cNvSpPr txBox="1"/>
          <p:nvPr/>
        </p:nvSpPr>
        <p:spPr>
          <a:xfrm>
            <a:off x="439857" y="5605870"/>
            <a:ext cx="572935" cy="228033"/>
          </a:xfrm>
          <a:prstGeom prst="rect">
            <a:avLst/>
          </a:prstGeom>
          <a:noFill/>
        </p:spPr>
        <p:txBody>
          <a:bodyPr wrap="square" lIns="91440" tIns="45720" rIns="91440" bIns="45720" rtlCol="0">
            <a:spAutoFit/>
          </a:bodyPr>
          <a:lstStyle/>
          <a:p>
            <a:pPr marL="0" marR="0" lvl="0" indent="0" algn="r" defTabSz="914367" rtl="0" eaLnBrk="1" fontAlgn="auto" latinLnBrk="0" hangingPunct="1">
              <a:lnSpc>
                <a:spcPct val="90000"/>
              </a:lnSpc>
              <a:spcBef>
                <a:spcPts val="0"/>
              </a:spcBef>
              <a:spcAft>
                <a:spcPts val="0"/>
              </a:spcAft>
              <a:buClrTx/>
              <a:buSzTx/>
              <a:buFontTx/>
              <a:buNone/>
              <a:tabLst/>
              <a:defRPr/>
            </a:pPr>
            <a:r>
              <a:rPr kumimoji="0" lang="en-US" sz="1000" b="1" i="0" u="none" strike="noStrike" kern="1200" cap="none" spc="0" normalizeH="0" baseline="0" noProof="0">
                <a:ln>
                  <a:solidFill>
                    <a:srgbClr val="FFFFFF">
                      <a:alpha val="0"/>
                    </a:srgbClr>
                  </a:solidFill>
                </a:ln>
                <a:solidFill>
                  <a:srgbClr val="505050"/>
                </a:solidFill>
                <a:effectLst/>
                <a:uLnTx/>
                <a:uFillTx/>
                <a:latin typeface="Segoe UI Semibold" charset="0"/>
                <a:ea typeface="Segoe UI Semibold" charset="0"/>
                <a:cs typeface="Segoe UI Semibold" charset="0"/>
              </a:rPr>
              <a:t>Cloud</a:t>
            </a:r>
          </a:p>
        </p:txBody>
      </p:sp>
      <p:pic>
        <p:nvPicPr>
          <p:cNvPr id="4" name="Picture 3">
            <a:extLst>
              <a:ext uri="{FF2B5EF4-FFF2-40B4-BE49-F238E27FC236}">
                <a16:creationId xmlns:a16="http://schemas.microsoft.com/office/drawing/2014/main" id="{0F19C3F1-18F1-4033-B747-3B0FB93764CB}"/>
              </a:ext>
            </a:extLst>
          </p:cNvPr>
          <p:cNvPicPr>
            <a:picLocks noChangeAspect="1"/>
          </p:cNvPicPr>
          <p:nvPr/>
        </p:nvPicPr>
        <p:blipFill>
          <a:blip r:embed="rId12"/>
          <a:stretch>
            <a:fillRect/>
          </a:stretch>
        </p:blipFill>
        <p:spPr>
          <a:xfrm>
            <a:off x="6955471" y="893205"/>
            <a:ext cx="3417656" cy="4988675"/>
          </a:xfrm>
          <a:prstGeom prst="rect">
            <a:avLst/>
          </a:prstGeom>
          <a:ln>
            <a:solidFill>
              <a:schemeClr val="accent1"/>
            </a:solidFill>
          </a:ln>
        </p:spPr>
      </p:pic>
    </p:spTree>
    <p:custDataLst>
      <p:tags r:id="rId1"/>
    </p:custDataLst>
    <p:extLst>
      <p:ext uri="{BB962C8B-B14F-4D97-AF65-F5344CB8AC3E}">
        <p14:creationId xmlns:p14="http://schemas.microsoft.com/office/powerpoint/2010/main" val="20020900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0C9E-8660-F342-2B1B-8724CC206FEA}"/>
              </a:ext>
            </a:extLst>
          </p:cNvPr>
          <p:cNvSpPr>
            <a:spLocks noGrp="1"/>
          </p:cNvSpPr>
          <p:nvPr>
            <p:ph type="title"/>
          </p:nvPr>
        </p:nvSpPr>
        <p:spPr>
          <a:xfrm>
            <a:off x="588263" y="457200"/>
            <a:ext cx="11018520" cy="553998"/>
          </a:xfrm>
        </p:spPr>
        <p:txBody>
          <a:bodyPr/>
          <a:lstStyle/>
          <a:p>
            <a:r>
              <a:rPr lang="en-US" dirty="0"/>
              <a:t>Synapse SQL Pools Schema Design</a:t>
            </a:r>
          </a:p>
        </p:txBody>
      </p:sp>
      <p:sp>
        <p:nvSpPr>
          <p:cNvPr id="3" name="Content Placeholder 2">
            <a:extLst>
              <a:ext uri="{FF2B5EF4-FFF2-40B4-BE49-F238E27FC236}">
                <a16:creationId xmlns:a16="http://schemas.microsoft.com/office/drawing/2014/main" id="{622F2A7C-DEC0-15C5-E3B3-B749EB6A2C8D}"/>
              </a:ext>
            </a:extLst>
          </p:cNvPr>
          <p:cNvSpPr>
            <a:spLocks noGrp="1"/>
          </p:cNvSpPr>
          <p:nvPr>
            <p:ph sz="quarter" idx="10"/>
          </p:nvPr>
        </p:nvSpPr>
        <p:spPr>
          <a:xfrm>
            <a:off x="584200" y="1435100"/>
            <a:ext cx="11018838" cy="3890296"/>
          </a:xfrm>
        </p:spPr>
        <p:txBody>
          <a:bodyPr/>
          <a:lstStyle/>
          <a:p>
            <a:r>
              <a:rPr lang="en-US" sz="3200" dirty="0"/>
              <a:t>Data warehouse</a:t>
            </a:r>
          </a:p>
          <a:p>
            <a:pPr lvl="1"/>
            <a:r>
              <a:rPr lang="en-US" sz="2400" dirty="0"/>
              <a:t>Simplifying access to the data for reporting and analytics</a:t>
            </a:r>
          </a:p>
          <a:p>
            <a:pPr lvl="1"/>
            <a:r>
              <a:rPr lang="en-US" sz="2400" dirty="0"/>
              <a:t>Increases performance  </a:t>
            </a:r>
          </a:p>
          <a:p>
            <a:pPr lvl="1"/>
            <a:r>
              <a:rPr lang="en-US" sz="2400" dirty="0"/>
              <a:t>Dimensional modeling</a:t>
            </a:r>
          </a:p>
          <a:p>
            <a:pPr lvl="2"/>
            <a:r>
              <a:rPr lang="en-US" sz="1800" dirty="0"/>
              <a:t>Business subject orientated </a:t>
            </a:r>
          </a:p>
          <a:p>
            <a:pPr lvl="1"/>
            <a:r>
              <a:rPr lang="en-US" sz="2400" dirty="0"/>
              <a:t>Conforming</a:t>
            </a:r>
          </a:p>
          <a:p>
            <a:pPr lvl="2"/>
            <a:r>
              <a:rPr lang="en-US" sz="1800" dirty="0"/>
              <a:t>Integrating data together</a:t>
            </a:r>
          </a:p>
          <a:p>
            <a:pPr lvl="1"/>
            <a:r>
              <a:rPr lang="en-US" sz="2400" dirty="0"/>
              <a:t>Cleaning</a:t>
            </a:r>
          </a:p>
          <a:p>
            <a:endParaRPr lang="en-US" dirty="0"/>
          </a:p>
        </p:txBody>
      </p:sp>
    </p:spTree>
    <p:extLst>
      <p:ext uri="{BB962C8B-B14F-4D97-AF65-F5344CB8AC3E}">
        <p14:creationId xmlns:p14="http://schemas.microsoft.com/office/powerpoint/2010/main" val="26847188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F025-32B4-CA54-9DA7-90791DE64CAD}"/>
              </a:ext>
            </a:extLst>
          </p:cNvPr>
          <p:cNvSpPr>
            <a:spLocks noGrp="1"/>
          </p:cNvSpPr>
          <p:nvPr>
            <p:ph type="title"/>
          </p:nvPr>
        </p:nvSpPr>
        <p:spPr/>
        <p:txBody>
          <a:bodyPr/>
          <a:lstStyle/>
          <a:p>
            <a:r>
              <a:rPr lang="en-US" dirty="0"/>
              <a:t>Entity relationship (3NF) and Dimensional Modeling </a:t>
            </a:r>
          </a:p>
        </p:txBody>
      </p:sp>
      <p:sp>
        <p:nvSpPr>
          <p:cNvPr id="3" name="Content Placeholder 2">
            <a:extLst>
              <a:ext uri="{FF2B5EF4-FFF2-40B4-BE49-F238E27FC236}">
                <a16:creationId xmlns:a16="http://schemas.microsoft.com/office/drawing/2014/main" id="{52B79A27-A1E1-59C3-DC5E-CB4AE651A238}"/>
              </a:ext>
            </a:extLst>
          </p:cNvPr>
          <p:cNvSpPr>
            <a:spLocks noGrp="1"/>
          </p:cNvSpPr>
          <p:nvPr>
            <p:ph sz="quarter" idx="10"/>
          </p:nvPr>
        </p:nvSpPr>
        <p:spPr>
          <a:xfrm>
            <a:off x="584200" y="1435100"/>
            <a:ext cx="11018838" cy="3754874"/>
          </a:xfrm>
        </p:spPr>
        <p:txBody>
          <a:bodyPr/>
          <a:lstStyle/>
          <a:p>
            <a:r>
              <a:rPr lang="en-US" dirty="0"/>
              <a:t>Entity Relationship (ER) – (Third Normal Form - 3NF) </a:t>
            </a:r>
          </a:p>
          <a:p>
            <a:pPr lvl="1"/>
            <a:r>
              <a:rPr lang="en-US" dirty="0"/>
              <a:t>Transactional processing applications data models</a:t>
            </a:r>
          </a:p>
          <a:p>
            <a:pPr lvl="2"/>
            <a:r>
              <a:rPr lang="en-US" dirty="0"/>
              <a:t>Normalized to provide efficient data inserts and updates</a:t>
            </a:r>
          </a:p>
          <a:p>
            <a:pPr lvl="2"/>
            <a:r>
              <a:rPr lang="en-US" dirty="0"/>
              <a:t>Reduce data redundancy</a:t>
            </a:r>
          </a:p>
          <a:p>
            <a:pPr lvl="2"/>
            <a:r>
              <a:rPr lang="en-US" dirty="0"/>
              <a:t>Complex for end users to query</a:t>
            </a:r>
          </a:p>
          <a:p>
            <a:r>
              <a:rPr lang="en-US" dirty="0"/>
              <a:t>Dimensional modeling </a:t>
            </a:r>
          </a:p>
          <a:p>
            <a:pPr lvl="1"/>
            <a:r>
              <a:rPr lang="en-US" dirty="0"/>
              <a:t>Analytical application data models </a:t>
            </a:r>
          </a:p>
          <a:p>
            <a:pPr lvl="2"/>
            <a:r>
              <a:rPr lang="en-US" dirty="0"/>
              <a:t>Used in Data warehouse modeling</a:t>
            </a:r>
          </a:p>
          <a:p>
            <a:pPr lvl="2"/>
            <a:r>
              <a:rPr lang="en-US" dirty="0"/>
              <a:t>Used in analytical tools such as Power BI</a:t>
            </a:r>
          </a:p>
          <a:p>
            <a:pPr lvl="2"/>
            <a:r>
              <a:rPr lang="en-US" dirty="0"/>
              <a:t>Denormalized to provide simplified data models supporting aggregations over large volumes of data</a:t>
            </a:r>
          </a:p>
          <a:p>
            <a:pPr lvl="2"/>
            <a:r>
              <a:rPr lang="en-US" dirty="0"/>
              <a:t>Support end user queries</a:t>
            </a:r>
          </a:p>
        </p:txBody>
      </p:sp>
    </p:spTree>
    <p:extLst>
      <p:ext uri="{BB962C8B-B14F-4D97-AF65-F5344CB8AC3E}">
        <p14:creationId xmlns:p14="http://schemas.microsoft.com/office/powerpoint/2010/main" val="34485208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6D00-4DCC-241B-A548-302FD5CF21D6}"/>
              </a:ext>
            </a:extLst>
          </p:cNvPr>
          <p:cNvSpPr>
            <a:spLocks noGrp="1"/>
          </p:cNvSpPr>
          <p:nvPr>
            <p:ph type="title"/>
          </p:nvPr>
        </p:nvSpPr>
        <p:spPr/>
        <p:txBody>
          <a:bodyPr/>
          <a:lstStyle/>
          <a:p>
            <a:r>
              <a:rPr lang="en-US" dirty="0"/>
              <a:t>Wide World Importers – ER (3NF) Diagram - Orders</a:t>
            </a:r>
          </a:p>
        </p:txBody>
      </p:sp>
      <p:pic>
        <p:nvPicPr>
          <p:cNvPr id="5" name="Content Placeholder 4" descr="Diagram, schematic&#10;&#10;Description automatically generated">
            <a:extLst>
              <a:ext uri="{FF2B5EF4-FFF2-40B4-BE49-F238E27FC236}">
                <a16:creationId xmlns:a16="http://schemas.microsoft.com/office/drawing/2014/main" id="{5C6709C3-B4F1-F6B9-845B-C605DB8A4A37}"/>
              </a:ext>
            </a:extLst>
          </p:cNvPr>
          <p:cNvPicPr>
            <a:picLocks noGrp="1" noChangeAspect="1"/>
          </p:cNvPicPr>
          <p:nvPr>
            <p:ph sz="quarter" idx="10"/>
          </p:nvPr>
        </p:nvPicPr>
        <p:blipFill>
          <a:blip r:embed="rId2"/>
          <a:stretch>
            <a:fillRect/>
          </a:stretch>
        </p:blipFill>
        <p:spPr>
          <a:xfrm>
            <a:off x="2068381" y="1372037"/>
            <a:ext cx="8055237" cy="5201343"/>
          </a:xfrm>
        </p:spPr>
      </p:pic>
    </p:spTree>
    <p:extLst>
      <p:ext uri="{BB962C8B-B14F-4D97-AF65-F5344CB8AC3E}">
        <p14:creationId xmlns:p14="http://schemas.microsoft.com/office/powerpoint/2010/main" val="23031089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DF96-5DB1-5A4B-6D04-958686A73F5B}"/>
              </a:ext>
            </a:extLst>
          </p:cNvPr>
          <p:cNvSpPr>
            <a:spLocks noGrp="1"/>
          </p:cNvSpPr>
          <p:nvPr>
            <p:ph type="title"/>
          </p:nvPr>
        </p:nvSpPr>
        <p:spPr/>
        <p:txBody>
          <a:bodyPr/>
          <a:lstStyle/>
          <a:p>
            <a:r>
              <a:rPr lang="en-US" dirty="0"/>
              <a:t>Wide World Importers </a:t>
            </a:r>
            <a:r>
              <a:rPr lang="en-US"/>
              <a:t>Dimensional Model - Orders</a:t>
            </a:r>
            <a:endParaRPr lang="en-US" dirty="0"/>
          </a:p>
        </p:txBody>
      </p:sp>
      <p:pic>
        <p:nvPicPr>
          <p:cNvPr id="5" name="Content Placeholder 4" descr="Diagram, schematic&#10;&#10;Description automatically generated">
            <a:extLst>
              <a:ext uri="{FF2B5EF4-FFF2-40B4-BE49-F238E27FC236}">
                <a16:creationId xmlns:a16="http://schemas.microsoft.com/office/drawing/2014/main" id="{42AD777E-166F-61EA-1352-431575740BF0}"/>
              </a:ext>
            </a:extLst>
          </p:cNvPr>
          <p:cNvPicPr>
            <a:picLocks noGrp="1" noChangeAspect="1"/>
          </p:cNvPicPr>
          <p:nvPr>
            <p:ph sz="quarter" idx="10"/>
          </p:nvPr>
        </p:nvPicPr>
        <p:blipFill>
          <a:blip r:embed="rId2"/>
          <a:stretch>
            <a:fillRect/>
          </a:stretch>
        </p:blipFill>
        <p:spPr>
          <a:xfrm>
            <a:off x="2941024" y="1293209"/>
            <a:ext cx="6309952" cy="5412665"/>
          </a:xfrm>
        </p:spPr>
      </p:pic>
    </p:spTree>
    <p:extLst>
      <p:ext uri="{BB962C8B-B14F-4D97-AF65-F5344CB8AC3E}">
        <p14:creationId xmlns:p14="http://schemas.microsoft.com/office/powerpoint/2010/main" val="15802676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71A31-10AD-C10A-BF37-EA4560FFA639}"/>
              </a:ext>
            </a:extLst>
          </p:cNvPr>
          <p:cNvSpPr>
            <a:spLocks noGrp="1"/>
          </p:cNvSpPr>
          <p:nvPr>
            <p:ph type="title"/>
          </p:nvPr>
        </p:nvSpPr>
        <p:spPr/>
        <p:txBody>
          <a:bodyPr/>
          <a:lstStyle/>
          <a:p>
            <a:r>
              <a:rPr lang="en-US" dirty="0"/>
              <a:t>Data warehouse schema design – Dimensional Model</a:t>
            </a:r>
          </a:p>
        </p:txBody>
      </p:sp>
      <p:sp>
        <p:nvSpPr>
          <p:cNvPr id="5" name="Content Placeholder 4">
            <a:extLst>
              <a:ext uri="{FF2B5EF4-FFF2-40B4-BE49-F238E27FC236}">
                <a16:creationId xmlns:a16="http://schemas.microsoft.com/office/drawing/2014/main" id="{D15DBC51-EF16-BCB1-8B9F-89D3BDA62077}"/>
              </a:ext>
            </a:extLst>
          </p:cNvPr>
          <p:cNvSpPr>
            <a:spLocks noGrp="1"/>
          </p:cNvSpPr>
          <p:nvPr>
            <p:ph sz="quarter" idx="10"/>
          </p:nvPr>
        </p:nvSpPr>
        <p:spPr>
          <a:xfrm>
            <a:off x="584200" y="1435100"/>
            <a:ext cx="11018838" cy="3619452"/>
          </a:xfrm>
        </p:spPr>
        <p:txBody>
          <a:bodyPr/>
          <a:lstStyle/>
          <a:p>
            <a:r>
              <a:rPr lang="en-US" dirty="0"/>
              <a:t>Fact tables</a:t>
            </a:r>
          </a:p>
          <a:p>
            <a:pPr lvl="1"/>
            <a:r>
              <a:rPr lang="en-US" dirty="0"/>
              <a:t>Holds measures for aggregation </a:t>
            </a:r>
          </a:p>
          <a:p>
            <a:pPr lvl="1"/>
            <a:r>
              <a:rPr lang="en-US" dirty="0"/>
              <a:t>Often the largest table in the model </a:t>
            </a:r>
          </a:p>
          <a:p>
            <a:r>
              <a:rPr lang="en-US" dirty="0"/>
              <a:t>Dimension tables</a:t>
            </a:r>
          </a:p>
          <a:p>
            <a:pPr lvl="1"/>
            <a:r>
              <a:rPr lang="en-US" dirty="0"/>
              <a:t>Descriptive attributes used for filtering and grouping fact table measures. Dimension tables describe entities. </a:t>
            </a:r>
          </a:p>
          <a:p>
            <a:r>
              <a:rPr lang="en-US" dirty="0"/>
              <a:t>Star schema</a:t>
            </a:r>
          </a:p>
          <a:p>
            <a:pPr lvl="1"/>
            <a:r>
              <a:rPr lang="en-US" dirty="0"/>
              <a:t>Data warehouse modeling approach used to model the schema. </a:t>
            </a:r>
          </a:p>
          <a:p>
            <a:pPr lvl="1"/>
            <a:endParaRPr lang="en-US" dirty="0"/>
          </a:p>
        </p:txBody>
      </p:sp>
    </p:spTree>
    <p:extLst>
      <p:ext uri="{BB962C8B-B14F-4D97-AF65-F5344CB8AC3E}">
        <p14:creationId xmlns:p14="http://schemas.microsoft.com/office/powerpoint/2010/main" val="518275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2.5|4.4"/>
</p:tagLst>
</file>

<file path=ppt/tags/tag10.xml><?xml version="1.0" encoding="utf-8"?>
<p:tagLst xmlns:a="http://schemas.openxmlformats.org/drawingml/2006/main" xmlns:r="http://schemas.openxmlformats.org/officeDocument/2006/relationships" xmlns:p="http://schemas.openxmlformats.org/presentationml/2006/main">
  <p:tag name="TIMING" val="|44.8"/>
</p:tagLst>
</file>

<file path=ppt/tags/tag2.xml><?xml version="1.0" encoding="utf-8"?>
<p:tagLst xmlns:a="http://schemas.openxmlformats.org/drawingml/2006/main" xmlns:r="http://schemas.openxmlformats.org/officeDocument/2006/relationships" xmlns:p="http://schemas.openxmlformats.org/presentationml/2006/main">
  <p:tag name="TIMING" val="|68"/>
</p:tagLst>
</file>

<file path=ppt/tags/tag3.xml><?xml version="1.0" encoding="utf-8"?>
<p:tagLst xmlns:a="http://schemas.openxmlformats.org/drawingml/2006/main" xmlns:r="http://schemas.openxmlformats.org/officeDocument/2006/relationships" xmlns:p="http://schemas.openxmlformats.org/presentationml/2006/main">
  <p:tag name="TIMING" val="|6.6"/>
</p:tagLst>
</file>

<file path=ppt/tags/tag4.xml><?xml version="1.0" encoding="utf-8"?>
<p:tagLst xmlns:a="http://schemas.openxmlformats.org/drawingml/2006/main" xmlns:r="http://schemas.openxmlformats.org/officeDocument/2006/relationships" xmlns:p="http://schemas.openxmlformats.org/presentationml/2006/main">
  <p:tag name="TIMING" val="|1|0.5|0.6|0.4|0.5"/>
</p:tagLst>
</file>

<file path=ppt/tags/tag5.xml><?xml version="1.0" encoding="utf-8"?>
<p:tagLst xmlns:a="http://schemas.openxmlformats.org/drawingml/2006/main" xmlns:r="http://schemas.openxmlformats.org/officeDocument/2006/relationships" xmlns:p="http://schemas.openxmlformats.org/presentationml/2006/main">
  <p:tag name="TIMING" val="|8.9"/>
</p:tagLst>
</file>

<file path=ppt/tags/tag6.xml><?xml version="1.0" encoding="utf-8"?>
<p:tagLst xmlns:a="http://schemas.openxmlformats.org/drawingml/2006/main" xmlns:r="http://schemas.openxmlformats.org/officeDocument/2006/relationships" xmlns:p="http://schemas.openxmlformats.org/presentationml/2006/main">
  <p:tag name="TIMING" val="|1.2|3.9"/>
</p:tagLst>
</file>

<file path=ppt/tags/tag7.xml><?xml version="1.0" encoding="utf-8"?>
<p:tagLst xmlns:a="http://schemas.openxmlformats.org/drawingml/2006/main" xmlns:r="http://schemas.openxmlformats.org/officeDocument/2006/relationships" xmlns:p="http://schemas.openxmlformats.org/presentationml/2006/main">
  <p:tag name="TIMING" val="|0.7"/>
</p:tagLst>
</file>

<file path=ppt/tags/tag8.xml><?xml version="1.0" encoding="utf-8"?>
<p:tagLst xmlns:a="http://schemas.openxmlformats.org/drawingml/2006/main" xmlns:r="http://schemas.openxmlformats.org/officeDocument/2006/relationships" xmlns:p="http://schemas.openxmlformats.org/presentationml/2006/main">
  <p:tag name="TIMING" val="|2.8"/>
</p:tagLst>
</file>

<file path=ppt/tags/tag9.xml><?xml version="1.0" encoding="utf-8"?>
<p:tagLst xmlns:a="http://schemas.openxmlformats.org/drawingml/2006/main" xmlns:r="http://schemas.openxmlformats.org/officeDocument/2006/relationships" xmlns:p="http://schemas.openxmlformats.org/presentationml/2006/main">
  <p:tag name="TIMING" val="|14.2"/>
</p:tagLst>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EB565740B2ED428FFF6C5AE1AA1844" ma:contentTypeVersion="13" ma:contentTypeDescription="Create a new document." ma:contentTypeScope="" ma:versionID="555f05f41d98435ecba7d6841c87d138">
  <xsd:schema xmlns:xsd="http://www.w3.org/2001/XMLSchema" xmlns:xs="http://www.w3.org/2001/XMLSchema" xmlns:p="http://schemas.microsoft.com/office/2006/metadata/properties" xmlns:ns2="1d919138-484a-4c40-bd4e-8b99465e27f2" xmlns:ns3="eab09bc5-e5a2-4ccc-9508-9a53f1b23964" xmlns:ns4="230e9df3-be65-4c73-a93b-d1236ebd677e" targetNamespace="http://schemas.microsoft.com/office/2006/metadata/properties" ma:root="true" ma:fieldsID="138c4c06b5723bcca7c78e9aa286a2c1" ns2:_="" ns3:_="" ns4:_="">
    <xsd:import namespace="1d919138-484a-4c40-bd4e-8b99465e27f2"/>
    <xsd:import namespace="eab09bc5-e5a2-4ccc-9508-9a53f1b23964"/>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4: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919138-484a-4c40-bd4e-8b99465e27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ab09bc5-e5a2-4ccc-9508-9a53f1b239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386356ba-da2d-4162-a5a0-504e0c7cfa68}" ma:internalName="TaxCatchAll" ma:showField="CatchAllData" ma:web="eab09bc5-e5a2-4ccc-9508-9a53f1b239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d919138-484a-4c40-bd4e-8b99465e27f2">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E5E8E1B0-881E-465D-8ADC-BC5B1AECCB72}"/>
</file>

<file path=customXml/itemProps2.xml><?xml version="1.0" encoding="utf-8"?>
<ds:datastoreItem xmlns:ds="http://schemas.openxmlformats.org/officeDocument/2006/customXml" ds:itemID="{585F5B79-3B87-4216-87B1-9B1D12DB21C4}"/>
</file>

<file path=customXml/itemProps3.xml><?xml version="1.0" encoding="utf-8"?>
<ds:datastoreItem xmlns:ds="http://schemas.openxmlformats.org/officeDocument/2006/customXml" ds:itemID="{A1BA5144-B8AC-46CF-8163-3C03416A3D85}"/>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924</Words>
  <Application>Microsoft Office PowerPoint</Application>
  <PresentationFormat>Widescreen</PresentationFormat>
  <Paragraphs>177</Paragraphs>
  <Slides>23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Semibold</vt:lpstr>
      <vt:lpstr>Segoe UI Semilight</vt:lpstr>
      <vt:lpstr>Wingdings</vt:lpstr>
      <vt:lpstr>White Template</vt:lpstr>
      <vt:lpstr>Modern Analytics Academy “Vignettes”</vt:lpstr>
      <vt:lpstr>Modern Analytics Academy “Vignettes”</vt:lpstr>
      <vt:lpstr>Academy Sessions</vt:lpstr>
      <vt:lpstr>Modern Analytics in Azure</vt:lpstr>
      <vt:lpstr>Synapse SQL Pools Schema Design</vt:lpstr>
      <vt:lpstr>Entity relationship (3NF) and Dimensional Modeling </vt:lpstr>
      <vt:lpstr>Wide World Importers – ER (3NF) Diagram - Orders</vt:lpstr>
      <vt:lpstr>Wide World Importers Dimensional Model - Orders</vt:lpstr>
      <vt:lpstr>Data warehouse schema design – Dimensional Model</vt:lpstr>
      <vt:lpstr>Wide World Importers Dimensional Model</vt:lpstr>
      <vt:lpstr>Wide World Importers Dimensional Model</vt:lpstr>
      <vt:lpstr>Dimensions</vt:lpstr>
      <vt:lpstr>Fact tables </vt:lpstr>
      <vt:lpstr>Wide World Importers Dimensional Model</vt:lpstr>
      <vt:lpstr>Wide World Importers Dimensional Model</vt:lpstr>
      <vt:lpstr>Wide World Importers Dimensional Model</vt:lpstr>
      <vt:lpstr>Wide World Importers Dimensional Model</vt:lpstr>
      <vt:lpstr>Wide World Importers Dimensional Model</vt:lpstr>
      <vt:lpstr>Wide World Importers Dimensional Model</vt:lpstr>
      <vt:lpstr>Modern Analytics in Azure</vt:lpstr>
      <vt:lpstr>Additional Resources</vt:lpstr>
      <vt:lpstr>Future “Vignettes” topics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2022-04-01T00:41:15Z</dcterms:created>
  <dcterms:modified xsi:type="dcterms:W3CDTF">2022-04-15T20:25:24Z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0x01010098EB565740B2ED428FFF6C5AE1AA1844</vt:lpwstr>
  </property>
</Properties>
</file>