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3"/>
  </p:notesMasterIdLst>
  <p:sldIdLst>
    <p:sldId id="256" r:id="rId5"/>
    <p:sldId id="258" r:id="rId6"/>
    <p:sldId id="262" r:id="rId7"/>
    <p:sldId id="301" r:id="rId8"/>
    <p:sldId id="265" r:id="rId9"/>
    <p:sldId id="302" r:id="rId10"/>
    <p:sldId id="30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5934"/>
  </p:normalViewPr>
  <p:slideViewPr>
    <p:cSldViewPr snapToGrid="0">
      <p:cViewPr varScale="1">
        <p:scale>
          <a:sx n="79" d="100"/>
          <a:sy n="79" d="100"/>
        </p:scale>
        <p:origin x="1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2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165576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>
                <a:cs typeface="Calibri"/>
              </a:rPr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anchor="t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Footer Text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 Gesture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Lupascu Liana</a:t>
            </a:r>
          </a:p>
          <a:p>
            <a:r>
              <a:rPr lang="en-US" dirty="0" err="1">
                <a:cs typeface="Calibri"/>
              </a:rPr>
              <a:t>Grupa</a:t>
            </a:r>
            <a:r>
              <a:rPr lang="en-US" dirty="0">
                <a:cs typeface="Calibri"/>
              </a:rPr>
              <a:t> 30242-1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anchor="b">
            <a:normAutofit/>
          </a:bodyPr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6175" y="2876550"/>
            <a:ext cx="4819650" cy="2875321"/>
          </a:xfrm>
        </p:spPr>
        <p:txBody>
          <a:bodyPr>
            <a:noAutofit/>
          </a:bodyPr>
          <a:lstStyle/>
          <a:p>
            <a:r>
              <a:rPr lang="en-US" dirty="0" err="1"/>
              <a:t>Obiectivul</a:t>
            </a:r>
            <a:r>
              <a:rPr lang="en-US" dirty="0"/>
              <a:t> principal al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antrena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testa</a:t>
            </a:r>
            <a:r>
              <a:rPr lang="en-US" dirty="0"/>
              <a:t> un model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clasifica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din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gesturi</a:t>
            </a:r>
            <a:r>
              <a:rPr lang="en-US" dirty="0"/>
              <a:t> de mana : okay, </a:t>
            </a:r>
            <a:r>
              <a:rPr lang="en-US" dirty="0" err="1"/>
              <a:t>call_me</a:t>
            </a:r>
            <a:r>
              <a:rPr lang="en-US" dirty="0"/>
              <a:t>, peace, rock, </a:t>
            </a:r>
            <a:r>
              <a:rPr lang="en-US" dirty="0" err="1"/>
              <a:t>rock_on</a:t>
            </a:r>
            <a:r>
              <a:rPr lang="en-US" dirty="0"/>
              <a:t>, paper, scissor, thumbs, up, </a:t>
            </a:r>
            <a:r>
              <a:rPr lang="en-US" dirty="0" err="1"/>
              <a:t>fingers_crossed</a:t>
            </a:r>
            <a:r>
              <a:rPr lang="en-US" dirty="0"/>
              <a:t>. </a:t>
            </a:r>
          </a:p>
          <a:p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clasificator</a:t>
            </a:r>
            <a:r>
              <a:rPr lang="en-US" dirty="0"/>
              <a:t> k-Nearest </a:t>
            </a:r>
            <a:r>
              <a:rPr lang="en-US" dirty="0" err="1"/>
              <a:t>Neighbour</a:t>
            </a:r>
            <a:r>
              <a:rPr lang="en-US" dirty="0"/>
              <a:t>.</a:t>
            </a:r>
          </a:p>
        </p:txBody>
      </p:sp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rmAutofit/>
          </a:bodyPr>
          <a:lstStyle/>
          <a:p>
            <a:r>
              <a:rPr lang="en-US" dirty="0"/>
              <a:t>Pasul 1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/>
          <a:p>
            <a:r>
              <a:rPr lang="en-US" dirty="0" err="1"/>
              <a:t>Antrenarea</a:t>
            </a:r>
            <a:r>
              <a:rPr lang="en-US" dirty="0"/>
              <a:t> </a:t>
            </a:r>
            <a:r>
              <a:rPr lang="en-US" dirty="0" err="1"/>
              <a:t>setului</a:t>
            </a:r>
            <a:r>
              <a:rPr lang="en-US" dirty="0"/>
              <a:t> de 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D0D24-CB69-F9C2-192C-A7032F0888C5}"/>
              </a:ext>
            </a:extLst>
          </p:cNvPr>
          <p:cNvSpPr txBox="1"/>
          <p:nvPr/>
        </p:nvSpPr>
        <p:spPr>
          <a:xfrm>
            <a:off x="7127402" y="800099"/>
            <a:ext cx="38214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Setul</a:t>
            </a:r>
            <a:r>
              <a:rPr lang="en-US" sz="2000" dirty="0"/>
              <a:t> de date </a:t>
            </a:r>
            <a:r>
              <a:rPr lang="en-US" sz="2000" dirty="0" err="1"/>
              <a:t>contine</a:t>
            </a:r>
            <a:r>
              <a:rPr lang="en-US" sz="2000" dirty="0"/>
              <a:t> in </a:t>
            </a:r>
            <a:r>
              <a:rPr lang="en-US" sz="2000" dirty="0" err="1"/>
              <a:t>jur</a:t>
            </a:r>
            <a:r>
              <a:rPr lang="en-US" sz="2000" dirty="0"/>
              <a:t> de cate </a:t>
            </a:r>
            <a:r>
              <a:rPr lang="en-US" sz="2000" b="1" dirty="0"/>
              <a:t>500</a:t>
            </a:r>
            <a:r>
              <a:rPr lang="en-US" sz="2000" dirty="0"/>
              <a:t> de </a:t>
            </a:r>
            <a:r>
              <a:rPr lang="en-US" sz="2000" dirty="0" err="1"/>
              <a:t>imagini</a:t>
            </a:r>
            <a:r>
              <a:rPr lang="en-US" sz="2000" dirty="0"/>
              <a:t> per </a:t>
            </a:r>
            <a:r>
              <a:rPr lang="en-US" sz="2000" dirty="0" err="1"/>
              <a:t>clasa</a:t>
            </a:r>
            <a:r>
              <a:rPr lang="en-US" sz="2000" dirty="0"/>
              <a:t> </a:t>
            </a:r>
            <a:r>
              <a:rPr lang="en-US" sz="2000" dirty="0" err="1"/>
              <a:t>impartite</a:t>
            </a:r>
            <a:r>
              <a:rPr lang="en-US" sz="2000" dirty="0"/>
              <a:t> in </a:t>
            </a:r>
            <a:r>
              <a:rPr lang="en-US" sz="2000" dirty="0" err="1"/>
              <a:t>antrenare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testare</a:t>
            </a:r>
            <a:r>
              <a:rPr lang="en-US" sz="2000" dirty="0"/>
              <a:t> (</a:t>
            </a:r>
            <a:r>
              <a:rPr lang="en-US" sz="2000" b="1" dirty="0"/>
              <a:t>400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train, </a:t>
            </a:r>
            <a:r>
              <a:rPr lang="en-US" sz="2000" b="1" dirty="0"/>
              <a:t>100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test). </a:t>
            </a:r>
          </a:p>
          <a:p>
            <a:endParaRPr lang="en-US" sz="2000" dirty="0"/>
          </a:p>
          <a:p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antrenare</a:t>
            </a:r>
            <a:r>
              <a:rPr lang="en-US" sz="2000" dirty="0"/>
              <a:t>, </a:t>
            </a:r>
            <a:r>
              <a:rPr lang="en-US" sz="2000" dirty="0" err="1"/>
              <a:t>analizam</a:t>
            </a:r>
            <a:r>
              <a:rPr lang="en-US" sz="2000" dirty="0"/>
              <a:t> </a:t>
            </a:r>
            <a:r>
              <a:rPr lang="en-US" sz="2000" dirty="0" err="1"/>
              <a:t>imaginele</a:t>
            </a:r>
            <a:r>
              <a:rPr lang="en-US" sz="2000" dirty="0"/>
              <a:t> in </a:t>
            </a:r>
            <a:r>
              <a:rPr lang="en-US" sz="2000" dirty="0" err="1"/>
              <a:t>functie</a:t>
            </a:r>
            <a:r>
              <a:rPr lang="en-US" sz="2000" dirty="0"/>
              <a:t> de </a:t>
            </a:r>
            <a:r>
              <a:rPr lang="en-US" sz="2000" dirty="0" err="1"/>
              <a:t>numele</a:t>
            </a:r>
            <a:r>
              <a:rPr lang="en-US" sz="2000" dirty="0"/>
              <a:t> </a:t>
            </a:r>
            <a:r>
              <a:rPr lang="en-US" sz="2000" dirty="0" err="1"/>
              <a:t>folderului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le </a:t>
            </a:r>
            <a:r>
              <a:rPr lang="en-US" sz="2000" dirty="0" err="1"/>
              <a:t>punem</a:t>
            </a:r>
            <a:r>
              <a:rPr lang="en-US" sz="2000" dirty="0"/>
              <a:t> in </a:t>
            </a:r>
            <a:r>
              <a:rPr lang="en-US" sz="2000" dirty="0" err="1"/>
              <a:t>clasa</a:t>
            </a:r>
            <a:r>
              <a:rPr lang="en-US" sz="2000" dirty="0"/>
              <a:t> </a:t>
            </a:r>
            <a:r>
              <a:rPr lang="en-US" sz="2000" dirty="0" err="1"/>
              <a:t>corecta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testare</a:t>
            </a:r>
            <a:r>
              <a:rPr lang="en-US" sz="2000" dirty="0"/>
              <a:t>, </a:t>
            </a:r>
            <a:r>
              <a:rPr lang="en-US" sz="2000" dirty="0" err="1"/>
              <a:t>aplicam</a:t>
            </a:r>
            <a:r>
              <a:rPr lang="en-US" sz="2000" dirty="0"/>
              <a:t> </a:t>
            </a:r>
            <a:r>
              <a:rPr lang="en-US" sz="2000" dirty="0" err="1"/>
              <a:t>algoritmul</a:t>
            </a:r>
            <a:r>
              <a:rPr lang="en-US" sz="2000" dirty="0"/>
              <a:t> pe </a:t>
            </a:r>
            <a:r>
              <a:rPr lang="en-US" sz="2000" dirty="0" err="1"/>
              <a:t>fiecare</a:t>
            </a:r>
            <a:r>
              <a:rPr lang="en-US" sz="2000" dirty="0"/>
              <a:t> imagine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lasam</a:t>
            </a:r>
            <a:r>
              <a:rPr lang="en-US" sz="2000" dirty="0"/>
              <a:t> </a:t>
            </a:r>
            <a:r>
              <a:rPr lang="en-US" sz="2000" dirty="0" err="1"/>
              <a:t>clasificatorul</a:t>
            </a:r>
            <a:r>
              <a:rPr lang="en-US" sz="2000" dirty="0"/>
              <a:t> </a:t>
            </a:r>
            <a:r>
              <a:rPr lang="en-US" sz="2000" dirty="0" err="1"/>
              <a:t>sa-i</a:t>
            </a:r>
            <a:r>
              <a:rPr lang="en-US" sz="2000" dirty="0"/>
              <a:t> </a:t>
            </a:r>
            <a:r>
              <a:rPr lang="en-US" sz="2000" dirty="0" err="1"/>
              <a:t>ghiceasca</a:t>
            </a:r>
            <a:r>
              <a:rPr lang="en-US" sz="2000" dirty="0"/>
              <a:t> </a:t>
            </a:r>
            <a:r>
              <a:rPr lang="en-US" sz="2000" dirty="0" err="1"/>
              <a:t>clasa</a:t>
            </a:r>
            <a:r>
              <a:rPr lang="en-US" sz="2000" dirty="0"/>
              <a:t>.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AE726194-DD39-1092-5770-3D788118407D}"/>
              </a:ext>
            </a:extLst>
          </p:cNvPr>
          <p:cNvSpPr txBox="1">
            <a:spLocks/>
          </p:cNvSpPr>
          <p:nvPr/>
        </p:nvSpPr>
        <p:spPr>
          <a:xfrm>
            <a:off x="109325" y="6397200"/>
            <a:ext cx="1760150" cy="460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rmAutofit/>
          </a:bodyPr>
          <a:lstStyle/>
          <a:p>
            <a:r>
              <a:rPr lang="en-US" dirty="0"/>
              <a:t>Pasul 2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/>
          <a:p>
            <a:r>
              <a:rPr lang="en-US" dirty="0" err="1"/>
              <a:t>Calcularea</a:t>
            </a:r>
            <a:r>
              <a:rPr lang="en-US" dirty="0"/>
              <a:t> </a:t>
            </a:r>
            <a:r>
              <a:rPr lang="en-US" dirty="0" err="1"/>
              <a:t>trasaturilor</a:t>
            </a:r>
            <a:r>
              <a:rPr lang="en-US" dirty="0"/>
              <a:t> </a:t>
            </a:r>
            <a:r>
              <a:rPr lang="en-US" dirty="0" err="1"/>
              <a:t>imaginii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D0D24-CB69-F9C2-192C-A7032F0888C5}"/>
              </a:ext>
            </a:extLst>
          </p:cNvPr>
          <p:cNvSpPr txBox="1"/>
          <p:nvPr/>
        </p:nvSpPr>
        <p:spPr>
          <a:xfrm>
            <a:off x="7126802" y="458956"/>
            <a:ext cx="382148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analiza</a:t>
            </a:r>
            <a:r>
              <a:rPr lang="en-US" sz="2000" dirty="0"/>
              <a:t> </a:t>
            </a:r>
            <a:r>
              <a:rPr lang="en-US" sz="2000" dirty="0" err="1"/>
              <a:t>imaginea</a:t>
            </a:r>
            <a:r>
              <a:rPr lang="en-US" sz="2000" dirty="0"/>
              <a:t>, </a:t>
            </a:r>
            <a:r>
              <a:rPr lang="en-US" sz="2000" dirty="0" err="1"/>
              <a:t>urmam</a:t>
            </a:r>
            <a:r>
              <a:rPr lang="en-US" sz="2000" dirty="0"/>
              <a:t> </a:t>
            </a:r>
            <a:r>
              <a:rPr lang="en-US" sz="2000" dirty="0" err="1"/>
              <a:t>urmatorii</a:t>
            </a:r>
            <a:r>
              <a:rPr lang="en-US" sz="2000" dirty="0"/>
              <a:t> </a:t>
            </a:r>
            <a:r>
              <a:rPr lang="en-US" sz="2000" dirty="0" err="1"/>
              <a:t>pasi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1. O </a:t>
            </a:r>
            <a:r>
              <a:rPr lang="en-US" sz="2000" dirty="0" err="1"/>
              <a:t>transformam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b="1" dirty="0"/>
              <a:t>imagine </a:t>
            </a:r>
            <a:r>
              <a:rPr lang="en-US" sz="2000" b="1" dirty="0" err="1"/>
              <a:t>binara</a:t>
            </a:r>
            <a:r>
              <a:rPr lang="en-US" sz="2000" b="1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evita</a:t>
            </a:r>
            <a:r>
              <a:rPr lang="en-US" sz="2000" dirty="0"/>
              <a:t> </a:t>
            </a:r>
            <a:r>
              <a:rPr lang="en-US" sz="2000" dirty="0" err="1"/>
              <a:t>erorile</a:t>
            </a:r>
            <a:r>
              <a:rPr lang="en-US" sz="2000" dirty="0"/>
              <a:t> in </a:t>
            </a:r>
            <a:r>
              <a:rPr lang="en-US" sz="2000" dirty="0" err="1"/>
              <a:t>clasificare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dirty="0" err="1"/>
              <a:t>Ii</a:t>
            </a:r>
            <a:r>
              <a:rPr lang="en-US" sz="2000" dirty="0"/>
              <a:t> </a:t>
            </a:r>
            <a:r>
              <a:rPr lang="en-US" sz="2000" b="1" dirty="0" err="1"/>
              <a:t>calculam</a:t>
            </a:r>
            <a:r>
              <a:rPr lang="en-US" sz="2000" b="1" dirty="0"/>
              <a:t> </a:t>
            </a:r>
            <a:r>
              <a:rPr lang="en-US" sz="2000" b="1" dirty="0" err="1"/>
              <a:t>conturul</a:t>
            </a:r>
            <a:r>
              <a:rPr lang="en-US" sz="2000" b="1" dirty="0"/>
              <a:t> </a:t>
            </a:r>
            <a:r>
              <a:rPr lang="en-US" sz="2000" dirty="0" err="1"/>
              <a:t>folosind</a:t>
            </a:r>
            <a:r>
              <a:rPr lang="en-US" sz="2000" dirty="0"/>
              <a:t> </a:t>
            </a:r>
            <a:r>
              <a:rPr lang="en-US" sz="2000" dirty="0" err="1"/>
              <a:t>functia</a:t>
            </a:r>
            <a:r>
              <a:rPr lang="en-US" sz="2000" dirty="0"/>
              <a:t> </a:t>
            </a:r>
            <a:r>
              <a:rPr lang="en-US" sz="2000" dirty="0" err="1"/>
              <a:t>oferita</a:t>
            </a:r>
            <a:r>
              <a:rPr lang="en-US" sz="2000" dirty="0"/>
              <a:t> de </a:t>
            </a:r>
            <a:r>
              <a:rPr lang="en-US" sz="2000" dirty="0" err="1"/>
              <a:t>biblioteca</a:t>
            </a:r>
            <a:r>
              <a:rPr lang="en-US" sz="2000" dirty="0"/>
              <a:t> </a:t>
            </a:r>
            <a:r>
              <a:rPr lang="en-US" sz="2000" dirty="0" err="1"/>
              <a:t>OpenCv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alegem</a:t>
            </a:r>
            <a:r>
              <a:rPr lang="en-US" sz="2000" dirty="0"/>
              <a:t> </a:t>
            </a:r>
            <a:r>
              <a:rPr lang="en-US" sz="2000" dirty="0" err="1"/>
              <a:t>cel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mare </a:t>
            </a:r>
            <a:r>
              <a:rPr lang="en-US" sz="2000" dirty="0" err="1"/>
              <a:t>contur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3.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cel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mare </a:t>
            </a:r>
            <a:r>
              <a:rPr lang="en-US" sz="2000" dirty="0" err="1"/>
              <a:t>contur</a:t>
            </a:r>
            <a:r>
              <a:rPr lang="en-US" sz="2000" dirty="0"/>
              <a:t>, </a:t>
            </a:r>
            <a:r>
              <a:rPr lang="en-US" sz="2000" dirty="0" err="1"/>
              <a:t>calculam</a:t>
            </a:r>
            <a:r>
              <a:rPr lang="en-US" sz="2000" dirty="0"/>
              <a:t> </a:t>
            </a:r>
            <a:r>
              <a:rPr lang="en-US" sz="2000" b="1" dirty="0" err="1"/>
              <a:t>momentele</a:t>
            </a:r>
            <a:r>
              <a:rPr lang="en-US" sz="2000" b="1" dirty="0"/>
              <a:t> Hu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le </a:t>
            </a:r>
            <a:r>
              <a:rPr lang="en-US" sz="2000" dirty="0" err="1"/>
              <a:t>pastram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-un vector pe care-l </a:t>
            </a:r>
            <a:r>
              <a:rPr lang="en-US" sz="2000" dirty="0" err="1"/>
              <a:t>returnam</a:t>
            </a:r>
            <a:r>
              <a:rPr lang="en-US" sz="2000" dirty="0"/>
              <a:t>. </a:t>
            </a:r>
            <a:r>
              <a:rPr lang="en-US" sz="2000" dirty="0" err="1"/>
              <a:t>Aplicam</a:t>
            </a:r>
            <a:r>
              <a:rPr lang="en-US" sz="2000" dirty="0"/>
              <a:t> o </a:t>
            </a:r>
            <a:r>
              <a:rPr lang="en-US" sz="2000" dirty="0" err="1"/>
              <a:t>transformare</a:t>
            </a:r>
            <a:r>
              <a:rPr lang="en-US" sz="2000" dirty="0"/>
              <a:t> </a:t>
            </a:r>
            <a:r>
              <a:rPr lang="en-US" sz="2000" dirty="0" err="1"/>
              <a:t>logaritmica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le face </a:t>
            </a:r>
            <a:r>
              <a:rPr lang="en-US" sz="2000" dirty="0" err="1"/>
              <a:t>indiferente</a:t>
            </a:r>
            <a:r>
              <a:rPr lang="en-US" sz="2000" dirty="0"/>
              <a:t> de contrast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luminozitate</a:t>
            </a:r>
            <a:r>
              <a:rPr lang="en-US" sz="2000" dirty="0"/>
              <a:t>.</a:t>
            </a:r>
          </a:p>
        </p:txBody>
      </p:sp>
      <p:sp>
        <p:nvSpPr>
          <p:cNvPr id="2" name="Slide Number Placeholder 49">
            <a:extLst>
              <a:ext uri="{FF2B5EF4-FFF2-40B4-BE49-F238E27FC236}">
                <a16:creationId xmlns:a16="http://schemas.microsoft.com/office/drawing/2014/main" id="{ED3DAB51-1D39-B39E-2EC5-D5E3FCE5418D}"/>
              </a:ext>
            </a:extLst>
          </p:cNvPr>
          <p:cNvSpPr txBox="1">
            <a:spLocks/>
          </p:cNvSpPr>
          <p:nvPr/>
        </p:nvSpPr>
        <p:spPr>
          <a:xfrm>
            <a:off x="234642" y="6341828"/>
            <a:ext cx="1760150" cy="460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6736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functioneaza</a:t>
            </a:r>
            <a:r>
              <a:rPr lang="en-US" dirty="0"/>
              <a:t> </a:t>
            </a:r>
            <a:r>
              <a:rPr lang="en-US" dirty="0" err="1"/>
              <a:t>clasificatorul</a:t>
            </a:r>
            <a:r>
              <a:rPr lang="en-US" dirty="0"/>
              <a:t> k-NN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/>
          <a:lstStyle/>
          <a:p>
            <a:r>
              <a:rPr lang="en-US" dirty="0"/>
              <a:t>PASII ALGORITMULUI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instanta</a:t>
            </a:r>
            <a:r>
              <a:rPr lang="en-US" dirty="0"/>
              <a:t> de test se </a:t>
            </a:r>
            <a:r>
              <a:rPr lang="en-US" dirty="0" err="1"/>
              <a:t>calculeaza</a:t>
            </a:r>
            <a:r>
              <a:rPr lang="en-US" dirty="0"/>
              <a:t> </a:t>
            </a:r>
            <a:r>
              <a:rPr lang="en-US" b="1" dirty="0" err="1"/>
              <a:t>distanta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 de </a:t>
            </a:r>
            <a:r>
              <a:rPr lang="en-US" dirty="0" err="1"/>
              <a:t>antrenare</a:t>
            </a:r>
            <a:endParaRPr lang="en-US" dirty="0"/>
          </a:p>
          <a:p>
            <a:r>
              <a:rPr lang="en-US" dirty="0" err="1"/>
              <a:t>Distantele</a:t>
            </a:r>
            <a:r>
              <a:rPr lang="en-US" dirty="0"/>
              <a:t> sunt </a:t>
            </a:r>
            <a:r>
              <a:rPr lang="en-US" dirty="0" err="1"/>
              <a:t>sortate</a:t>
            </a:r>
            <a:r>
              <a:rPr lang="en-US" dirty="0"/>
              <a:t> </a:t>
            </a:r>
            <a:r>
              <a:rPr lang="en-US" dirty="0" err="1"/>
              <a:t>crescator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b="1" dirty="0" err="1"/>
              <a:t>cele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apropiate</a:t>
            </a:r>
            <a:r>
              <a:rPr lang="en-US" b="1" dirty="0"/>
              <a:t> K </a:t>
            </a:r>
            <a:r>
              <a:rPr lang="en-US" b="1" dirty="0" err="1"/>
              <a:t>instante</a:t>
            </a:r>
            <a:r>
              <a:rPr lang="en-US" dirty="0"/>
              <a:t> sunt </a:t>
            </a:r>
            <a:r>
              <a:rPr lang="en-US" dirty="0" err="1"/>
              <a:t>luate</a:t>
            </a:r>
            <a:r>
              <a:rPr lang="en-US" dirty="0"/>
              <a:t> in </a:t>
            </a:r>
            <a:r>
              <a:rPr lang="en-US" dirty="0" err="1"/>
              <a:t>considerare</a:t>
            </a:r>
            <a:endParaRPr lang="en-US" dirty="0"/>
          </a:p>
          <a:p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instanta</a:t>
            </a:r>
            <a:r>
              <a:rPr lang="en-US" dirty="0"/>
              <a:t> </a:t>
            </a:r>
            <a:r>
              <a:rPr lang="en-US" b="1" dirty="0" err="1"/>
              <a:t>voteaza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. </a:t>
            </a:r>
            <a:r>
              <a:rPr lang="en-US" dirty="0" err="1"/>
              <a:t>Clasa</a:t>
            </a:r>
            <a:r>
              <a:rPr lang="en-US" dirty="0"/>
              <a:t> cu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voturi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aleasa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/>
          <a:lstStyle/>
          <a:p>
            <a:r>
              <a:rPr lang="en-US" dirty="0"/>
              <a:t>DISTANTA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r>
              <a:rPr lang="en-US" dirty="0" err="1"/>
              <a:t>Calculam</a:t>
            </a:r>
            <a:r>
              <a:rPr lang="en-US" dirty="0"/>
              <a:t> </a:t>
            </a:r>
            <a:r>
              <a:rPr lang="en-US" dirty="0" err="1"/>
              <a:t>distanta</a:t>
            </a:r>
            <a:r>
              <a:rPr lang="en-US" dirty="0"/>
              <a:t> </a:t>
            </a:r>
            <a:r>
              <a:rPr lang="en-US" b="1" dirty="0" err="1"/>
              <a:t>euclidiana</a:t>
            </a:r>
            <a:endParaRPr lang="en-US" b="1" dirty="0"/>
          </a:p>
          <a:p>
            <a:r>
              <a:rPr lang="en-US" dirty="0"/>
              <a:t>Pe </a:t>
            </a:r>
            <a:r>
              <a:rPr lang="en-US" dirty="0" err="1"/>
              <a:t>viitor</a:t>
            </a:r>
            <a:r>
              <a:rPr lang="en-US" dirty="0"/>
              <a:t>,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imbunatatit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in </a:t>
            </a:r>
            <a:r>
              <a:rPr lang="en-US" dirty="0" err="1"/>
              <a:t>schimb</a:t>
            </a:r>
            <a:r>
              <a:rPr lang="en-US" dirty="0"/>
              <a:t> </a:t>
            </a:r>
            <a:r>
              <a:rPr lang="en-US" dirty="0" err="1"/>
              <a:t>distanta</a:t>
            </a:r>
            <a:r>
              <a:rPr lang="en-US" dirty="0"/>
              <a:t> </a:t>
            </a:r>
            <a:r>
              <a:rPr lang="en-US" b="1" dirty="0"/>
              <a:t>Manhattan</a:t>
            </a:r>
          </a:p>
        </p:txBody>
      </p:sp>
      <p:sp>
        <p:nvSpPr>
          <p:cNvPr id="14" name="Slide Number Placeholder 49">
            <a:extLst>
              <a:ext uri="{FF2B5EF4-FFF2-40B4-BE49-F238E27FC236}">
                <a16:creationId xmlns:a16="http://schemas.microsoft.com/office/drawing/2014/main" id="{FE0E29C1-3AC9-4C3D-A129-4AE522CD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dirty="0" err="1"/>
              <a:t>Acuratetea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/>
          <a:lstStyle/>
          <a:p>
            <a:r>
              <a:rPr lang="en-US" dirty="0" err="1"/>
              <a:t>Histograma</a:t>
            </a:r>
            <a:r>
              <a:rPr lang="en-US" dirty="0"/>
              <a:t> vs hu moments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clasifica</a:t>
            </a:r>
            <a:r>
              <a:rPr lang="en-US" dirty="0"/>
              <a:t> in mod </a:t>
            </a:r>
            <a:r>
              <a:rPr lang="en-US" dirty="0" err="1"/>
              <a:t>corect</a:t>
            </a:r>
            <a:r>
              <a:rPr lang="en-US" dirty="0"/>
              <a:t> </a:t>
            </a:r>
            <a:r>
              <a:rPr lang="en-US" dirty="0" err="1"/>
              <a:t>iamginea</a:t>
            </a:r>
            <a:r>
              <a:rPr lang="en-US" dirty="0"/>
              <a:t>, ne </a:t>
            </a:r>
            <a:r>
              <a:rPr lang="en-US" dirty="0" err="1"/>
              <a:t>folosim</a:t>
            </a:r>
            <a:r>
              <a:rPr lang="en-US" dirty="0"/>
              <a:t> de </a:t>
            </a:r>
            <a:r>
              <a:rPr lang="en-US" b="1" dirty="0" err="1"/>
              <a:t>trasaturile</a:t>
            </a:r>
            <a:r>
              <a:rPr lang="en-US" dirty="0"/>
              <a:t> </a:t>
            </a:r>
            <a:r>
              <a:rPr lang="en-US" dirty="0" err="1"/>
              <a:t>acesteia</a:t>
            </a:r>
            <a:endParaRPr lang="en-US" dirty="0"/>
          </a:p>
          <a:p>
            <a:r>
              <a:rPr lang="en-US" dirty="0" err="1"/>
              <a:t>Histograma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asa</a:t>
            </a:r>
            <a:r>
              <a:rPr lang="en-US" dirty="0"/>
              <a:t> de </a:t>
            </a:r>
            <a:r>
              <a:rPr lang="en-US" dirty="0" err="1"/>
              <a:t>relevanta</a:t>
            </a:r>
            <a:r>
              <a:rPr lang="en-US" dirty="0"/>
              <a:t> in </a:t>
            </a:r>
            <a:r>
              <a:rPr lang="en-US" dirty="0" err="1"/>
              <a:t>contextul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/>
              <a:t>nostru</a:t>
            </a:r>
            <a:r>
              <a:rPr lang="en-US" dirty="0"/>
              <a:t>, </a:t>
            </a:r>
            <a:r>
              <a:rPr lang="en-US" dirty="0" err="1"/>
              <a:t>avand</a:t>
            </a:r>
            <a:r>
              <a:rPr lang="en-US" dirty="0"/>
              <a:t> in </a:t>
            </a:r>
            <a:r>
              <a:rPr lang="en-US" dirty="0" err="1"/>
              <a:t>vedere</a:t>
            </a:r>
            <a:r>
              <a:rPr lang="en-US" dirty="0"/>
              <a:t> ca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binara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ne </a:t>
            </a:r>
            <a:r>
              <a:rPr lang="en-US" dirty="0" err="1"/>
              <a:t>intereseaza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b="1" dirty="0" err="1"/>
              <a:t>conturul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culoarea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.</a:t>
            </a:r>
          </a:p>
          <a:p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conturul</a:t>
            </a:r>
            <a:r>
              <a:rPr lang="en-US" dirty="0"/>
              <a:t> </a:t>
            </a:r>
            <a:r>
              <a:rPr lang="en-US" dirty="0" err="1"/>
              <a:t>mainii</a:t>
            </a:r>
            <a:r>
              <a:rPr lang="en-US" dirty="0"/>
              <a:t>, pe care </a:t>
            </a:r>
            <a:r>
              <a:rPr lang="en-US" dirty="0" err="1"/>
              <a:t>calculam</a:t>
            </a:r>
            <a:r>
              <a:rPr lang="en-US" dirty="0"/>
              <a:t> </a:t>
            </a:r>
            <a:r>
              <a:rPr lang="en-US" b="1" dirty="0" err="1"/>
              <a:t>momentele</a:t>
            </a:r>
            <a:r>
              <a:rPr lang="en-US" dirty="0"/>
              <a:t> </a:t>
            </a:r>
            <a:r>
              <a:rPr lang="en-US" b="1" dirty="0"/>
              <a:t>Hu</a:t>
            </a:r>
            <a:r>
              <a:rPr lang="en-US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/>
          <a:lstStyle/>
          <a:p>
            <a:r>
              <a:rPr lang="en-US" dirty="0"/>
              <a:t>MATRICEA DE CONFUZIE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Am </a:t>
            </a:r>
            <a:r>
              <a:rPr lang="en-US" dirty="0" err="1"/>
              <a:t>reusit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crestem</a:t>
            </a:r>
            <a:r>
              <a:rPr lang="en-US" dirty="0"/>
              <a:t> </a:t>
            </a:r>
            <a:r>
              <a:rPr lang="en-US" dirty="0" err="1"/>
              <a:t>acuratetea</a:t>
            </a:r>
            <a:r>
              <a:rPr lang="en-US" dirty="0"/>
              <a:t> de la </a:t>
            </a:r>
            <a:r>
              <a:rPr lang="en-US" b="1" dirty="0"/>
              <a:t>45%</a:t>
            </a:r>
            <a:r>
              <a:rPr lang="en-US" dirty="0"/>
              <a:t> la </a:t>
            </a:r>
            <a:r>
              <a:rPr lang="en-US" b="1" dirty="0"/>
              <a:t>69%.</a:t>
            </a:r>
            <a:r>
              <a:rPr lang="en-US" dirty="0"/>
              <a:t> </a:t>
            </a:r>
            <a:r>
              <a:rPr lang="en-US" dirty="0" err="1"/>
              <a:t>Totusi</a:t>
            </a:r>
            <a:r>
              <a:rPr lang="en-US" dirty="0"/>
              <a:t>, cum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evalua</a:t>
            </a:r>
            <a:r>
              <a:rPr lang="en-US" dirty="0"/>
              <a:t> </a:t>
            </a:r>
            <a:r>
              <a:rPr lang="en-US" dirty="0" err="1"/>
              <a:t>clasificatorul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detaliat</a:t>
            </a:r>
            <a:r>
              <a:rPr lang="en-US" dirty="0"/>
              <a:t> ?</a:t>
            </a:r>
          </a:p>
          <a:p>
            <a:r>
              <a:rPr lang="en-US" b="1" dirty="0" err="1"/>
              <a:t>Matricea</a:t>
            </a:r>
            <a:r>
              <a:rPr lang="en-US" b="1" dirty="0"/>
              <a:t> de </a:t>
            </a:r>
            <a:r>
              <a:rPr lang="en-US" b="1" dirty="0" err="1"/>
              <a:t>confuzie</a:t>
            </a:r>
            <a:r>
              <a:rPr lang="en-US" b="1" dirty="0"/>
              <a:t> </a:t>
            </a:r>
            <a:r>
              <a:rPr lang="en-US" dirty="0" err="1"/>
              <a:t>contine</a:t>
            </a:r>
            <a:r>
              <a:rPr lang="en-US" dirty="0"/>
              <a:t> 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celula</a:t>
            </a:r>
            <a:r>
              <a:rPr lang="en-US" dirty="0"/>
              <a:t> </a:t>
            </a:r>
            <a:r>
              <a:rPr lang="en-US" dirty="0" err="1"/>
              <a:t>Mij</a:t>
            </a:r>
            <a:r>
              <a:rPr lang="en-US" dirty="0"/>
              <a:t> nr. de </a:t>
            </a:r>
            <a:r>
              <a:rPr lang="en-US" dirty="0" err="1"/>
              <a:t>instante</a:t>
            </a:r>
            <a:r>
              <a:rPr lang="en-US" dirty="0"/>
              <a:t> </a:t>
            </a:r>
            <a:r>
              <a:rPr lang="en-US" dirty="0" err="1"/>
              <a:t>clasificate</a:t>
            </a:r>
            <a:r>
              <a:rPr lang="en-US" dirty="0"/>
              <a:t> in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care </a:t>
            </a:r>
            <a:r>
              <a:rPr lang="en-US" dirty="0" err="1"/>
              <a:t>apartin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j in </a:t>
            </a:r>
            <a:r>
              <a:rPr lang="en-US" dirty="0" err="1"/>
              <a:t>realitate</a:t>
            </a:r>
            <a:r>
              <a:rPr lang="en-US" dirty="0"/>
              <a:t>. </a:t>
            </a:r>
            <a:r>
              <a:rPr lang="en-US" dirty="0" err="1"/>
              <a:t>Aflam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sunt </a:t>
            </a:r>
            <a:r>
              <a:rPr lang="en-US" b="1" dirty="0" err="1"/>
              <a:t>confundate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clasificator</a:t>
            </a:r>
            <a:endParaRPr lang="en-US" dirty="0"/>
          </a:p>
        </p:txBody>
      </p:sp>
      <p:sp>
        <p:nvSpPr>
          <p:cNvPr id="14" name="Slide Number Placeholder 49">
            <a:extLst>
              <a:ext uri="{FF2B5EF4-FFF2-40B4-BE49-F238E27FC236}">
                <a16:creationId xmlns:a16="http://schemas.microsoft.com/office/drawing/2014/main" id="{FE0E29C1-3AC9-4C3D-A129-4AE522CD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2453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anchor="b">
            <a:normAutofit/>
          </a:bodyPr>
          <a:lstStyle/>
          <a:p>
            <a:r>
              <a:rPr lang="en-US" dirty="0" err="1"/>
              <a:t>Rezultate</a:t>
            </a:r>
            <a:endParaRPr lang="en-US" dirty="0"/>
          </a:p>
        </p:txBody>
      </p:sp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55B4E7E-B67A-DED3-903F-26FCAF303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52" r="35844"/>
          <a:stretch/>
        </p:blipFill>
        <p:spPr>
          <a:xfrm>
            <a:off x="2887898" y="2293294"/>
            <a:ext cx="7094902" cy="351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3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 wrap="square" anchor="b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 err="1"/>
              <a:t>Multumesc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r>
              <a:rPr lang="en-US" dirty="0"/>
              <a:t> !</a:t>
            </a:r>
          </a:p>
        </p:txBody>
      </p:sp>
      <p:sp>
        <p:nvSpPr>
          <p:cNvPr id="126" name="Slide Number Placeholder 49">
            <a:extLst>
              <a:ext uri="{FF2B5EF4-FFF2-40B4-BE49-F238E27FC236}">
                <a16:creationId xmlns:a16="http://schemas.microsoft.com/office/drawing/2014/main" id="{64086F3C-129F-4A29-A09C-7700661E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9E528-5D74-7274-5BE9-FD8F11EE4A65}"/>
              </a:ext>
            </a:extLst>
          </p:cNvPr>
          <p:cNvSpPr txBox="1"/>
          <p:nvPr/>
        </p:nvSpPr>
        <p:spPr>
          <a:xfrm>
            <a:off x="9207273" y="2679970"/>
            <a:ext cx="2535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+mj-lt"/>
              </a:rPr>
              <a:t>Intrebari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ed design" id="{15B931B0-C7D8-4B07-ACB9-C7EFD4E6970A}" vid="{8BE1E89A-FBDD-488C-8247-991A3117B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B9D788-52D8-46C3-92EC-553D7E4077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74A8BD-7470-4767-A78C-01B8DE47DE7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02E5C16-0C12-46F7-AC7E-7CB6B62A71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{E33A9865-B7B0-455B-9DA6-2B048F209500}tf11158769_win32</Template>
  <TotalTime>38</TotalTime>
  <Words>411</Words>
  <Application>Microsoft Office PowerPoint</Application>
  <PresentationFormat>Widescreen</PresentationFormat>
  <Paragraphs>50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Goudy Old Style</vt:lpstr>
      <vt:lpstr>Wingdings</vt:lpstr>
      <vt:lpstr>FrostyVTI</vt:lpstr>
      <vt:lpstr>Hand Gesture Recognition</vt:lpstr>
      <vt:lpstr>Introducere</vt:lpstr>
      <vt:lpstr>Pasul 1</vt:lpstr>
      <vt:lpstr>Pasul 2</vt:lpstr>
      <vt:lpstr>Cum functioneaza clasificatorul k-NN ?</vt:lpstr>
      <vt:lpstr>Acuratetea algoritmului</vt:lpstr>
      <vt:lpstr>Rezultate</vt:lpstr>
      <vt:lpstr>  Multumesc pentru atentie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Recognition</dc:title>
  <dc:creator>Liana Lupascu</dc:creator>
  <cp:lastModifiedBy>Liana Lupascu</cp:lastModifiedBy>
  <cp:revision>1</cp:revision>
  <dcterms:created xsi:type="dcterms:W3CDTF">2024-01-17T22:10:55Z</dcterms:created>
  <dcterms:modified xsi:type="dcterms:W3CDTF">2024-01-17T22:49:39Z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