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19" autoAdjust="0"/>
    <p:restoredTop sz="94660"/>
  </p:normalViewPr>
  <p:slideViewPr>
    <p:cSldViewPr snapToGrid="0">
      <p:cViewPr varScale="1">
        <p:scale>
          <a:sx n="110" d="100"/>
          <a:sy n="110" d="100"/>
        </p:scale>
        <p:origin x="418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B088A33-6D91-464D-B171-2EC3532943C9}" type="datetimeFigureOut">
              <a:rPr kumimoji="1" lang="ja-JP" altLang="en-US" smtClean="0"/>
              <a:t>2025/6/23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FAE2745-F9AB-43FD-9A02-8AB0A94FB1C5}" type="slidenum">
              <a:rPr kumimoji="1" lang="ja-JP" altLang="en-US" smtClean="0"/>
              <a:t>‹#›</a:t>
            </a:fld>
            <a:endParaRPr kumimoji="1" lang="ja-JP" altLang="en-US"/>
          </a:p>
        </p:txBody>
      </p:sp>
    </p:spTree>
    <p:extLst>
      <p:ext uri="{BB962C8B-B14F-4D97-AF65-F5344CB8AC3E}">
        <p14:creationId xmlns:p14="http://schemas.microsoft.com/office/powerpoint/2010/main" val="178411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B088A33-6D91-464D-B171-2EC3532943C9}" type="datetimeFigureOut">
              <a:rPr kumimoji="1" lang="ja-JP" altLang="en-US" smtClean="0"/>
              <a:t>2025/6/23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FAE2745-F9AB-43FD-9A02-8AB0A94FB1C5}" type="slidenum">
              <a:rPr kumimoji="1" lang="ja-JP" altLang="en-US" smtClean="0"/>
              <a:t>‹#›</a:t>
            </a:fld>
            <a:endParaRPr kumimoji="1" lang="ja-JP" altLang="en-US"/>
          </a:p>
        </p:txBody>
      </p:sp>
    </p:spTree>
    <p:extLst>
      <p:ext uri="{BB962C8B-B14F-4D97-AF65-F5344CB8AC3E}">
        <p14:creationId xmlns:p14="http://schemas.microsoft.com/office/powerpoint/2010/main" val="3246706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B088A33-6D91-464D-B171-2EC3532943C9}" type="datetimeFigureOut">
              <a:rPr kumimoji="1" lang="ja-JP" altLang="en-US" smtClean="0"/>
              <a:t>2025/6/23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FAE2745-F9AB-43FD-9A02-8AB0A94FB1C5}" type="slidenum">
              <a:rPr kumimoji="1" lang="ja-JP" altLang="en-US" smtClean="0"/>
              <a:t>‹#›</a:t>
            </a:fld>
            <a:endParaRPr kumimoji="1" lang="ja-JP" altLang="en-US"/>
          </a:p>
        </p:txBody>
      </p:sp>
    </p:spTree>
    <p:extLst>
      <p:ext uri="{BB962C8B-B14F-4D97-AF65-F5344CB8AC3E}">
        <p14:creationId xmlns:p14="http://schemas.microsoft.com/office/powerpoint/2010/main" val="2486519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B088A33-6D91-464D-B171-2EC3532943C9}" type="datetimeFigureOut">
              <a:rPr kumimoji="1" lang="ja-JP" altLang="en-US" smtClean="0"/>
              <a:t>2025/6/23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FAE2745-F9AB-43FD-9A02-8AB0A94FB1C5}" type="slidenum">
              <a:rPr kumimoji="1" lang="ja-JP" altLang="en-US" smtClean="0"/>
              <a:t>‹#›</a:t>
            </a:fld>
            <a:endParaRPr kumimoji="1" lang="ja-JP" altLang="en-US"/>
          </a:p>
        </p:txBody>
      </p:sp>
    </p:spTree>
    <p:extLst>
      <p:ext uri="{BB962C8B-B14F-4D97-AF65-F5344CB8AC3E}">
        <p14:creationId xmlns:p14="http://schemas.microsoft.com/office/powerpoint/2010/main" val="2666350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B088A33-6D91-464D-B171-2EC3532943C9}" type="datetimeFigureOut">
              <a:rPr kumimoji="1" lang="ja-JP" altLang="en-US" smtClean="0"/>
              <a:t>2025/6/23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FAE2745-F9AB-43FD-9A02-8AB0A94FB1C5}" type="slidenum">
              <a:rPr kumimoji="1" lang="ja-JP" altLang="en-US" smtClean="0"/>
              <a:t>‹#›</a:t>
            </a:fld>
            <a:endParaRPr kumimoji="1" lang="ja-JP" altLang="en-US"/>
          </a:p>
        </p:txBody>
      </p:sp>
    </p:spTree>
    <p:extLst>
      <p:ext uri="{BB962C8B-B14F-4D97-AF65-F5344CB8AC3E}">
        <p14:creationId xmlns:p14="http://schemas.microsoft.com/office/powerpoint/2010/main" val="2538480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B088A33-6D91-464D-B171-2EC3532943C9}" type="datetimeFigureOut">
              <a:rPr kumimoji="1" lang="ja-JP" altLang="en-US" smtClean="0"/>
              <a:t>2025/6/23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FAE2745-F9AB-43FD-9A02-8AB0A94FB1C5}" type="slidenum">
              <a:rPr kumimoji="1" lang="ja-JP" altLang="en-US" smtClean="0"/>
              <a:t>‹#›</a:t>
            </a:fld>
            <a:endParaRPr kumimoji="1" lang="ja-JP" altLang="en-US"/>
          </a:p>
        </p:txBody>
      </p:sp>
    </p:spTree>
    <p:extLst>
      <p:ext uri="{BB962C8B-B14F-4D97-AF65-F5344CB8AC3E}">
        <p14:creationId xmlns:p14="http://schemas.microsoft.com/office/powerpoint/2010/main" val="1565637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B088A33-6D91-464D-B171-2EC3532943C9}" type="datetimeFigureOut">
              <a:rPr kumimoji="1" lang="ja-JP" altLang="en-US" smtClean="0"/>
              <a:t>2025/6/23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FAE2745-F9AB-43FD-9A02-8AB0A94FB1C5}" type="slidenum">
              <a:rPr kumimoji="1" lang="ja-JP" altLang="en-US" smtClean="0"/>
              <a:t>‹#›</a:t>
            </a:fld>
            <a:endParaRPr kumimoji="1" lang="ja-JP" altLang="en-US"/>
          </a:p>
        </p:txBody>
      </p:sp>
    </p:spTree>
    <p:extLst>
      <p:ext uri="{BB962C8B-B14F-4D97-AF65-F5344CB8AC3E}">
        <p14:creationId xmlns:p14="http://schemas.microsoft.com/office/powerpoint/2010/main" val="3301506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B088A33-6D91-464D-B171-2EC3532943C9}" type="datetimeFigureOut">
              <a:rPr kumimoji="1" lang="ja-JP" altLang="en-US" smtClean="0"/>
              <a:t>2025/6/23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FAE2745-F9AB-43FD-9A02-8AB0A94FB1C5}" type="slidenum">
              <a:rPr kumimoji="1" lang="ja-JP" altLang="en-US" smtClean="0"/>
              <a:t>‹#›</a:t>
            </a:fld>
            <a:endParaRPr kumimoji="1" lang="ja-JP" altLang="en-US"/>
          </a:p>
        </p:txBody>
      </p:sp>
    </p:spTree>
    <p:extLst>
      <p:ext uri="{BB962C8B-B14F-4D97-AF65-F5344CB8AC3E}">
        <p14:creationId xmlns:p14="http://schemas.microsoft.com/office/powerpoint/2010/main" val="3678973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088A33-6D91-464D-B171-2EC3532943C9}" type="datetimeFigureOut">
              <a:rPr kumimoji="1" lang="ja-JP" altLang="en-US" smtClean="0"/>
              <a:t>2025/6/23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FAE2745-F9AB-43FD-9A02-8AB0A94FB1C5}" type="slidenum">
              <a:rPr kumimoji="1" lang="ja-JP" altLang="en-US" smtClean="0"/>
              <a:t>‹#›</a:t>
            </a:fld>
            <a:endParaRPr kumimoji="1" lang="ja-JP" altLang="en-US"/>
          </a:p>
        </p:txBody>
      </p:sp>
    </p:spTree>
    <p:extLst>
      <p:ext uri="{BB962C8B-B14F-4D97-AF65-F5344CB8AC3E}">
        <p14:creationId xmlns:p14="http://schemas.microsoft.com/office/powerpoint/2010/main" val="3354652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B088A33-6D91-464D-B171-2EC3532943C9}" type="datetimeFigureOut">
              <a:rPr kumimoji="1" lang="ja-JP" altLang="en-US" smtClean="0"/>
              <a:t>2025/6/23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FAE2745-F9AB-43FD-9A02-8AB0A94FB1C5}" type="slidenum">
              <a:rPr kumimoji="1" lang="ja-JP" altLang="en-US" smtClean="0"/>
              <a:t>‹#›</a:t>
            </a:fld>
            <a:endParaRPr kumimoji="1" lang="ja-JP" altLang="en-US"/>
          </a:p>
        </p:txBody>
      </p:sp>
    </p:spTree>
    <p:extLst>
      <p:ext uri="{BB962C8B-B14F-4D97-AF65-F5344CB8AC3E}">
        <p14:creationId xmlns:p14="http://schemas.microsoft.com/office/powerpoint/2010/main" val="400288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B088A33-6D91-464D-B171-2EC3532943C9}" type="datetimeFigureOut">
              <a:rPr kumimoji="1" lang="ja-JP" altLang="en-US" smtClean="0"/>
              <a:t>2025/6/23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FAE2745-F9AB-43FD-9A02-8AB0A94FB1C5}" type="slidenum">
              <a:rPr kumimoji="1" lang="ja-JP" altLang="en-US" smtClean="0"/>
              <a:t>‹#›</a:t>
            </a:fld>
            <a:endParaRPr kumimoji="1" lang="ja-JP" altLang="en-US"/>
          </a:p>
        </p:txBody>
      </p:sp>
    </p:spTree>
    <p:extLst>
      <p:ext uri="{BB962C8B-B14F-4D97-AF65-F5344CB8AC3E}">
        <p14:creationId xmlns:p14="http://schemas.microsoft.com/office/powerpoint/2010/main" val="1846913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8B088A33-6D91-464D-B171-2EC3532943C9}" type="datetimeFigureOut">
              <a:rPr kumimoji="1" lang="ja-JP" altLang="en-US" smtClean="0"/>
              <a:t>2025/6/23</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FAE2745-F9AB-43FD-9A02-8AB0A94FB1C5}" type="slidenum">
              <a:rPr kumimoji="1" lang="ja-JP" altLang="en-US" smtClean="0"/>
              <a:t>‹#›</a:t>
            </a:fld>
            <a:endParaRPr kumimoji="1" lang="ja-JP" altLang="en-US"/>
          </a:p>
        </p:txBody>
      </p:sp>
    </p:spTree>
    <p:extLst>
      <p:ext uri="{BB962C8B-B14F-4D97-AF65-F5344CB8AC3E}">
        <p14:creationId xmlns:p14="http://schemas.microsoft.com/office/powerpoint/2010/main" val="11689942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スーツを着た男性&#10;&#10;自動的に生成された説明">
            <a:extLst>
              <a:ext uri="{FF2B5EF4-FFF2-40B4-BE49-F238E27FC236}">
                <a16:creationId xmlns:a16="http://schemas.microsoft.com/office/drawing/2014/main" id="{064B81B0-ADD2-ECB3-D8F4-FEF93B562F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4572000"/>
          </a:xfrm>
          <a:prstGeom prst="rect">
            <a:avLst/>
          </a:prstGeom>
        </p:spPr>
      </p:pic>
      <p:sp>
        <p:nvSpPr>
          <p:cNvPr id="6" name="テキスト ボックス 5">
            <a:extLst>
              <a:ext uri="{FF2B5EF4-FFF2-40B4-BE49-F238E27FC236}">
                <a16:creationId xmlns:a16="http://schemas.microsoft.com/office/drawing/2014/main" id="{4213F45A-2659-1096-EF78-4DF9EB1C71BE}"/>
              </a:ext>
            </a:extLst>
          </p:cNvPr>
          <p:cNvSpPr txBox="1"/>
          <p:nvPr/>
        </p:nvSpPr>
        <p:spPr>
          <a:xfrm>
            <a:off x="3387307" y="2891790"/>
            <a:ext cx="3308717" cy="1583412"/>
          </a:xfrm>
          <a:prstGeom prst="roundRect">
            <a:avLst>
              <a:gd name="adj" fmla="val 11167"/>
            </a:avLst>
          </a:prstGeom>
          <a:solidFill>
            <a:srgbClr val="FFFFFF">
              <a:alpha val="69804"/>
            </a:srgbClr>
          </a:solidFill>
        </p:spPr>
        <p:txBody>
          <a:bodyPr wrap="none" rtlCol="0">
            <a:spAutoFit/>
          </a:bodyPr>
          <a:lstStyle/>
          <a:p>
            <a:pPr>
              <a:spcBef>
                <a:spcPts val="600"/>
              </a:spcBef>
            </a:pPr>
            <a:r>
              <a:rPr kumimoji="1" lang="ja-JP" altLang="en-US" b="1" dirty="0">
                <a:latin typeface="メイリオ" panose="020B0604030504040204" pitchFamily="50" charset="-128"/>
                <a:ea typeface="メイリオ" panose="020B0604030504040204" pitchFamily="50" charset="-128"/>
              </a:rPr>
              <a:t>ライフカウンセラーになって</a:t>
            </a:r>
            <a:endParaRPr kumimoji="1" lang="en-US" altLang="ja-JP" b="1" dirty="0">
              <a:latin typeface="メイリオ" panose="020B0604030504040204" pitchFamily="50" charset="-128"/>
              <a:ea typeface="メイリオ" panose="020B0604030504040204" pitchFamily="50" charset="-128"/>
            </a:endParaRPr>
          </a:p>
          <a:p>
            <a:pPr>
              <a:spcBef>
                <a:spcPts val="600"/>
              </a:spcBef>
            </a:pPr>
            <a:r>
              <a:rPr kumimoji="1" lang="ja-JP" altLang="en-US" b="1" dirty="0">
                <a:latin typeface="メイリオ" panose="020B0604030504040204" pitchFamily="50" charset="-128"/>
                <a:ea typeface="メイリオ" panose="020B0604030504040204" pitchFamily="50" charset="-128"/>
              </a:rPr>
              <a:t>世のため、人のために</a:t>
            </a:r>
            <a:endParaRPr kumimoji="1" lang="en-US" altLang="ja-JP" b="1" dirty="0">
              <a:latin typeface="メイリオ" panose="020B0604030504040204" pitchFamily="50" charset="-128"/>
              <a:ea typeface="メイリオ" panose="020B0604030504040204" pitchFamily="50" charset="-128"/>
            </a:endParaRPr>
          </a:p>
          <a:p>
            <a:pPr>
              <a:spcBef>
                <a:spcPts val="600"/>
              </a:spcBef>
            </a:pPr>
            <a:r>
              <a:rPr kumimoji="1" lang="ja-JP" altLang="en-US" b="1" dirty="0">
                <a:latin typeface="メイリオ" panose="020B0604030504040204" pitchFamily="50" charset="-128"/>
                <a:ea typeface="メイリオ" panose="020B0604030504040204" pitchFamily="50" charset="-128"/>
              </a:rPr>
              <a:t>仕事ができることが楽しいと</a:t>
            </a:r>
            <a:endParaRPr kumimoji="1" lang="en-US" altLang="ja-JP" b="1" dirty="0">
              <a:latin typeface="メイリオ" panose="020B0604030504040204" pitchFamily="50" charset="-128"/>
              <a:ea typeface="メイリオ" panose="020B0604030504040204" pitchFamily="50" charset="-128"/>
            </a:endParaRPr>
          </a:p>
          <a:p>
            <a:pPr>
              <a:spcBef>
                <a:spcPts val="600"/>
              </a:spcBef>
            </a:pPr>
            <a:r>
              <a:rPr kumimoji="1" lang="ja-JP" altLang="en-US" b="1" dirty="0">
                <a:latin typeface="メイリオ" panose="020B0604030504040204" pitchFamily="50" charset="-128"/>
                <a:ea typeface="メイリオ" panose="020B0604030504040204" pitchFamily="50" charset="-128"/>
              </a:rPr>
              <a:t>堂々と言えるようになった。</a:t>
            </a:r>
          </a:p>
        </p:txBody>
      </p:sp>
      <p:sp>
        <p:nvSpPr>
          <p:cNvPr id="7" name="テキスト ボックス 6">
            <a:extLst>
              <a:ext uri="{FF2B5EF4-FFF2-40B4-BE49-F238E27FC236}">
                <a16:creationId xmlns:a16="http://schemas.microsoft.com/office/drawing/2014/main" id="{F6D5CF36-40F2-EB48-E5C1-1C1E36F25D14}"/>
              </a:ext>
            </a:extLst>
          </p:cNvPr>
          <p:cNvSpPr txBox="1"/>
          <p:nvPr/>
        </p:nvSpPr>
        <p:spPr>
          <a:xfrm>
            <a:off x="104503" y="4946469"/>
            <a:ext cx="4262705" cy="3662541"/>
          </a:xfrm>
          <a:prstGeom prst="rect">
            <a:avLst/>
          </a:prstGeom>
          <a:noFill/>
        </p:spPr>
        <p:txBody>
          <a:bodyPr wrap="none" rtlCol="0">
            <a:spAutoFit/>
          </a:bodyPr>
          <a:lstStyle/>
          <a:p>
            <a:pPr>
              <a:spcBef>
                <a:spcPts val="1200"/>
              </a:spcBef>
            </a:pPr>
            <a:r>
              <a:rPr kumimoji="1" lang="ja-JP" altLang="en-US" sz="1200" dirty="0">
                <a:latin typeface="UD デジタル 教科書体 NK-R" panose="02020400000000000000" pitchFamily="18" charset="-128"/>
                <a:ea typeface="UD デジタル 教科書体 NK-R" panose="02020400000000000000" pitchFamily="18" charset="-128"/>
              </a:rPr>
              <a:t>人はいったい何のために仕事をするのだろうか。</a:t>
            </a:r>
          </a:p>
          <a:p>
            <a:pPr>
              <a:spcBef>
                <a:spcPts val="1200"/>
              </a:spcBef>
            </a:pPr>
            <a:r>
              <a:rPr kumimoji="1" lang="en-US" altLang="ja-JP" sz="1200" dirty="0">
                <a:latin typeface="UD デジタル 教科書体 NK-R" panose="02020400000000000000" pitchFamily="18" charset="-128"/>
                <a:ea typeface="UD デジタル 教科書体 NK-R" panose="02020400000000000000" pitchFamily="18" charset="-128"/>
              </a:rPr>
              <a:t>IT</a:t>
            </a:r>
            <a:r>
              <a:rPr kumimoji="1" lang="ja-JP" altLang="en-US" sz="1200" dirty="0">
                <a:latin typeface="UD デジタル 教科書体 NK-R" panose="02020400000000000000" pitchFamily="18" charset="-128"/>
                <a:ea typeface="UD デジタル 教科書体 NK-R" panose="02020400000000000000" pitchFamily="18" charset="-128"/>
              </a:rPr>
              <a:t>企業で営業をしていた頃は、そんなことは考えてもみなかった。</a:t>
            </a:r>
          </a:p>
          <a:p>
            <a:pPr>
              <a:spcBef>
                <a:spcPts val="1200"/>
              </a:spcBef>
            </a:pPr>
            <a:r>
              <a:rPr kumimoji="1" lang="ja-JP" altLang="en-US" sz="1200" dirty="0">
                <a:latin typeface="UD デジタル 教科書体 NK-R" panose="02020400000000000000" pitchFamily="18" charset="-128"/>
                <a:ea typeface="UD デジタル 教科書体 NK-R" panose="02020400000000000000" pitchFamily="18" charset="-128"/>
              </a:rPr>
              <a:t>でも、ライフカウンセラーという仕事に巡り合えて</a:t>
            </a:r>
          </a:p>
          <a:p>
            <a:pPr>
              <a:spcBef>
                <a:spcPts val="1200"/>
              </a:spcBef>
            </a:pPr>
            <a:r>
              <a:rPr kumimoji="1" lang="ja-JP" altLang="en-US" sz="1200" dirty="0">
                <a:latin typeface="UD デジタル 教科書体 NK-R" panose="02020400000000000000" pitchFamily="18" charset="-128"/>
                <a:ea typeface="UD デジタル 教科書体 NK-R" panose="02020400000000000000" pitchFamily="18" charset="-128"/>
              </a:rPr>
              <a:t>自分なりの職業観に目覚めたといっていいだろう。</a:t>
            </a:r>
          </a:p>
          <a:p>
            <a:pPr>
              <a:spcBef>
                <a:spcPts val="1200"/>
              </a:spcBef>
            </a:pPr>
            <a:r>
              <a:rPr kumimoji="1" lang="ja-JP" altLang="en-US" sz="1200" dirty="0">
                <a:latin typeface="UD デジタル 教科書体 NK-R" panose="02020400000000000000" pitchFamily="18" charset="-128"/>
                <a:ea typeface="UD デジタル 教科書体 NK-R" panose="02020400000000000000" pitchFamily="18" charset="-128"/>
              </a:rPr>
              <a:t>生命保険に対する考え方、保障のあり方を正しく伝えることが、</a:t>
            </a:r>
          </a:p>
          <a:p>
            <a:pPr>
              <a:spcBef>
                <a:spcPts val="1200"/>
              </a:spcBef>
            </a:pPr>
            <a:r>
              <a:rPr kumimoji="1" lang="ja-JP" altLang="en-US" sz="1200" dirty="0">
                <a:latin typeface="UD デジタル 教科書体 NK-R" panose="02020400000000000000" pitchFamily="18" charset="-128"/>
                <a:ea typeface="UD デジタル 教科書体 NK-R" panose="02020400000000000000" pitchFamily="18" charset="-128"/>
              </a:rPr>
              <a:t>お客さまやその家族を守り、世の中のためにもなる。</a:t>
            </a:r>
          </a:p>
          <a:p>
            <a:pPr>
              <a:spcBef>
                <a:spcPts val="1200"/>
              </a:spcBef>
            </a:pPr>
            <a:r>
              <a:rPr kumimoji="1" lang="ja-JP" altLang="en-US" sz="1200" dirty="0">
                <a:latin typeface="UD デジタル 教科書体 NK-R" panose="02020400000000000000" pitchFamily="18" charset="-128"/>
                <a:ea typeface="UD デジタル 教科書体 NK-R" panose="02020400000000000000" pitchFamily="18" charset="-128"/>
              </a:rPr>
              <a:t>そんな使命感をもって仕事ができることにやりがいを感じ、</a:t>
            </a:r>
          </a:p>
          <a:p>
            <a:pPr>
              <a:spcBef>
                <a:spcPts val="1200"/>
              </a:spcBef>
            </a:pPr>
            <a:r>
              <a:rPr kumimoji="1" lang="ja-JP" altLang="en-US" sz="1200" dirty="0">
                <a:latin typeface="UD デジタル 教科書体 NK-R" panose="02020400000000000000" pitchFamily="18" charset="-128"/>
                <a:ea typeface="UD デジタル 教科書体 NK-R" panose="02020400000000000000" pitchFamily="18" charset="-128"/>
              </a:rPr>
              <a:t>仕事そのものが楽しいと思えるようになった。</a:t>
            </a:r>
          </a:p>
          <a:p>
            <a:pPr>
              <a:spcBef>
                <a:spcPts val="1200"/>
              </a:spcBef>
            </a:pPr>
            <a:r>
              <a:rPr kumimoji="1" lang="ja-JP" altLang="en-US" sz="1200" dirty="0">
                <a:latin typeface="UD デジタル 教科書体 NK-R" panose="02020400000000000000" pitchFamily="18" charset="-128"/>
                <a:ea typeface="UD デジタル 教科書体 NK-R" panose="02020400000000000000" pitchFamily="18" charset="-128"/>
              </a:rPr>
              <a:t>ライフカウンセラーにはとりたてて営業センスは必要としない。</a:t>
            </a:r>
          </a:p>
          <a:p>
            <a:pPr>
              <a:spcBef>
                <a:spcPts val="1200"/>
              </a:spcBef>
            </a:pPr>
            <a:r>
              <a:rPr kumimoji="1" lang="ja-JP" altLang="en-US" sz="1200" dirty="0">
                <a:latin typeface="UD デジタル 教科書体 NK-R" panose="02020400000000000000" pitchFamily="18" charset="-128"/>
                <a:ea typeface="UD デジタル 教科書体 NK-R" panose="02020400000000000000" pitchFamily="18" charset="-128"/>
              </a:rPr>
              <a:t>人が好きで、ものごとを素直に吸収できる心があれば、</a:t>
            </a:r>
          </a:p>
          <a:p>
            <a:pPr>
              <a:spcBef>
                <a:spcPts val="1200"/>
              </a:spcBef>
            </a:pPr>
            <a:r>
              <a:rPr kumimoji="1" lang="ja-JP" altLang="en-US" sz="1200" dirty="0">
                <a:latin typeface="UD デジタル 教科書体 NK-R" panose="02020400000000000000" pitchFamily="18" charset="-128"/>
                <a:ea typeface="UD デジタル 教科書体 NK-R" panose="02020400000000000000" pitchFamily="18" charset="-128"/>
              </a:rPr>
              <a:t>誰にでも成功への扉は開かれていると思う。</a:t>
            </a:r>
          </a:p>
        </p:txBody>
      </p:sp>
      <p:sp>
        <p:nvSpPr>
          <p:cNvPr id="10" name="テキスト ボックス 9">
            <a:extLst>
              <a:ext uri="{FF2B5EF4-FFF2-40B4-BE49-F238E27FC236}">
                <a16:creationId xmlns:a16="http://schemas.microsoft.com/office/drawing/2014/main" id="{799C2D58-FAF6-A490-F396-BE810EB92BEF}"/>
              </a:ext>
            </a:extLst>
          </p:cNvPr>
          <p:cNvSpPr txBox="1"/>
          <p:nvPr/>
        </p:nvSpPr>
        <p:spPr>
          <a:xfrm>
            <a:off x="4689429" y="5470207"/>
            <a:ext cx="1838965" cy="1692771"/>
          </a:xfrm>
          <a:prstGeom prst="rect">
            <a:avLst/>
          </a:prstGeom>
          <a:noFill/>
        </p:spPr>
        <p:txBody>
          <a:bodyPr wrap="none" rtlCol="0">
            <a:spAutoFit/>
          </a:bodyPr>
          <a:lstStyle/>
          <a:p>
            <a:pPr>
              <a:spcAft>
                <a:spcPts val="600"/>
              </a:spcAft>
            </a:pPr>
            <a:r>
              <a:rPr kumimoji="1" lang="ja-JP" altLang="en-US" sz="1200" dirty="0"/>
              <a:t>太田俊司</a:t>
            </a:r>
            <a:r>
              <a:rPr kumimoji="1" lang="ja-JP" altLang="en-US" sz="900" dirty="0"/>
              <a:t>（オオタシュンジ）</a:t>
            </a:r>
            <a:endParaRPr kumimoji="1" lang="en-US" altLang="ja-JP" sz="900" dirty="0"/>
          </a:p>
          <a:p>
            <a:pPr>
              <a:spcBef>
                <a:spcPts val="300"/>
              </a:spcBef>
            </a:pPr>
            <a:r>
              <a:rPr kumimoji="1" lang="zh-CN" altLang="en-US" sz="900" dirty="0"/>
              <a:t>横浜第一営業部</a:t>
            </a:r>
          </a:p>
          <a:p>
            <a:pPr>
              <a:spcBef>
                <a:spcPts val="300"/>
              </a:spcBef>
            </a:pPr>
            <a:r>
              <a:rPr kumimoji="1" lang="en-US" altLang="ja-JP" sz="900" dirty="0"/>
              <a:t>HLA</a:t>
            </a:r>
          </a:p>
          <a:p>
            <a:pPr>
              <a:spcBef>
                <a:spcPts val="300"/>
              </a:spcBef>
            </a:pPr>
            <a:endParaRPr kumimoji="1" lang="en-US" altLang="ja-JP" sz="900" dirty="0"/>
          </a:p>
          <a:p>
            <a:pPr>
              <a:spcBef>
                <a:spcPts val="300"/>
              </a:spcBef>
            </a:pPr>
            <a:r>
              <a:rPr kumimoji="1" lang="en-US" altLang="ja-JP" sz="900" dirty="0"/>
              <a:t>1997</a:t>
            </a:r>
            <a:r>
              <a:rPr kumimoji="1" lang="ja-JP" altLang="en-US" sz="900" dirty="0"/>
              <a:t>年生まれ</a:t>
            </a:r>
            <a:endParaRPr kumimoji="1" lang="en-US" altLang="ja-JP" sz="900" dirty="0"/>
          </a:p>
          <a:p>
            <a:pPr>
              <a:spcBef>
                <a:spcPts val="300"/>
              </a:spcBef>
            </a:pPr>
            <a:r>
              <a:rPr kumimoji="1" lang="en-US" altLang="ja-JP" sz="900" dirty="0"/>
              <a:t>2019</a:t>
            </a:r>
            <a:r>
              <a:rPr kumimoji="1" lang="ja-JP" altLang="en-US" sz="900" dirty="0"/>
              <a:t>年入社</a:t>
            </a:r>
            <a:endParaRPr kumimoji="1" lang="en-US" altLang="ja-JP" sz="900" dirty="0"/>
          </a:p>
          <a:p>
            <a:pPr>
              <a:spcBef>
                <a:spcPts val="300"/>
              </a:spcBef>
            </a:pPr>
            <a:r>
              <a:rPr kumimoji="1" lang="ja-JP" altLang="en-US" sz="900" dirty="0"/>
              <a:t>前職：</a:t>
            </a:r>
            <a:endParaRPr kumimoji="1" lang="en-US" altLang="ja-JP" sz="900" dirty="0"/>
          </a:p>
          <a:p>
            <a:r>
              <a:rPr kumimoji="1" lang="ja-JP" altLang="en-US" sz="900" dirty="0"/>
              <a:t>家族：妻、子供</a:t>
            </a:r>
            <a:r>
              <a:rPr kumimoji="1" lang="en-US" altLang="ja-JP" sz="900" dirty="0"/>
              <a:t>3</a:t>
            </a:r>
            <a:r>
              <a:rPr kumimoji="1" lang="ja-JP" altLang="en-US" sz="900" dirty="0"/>
              <a:t>人</a:t>
            </a:r>
            <a:endParaRPr kumimoji="1" lang="en-US" altLang="ja-JP" sz="900" dirty="0"/>
          </a:p>
          <a:p>
            <a:endParaRPr kumimoji="1" lang="ja-JP" altLang="en-US" sz="900" dirty="0"/>
          </a:p>
        </p:txBody>
      </p:sp>
      <p:cxnSp>
        <p:nvCxnSpPr>
          <p:cNvPr id="15" name="直線コネクタ 14">
            <a:extLst>
              <a:ext uri="{FF2B5EF4-FFF2-40B4-BE49-F238E27FC236}">
                <a16:creationId xmlns:a16="http://schemas.microsoft.com/office/drawing/2014/main" id="{A732E56A-5D84-0133-932E-E380B5BB9F74}"/>
              </a:ext>
            </a:extLst>
          </p:cNvPr>
          <p:cNvCxnSpPr>
            <a:cxnSpLocks/>
          </p:cNvCxnSpPr>
          <p:nvPr/>
        </p:nvCxnSpPr>
        <p:spPr>
          <a:xfrm>
            <a:off x="4663984" y="5206638"/>
            <a:ext cx="0" cy="1879962"/>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543D5D7A-ED12-AC47-7495-717424C030E0}"/>
              </a:ext>
            </a:extLst>
          </p:cNvPr>
          <p:cNvCxnSpPr>
            <a:cxnSpLocks/>
          </p:cNvCxnSpPr>
          <p:nvPr/>
        </p:nvCxnSpPr>
        <p:spPr>
          <a:xfrm flipH="1">
            <a:off x="4655352" y="5391822"/>
            <a:ext cx="1656184"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2F9005E6-55F4-9EED-411D-BA240AE05A59}"/>
              </a:ext>
            </a:extLst>
          </p:cNvPr>
          <p:cNvSpPr txBox="1"/>
          <p:nvPr/>
        </p:nvSpPr>
        <p:spPr>
          <a:xfrm>
            <a:off x="4657726" y="5129213"/>
            <a:ext cx="708977" cy="276999"/>
          </a:xfrm>
          <a:prstGeom prst="rect">
            <a:avLst/>
          </a:prstGeom>
          <a:noFill/>
        </p:spPr>
        <p:txBody>
          <a:bodyPr wrap="none" rtlCol="0">
            <a:spAutoFit/>
          </a:bodyPr>
          <a:lstStyle/>
          <a:p>
            <a:r>
              <a:rPr kumimoji="1" lang="en-US" altLang="ja-JP" sz="1200" b="1" dirty="0"/>
              <a:t>PROFILE</a:t>
            </a:r>
            <a:endParaRPr kumimoji="1" lang="ja-JP" altLang="en-US" sz="1200" b="1" dirty="0"/>
          </a:p>
        </p:txBody>
      </p:sp>
      <p:cxnSp>
        <p:nvCxnSpPr>
          <p:cNvPr id="21" name="直線コネクタ 20">
            <a:extLst>
              <a:ext uri="{FF2B5EF4-FFF2-40B4-BE49-F238E27FC236}">
                <a16:creationId xmlns:a16="http://schemas.microsoft.com/office/drawing/2014/main" id="{E8502079-FEF5-6BBF-C362-9A939338ABC0}"/>
              </a:ext>
            </a:extLst>
          </p:cNvPr>
          <p:cNvCxnSpPr>
            <a:cxnSpLocks/>
          </p:cNvCxnSpPr>
          <p:nvPr/>
        </p:nvCxnSpPr>
        <p:spPr>
          <a:xfrm flipH="1">
            <a:off x="4669640" y="6230022"/>
            <a:ext cx="1656184" cy="0"/>
          </a:xfrm>
          <a:prstGeom prst="line">
            <a:avLst/>
          </a:prstGeom>
          <a:ln w="9525">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27" name="図 26">
            <a:extLst>
              <a:ext uri="{FF2B5EF4-FFF2-40B4-BE49-F238E27FC236}">
                <a16:creationId xmlns:a16="http://schemas.microsoft.com/office/drawing/2014/main" id="{D21C7535-F825-D4BA-6A1A-D7A9EE5E389B}"/>
              </a:ext>
            </a:extLst>
          </p:cNvPr>
          <p:cNvPicPr>
            <a:picLocks noChangeAspect="1"/>
          </p:cNvPicPr>
          <p:nvPr/>
        </p:nvPicPr>
        <p:blipFill>
          <a:blip r:embed="rId3"/>
          <a:stretch>
            <a:fillRect/>
          </a:stretch>
        </p:blipFill>
        <p:spPr>
          <a:xfrm>
            <a:off x="-66675" y="9246413"/>
            <a:ext cx="6858000" cy="576223"/>
          </a:xfrm>
          <a:prstGeom prst="rect">
            <a:avLst/>
          </a:prstGeom>
        </p:spPr>
      </p:pic>
      <p:sp>
        <p:nvSpPr>
          <p:cNvPr id="29" name="正方形/長方形 28">
            <a:extLst>
              <a:ext uri="{FF2B5EF4-FFF2-40B4-BE49-F238E27FC236}">
                <a16:creationId xmlns:a16="http://schemas.microsoft.com/office/drawing/2014/main" id="{A4871C6C-293D-5E66-0C07-1099B60A6AA3}"/>
              </a:ext>
            </a:extLst>
          </p:cNvPr>
          <p:cNvSpPr/>
          <p:nvPr/>
        </p:nvSpPr>
        <p:spPr>
          <a:xfrm>
            <a:off x="4410075" y="4838700"/>
            <a:ext cx="2257425" cy="2590800"/>
          </a:xfrm>
          <a:prstGeom prst="rect">
            <a:avLst/>
          </a:prstGeom>
          <a:noFill/>
          <a:ln w="127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a:extLst>
              <a:ext uri="{FF2B5EF4-FFF2-40B4-BE49-F238E27FC236}">
                <a16:creationId xmlns:a16="http://schemas.microsoft.com/office/drawing/2014/main" id="{42646E7F-846C-0799-CDE8-AA899C513CB4}"/>
              </a:ext>
            </a:extLst>
          </p:cNvPr>
          <p:cNvCxnSpPr/>
          <p:nvPr/>
        </p:nvCxnSpPr>
        <p:spPr>
          <a:xfrm>
            <a:off x="4781550" y="7429500"/>
            <a:ext cx="66675" cy="40957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9A25B2FD-511B-CAA0-50D8-071D772FEF1E}"/>
              </a:ext>
            </a:extLst>
          </p:cNvPr>
          <p:cNvSpPr txBox="1"/>
          <p:nvPr/>
        </p:nvSpPr>
        <p:spPr>
          <a:xfrm>
            <a:off x="4638675" y="7877175"/>
            <a:ext cx="1620957" cy="523220"/>
          </a:xfrm>
          <a:prstGeom prst="rect">
            <a:avLst/>
          </a:prstGeom>
          <a:noFill/>
        </p:spPr>
        <p:txBody>
          <a:bodyPr wrap="none" rtlCol="0">
            <a:spAutoFit/>
          </a:bodyPr>
          <a:lstStyle/>
          <a:p>
            <a:r>
              <a:rPr kumimoji="1" lang="ja-JP" altLang="en-US" sz="1400" b="1" dirty="0">
                <a:solidFill>
                  <a:srgbClr val="FF0000"/>
                </a:solidFill>
              </a:rPr>
              <a:t>アンケート項目を</a:t>
            </a:r>
            <a:br>
              <a:rPr kumimoji="1" lang="en-US" altLang="ja-JP" sz="1400" b="1" dirty="0">
                <a:solidFill>
                  <a:srgbClr val="FF0000"/>
                </a:solidFill>
              </a:rPr>
            </a:br>
            <a:r>
              <a:rPr kumimoji="1" lang="ja-JP" altLang="en-US" sz="1400" b="1" dirty="0">
                <a:solidFill>
                  <a:srgbClr val="FF0000"/>
                </a:solidFill>
              </a:rPr>
              <a:t>そのままセット</a:t>
            </a:r>
          </a:p>
        </p:txBody>
      </p:sp>
      <p:cxnSp>
        <p:nvCxnSpPr>
          <p:cNvPr id="33" name="直線コネクタ 32">
            <a:extLst>
              <a:ext uri="{FF2B5EF4-FFF2-40B4-BE49-F238E27FC236}">
                <a16:creationId xmlns:a16="http://schemas.microsoft.com/office/drawing/2014/main" id="{4C62A348-83BD-BFC4-F23B-77AC3A979051}"/>
              </a:ext>
            </a:extLst>
          </p:cNvPr>
          <p:cNvCxnSpPr/>
          <p:nvPr/>
        </p:nvCxnSpPr>
        <p:spPr>
          <a:xfrm>
            <a:off x="3295650" y="4343400"/>
            <a:ext cx="66675" cy="40957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5170E527-A54D-2A43-274D-2D2649318F11}"/>
              </a:ext>
            </a:extLst>
          </p:cNvPr>
          <p:cNvSpPr txBox="1"/>
          <p:nvPr/>
        </p:nvSpPr>
        <p:spPr>
          <a:xfrm>
            <a:off x="3114675" y="4705350"/>
            <a:ext cx="1082348" cy="523220"/>
          </a:xfrm>
          <a:prstGeom prst="rect">
            <a:avLst/>
          </a:prstGeom>
          <a:noFill/>
        </p:spPr>
        <p:txBody>
          <a:bodyPr wrap="none" rtlCol="0">
            <a:spAutoFit/>
          </a:bodyPr>
          <a:lstStyle/>
          <a:p>
            <a:pPr algn="r"/>
            <a:r>
              <a:rPr kumimoji="1" lang="ja-JP" altLang="en-US" sz="1400" b="1" dirty="0">
                <a:solidFill>
                  <a:srgbClr val="FF0000"/>
                </a:solidFill>
              </a:rPr>
              <a:t>投入画像を</a:t>
            </a:r>
            <a:br>
              <a:rPr kumimoji="1" lang="en-US" altLang="ja-JP" sz="1400" b="1" dirty="0">
                <a:solidFill>
                  <a:srgbClr val="FF0000"/>
                </a:solidFill>
              </a:rPr>
            </a:br>
            <a:r>
              <a:rPr kumimoji="1" lang="ja-JP" altLang="en-US" sz="1400" b="1" dirty="0">
                <a:solidFill>
                  <a:srgbClr val="FF0000"/>
                </a:solidFill>
              </a:rPr>
              <a:t>セット</a:t>
            </a:r>
          </a:p>
        </p:txBody>
      </p:sp>
      <p:sp>
        <p:nvSpPr>
          <p:cNvPr id="2" name="テキスト ボックス 1">
            <a:extLst>
              <a:ext uri="{FF2B5EF4-FFF2-40B4-BE49-F238E27FC236}">
                <a16:creationId xmlns:a16="http://schemas.microsoft.com/office/drawing/2014/main" id="{A6977D78-9D08-7303-264E-1C52D818EF49}"/>
              </a:ext>
            </a:extLst>
          </p:cNvPr>
          <p:cNvSpPr txBox="1"/>
          <p:nvPr/>
        </p:nvSpPr>
        <p:spPr>
          <a:xfrm>
            <a:off x="3384641" y="8748032"/>
            <a:ext cx="1800493" cy="523220"/>
          </a:xfrm>
          <a:prstGeom prst="rect">
            <a:avLst/>
          </a:prstGeom>
          <a:noFill/>
        </p:spPr>
        <p:txBody>
          <a:bodyPr wrap="none" rtlCol="0">
            <a:spAutoFit/>
          </a:bodyPr>
          <a:lstStyle/>
          <a:p>
            <a:r>
              <a:rPr kumimoji="1" lang="ja-JP" altLang="en-US" sz="1400" b="1" dirty="0"/>
              <a:t>台紙部分は</a:t>
            </a:r>
            <a:endParaRPr kumimoji="1" lang="en-US" altLang="ja-JP" sz="1400" b="1" dirty="0"/>
          </a:p>
          <a:p>
            <a:r>
              <a:rPr kumimoji="1" lang="ja-JP" altLang="en-US" sz="1400" b="1" dirty="0"/>
              <a:t>ご提供いただく前提</a:t>
            </a:r>
          </a:p>
        </p:txBody>
      </p:sp>
      <p:cxnSp>
        <p:nvCxnSpPr>
          <p:cNvPr id="3" name="直線コネクタ 2">
            <a:extLst>
              <a:ext uri="{FF2B5EF4-FFF2-40B4-BE49-F238E27FC236}">
                <a16:creationId xmlns:a16="http://schemas.microsoft.com/office/drawing/2014/main" id="{7CE826C5-7F41-CEE0-87AB-382E62D5527C}"/>
              </a:ext>
            </a:extLst>
          </p:cNvPr>
          <p:cNvCxnSpPr>
            <a:cxnSpLocks/>
          </p:cNvCxnSpPr>
          <p:nvPr/>
        </p:nvCxnSpPr>
        <p:spPr>
          <a:xfrm>
            <a:off x="3370762" y="8213272"/>
            <a:ext cx="191044" cy="512717"/>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07F586FB-4B82-2361-9796-0C299ADDEBEE}"/>
              </a:ext>
            </a:extLst>
          </p:cNvPr>
          <p:cNvCxnSpPr>
            <a:cxnSpLocks/>
          </p:cNvCxnSpPr>
          <p:nvPr/>
        </p:nvCxnSpPr>
        <p:spPr>
          <a:xfrm flipH="1">
            <a:off x="3579223" y="9253946"/>
            <a:ext cx="91984" cy="412568"/>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757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EB4ED12-4F38-792B-F0C4-1A8C04B30687}"/>
              </a:ext>
            </a:extLst>
          </p:cNvPr>
          <p:cNvSpPr txBox="1"/>
          <p:nvPr/>
        </p:nvSpPr>
        <p:spPr>
          <a:xfrm>
            <a:off x="209006" y="2769325"/>
            <a:ext cx="6461759" cy="7027818"/>
          </a:xfrm>
          <a:prstGeom prst="rect">
            <a:avLst/>
          </a:prstGeom>
          <a:noFill/>
        </p:spPr>
        <p:txBody>
          <a:bodyPr wrap="square" numCol="2" spcCol="180000" rtlCol="0">
            <a:noAutofit/>
          </a:bodyPr>
          <a:lstStyle/>
          <a:p>
            <a:r>
              <a:rPr kumimoji="1" lang="ja-JP" altLang="en-US" sz="1000" b="1" dirty="0">
                <a:latin typeface="UD デジタル 教科書体 NK-R" panose="02020400000000000000" pitchFamily="18" charset="-128"/>
                <a:ea typeface="UD デジタル 教科書体 NK-R" panose="02020400000000000000" pitchFamily="18" charset="-128"/>
              </a:rPr>
              <a:t>前職の仕事内容と転職を考え始めた理由を教えてください。</a:t>
            </a:r>
          </a:p>
          <a:p>
            <a:pPr>
              <a:spcBef>
                <a:spcPts val="300"/>
              </a:spcBef>
              <a:spcAft>
                <a:spcPts val="600"/>
              </a:spcAft>
            </a:pPr>
            <a:r>
              <a:rPr kumimoji="1" lang="ja-JP" altLang="en-US" sz="9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大学を卒業して不動産営業を</a:t>
            </a:r>
            <a:r>
              <a:rPr kumimoji="1" lang="en-US" altLang="ja-JP" sz="9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3</a:t>
            </a:r>
            <a:r>
              <a:rPr kumimoji="1" lang="ja-JP" altLang="en-US" sz="9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年していました。厳しい中で結果を残し楽しんでやってきましたが、親の介護の問題もあり実家の近く横浜に引っ越さなくてはならなくなり、いい機会だと思いで転職を考えました、高校の友達が</a:t>
            </a:r>
            <a:r>
              <a:rPr kumimoji="1" lang="en-US" altLang="ja-JP" sz="9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LC</a:t>
            </a:r>
            <a:r>
              <a:rPr kumimoji="1" lang="ja-JP" altLang="en-US" sz="9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で、同窓会で会った時に話を聞いてみないかとの誘いがあり、ひまわり横浜営業部の面接を受けることになりました。成果報酬の給与体系には慣れていりますと、大学時代から友達も多いのでベースもあると思っていましたので、こちらの報酬大家であれば行けるのかなと思い転職を前向きに考えるようになりました。</a:t>
            </a:r>
            <a:endParaRPr kumimoji="1" lang="ja-JP" altLang="en-US" sz="1000" dirty="0">
              <a:latin typeface="UD デジタル 教科書体 NK-R" panose="02020400000000000000" pitchFamily="18" charset="-128"/>
              <a:ea typeface="UD デジタル 教科書体 NK-R" panose="02020400000000000000" pitchFamily="18" charset="-128"/>
            </a:endParaRPr>
          </a:p>
          <a:p>
            <a:r>
              <a:rPr kumimoji="1" lang="ja-JP" altLang="en-US" sz="1000" b="1" dirty="0">
                <a:latin typeface="UD デジタル 教科書体 NK-R" panose="02020400000000000000" pitchFamily="18" charset="-128"/>
                <a:ea typeface="UD デジタル 教科書体 NK-R" panose="02020400000000000000" pitchFamily="18" charset="-128"/>
              </a:rPr>
              <a:t>転職活動で、ライフカンセラーという職種を選んだ決め手はどのようなことでしたか？</a:t>
            </a:r>
          </a:p>
          <a:p>
            <a:pPr>
              <a:spcBef>
                <a:spcPts val="300"/>
              </a:spcBef>
              <a:spcAft>
                <a:spcPts val="600"/>
              </a:spcAft>
            </a:pPr>
            <a:r>
              <a:rPr kumimoji="1" lang="ja-JP" altLang="en-US" sz="900" dirty="0">
                <a:latin typeface="UD デジタル 教科書体 NK-R" panose="02020400000000000000" pitchFamily="18" charset="-128"/>
                <a:ea typeface="UD デジタル 教科書体 NK-R" panose="02020400000000000000" pitchFamily="18" charset="-128"/>
              </a:rPr>
              <a:t>転職活動は業種・職種は限定せずに活動しました。考えたのは研修期間と給与とで考えました。金融機関に勤めるのは初めてだったので、研修期間が多く充実しているところを選択しました。また、給与も前職と同じ程度を月収が６ヶ月間保証されるので、安心して飛び込むことができました。また、ライフカウンセラーという仕事はお客様の人生に長く寄り添うことができて、それぞれの家族の成長を見守ることができるとても人生観を豊かにしてくれるものだと思いました。そして、ひまわり生命の商品開発力もとても魅力に感じました。他の会社にはないカスタマーフォーカスした商品があれば必ず売れると思いました。</a:t>
            </a:r>
          </a:p>
          <a:p>
            <a:r>
              <a:rPr kumimoji="1" lang="ja-JP" altLang="en-US" sz="1000" b="1" dirty="0">
                <a:latin typeface="UD デジタル 教科書体 NK-R" panose="02020400000000000000" pitchFamily="18" charset="-128"/>
                <a:ea typeface="UD デジタル 教科書体 NK-R" panose="02020400000000000000" pitchFamily="18" charset="-128"/>
              </a:rPr>
              <a:t>ライフカウンセラーという仕事の魅力は、どのようなことだと思いますか？</a:t>
            </a:r>
          </a:p>
          <a:p>
            <a:pPr>
              <a:spcBef>
                <a:spcPts val="300"/>
              </a:spcBef>
              <a:spcAft>
                <a:spcPts val="600"/>
              </a:spcAft>
            </a:pPr>
            <a:r>
              <a:rPr kumimoji="1" lang="ja-JP" altLang="en-US" sz="900" dirty="0">
                <a:latin typeface="UD デジタル 教科書体 NK-R" panose="02020400000000000000" pitchFamily="18" charset="-128"/>
                <a:ea typeface="UD デジタル 教科書体 NK-R" panose="02020400000000000000" pitchFamily="18" charset="-128"/>
              </a:rPr>
              <a:t>ライフカウンセラーはやればやるほど楽しくなる仕事だと思います。成果報酬というところが気に入っています。やったらやった分だけ評価されるのですから、時間があれば仕事をしています。本当であれば日曜日も土曜日も仕事をしたいのですが、今のご時世ではできないので残念に思うぐらいに保険販売の仕事は楽しくてしょうがありません。お客様に経済的な安心と心の平和をお届けできるライフカウンセラーの仕事には魅力を感じます。お客様に「ありがとう」と言われることがとても励みになります。こんなにお客様の人生の機微を感じる仕事はありません。</a:t>
            </a:r>
          </a:p>
          <a:p>
            <a:r>
              <a:rPr kumimoji="1" lang="ja-JP" altLang="en-US" sz="1000" b="1" dirty="0">
                <a:latin typeface="UD デジタル 教科書体 NK-R" panose="02020400000000000000" pitchFamily="18" charset="-128"/>
                <a:ea typeface="UD デジタル 教科書体 NK-R" panose="02020400000000000000" pitchFamily="18" charset="-128"/>
              </a:rPr>
              <a:t>ライフカウンセラーの仕事をしていくうえで、ご家族の理解・協力を含め、プライベートな生活との両立は、どのようにしていますか？</a:t>
            </a:r>
          </a:p>
          <a:p>
            <a:pPr>
              <a:spcBef>
                <a:spcPts val="300"/>
              </a:spcBef>
              <a:spcAft>
                <a:spcPts val="600"/>
              </a:spcAft>
            </a:pPr>
            <a:r>
              <a:rPr kumimoji="1" lang="ja-JP" altLang="en-US" sz="900" dirty="0">
                <a:latin typeface="UD デジタル 教科書体 NK-R" panose="02020400000000000000" pitchFamily="18" charset="-128"/>
                <a:ea typeface="UD デジタル 教科書体 NK-R" panose="02020400000000000000" pitchFamily="18" charset="-128"/>
              </a:rPr>
              <a:t>ライフカウンセラーの仕事は比較的時間のやりくりは柔軟にできるので、前職のときよりも家族との時間が増えたかもしれません、土日はしっかりと休めますし、土日出勤した場合の振り休日もしっかりと取っていますんで、子供の運動会や参観日にも出席できました。家族は私の仕事にも理解を示していてくれて、とても協力的です。たくさん収入を増やして家族を幸せにしたいと思っています。子供が大きくなったら一緒に</a:t>
            </a:r>
            <a:r>
              <a:rPr kumimoji="1" lang="en-US" altLang="ja-JP" sz="900" dirty="0">
                <a:latin typeface="UD デジタル 教科書体 NK-R" panose="02020400000000000000" pitchFamily="18" charset="-128"/>
                <a:ea typeface="UD デジタル 教科書体 NK-R" panose="02020400000000000000" pitchFamily="18" charset="-128"/>
              </a:rPr>
              <a:t>LC</a:t>
            </a:r>
            <a:r>
              <a:rPr kumimoji="1" lang="ja-JP" altLang="en-US" sz="900" dirty="0">
                <a:latin typeface="UD デジタル 教科書体 NK-R" panose="02020400000000000000" pitchFamily="18" charset="-128"/>
                <a:ea typeface="UD デジタル 教科書体 NK-R" panose="02020400000000000000" pitchFamily="18" charset="-128"/>
              </a:rPr>
              <a:t>をやれたな楽しいなと思っていますし、そこまでにたくさんのお客様を増やして、子供にお客様を引き継げたらと思っています。</a:t>
            </a:r>
          </a:p>
          <a:p>
            <a:r>
              <a:rPr kumimoji="1" lang="ja-JP" altLang="en-US" sz="1000" b="1" dirty="0">
                <a:latin typeface="UD デジタル 教科書体 NK-R" panose="02020400000000000000" pitchFamily="18" charset="-128"/>
                <a:ea typeface="UD デジタル 教科書体 NK-R" panose="02020400000000000000" pitchFamily="18" charset="-128"/>
              </a:rPr>
              <a:t>仕事をしていくうえで、モットーとしていることはありますか。それはどのようなことですか？</a:t>
            </a:r>
          </a:p>
          <a:p>
            <a:pPr>
              <a:spcBef>
                <a:spcPts val="300"/>
              </a:spcBef>
              <a:spcAft>
                <a:spcPts val="600"/>
              </a:spcAft>
            </a:pPr>
            <a:r>
              <a:rPr kumimoji="1" lang="ja-JP" altLang="en-US" sz="900" dirty="0">
                <a:latin typeface="UD デジタル 教科書体 NK-R" panose="02020400000000000000" pitchFamily="18" charset="-128"/>
                <a:ea typeface="UD デジタル 教科書体 NK-R" panose="02020400000000000000" pitchFamily="18" charset="-128"/>
              </a:rPr>
              <a:t>営業社員において知識は礼儀とも言います、ライフカウンセラーはお客様の人生に寄り添う大切な仕事になっています。毎日勉強をすることだと思います。商品は毎日進化でしています、そして金融知識を深めていかなければお客様にアドバイスを差し上げることはできません。</a:t>
            </a:r>
          </a:p>
          <a:p>
            <a:pPr>
              <a:spcBef>
                <a:spcPts val="300"/>
              </a:spcBef>
              <a:spcAft>
                <a:spcPts val="600"/>
              </a:spcAft>
            </a:pPr>
            <a:r>
              <a:rPr kumimoji="1" lang="ja-JP" altLang="en-US" sz="900" dirty="0">
                <a:latin typeface="UD デジタル 教科書体 NK-R" panose="02020400000000000000" pitchFamily="18" charset="-128"/>
                <a:ea typeface="UD デジタル 教科書体 NK-R" panose="02020400000000000000" pitchFamily="18" charset="-128"/>
              </a:rPr>
              <a:t>お客様にお会いすることが全てだと思っています。お客様の情報を一つでも仕入れて、お客様のライフスタイルの変化に気づくことです、そしてそれを顧客管理システムに蓄積していくことです。お客様が次に何を求めるかを一早く気付くことがこの仕事の醍醐味であり、モットーです。</a:t>
            </a:r>
          </a:p>
          <a:p>
            <a:r>
              <a:rPr kumimoji="1" lang="ja-JP" altLang="en-US" sz="1000" b="1" dirty="0">
                <a:latin typeface="UD デジタル 教科書体 NK-R" panose="02020400000000000000" pitchFamily="18" charset="-128"/>
                <a:ea typeface="UD デジタル 教科書体 NK-R" panose="02020400000000000000" pitchFamily="18" charset="-128"/>
              </a:rPr>
              <a:t>所属している拠点の職場環境はいかがですか？</a:t>
            </a:r>
          </a:p>
          <a:p>
            <a:pPr>
              <a:spcBef>
                <a:spcPts val="300"/>
              </a:spcBef>
              <a:spcAft>
                <a:spcPts val="600"/>
              </a:spcAft>
            </a:pPr>
            <a:r>
              <a:rPr kumimoji="1" lang="ja-JP" altLang="en-US" sz="900" dirty="0">
                <a:latin typeface="UD デジタル 教科書体 NK-R" panose="02020400000000000000" pitchFamily="18" charset="-128"/>
                <a:ea typeface="UD デジタル 教科書体 NK-R" panose="02020400000000000000" pitchFamily="18" charset="-128"/>
              </a:rPr>
              <a:t>オフィスマネージャーはとても厳しいです。言いにくいだろうなということも敢えて言ってくれます。また、どのライフカウンセラーにも平等に接してくれていますので、どのライフカウンセラーもオフィスマネージャーを信頼していますし、尊敬しています。また、</a:t>
            </a:r>
            <a:r>
              <a:rPr kumimoji="1" lang="en-US" altLang="ja-JP" sz="900" dirty="0">
                <a:latin typeface="UD デジタル 教科書体 NK-R" panose="02020400000000000000" pitchFamily="18" charset="-128"/>
                <a:ea typeface="UD デジタル 教科書体 NK-R" panose="02020400000000000000" pitchFamily="18" charset="-128"/>
              </a:rPr>
              <a:t>T M</a:t>
            </a:r>
            <a:r>
              <a:rPr kumimoji="1" lang="ja-JP" altLang="en-US" sz="900" dirty="0">
                <a:latin typeface="UD デジタル 教科書体 NK-R" panose="02020400000000000000" pitchFamily="18" charset="-128"/>
                <a:ea typeface="UD デジタル 教科書体 NK-R" panose="02020400000000000000" pitchFamily="18" charset="-128"/>
              </a:rPr>
              <a:t>はいつもロープレに付き合ってくれますし、お客様との折衝に同行していただいています。お客様とのやりとりについては細かく指導してくれます。毎日のちょとした会話で、私たちライヒカウンセラーの気持ちの浮き沈みを感じ取ってくれていて、とても救われています。</a:t>
            </a:r>
          </a:p>
          <a:p>
            <a:r>
              <a:rPr kumimoji="1" lang="ja-JP" altLang="en-US" sz="1000" b="1" dirty="0">
                <a:latin typeface="UD デジタル 教科書体 NK-R" panose="02020400000000000000" pitchFamily="18" charset="-128"/>
                <a:ea typeface="UD デジタル 教科書体 NK-R" panose="02020400000000000000" pitchFamily="18" charset="-128"/>
              </a:rPr>
              <a:t>現在、転職活動をしている方に、一言お願いします。</a:t>
            </a:r>
          </a:p>
          <a:p>
            <a:pPr>
              <a:spcBef>
                <a:spcPts val="300"/>
              </a:spcBef>
              <a:spcAft>
                <a:spcPts val="600"/>
              </a:spcAft>
            </a:pPr>
            <a:r>
              <a:rPr kumimoji="1" lang="ja-JP" altLang="en-US" sz="900" dirty="0">
                <a:latin typeface="UD デジタル 教科書体 NK-R" panose="02020400000000000000" pitchFamily="18" charset="-128"/>
                <a:ea typeface="UD デジタル 教科書体 NK-R" panose="02020400000000000000" pitchFamily="18" charset="-128"/>
              </a:rPr>
              <a:t>是非、一度オフィスに遊びに来て下さい。そして一緒にライフカウンセラーという仕事を楽しみましょう。サークルみたいなノリもあって毎日は楽しいですし、私たちは真のプロヘッショなるの集団を目指しています。明日のひまわり生命のライフカウンセラーを背負っていくような人材になって見せましょう。オフィスに来て私を見かけたら、</a:t>
            </a:r>
            <a:r>
              <a:rPr kumimoji="1" lang="en-US" altLang="ja-JP" sz="900" dirty="0">
                <a:latin typeface="UD デジタル 教科書体 NK-R" panose="02020400000000000000" pitchFamily="18" charset="-128"/>
                <a:ea typeface="UD デジタル 教科書体 NK-R" panose="02020400000000000000" pitchFamily="18" charset="-128"/>
              </a:rPr>
              <a:t>LC’s Voice(</a:t>
            </a:r>
            <a:r>
              <a:rPr kumimoji="1" lang="ja-JP" altLang="en-US" sz="900" dirty="0">
                <a:latin typeface="UD デジタル 教科書体 NK-R" panose="02020400000000000000" pitchFamily="18" charset="-128"/>
                <a:ea typeface="UD デジタル 教科書体 NK-R" panose="02020400000000000000" pitchFamily="18" charset="-128"/>
              </a:rPr>
              <a:t>チラシ）見ましたよ、と声をかけてくだい。お待ちしています。</a:t>
            </a:r>
          </a:p>
        </p:txBody>
      </p:sp>
      <p:pic>
        <p:nvPicPr>
          <p:cNvPr id="6" name="図 5" descr="人, 男, 持つ, 座る が含まれている画像&#10;&#10;自動的に生成された説明">
            <a:extLst>
              <a:ext uri="{FF2B5EF4-FFF2-40B4-BE49-F238E27FC236}">
                <a16:creationId xmlns:a16="http://schemas.microsoft.com/office/drawing/2014/main" id="{555D389D-E2F8-3E9F-CB95-517710ACB523}"/>
              </a:ext>
            </a:extLst>
          </p:cNvPr>
          <p:cNvPicPr>
            <a:picLocks noChangeAspect="1"/>
          </p:cNvPicPr>
          <p:nvPr/>
        </p:nvPicPr>
        <p:blipFill rotWithShape="1">
          <a:blip r:embed="rId2">
            <a:extLst>
              <a:ext uri="{28A0092B-C50C-407E-A947-70E740481C1C}">
                <a14:useLocalDpi xmlns:a14="http://schemas.microsoft.com/office/drawing/2010/main" val="0"/>
              </a:ext>
            </a:extLst>
          </a:blip>
          <a:srcRect l="44413" r="4506"/>
          <a:stretch/>
        </p:blipFill>
        <p:spPr>
          <a:xfrm rot="16200000">
            <a:off x="4133408" y="7280406"/>
            <a:ext cx="1994261" cy="2602696"/>
          </a:xfrm>
          <a:prstGeom prst="rect">
            <a:avLst/>
          </a:prstGeom>
        </p:spPr>
      </p:pic>
      <p:pic>
        <p:nvPicPr>
          <p:cNvPr id="7" name="図 6" descr="スーツを着た男性&#10;&#10;自動的に生成された説明">
            <a:extLst>
              <a:ext uri="{FF2B5EF4-FFF2-40B4-BE49-F238E27FC236}">
                <a16:creationId xmlns:a16="http://schemas.microsoft.com/office/drawing/2014/main" id="{CB90DFB7-5E77-DC78-1F38-95EBF79F83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429" y="388982"/>
            <a:ext cx="2238103" cy="1492069"/>
          </a:xfrm>
          <a:prstGeom prst="rect">
            <a:avLst/>
          </a:prstGeom>
        </p:spPr>
      </p:pic>
      <p:sp>
        <p:nvSpPr>
          <p:cNvPr id="8" name="テキスト ボックス 7">
            <a:extLst>
              <a:ext uri="{FF2B5EF4-FFF2-40B4-BE49-F238E27FC236}">
                <a16:creationId xmlns:a16="http://schemas.microsoft.com/office/drawing/2014/main" id="{AD159FFC-BFD7-693E-41A1-BA72A4E850C0}"/>
              </a:ext>
            </a:extLst>
          </p:cNvPr>
          <p:cNvSpPr txBox="1"/>
          <p:nvPr/>
        </p:nvSpPr>
        <p:spPr>
          <a:xfrm>
            <a:off x="226422" y="2231571"/>
            <a:ext cx="2608406" cy="415498"/>
          </a:xfrm>
          <a:prstGeom prst="rect">
            <a:avLst/>
          </a:prstGeom>
          <a:noFill/>
        </p:spPr>
        <p:txBody>
          <a:bodyPr wrap="none" rtlCol="0">
            <a:spAutoFit/>
          </a:bodyPr>
          <a:lstStyle/>
          <a:p>
            <a:r>
              <a:rPr kumimoji="1" lang="ja-JP" altLang="en-US" sz="1050" b="1" dirty="0">
                <a:latin typeface="メイリオ" panose="020B0604030504040204" pitchFamily="50" charset="-128"/>
                <a:ea typeface="メイリオ" panose="020B0604030504040204" pitchFamily="50" charset="-128"/>
              </a:rPr>
              <a:t>お客様の人生という物語に、</a:t>
            </a:r>
            <a:endParaRPr kumimoji="1" lang="en-US" altLang="ja-JP" sz="1050" b="1" dirty="0">
              <a:latin typeface="メイリオ" panose="020B0604030504040204" pitchFamily="50" charset="-128"/>
              <a:ea typeface="メイリオ" panose="020B0604030504040204" pitchFamily="50" charset="-128"/>
            </a:endParaRPr>
          </a:p>
          <a:p>
            <a:r>
              <a:rPr kumimoji="1" lang="ja-JP" altLang="en-US" sz="1050" b="1" dirty="0">
                <a:latin typeface="メイリオ" panose="020B0604030504040204" pitchFamily="50" charset="-128"/>
                <a:ea typeface="メイリオ" panose="020B0604030504040204" pitchFamily="50" charset="-128"/>
              </a:rPr>
              <a:t>深く、長く寄り添うパートナーになる。</a:t>
            </a:r>
          </a:p>
        </p:txBody>
      </p:sp>
      <p:sp>
        <p:nvSpPr>
          <p:cNvPr id="9" name="テキスト ボックス 8">
            <a:extLst>
              <a:ext uri="{FF2B5EF4-FFF2-40B4-BE49-F238E27FC236}">
                <a16:creationId xmlns:a16="http://schemas.microsoft.com/office/drawing/2014/main" id="{F5D06B83-1BD6-E0C1-D6AE-DD64FC887BC1}"/>
              </a:ext>
            </a:extLst>
          </p:cNvPr>
          <p:cNvSpPr txBox="1"/>
          <p:nvPr/>
        </p:nvSpPr>
        <p:spPr>
          <a:xfrm>
            <a:off x="3492138" y="2212521"/>
            <a:ext cx="2339102" cy="577081"/>
          </a:xfrm>
          <a:prstGeom prst="rect">
            <a:avLst/>
          </a:prstGeom>
          <a:noFill/>
        </p:spPr>
        <p:txBody>
          <a:bodyPr wrap="none" rtlCol="0">
            <a:spAutoFit/>
          </a:bodyPr>
          <a:lstStyle/>
          <a:p>
            <a:r>
              <a:rPr kumimoji="1" lang="ja-JP" altLang="en-US" sz="1050" b="1" dirty="0">
                <a:latin typeface="メイリオ" panose="020B0604030504040204" pitchFamily="50" charset="-128"/>
                <a:ea typeface="メイリオ" panose="020B0604030504040204" pitchFamily="50" charset="-128"/>
              </a:rPr>
              <a:t>雰囲気はサークルのように楽しく、</a:t>
            </a:r>
            <a:endParaRPr kumimoji="1" lang="en-US" altLang="ja-JP" sz="1050" b="1" dirty="0">
              <a:latin typeface="メイリオ" panose="020B0604030504040204" pitchFamily="50" charset="-128"/>
              <a:ea typeface="メイリオ" panose="020B0604030504040204" pitchFamily="50" charset="-128"/>
            </a:endParaRPr>
          </a:p>
          <a:p>
            <a:r>
              <a:rPr kumimoji="1" lang="ja-JP" altLang="en-US" sz="1050" b="1" dirty="0">
                <a:latin typeface="メイリオ" panose="020B0604030504040204" pitchFamily="50" charset="-128"/>
                <a:ea typeface="メイリオ" panose="020B0604030504040204" pitchFamily="50" charset="-128"/>
              </a:rPr>
              <a:t>仕事は真のプロとして。</a:t>
            </a:r>
            <a:endParaRPr kumimoji="1" lang="en-US" altLang="ja-JP" sz="1050" b="1" dirty="0">
              <a:latin typeface="メイリオ" panose="020B0604030504040204" pitchFamily="50" charset="-128"/>
              <a:ea typeface="メイリオ" panose="020B0604030504040204" pitchFamily="50" charset="-128"/>
            </a:endParaRPr>
          </a:p>
          <a:p>
            <a:r>
              <a:rPr kumimoji="1" lang="ja-JP" altLang="en-US" sz="1050" b="1" dirty="0">
                <a:latin typeface="メイリオ" panose="020B0604030504040204" pitchFamily="50" charset="-128"/>
                <a:ea typeface="メイリオ" panose="020B0604030504040204" pitchFamily="50" charset="-128"/>
              </a:rPr>
              <a:t>仲間と本気で高め合える場所。</a:t>
            </a:r>
          </a:p>
        </p:txBody>
      </p:sp>
      <p:sp>
        <p:nvSpPr>
          <p:cNvPr id="10" name="テキスト ボックス 9">
            <a:extLst>
              <a:ext uri="{FF2B5EF4-FFF2-40B4-BE49-F238E27FC236}">
                <a16:creationId xmlns:a16="http://schemas.microsoft.com/office/drawing/2014/main" id="{BE56CF51-CA10-5BB7-7F54-D0660B212CCE}"/>
              </a:ext>
            </a:extLst>
          </p:cNvPr>
          <p:cNvSpPr txBox="1"/>
          <p:nvPr/>
        </p:nvSpPr>
        <p:spPr>
          <a:xfrm>
            <a:off x="2921997" y="926646"/>
            <a:ext cx="3416320" cy="538609"/>
          </a:xfrm>
          <a:prstGeom prst="rect">
            <a:avLst/>
          </a:prstGeom>
          <a:noFill/>
        </p:spPr>
        <p:txBody>
          <a:bodyPr wrap="none" rtlCol="0">
            <a:spAutoFit/>
          </a:bodyPr>
          <a:lstStyle/>
          <a:p>
            <a:pPr>
              <a:spcBef>
                <a:spcPts val="600"/>
              </a:spcBef>
            </a:pPr>
            <a:r>
              <a:rPr kumimoji="1" lang="ja-JP" altLang="en-US" sz="1200" b="1" dirty="0">
                <a:latin typeface="メイリオ" panose="020B0604030504040204" pitchFamily="50" charset="-128"/>
                <a:ea typeface="メイリオ" panose="020B0604030504040204" pitchFamily="50" charset="-128"/>
              </a:rPr>
              <a:t>成果を出すほど、家族との時間が増えていく。</a:t>
            </a:r>
            <a:endParaRPr kumimoji="1" lang="en-US" altLang="ja-JP" sz="1200" b="1" dirty="0">
              <a:latin typeface="メイリオ" panose="020B0604030504040204" pitchFamily="50" charset="-128"/>
              <a:ea typeface="メイリオ" panose="020B0604030504040204" pitchFamily="50" charset="-128"/>
            </a:endParaRPr>
          </a:p>
          <a:p>
            <a:pPr>
              <a:spcBef>
                <a:spcPts val="600"/>
              </a:spcBef>
            </a:pPr>
            <a:r>
              <a:rPr kumimoji="1" lang="ja-JP" altLang="en-US" sz="1200" b="1" dirty="0">
                <a:latin typeface="メイリオ" panose="020B0604030504040204" pitchFamily="50" charset="-128"/>
                <a:ea typeface="メイリオ" panose="020B0604030504040204" pitchFamily="50" charset="-128"/>
              </a:rPr>
              <a:t>理想の働き方を、自分の采配で実現する。</a:t>
            </a:r>
          </a:p>
        </p:txBody>
      </p:sp>
      <p:sp>
        <p:nvSpPr>
          <p:cNvPr id="11" name="テキスト ボックス 10">
            <a:extLst>
              <a:ext uri="{FF2B5EF4-FFF2-40B4-BE49-F238E27FC236}">
                <a16:creationId xmlns:a16="http://schemas.microsoft.com/office/drawing/2014/main" id="{BA3BDC8A-283D-8C46-DB46-22FE31DDE6CE}"/>
              </a:ext>
            </a:extLst>
          </p:cNvPr>
          <p:cNvSpPr txBox="1"/>
          <p:nvPr/>
        </p:nvSpPr>
        <p:spPr>
          <a:xfrm>
            <a:off x="5305425" y="180975"/>
            <a:ext cx="1109343" cy="369332"/>
          </a:xfrm>
          <a:prstGeom prst="rect">
            <a:avLst/>
          </a:prstGeom>
          <a:noFill/>
        </p:spPr>
        <p:txBody>
          <a:bodyPr wrap="none" rtlCol="0">
            <a:spAutoFit/>
          </a:bodyPr>
          <a:lstStyle/>
          <a:p>
            <a:r>
              <a:rPr kumimoji="1" lang="en-US" altLang="ja-JP" i="1" dirty="0"/>
              <a:t>LC’s Voice</a:t>
            </a:r>
            <a:endParaRPr kumimoji="1" lang="ja-JP" altLang="en-US" i="1" dirty="0"/>
          </a:p>
        </p:txBody>
      </p:sp>
      <p:cxnSp>
        <p:nvCxnSpPr>
          <p:cNvPr id="12" name="直線コネクタ 11">
            <a:extLst>
              <a:ext uri="{FF2B5EF4-FFF2-40B4-BE49-F238E27FC236}">
                <a16:creationId xmlns:a16="http://schemas.microsoft.com/office/drawing/2014/main" id="{43839828-4DAF-59C8-7D63-49465048F91D}"/>
              </a:ext>
            </a:extLst>
          </p:cNvPr>
          <p:cNvCxnSpPr>
            <a:cxnSpLocks/>
          </p:cNvCxnSpPr>
          <p:nvPr/>
        </p:nvCxnSpPr>
        <p:spPr>
          <a:xfrm flipH="1">
            <a:off x="5201816" y="524547"/>
            <a:ext cx="1656184" cy="0"/>
          </a:xfrm>
          <a:prstGeom prst="line">
            <a:avLst/>
          </a:prstGeom>
          <a:ln w="190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FD76BC0-8F6A-047C-2DDB-6243E9B8FFE6}"/>
              </a:ext>
            </a:extLst>
          </p:cNvPr>
          <p:cNvSpPr txBox="1"/>
          <p:nvPr/>
        </p:nvSpPr>
        <p:spPr>
          <a:xfrm>
            <a:off x="2912472" y="1545771"/>
            <a:ext cx="1061509" cy="369332"/>
          </a:xfrm>
          <a:prstGeom prst="rect">
            <a:avLst/>
          </a:prstGeom>
          <a:noFill/>
        </p:spPr>
        <p:txBody>
          <a:bodyPr wrap="none" rtlCol="0">
            <a:spAutoFit/>
          </a:bodyPr>
          <a:lstStyle/>
          <a:p>
            <a:r>
              <a:rPr kumimoji="1" lang="ja-JP" altLang="en-US" sz="900" dirty="0">
                <a:latin typeface="UD デジタル 教科書体 NK-R" panose="02020400000000000000" pitchFamily="18" charset="-128"/>
                <a:ea typeface="UD デジタル 教科書体 NK-R" panose="02020400000000000000" pitchFamily="18" charset="-128"/>
              </a:rPr>
              <a:t>ライフカウンセラー</a:t>
            </a:r>
            <a:endParaRPr kumimoji="1" lang="en-US" altLang="ja-JP" sz="900" dirty="0">
              <a:latin typeface="UD デジタル 教科書体 NK-R" panose="02020400000000000000" pitchFamily="18" charset="-128"/>
              <a:ea typeface="UD デジタル 教科書体 NK-R" panose="02020400000000000000" pitchFamily="18" charset="-128"/>
            </a:endParaRPr>
          </a:p>
          <a:p>
            <a:r>
              <a:rPr kumimoji="1" lang="ja-JP" altLang="en-US" sz="900" dirty="0">
                <a:latin typeface="UD デジタル 教科書体 NK-R" panose="02020400000000000000" pitchFamily="18" charset="-128"/>
                <a:ea typeface="UD デジタル 教科書体 NK-R" panose="02020400000000000000" pitchFamily="18" charset="-128"/>
              </a:rPr>
              <a:t>太田俊司</a:t>
            </a:r>
          </a:p>
        </p:txBody>
      </p:sp>
      <p:sp>
        <p:nvSpPr>
          <p:cNvPr id="16" name="正方形/長方形 15">
            <a:extLst>
              <a:ext uri="{FF2B5EF4-FFF2-40B4-BE49-F238E27FC236}">
                <a16:creationId xmlns:a16="http://schemas.microsoft.com/office/drawing/2014/main" id="{0F49A07B-8B7D-76EF-3430-DB054CE8415F}"/>
              </a:ext>
            </a:extLst>
          </p:cNvPr>
          <p:cNvSpPr/>
          <p:nvPr/>
        </p:nvSpPr>
        <p:spPr>
          <a:xfrm>
            <a:off x="2924175" y="847725"/>
            <a:ext cx="3324225" cy="638175"/>
          </a:xfrm>
          <a:prstGeom prst="rect">
            <a:avLst/>
          </a:prstGeom>
          <a:noFill/>
          <a:ln w="127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E791E2AC-2B34-69B1-3884-C9DAF09298DD}"/>
              </a:ext>
            </a:extLst>
          </p:cNvPr>
          <p:cNvCxnSpPr>
            <a:cxnSpLocks/>
            <a:endCxn id="18" idx="1"/>
          </p:cNvCxnSpPr>
          <p:nvPr/>
        </p:nvCxnSpPr>
        <p:spPr>
          <a:xfrm flipV="1">
            <a:off x="2895600" y="1833235"/>
            <a:ext cx="1312743" cy="45276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4C7A6980-C512-68B7-2CC3-4A89C6F8D566}"/>
              </a:ext>
            </a:extLst>
          </p:cNvPr>
          <p:cNvSpPr txBox="1"/>
          <p:nvPr/>
        </p:nvSpPr>
        <p:spPr>
          <a:xfrm>
            <a:off x="4208343" y="1571625"/>
            <a:ext cx="2308645" cy="523220"/>
          </a:xfrm>
          <a:prstGeom prst="rect">
            <a:avLst/>
          </a:prstGeom>
          <a:noFill/>
        </p:spPr>
        <p:txBody>
          <a:bodyPr wrap="none" rtlCol="0">
            <a:spAutoFit/>
          </a:bodyPr>
          <a:lstStyle/>
          <a:p>
            <a:r>
              <a:rPr kumimoji="1" lang="ja-JP" altLang="en-US" sz="1400" b="1" dirty="0">
                <a:solidFill>
                  <a:srgbClr val="FF0000"/>
                </a:solidFill>
              </a:rPr>
              <a:t>アンケート内容から</a:t>
            </a:r>
            <a:br>
              <a:rPr kumimoji="1" lang="en-US" altLang="ja-JP" sz="1400" b="1" dirty="0">
                <a:solidFill>
                  <a:srgbClr val="FF0000"/>
                </a:solidFill>
              </a:rPr>
            </a:br>
            <a:r>
              <a:rPr kumimoji="1" lang="en-US" altLang="ja-JP" sz="1400" b="1" dirty="0">
                <a:solidFill>
                  <a:srgbClr val="FF0000"/>
                </a:solidFill>
              </a:rPr>
              <a:t>AI</a:t>
            </a:r>
            <a:r>
              <a:rPr kumimoji="1" lang="ja-JP" altLang="en-US" sz="1400" b="1" dirty="0">
                <a:solidFill>
                  <a:srgbClr val="FF0000"/>
                </a:solidFill>
              </a:rPr>
              <a:t>がキャッチコピーを作る</a:t>
            </a:r>
          </a:p>
        </p:txBody>
      </p:sp>
      <p:sp>
        <p:nvSpPr>
          <p:cNvPr id="19" name="正方形/長方形 18">
            <a:extLst>
              <a:ext uri="{FF2B5EF4-FFF2-40B4-BE49-F238E27FC236}">
                <a16:creationId xmlns:a16="http://schemas.microsoft.com/office/drawing/2014/main" id="{52E6F7BC-F56E-A824-8191-16031FB6F1DC}"/>
              </a:ext>
            </a:extLst>
          </p:cNvPr>
          <p:cNvSpPr/>
          <p:nvPr/>
        </p:nvSpPr>
        <p:spPr>
          <a:xfrm>
            <a:off x="180975" y="2143126"/>
            <a:ext cx="2695575" cy="533400"/>
          </a:xfrm>
          <a:prstGeom prst="rect">
            <a:avLst/>
          </a:prstGeom>
          <a:noFill/>
          <a:ln w="127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A0A2E8D0-B836-6867-B0C9-D5843FF2D33D}"/>
              </a:ext>
            </a:extLst>
          </p:cNvPr>
          <p:cNvSpPr/>
          <p:nvPr/>
        </p:nvSpPr>
        <p:spPr>
          <a:xfrm>
            <a:off x="3457575" y="2171701"/>
            <a:ext cx="2295525" cy="600074"/>
          </a:xfrm>
          <a:prstGeom prst="rect">
            <a:avLst/>
          </a:prstGeom>
          <a:noFill/>
          <a:ln w="127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163E5AE9-12A6-CC8B-152A-B98F70599998}"/>
              </a:ext>
            </a:extLst>
          </p:cNvPr>
          <p:cNvCxnSpPr>
            <a:cxnSpLocks/>
          </p:cNvCxnSpPr>
          <p:nvPr/>
        </p:nvCxnSpPr>
        <p:spPr>
          <a:xfrm flipV="1">
            <a:off x="4914900" y="2038350"/>
            <a:ext cx="0" cy="14287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D0C30BB8-D714-E5D4-5E3A-563693A40B20}"/>
              </a:ext>
            </a:extLst>
          </p:cNvPr>
          <p:cNvCxnSpPr>
            <a:cxnSpLocks/>
          </p:cNvCxnSpPr>
          <p:nvPr/>
        </p:nvCxnSpPr>
        <p:spPr>
          <a:xfrm flipV="1">
            <a:off x="4632960" y="1497330"/>
            <a:ext cx="0" cy="142875"/>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6AE9B5CC-A817-E29A-0779-CD24A7E85DA0}"/>
              </a:ext>
            </a:extLst>
          </p:cNvPr>
          <p:cNvSpPr txBox="1"/>
          <p:nvPr/>
        </p:nvSpPr>
        <p:spPr>
          <a:xfrm>
            <a:off x="2233166" y="228600"/>
            <a:ext cx="1620957" cy="307777"/>
          </a:xfrm>
          <a:prstGeom prst="rect">
            <a:avLst/>
          </a:prstGeom>
          <a:noFill/>
        </p:spPr>
        <p:txBody>
          <a:bodyPr wrap="none" rtlCol="0">
            <a:spAutoFit/>
          </a:bodyPr>
          <a:lstStyle/>
          <a:p>
            <a:pPr algn="r"/>
            <a:r>
              <a:rPr kumimoji="1" lang="ja-JP" altLang="en-US" sz="1400" b="1" dirty="0">
                <a:solidFill>
                  <a:srgbClr val="FF0000"/>
                </a:solidFill>
              </a:rPr>
              <a:t>投入画像をセット</a:t>
            </a:r>
          </a:p>
        </p:txBody>
      </p:sp>
      <p:sp>
        <p:nvSpPr>
          <p:cNvPr id="28" name="テキスト ボックス 27">
            <a:extLst>
              <a:ext uri="{FF2B5EF4-FFF2-40B4-BE49-F238E27FC236}">
                <a16:creationId xmlns:a16="http://schemas.microsoft.com/office/drawing/2014/main" id="{A2382639-B8A6-5A66-575B-8AAF5AA749F6}"/>
              </a:ext>
            </a:extLst>
          </p:cNvPr>
          <p:cNvSpPr txBox="1"/>
          <p:nvPr/>
        </p:nvSpPr>
        <p:spPr>
          <a:xfrm>
            <a:off x="5043041" y="7334250"/>
            <a:ext cx="1620957" cy="307777"/>
          </a:xfrm>
          <a:prstGeom prst="rect">
            <a:avLst/>
          </a:prstGeom>
          <a:noFill/>
        </p:spPr>
        <p:txBody>
          <a:bodyPr wrap="none" rtlCol="0">
            <a:spAutoFit/>
          </a:bodyPr>
          <a:lstStyle/>
          <a:p>
            <a:pPr algn="r"/>
            <a:r>
              <a:rPr kumimoji="1" lang="ja-JP" altLang="en-US" sz="1400" b="1" dirty="0">
                <a:solidFill>
                  <a:srgbClr val="FF0000"/>
                </a:solidFill>
              </a:rPr>
              <a:t>投入画像をセット</a:t>
            </a:r>
          </a:p>
        </p:txBody>
      </p:sp>
      <p:sp>
        <p:nvSpPr>
          <p:cNvPr id="29" name="テキスト ボックス 28">
            <a:extLst>
              <a:ext uri="{FF2B5EF4-FFF2-40B4-BE49-F238E27FC236}">
                <a16:creationId xmlns:a16="http://schemas.microsoft.com/office/drawing/2014/main" id="{391F36BD-9446-5178-7090-B198424A5013}"/>
              </a:ext>
            </a:extLst>
          </p:cNvPr>
          <p:cNvSpPr txBox="1"/>
          <p:nvPr/>
        </p:nvSpPr>
        <p:spPr>
          <a:xfrm>
            <a:off x="2179518" y="4362450"/>
            <a:ext cx="2488182" cy="738664"/>
          </a:xfrm>
          <a:prstGeom prst="rect">
            <a:avLst/>
          </a:prstGeom>
          <a:solidFill>
            <a:srgbClr val="FFFFFF">
              <a:alpha val="80000"/>
            </a:srgbClr>
          </a:solidFill>
        </p:spPr>
        <p:txBody>
          <a:bodyPr wrap="none" rtlCol="0">
            <a:spAutoFit/>
          </a:bodyPr>
          <a:lstStyle/>
          <a:p>
            <a:r>
              <a:rPr kumimoji="1" lang="ja-JP" altLang="en-US" sz="1400" b="1" dirty="0">
                <a:solidFill>
                  <a:srgbClr val="FF0000"/>
                </a:solidFill>
              </a:rPr>
              <a:t>アンケート内容をもとに、</a:t>
            </a:r>
            <a:endParaRPr kumimoji="1" lang="en-US" altLang="ja-JP" sz="1400" b="1" dirty="0">
              <a:solidFill>
                <a:srgbClr val="FF0000"/>
              </a:solidFill>
            </a:endParaRPr>
          </a:p>
          <a:p>
            <a:r>
              <a:rPr kumimoji="1" lang="ja-JP" altLang="en-US" sz="1400" b="1" dirty="0">
                <a:solidFill>
                  <a:srgbClr val="FF0000"/>
                </a:solidFill>
              </a:rPr>
              <a:t>枠に収まるように</a:t>
            </a:r>
            <a:r>
              <a:rPr kumimoji="1" lang="en-US" altLang="ja-JP" sz="1400" b="1" dirty="0">
                <a:solidFill>
                  <a:srgbClr val="FF0000"/>
                </a:solidFill>
              </a:rPr>
              <a:t>AI</a:t>
            </a:r>
            <a:r>
              <a:rPr kumimoji="1" lang="ja-JP" altLang="en-US" sz="1400" b="1" dirty="0">
                <a:solidFill>
                  <a:srgbClr val="FF0000"/>
                </a:solidFill>
              </a:rPr>
              <a:t>が文章を</a:t>
            </a:r>
            <a:endParaRPr kumimoji="1" lang="en-US" altLang="ja-JP" sz="1400" b="1" dirty="0">
              <a:solidFill>
                <a:srgbClr val="FF0000"/>
              </a:solidFill>
            </a:endParaRPr>
          </a:p>
          <a:p>
            <a:r>
              <a:rPr kumimoji="1" lang="ja-JP" altLang="en-US" sz="1400" b="1" dirty="0">
                <a:solidFill>
                  <a:srgbClr val="FF0000"/>
                </a:solidFill>
              </a:rPr>
              <a:t>多少アレンジ</a:t>
            </a:r>
          </a:p>
        </p:txBody>
      </p:sp>
      <p:sp>
        <p:nvSpPr>
          <p:cNvPr id="3" name="テキスト ボックス 2">
            <a:extLst>
              <a:ext uri="{FF2B5EF4-FFF2-40B4-BE49-F238E27FC236}">
                <a16:creationId xmlns:a16="http://schemas.microsoft.com/office/drawing/2014/main" id="{9EA2D8F2-E95D-706D-FA8E-224838680AD0}"/>
              </a:ext>
            </a:extLst>
          </p:cNvPr>
          <p:cNvSpPr txBox="1"/>
          <p:nvPr/>
        </p:nvSpPr>
        <p:spPr>
          <a:xfrm>
            <a:off x="4347952" y="2890701"/>
            <a:ext cx="2339102" cy="1169551"/>
          </a:xfrm>
          <a:prstGeom prst="rect">
            <a:avLst/>
          </a:prstGeom>
          <a:solidFill>
            <a:srgbClr val="FFFFFF">
              <a:alpha val="80000"/>
            </a:srgbClr>
          </a:solidFill>
        </p:spPr>
        <p:txBody>
          <a:bodyPr wrap="none" rtlCol="0">
            <a:spAutoFit/>
          </a:bodyPr>
          <a:lstStyle/>
          <a:p>
            <a:r>
              <a:rPr kumimoji="1" lang="ja-JP" altLang="en-US" sz="1400" b="1" dirty="0">
                <a:solidFill>
                  <a:srgbClr val="FF0000"/>
                </a:solidFill>
              </a:rPr>
              <a:t>複数のキャッチコピーを</a:t>
            </a:r>
            <a:endParaRPr kumimoji="1" lang="en-US" altLang="ja-JP" sz="1400" b="1" dirty="0">
              <a:solidFill>
                <a:srgbClr val="FF0000"/>
              </a:solidFill>
            </a:endParaRPr>
          </a:p>
          <a:p>
            <a:r>
              <a:rPr kumimoji="1" lang="ja-JP" altLang="en-US" sz="1400" b="1" dirty="0">
                <a:solidFill>
                  <a:srgbClr val="FF0000"/>
                </a:solidFill>
              </a:rPr>
              <a:t>お渡しします。</a:t>
            </a:r>
            <a:endParaRPr kumimoji="1" lang="en-US" altLang="ja-JP" sz="1400" b="1" dirty="0">
              <a:solidFill>
                <a:srgbClr val="FF0000"/>
              </a:solidFill>
            </a:endParaRPr>
          </a:p>
          <a:p>
            <a:r>
              <a:rPr kumimoji="1" lang="ja-JP" altLang="en-US" sz="1400" b="1" dirty="0">
                <a:solidFill>
                  <a:srgbClr val="FF0000"/>
                </a:solidFill>
              </a:rPr>
              <a:t>ユーザーで好みのキャッチ</a:t>
            </a:r>
            <a:endParaRPr kumimoji="1" lang="en-US" altLang="ja-JP" sz="1400" b="1" dirty="0">
              <a:solidFill>
                <a:srgbClr val="FF0000"/>
              </a:solidFill>
            </a:endParaRPr>
          </a:p>
          <a:p>
            <a:r>
              <a:rPr kumimoji="1" lang="ja-JP" altLang="en-US" sz="1400" b="1" dirty="0">
                <a:solidFill>
                  <a:srgbClr val="FF0000"/>
                </a:solidFill>
              </a:rPr>
              <a:t>コピーにご自由に変更して</a:t>
            </a:r>
            <a:endParaRPr kumimoji="1" lang="en-US" altLang="ja-JP" sz="1400" b="1" dirty="0">
              <a:solidFill>
                <a:srgbClr val="FF0000"/>
              </a:solidFill>
            </a:endParaRPr>
          </a:p>
          <a:p>
            <a:r>
              <a:rPr kumimoji="1" lang="ja-JP" altLang="en-US" sz="1400" b="1" dirty="0">
                <a:solidFill>
                  <a:srgbClr val="FF0000"/>
                </a:solidFill>
              </a:rPr>
              <a:t>ください。</a:t>
            </a:r>
          </a:p>
        </p:txBody>
      </p:sp>
      <p:cxnSp>
        <p:nvCxnSpPr>
          <p:cNvPr id="5" name="直線コネクタ 4">
            <a:extLst>
              <a:ext uri="{FF2B5EF4-FFF2-40B4-BE49-F238E27FC236}">
                <a16:creationId xmlns:a16="http://schemas.microsoft.com/office/drawing/2014/main" id="{CB2B1232-30EE-12BB-A4BA-76C66011938D}"/>
              </a:ext>
            </a:extLst>
          </p:cNvPr>
          <p:cNvCxnSpPr>
            <a:cxnSpLocks/>
          </p:cNvCxnSpPr>
          <p:nvPr/>
        </p:nvCxnSpPr>
        <p:spPr>
          <a:xfrm flipV="1">
            <a:off x="6073140" y="2090601"/>
            <a:ext cx="0" cy="81806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320810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573</TotalTime>
  <Words>1305</Words>
  <Application>Microsoft Office PowerPoint</Application>
  <PresentationFormat>A4 210 x 297 mm</PresentationFormat>
  <Paragraphs>64</Paragraphs>
  <Slides>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UD デジタル 教科書体 NK-R</vt:lpstr>
      <vt:lpstr>メイリオ</vt:lpstr>
      <vt:lpstr>Arial</vt:lpstr>
      <vt:lpstr>Calibri</vt:lpstr>
      <vt:lpstr>Calibri Light</vt:lpstr>
      <vt:lpstr>Office テーマ</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大村 真</dc:creator>
  <cp:lastModifiedBy>大村 真</cp:lastModifiedBy>
  <cp:revision>5</cp:revision>
  <dcterms:created xsi:type="dcterms:W3CDTF">2025-06-22T08:33:09Z</dcterms:created>
  <dcterms:modified xsi:type="dcterms:W3CDTF">2025-06-22T18:07:54Z</dcterms:modified>
</cp:coreProperties>
</file>