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310" r:id="rId4"/>
    <p:sldId id="311" r:id="rId5"/>
    <p:sldId id="312" r:id="rId6"/>
    <p:sldId id="313" r:id="rId7"/>
    <p:sldId id="314" r:id="rId8"/>
    <p:sldId id="309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4650"/>
  </p:normalViewPr>
  <p:slideViewPr>
    <p:cSldViewPr>
      <p:cViewPr varScale="1">
        <p:scale>
          <a:sx n="120" d="100"/>
          <a:sy n="120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26/10/20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26/10/20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9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3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9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cid:393E842E-00D6-4F5B-96BB-D447F75EF2BB@h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cid:393E842E-00D6-4F5B-96BB-D447F75EF2BB@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cid:393E842E-00D6-4F5B-96BB-D447F75EF2BB@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en-US" sz="1200" b="1" dirty="0">
                <a:latin typeface="Arial"/>
                <a:cs typeface="Arial"/>
              </a:rPr>
              <a:t> Coordinator</a:t>
            </a:r>
            <a:r>
              <a:rPr lang="en-US" sz="1200" b="1" dirty="0"/>
              <a:t>: Prof. Doctor </a:t>
            </a:r>
            <a:r>
              <a:rPr lang="en-US" sz="1200" b="1" dirty="0">
                <a:highlight>
                  <a:srgbClr val="FFFF00"/>
                </a:highlight>
              </a:rPr>
              <a:t>Jorge Ribeiro</a:t>
            </a:r>
            <a:endParaRPr lang="en-US" sz="11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Instituto </a:t>
            </a:r>
            <a:r>
              <a:rPr lang="en-US" sz="1100" dirty="0" err="1">
                <a:solidFill>
                  <a:schemeClr val="tx2"/>
                </a:solidFill>
              </a:rPr>
              <a:t>Politécnico</a:t>
            </a:r>
            <a:r>
              <a:rPr lang="en-US" sz="1100" dirty="0">
                <a:solidFill>
                  <a:schemeClr val="tx2"/>
                </a:solidFill>
              </a:rPr>
              <a:t> de Viana do Castelo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Escola Superior de </a:t>
            </a:r>
            <a:r>
              <a:rPr lang="en-US" sz="1100" dirty="0" err="1">
                <a:solidFill>
                  <a:schemeClr val="tx2"/>
                </a:solidFill>
              </a:rPr>
              <a:t>Tecnologia</a:t>
            </a:r>
            <a:r>
              <a:rPr lang="en-US" sz="1100" dirty="0">
                <a:solidFill>
                  <a:schemeClr val="tx2"/>
                </a:solidFill>
              </a:rPr>
              <a:t> e </a:t>
            </a:r>
            <a:r>
              <a:rPr lang="en-US" sz="1100" dirty="0" err="1">
                <a:solidFill>
                  <a:schemeClr val="tx2"/>
                </a:solidFill>
              </a:rPr>
              <a:t>Gestão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www.ipvc.pt</a:t>
            </a:r>
          </a:p>
          <a:p>
            <a:pPr>
              <a:lnSpc>
                <a:spcPct val="150000"/>
              </a:lnSpc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41" descr="logotipo - ip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0668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/>
              <a:t>Graduation IN Informatics engineering</a:t>
            </a:r>
            <a:endParaRPr 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419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chemeClr val="tx2"/>
              </a:solidFill>
            </a:endParaRPr>
          </a:p>
          <a:p>
            <a:pPr algn="just"/>
            <a:r>
              <a:rPr lang="en-US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en-US" sz="2000" b="1" dirty="0">
                <a:solidFill>
                  <a:schemeClr val="tx2"/>
                </a:solidFill>
                <a:cs typeface="Arial"/>
              </a:rPr>
              <a:t>Course Unit</a:t>
            </a:r>
            <a:r>
              <a:rPr lang="en-US" sz="2000" b="1" dirty="0">
                <a:solidFill>
                  <a:schemeClr val="tx2"/>
                </a:solidFill>
              </a:rPr>
              <a:t>: Project III </a:t>
            </a:r>
          </a:p>
          <a:p>
            <a:pPr algn="just"/>
            <a:r>
              <a:rPr lang="en-US" sz="2000" b="1" dirty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lang="en-US" sz="2000" b="1" i="1" dirty="0">
              <a:solidFill>
                <a:schemeClr val="tx2"/>
              </a:solidFill>
            </a:endParaRPr>
          </a:p>
          <a:p>
            <a:pPr algn="just"/>
            <a:endParaRPr lang="en-US" sz="2000" i="1" dirty="0"/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217065" y="184910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dirty="0"/>
              <a:t>Requisitos Gerais de Estudo e Indicação de que metodologias e ferramentas a utilizar no desenvolvimento do projeto informático</a:t>
            </a:r>
            <a:endParaRPr 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Luís Alonso 17506</a:t>
            </a:r>
          </a:p>
          <a:p>
            <a:pPr algn="just"/>
            <a:endParaRPr lang="en-US" sz="2000" i="1" dirty="0"/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1828800" y="5486400"/>
            <a:ext cx="1936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School Year: 2020/2021</a:t>
            </a:r>
            <a:endParaRPr lang="en-US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B43D2C-A853-45F1-9156-CCF3DD52E42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7936"/>
            <a:ext cx="2286001" cy="52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6">
            <a:extLst>
              <a:ext uri="{FF2B5EF4-FFF2-40B4-BE49-F238E27FC236}">
                <a16:creationId xmlns:a16="http://schemas.microsoft.com/office/drawing/2014/main" id="{3A34B230-80AC-4BBC-82EA-DE80C7A6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87" y="851204"/>
            <a:ext cx="1476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111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sp>
        <p:nvSpPr>
          <p:cNvPr id="15" name="Rectângulo 10">
            <a:extLst>
              <a:ext uri="{FF2B5EF4-FFF2-40B4-BE49-F238E27FC236}">
                <a16:creationId xmlns:a16="http://schemas.microsoft.com/office/drawing/2014/main" id="{4B031ACD-BC03-D24B-95A3-16107261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A5FC0B-E693-044A-AC31-98E2D0D10218}"/>
              </a:ext>
            </a:extLst>
          </p:cNvPr>
          <p:cNvSpPr txBox="1"/>
          <p:nvPr/>
        </p:nvSpPr>
        <p:spPr>
          <a:xfrm>
            <a:off x="666408" y="2286000"/>
            <a:ext cx="7831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1 - Metodologia de desenvolvimento</a:t>
            </a:r>
          </a:p>
          <a:p>
            <a:r>
              <a:rPr lang="pt-PT" sz="2400" dirty="0"/>
              <a:t>2 - Ferramenta colaborativa na gestão de Tarefas</a:t>
            </a:r>
          </a:p>
          <a:p>
            <a:r>
              <a:rPr lang="pt-PT" sz="2400" dirty="0"/>
              <a:t>3 - Plataforma de controlo de versões</a:t>
            </a:r>
          </a:p>
          <a:p>
            <a:r>
              <a:rPr lang="pt-PT" sz="2400" dirty="0"/>
              <a:t>4 - Ferramenta/Plataforma de Testes de Usabilidade</a:t>
            </a:r>
          </a:p>
          <a:p>
            <a:r>
              <a:rPr lang="pt-PT" sz="2400" dirty="0"/>
              <a:t>5 - Ferramenta/Plataforma de Testes de Vulnerabilidades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b="1" dirty="0">
                <a:solidFill>
                  <a:srgbClr val="FF0000"/>
                </a:solidFill>
              </a:rPr>
              <a:t>Metodologia para Desenvolvimento do Projeto Informático</a:t>
            </a:r>
            <a:endParaRPr lang="pt-PT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09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BDA021-8B6C-2642-9708-02AC6C71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390" y="1076326"/>
            <a:ext cx="4863220" cy="5181597"/>
          </a:xfrm>
          <a:prstGeom prst="rect">
            <a:avLst/>
          </a:prstGeom>
        </p:spPr>
      </p:pic>
      <p:sp>
        <p:nvSpPr>
          <p:cNvPr id="16" name="Rectângulo 10">
            <a:extLst>
              <a:ext uri="{FF2B5EF4-FFF2-40B4-BE49-F238E27FC236}">
                <a16:creationId xmlns:a16="http://schemas.microsoft.com/office/drawing/2014/main" id="{C2BB1927-E60F-AF46-AFD6-954A304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8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dirty="0"/>
              <a:t> </a:t>
            </a:r>
            <a:r>
              <a:rPr lang="pt-PT" sz="2000" dirty="0">
                <a:solidFill>
                  <a:srgbClr val="FF0000"/>
                </a:solidFill>
              </a:rPr>
              <a:t>Ferramenta Colaborativa/Organizacional</a:t>
            </a:r>
            <a:endParaRPr lang="pt-PT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09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ADAC07-24B6-0741-817D-C5F4FD4C5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25" y="1112203"/>
            <a:ext cx="7315200" cy="30648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7C81505-6937-0241-A334-263063D37026}"/>
              </a:ext>
            </a:extLst>
          </p:cNvPr>
          <p:cNvSpPr txBox="1"/>
          <p:nvPr/>
        </p:nvSpPr>
        <p:spPr>
          <a:xfrm>
            <a:off x="2019300" y="4478387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ferramenta que irei utilizar para organizar o projeto da maneira mais eficiente será o </a:t>
            </a:r>
            <a:r>
              <a:rPr lang="pt-PT" dirty="0" err="1"/>
              <a:t>Trello</a:t>
            </a:r>
            <a:r>
              <a:rPr lang="pt-PT" dirty="0"/>
              <a:t>, visto poder organizar os vários checkpoints a realizar de maneira rápida e eficiente. </a:t>
            </a:r>
          </a:p>
        </p:txBody>
      </p:sp>
      <p:sp>
        <p:nvSpPr>
          <p:cNvPr id="18" name="Rectângulo 10">
            <a:extLst>
              <a:ext uri="{FF2B5EF4-FFF2-40B4-BE49-F238E27FC236}">
                <a16:creationId xmlns:a16="http://schemas.microsoft.com/office/drawing/2014/main" id="{8B4B954A-4D34-EF46-8844-3C2E21E3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Plataforma de controlo de versões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09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A4FD0C-0CDE-B64E-ABC8-F846559E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87" y="1778899"/>
            <a:ext cx="6981826" cy="37835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DFD7F0-2A46-0F4D-84EA-F3AA15C0610D}"/>
              </a:ext>
            </a:extLst>
          </p:cNvPr>
          <p:cNvSpPr txBox="1"/>
          <p:nvPr/>
        </p:nvSpPr>
        <p:spPr>
          <a:xfrm>
            <a:off x="1081087" y="12784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GIT</a:t>
            </a:r>
            <a:endParaRPr lang="pt-PT" dirty="0"/>
          </a:p>
        </p:txBody>
      </p:sp>
      <p:sp>
        <p:nvSpPr>
          <p:cNvPr id="18" name="Rectângulo 10">
            <a:extLst>
              <a:ext uri="{FF2B5EF4-FFF2-40B4-BE49-F238E27FC236}">
                <a16:creationId xmlns:a16="http://schemas.microsoft.com/office/drawing/2014/main" id="{7E833FBA-FD2F-814F-B064-3845E780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Ferramenta para testes de usabilidade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09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BF23BB-0DA7-C64B-8B7C-F5D8D8CA012C}"/>
              </a:ext>
            </a:extLst>
          </p:cNvPr>
          <p:cNvSpPr txBox="1"/>
          <p:nvPr/>
        </p:nvSpPr>
        <p:spPr>
          <a:xfrm>
            <a:off x="2009401" y="2724628"/>
            <a:ext cx="5327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os testes de usabilidade irei utilizar o SELENIUM visto ser uma ferramenta simples com integração de browser que permite criar testes funcionais sem a necessidade de aprender uma linguagem de script de testes.</a:t>
            </a:r>
          </a:p>
          <a:p>
            <a:r>
              <a:rPr lang="pt-PT" dirty="0"/>
              <a:t>Os scripts podem ser gravados automaticamente e editados manualmente, fornecendo suporte para preenchimento automático e a capacidade de mover comandos rapidamente. Os scripts são feitos em </a:t>
            </a:r>
            <a:r>
              <a:rPr lang="pt-PT" dirty="0" err="1"/>
              <a:t>Selenese</a:t>
            </a:r>
            <a:r>
              <a:rPr lang="pt-PT" dirty="0"/>
              <a:t>, uma linguagem de script de testes especial para </a:t>
            </a:r>
            <a:r>
              <a:rPr lang="pt-PT" dirty="0" err="1"/>
              <a:t>Selenium</a:t>
            </a:r>
            <a:r>
              <a:rPr lang="pt-PT" dirty="0"/>
              <a:t>. </a:t>
            </a:r>
            <a:r>
              <a:rPr lang="pt-PT" dirty="0" err="1"/>
              <a:t>Selenese</a:t>
            </a:r>
            <a:r>
              <a:rPr lang="pt-PT" dirty="0"/>
              <a:t> fornece comandos para executar ações em browser e para recuperar os dados das páginas resultantes.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FAE3D9C-DA4E-F74A-A05E-183A0714F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1005883"/>
            <a:ext cx="7696200" cy="1761781"/>
          </a:xfrm>
          <a:prstGeom prst="rect">
            <a:avLst/>
          </a:prstGeom>
        </p:spPr>
      </p:pic>
      <p:sp>
        <p:nvSpPr>
          <p:cNvPr id="20" name="Rectângulo 10">
            <a:extLst>
              <a:ext uri="{FF2B5EF4-FFF2-40B4-BE49-F238E27FC236}">
                <a16:creationId xmlns:a16="http://schemas.microsoft.com/office/drawing/2014/main" id="{0E7D84A0-3E32-7A43-BEF1-5CE77D7F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2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 Ferramenta para testes de vulnerabilidade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5410200" cy="2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@2020/2021 – </a:t>
            </a:r>
            <a:r>
              <a:rPr lang="pt-PT" sz="1000" b="1" dirty="0" err="1">
                <a:highlight>
                  <a:srgbClr val="FFFF00"/>
                </a:highlight>
              </a:rPr>
              <a:t>Luis</a:t>
            </a:r>
            <a:r>
              <a:rPr lang="pt-PT" sz="1000" b="1" dirty="0">
                <a:highlight>
                  <a:srgbClr val="FFFF00"/>
                </a:highlight>
              </a:rPr>
              <a:t> Alonso 17506</a:t>
            </a:r>
            <a:r>
              <a:rPr lang="pt-PT" sz="1000" b="1" dirty="0"/>
              <a:t>– </a:t>
            </a:r>
            <a:r>
              <a:rPr lang="pt-PT" sz="1000" b="1" i="1" dirty="0">
                <a:solidFill>
                  <a:srgbClr val="C00000"/>
                </a:solidFill>
                <a:highlight>
                  <a:srgbClr val="FFFF00"/>
                </a:highlight>
              </a:rPr>
              <a:t>Metodologias e Ferramentas</a:t>
            </a:r>
            <a:endParaRPr lang="pt-PT" sz="1000" b="1" i="1" dirty="0">
              <a:solidFill>
                <a:srgbClr val="C00000"/>
              </a:solidFill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2D5D2C-2A1C-4306-92C5-A68F16688827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93" y="6435094"/>
            <a:ext cx="2093745" cy="36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1" descr="logotipo - ipvc">
            <a:extLst>
              <a:ext uri="{FF2B5EF4-FFF2-40B4-BE49-F238E27FC236}">
                <a16:creationId xmlns:a16="http://schemas.microsoft.com/office/drawing/2014/main" id="{B0103065-91D2-498E-9FAE-C637DAA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ângulo 19">
            <a:extLst>
              <a:ext uri="{FF2B5EF4-FFF2-40B4-BE49-F238E27FC236}">
                <a16:creationId xmlns:a16="http://schemas.microsoft.com/office/drawing/2014/main" id="{1813D7AF-7E68-475D-A329-61CBE48FA184}"/>
              </a:ext>
            </a:extLst>
          </p:cNvPr>
          <p:cNvSpPr/>
          <p:nvPr/>
        </p:nvSpPr>
        <p:spPr>
          <a:xfrm>
            <a:off x="4673225" y="132281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sp>
        <p:nvSpPr>
          <p:cNvPr id="6" name="Rectângulo 14">
            <a:extLst>
              <a:ext uri="{FF2B5EF4-FFF2-40B4-BE49-F238E27FC236}">
                <a16:creationId xmlns:a16="http://schemas.microsoft.com/office/drawing/2014/main" id="{D9025A51-FE17-464B-A0BB-A342AE7459CA}"/>
              </a:ext>
            </a:extLst>
          </p:cNvPr>
          <p:cNvSpPr/>
          <p:nvPr/>
        </p:nvSpPr>
        <p:spPr>
          <a:xfrm>
            <a:off x="7066839" y="490354"/>
            <a:ext cx="1097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III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62BDA5-5A09-B24A-A140-08CE422C6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07" y="1142364"/>
            <a:ext cx="8163999" cy="15427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1CED6F-2027-854C-8BEB-850D2B8BA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332" y="2575879"/>
            <a:ext cx="4691892" cy="31930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8DFFC47-5389-DF48-B157-B2E20CCAA76B}"/>
              </a:ext>
            </a:extLst>
          </p:cNvPr>
          <p:cNvSpPr txBox="1"/>
          <p:nvPr/>
        </p:nvSpPr>
        <p:spPr>
          <a:xfrm>
            <a:off x="447413" y="2575880"/>
            <a:ext cx="363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OWASP possui uma lista com as 10 falhas de segurança de aplicações Web mais perigosas e os métodos mais eficazes para lidar com estas. </a:t>
            </a:r>
          </a:p>
        </p:txBody>
      </p:sp>
    </p:spTree>
    <p:extLst>
      <p:ext uri="{BB962C8B-B14F-4D97-AF65-F5344CB8AC3E}">
        <p14:creationId xmlns:p14="http://schemas.microsoft.com/office/powerpoint/2010/main" val="342226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656806" y="1579482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en-US" sz="1200" b="1" dirty="0">
                <a:latin typeface="Arial"/>
                <a:cs typeface="Arial"/>
              </a:rPr>
              <a:t> Coordinator</a:t>
            </a:r>
            <a:r>
              <a:rPr lang="en-US" sz="1200" b="1" dirty="0"/>
              <a:t>: Prof. Doctor </a:t>
            </a:r>
            <a:r>
              <a:rPr lang="en-US" sz="1200" b="1" dirty="0">
                <a:highlight>
                  <a:srgbClr val="FFFF00"/>
                </a:highlight>
              </a:rPr>
              <a:t>Jorge Ribeiro</a:t>
            </a:r>
            <a:endParaRPr lang="en-US" sz="11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Instituto </a:t>
            </a:r>
            <a:r>
              <a:rPr lang="en-US" sz="1100" dirty="0" err="1">
                <a:solidFill>
                  <a:schemeClr val="tx2"/>
                </a:solidFill>
              </a:rPr>
              <a:t>Politécnico</a:t>
            </a:r>
            <a:r>
              <a:rPr lang="en-US" sz="1100" dirty="0">
                <a:solidFill>
                  <a:schemeClr val="tx2"/>
                </a:solidFill>
              </a:rPr>
              <a:t> de Viana do Castelo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Escola Superior de </a:t>
            </a:r>
            <a:r>
              <a:rPr lang="en-US" sz="1100" dirty="0" err="1">
                <a:solidFill>
                  <a:schemeClr val="tx2"/>
                </a:solidFill>
              </a:rPr>
              <a:t>Tecnologia</a:t>
            </a:r>
            <a:r>
              <a:rPr lang="en-US" sz="1100" dirty="0">
                <a:solidFill>
                  <a:schemeClr val="tx2"/>
                </a:solidFill>
              </a:rPr>
              <a:t> e </a:t>
            </a:r>
            <a:r>
              <a:rPr lang="en-US" sz="1100" dirty="0" err="1">
                <a:solidFill>
                  <a:schemeClr val="tx2"/>
                </a:solidFill>
              </a:rPr>
              <a:t>Gestão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www.ipvc.pt</a:t>
            </a:r>
          </a:p>
          <a:p>
            <a:pPr>
              <a:lnSpc>
                <a:spcPct val="150000"/>
              </a:lnSpc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41" descr="logotipo - ip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0668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9"/>
          <p:cNvSpPr/>
          <p:nvPr/>
        </p:nvSpPr>
        <p:spPr>
          <a:xfrm>
            <a:off x="1295400" y="44686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/>
              <a:t>Graduation IN Informatics engineering</a:t>
            </a:r>
            <a:endParaRPr 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419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chemeClr val="tx2"/>
              </a:solidFill>
            </a:endParaRPr>
          </a:p>
          <a:p>
            <a:pPr algn="just"/>
            <a:r>
              <a:rPr lang="en-US" sz="2000" b="1" dirty="0">
                <a:solidFill>
                  <a:srgbClr val="FFC000"/>
                </a:solidFill>
                <a:cs typeface="Arial"/>
              </a:rPr>
              <a:t>■ </a:t>
            </a:r>
            <a:r>
              <a:rPr lang="en-US" sz="2000" b="1" dirty="0">
                <a:solidFill>
                  <a:schemeClr val="tx2"/>
                </a:solidFill>
                <a:cs typeface="Arial"/>
              </a:rPr>
              <a:t>Course Unit</a:t>
            </a:r>
            <a:r>
              <a:rPr lang="en-US" sz="2000" b="1" dirty="0">
                <a:solidFill>
                  <a:schemeClr val="tx2"/>
                </a:solidFill>
              </a:rPr>
              <a:t>: Project III </a:t>
            </a:r>
          </a:p>
          <a:p>
            <a:pPr algn="just"/>
            <a:r>
              <a:rPr lang="en-US" sz="2000" b="1" dirty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lang="en-US" sz="2000" b="1" i="1" dirty="0">
              <a:solidFill>
                <a:schemeClr val="tx2"/>
              </a:solidFill>
            </a:endParaRPr>
          </a:p>
          <a:p>
            <a:pPr algn="just"/>
            <a:endParaRPr lang="en-US" sz="2000" i="1" dirty="0"/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14800" y="176348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dirty="0"/>
              <a:t>Requisitos Gerais de Estudo e Indicação de que metodologias e ferramentas a utilizar no desenvolvimento do projeto informático</a:t>
            </a:r>
            <a:endParaRPr 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038600"/>
            <a:ext cx="4191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Luís Alonso 17506</a:t>
            </a:r>
          </a:p>
          <a:p>
            <a:pPr algn="just"/>
            <a:endParaRPr lang="en-US" sz="2000" i="1" dirty="0"/>
          </a:p>
          <a:p>
            <a:pPr algn="just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1828800" y="5486400"/>
            <a:ext cx="1936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School Year: 2020/2021</a:t>
            </a:r>
            <a:endParaRPr lang="en-US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B43D2C-A853-45F1-9156-CCF3DD52E42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7936"/>
            <a:ext cx="2286001" cy="52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6">
            <a:extLst>
              <a:ext uri="{FF2B5EF4-FFF2-40B4-BE49-F238E27FC236}">
                <a16:creationId xmlns:a16="http://schemas.microsoft.com/office/drawing/2014/main" id="{3A34B230-80AC-4BBC-82EA-DE80C7A6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87" y="851204"/>
            <a:ext cx="1476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40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464</Words>
  <Application>Microsoft Macintosh PowerPoint</Application>
  <PresentationFormat>Apresentação no Ecrã (4:3)</PresentationFormat>
  <Paragraphs>104</Paragraphs>
  <Slides>8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Luís Pinheiro</cp:lastModifiedBy>
  <cp:revision>206</cp:revision>
  <cp:lastPrinted>2020-09-27T18:04:57Z</cp:lastPrinted>
  <dcterms:created xsi:type="dcterms:W3CDTF">2011-05-31T09:21:51Z</dcterms:created>
  <dcterms:modified xsi:type="dcterms:W3CDTF">2020-10-26T11:00:48Z</dcterms:modified>
</cp:coreProperties>
</file>