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268023-49A1-DB9A-A8F9-0416AD4BD155}"/>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ECF38CE-5049-8575-F40B-8686626FD5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15D0BD43-46FA-5A54-805B-73565B4A1F3D}"/>
              </a:ext>
            </a:extLst>
          </p:cNvPr>
          <p:cNvSpPr>
            <a:spLocks noGrp="1"/>
          </p:cNvSpPr>
          <p:nvPr>
            <p:ph type="dt" sz="half" idx="10"/>
          </p:nvPr>
        </p:nvSpPr>
        <p:spPr/>
        <p:txBody>
          <a:bodyPr/>
          <a:lstStyle/>
          <a:p>
            <a:fld id="{D42DF509-2D41-4658-90D1-A25F0E10585E}" type="datetimeFigureOut">
              <a:rPr lang="it-IT" smtClean="0"/>
              <a:t>04/07/2022</a:t>
            </a:fld>
            <a:endParaRPr lang="it-IT"/>
          </a:p>
        </p:txBody>
      </p:sp>
      <p:sp>
        <p:nvSpPr>
          <p:cNvPr id="5" name="Segnaposto piè di pagina 4">
            <a:extLst>
              <a:ext uri="{FF2B5EF4-FFF2-40B4-BE49-F238E27FC236}">
                <a16:creationId xmlns:a16="http://schemas.microsoft.com/office/drawing/2014/main" id="{5B8A0D1F-DFAC-DEB2-960C-50740435DAF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6F01744-68BE-BBC8-5CF6-7EDF1AF8A528}"/>
              </a:ext>
            </a:extLst>
          </p:cNvPr>
          <p:cNvSpPr>
            <a:spLocks noGrp="1"/>
          </p:cNvSpPr>
          <p:nvPr>
            <p:ph type="sldNum" sz="quarter" idx="12"/>
          </p:nvPr>
        </p:nvSpPr>
        <p:spPr/>
        <p:txBody>
          <a:bodyPr/>
          <a:lstStyle/>
          <a:p>
            <a:fld id="{197275F0-F359-4E68-B57C-9C9E235133FB}" type="slidenum">
              <a:rPr lang="it-IT" smtClean="0"/>
              <a:t>‹N›</a:t>
            </a:fld>
            <a:endParaRPr lang="it-IT"/>
          </a:p>
        </p:txBody>
      </p:sp>
    </p:spTree>
    <p:extLst>
      <p:ext uri="{BB962C8B-B14F-4D97-AF65-F5344CB8AC3E}">
        <p14:creationId xmlns:p14="http://schemas.microsoft.com/office/powerpoint/2010/main" val="295560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E253A5-1A12-E1F8-7CE5-0DDC695349EC}"/>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B17D025-7936-2924-CD7E-65388648350A}"/>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F292515-0292-2B4C-0DE1-0159CB0E8C6A}"/>
              </a:ext>
            </a:extLst>
          </p:cNvPr>
          <p:cNvSpPr>
            <a:spLocks noGrp="1"/>
          </p:cNvSpPr>
          <p:nvPr>
            <p:ph type="dt" sz="half" idx="10"/>
          </p:nvPr>
        </p:nvSpPr>
        <p:spPr/>
        <p:txBody>
          <a:bodyPr/>
          <a:lstStyle/>
          <a:p>
            <a:fld id="{D42DF509-2D41-4658-90D1-A25F0E10585E}" type="datetimeFigureOut">
              <a:rPr lang="it-IT" smtClean="0"/>
              <a:t>04/07/2022</a:t>
            </a:fld>
            <a:endParaRPr lang="it-IT"/>
          </a:p>
        </p:txBody>
      </p:sp>
      <p:sp>
        <p:nvSpPr>
          <p:cNvPr id="5" name="Segnaposto piè di pagina 4">
            <a:extLst>
              <a:ext uri="{FF2B5EF4-FFF2-40B4-BE49-F238E27FC236}">
                <a16:creationId xmlns:a16="http://schemas.microsoft.com/office/drawing/2014/main" id="{9F0E39D3-E321-B2B8-1887-DCCB8E81D1C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9C826D7-6C3C-E63C-0CC7-5BABE5DE8573}"/>
              </a:ext>
            </a:extLst>
          </p:cNvPr>
          <p:cNvSpPr>
            <a:spLocks noGrp="1"/>
          </p:cNvSpPr>
          <p:nvPr>
            <p:ph type="sldNum" sz="quarter" idx="12"/>
          </p:nvPr>
        </p:nvSpPr>
        <p:spPr/>
        <p:txBody>
          <a:bodyPr/>
          <a:lstStyle/>
          <a:p>
            <a:fld id="{197275F0-F359-4E68-B57C-9C9E235133FB}" type="slidenum">
              <a:rPr lang="it-IT" smtClean="0"/>
              <a:t>‹N›</a:t>
            </a:fld>
            <a:endParaRPr lang="it-IT"/>
          </a:p>
        </p:txBody>
      </p:sp>
    </p:spTree>
    <p:extLst>
      <p:ext uri="{BB962C8B-B14F-4D97-AF65-F5344CB8AC3E}">
        <p14:creationId xmlns:p14="http://schemas.microsoft.com/office/powerpoint/2010/main" val="4043434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2E774E9-FB84-DE06-63F8-18765BDD9B78}"/>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8D1B86A-87F2-4F7A-E02A-9F44D0D1E71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E7DDFA1-C097-6D38-FA1B-C5897F0F6E6E}"/>
              </a:ext>
            </a:extLst>
          </p:cNvPr>
          <p:cNvSpPr>
            <a:spLocks noGrp="1"/>
          </p:cNvSpPr>
          <p:nvPr>
            <p:ph type="dt" sz="half" idx="10"/>
          </p:nvPr>
        </p:nvSpPr>
        <p:spPr/>
        <p:txBody>
          <a:bodyPr/>
          <a:lstStyle/>
          <a:p>
            <a:fld id="{D42DF509-2D41-4658-90D1-A25F0E10585E}" type="datetimeFigureOut">
              <a:rPr lang="it-IT" smtClean="0"/>
              <a:t>04/07/2022</a:t>
            </a:fld>
            <a:endParaRPr lang="it-IT"/>
          </a:p>
        </p:txBody>
      </p:sp>
      <p:sp>
        <p:nvSpPr>
          <p:cNvPr id="5" name="Segnaposto piè di pagina 4">
            <a:extLst>
              <a:ext uri="{FF2B5EF4-FFF2-40B4-BE49-F238E27FC236}">
                <a16:creationId xmlns:a16="http://schemas.microsoft.com/office/drawing/2014/main" id="{88F9016E-EB33-9004-D186-7FFAFE6622E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7F165F9-2CD6-571F-0321-12397E8C7803}"/>
              </a:ext>
            </a:extLst>
          </p:cNvPr>
          <p:cNvSpPr>
            <a:spLocks noGrp="1"/>
          </p:cNvSpPr>
          <p:nvPr>
            <p:ph type="sldNum" sz="quarter" idx="12"/>
          </p:nvPr>
        </p:nvSpPr>
        <p:spPr/>
        <p:txBody>
          <a:bodyPr/>
          <a:lstStyle/>
          <a:p>
            <a:fld id="{197275F0-F359-4E68-B57C-9C9E235133FB}" type="slidenum">
              <a:rPr lang="it-IT" smtClean="0"/>
              <a:t>‹N›</a:t>
            </a:fld>
            <a:endParaRPr lang="it-IT"/>
          </a:p>
        </p:txBody>
      </p:sp>
    </p:spTree>
    <p:extLst>
      <p:ext uri="{BB962C8B-B14F-4D97-AF65-F5344CB8AC3E}">
        <p14:creationId xmlns:p14="http://schemas.microsoft.com/office/powerpoint/2010/main" val="417672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41E7E3-BC96-DB35-EB8F-9FB3734BB47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F135DC3-89BC-5481-8D0D-63277C93B55A}"/>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1F1FFE3-16D8-F58B-85A8-2DF76BEFBAE2}"/>
              </a:ext>
            </a:extLst>
          </p:cNvPr>
          <p:cNvSpPr>
            <a:spLocks noGrp="1"/>
          </p:cNvSpPr>
          <p:nvPr>
            <p:ph type="dt" sz="half" idx="10"/>
          </p:nvPr>
        </p:nvSpPr>
        <p:spPr/>
        <p:txBody>
          <a:bodyPr/>
          <a:lstStyle/>
          <a:p>
            <a:fld id="{D42DF509-2D41-4658-90D1-A25F0E10585E}" type="datetimeFigureOut">
              <a:rPr lang="it-IT" smtClean="0"/>
              <a:t>04/07/2022</a:t>
            </a:fld>
            <a:endParaRPr lang="it-IT"/>
          </a:p>
        </p:txBody>
      </p:sp>
      <p:sp>
        <p:nvSpPr>
          <p:cNvPr id="5" name="Segnaposto piè di pagina 4">
            <a:extLst>
              <a:ext uri="{FF2B5EF4-FFF2-40B4-BE49-F238E27FC236}">
                <a16:creationId xmlns:a16="http://schemas.microsoft.com/office/drawing/2014/main" id="{33A410E1-C8AE-7BB2-C827-012E61E7C1E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FB1D211-F598-74C0-0551-C44532071DBB}"/>
              </a:ext>
            </a:extLst>
          </p:cNvPr>
          <p:cNvSpPr>
            <a:spLocks noGrp="1"/>
          </p:cNvSpPr>
          <p:nvPr>
            <p:ph type="sldNum" sz="quarter" idx="12"/>
          </p:nvPr>
        </p:nvSpPr>
        <p:spPr/>
        <p:txBody>
          <a:bodyPr/>
          <a:lstStyle/>
          <a:p>
            <a:fld id="{197275F0-F359-4E68-B57C-9C9E235133FB}" type="slidenum">
              <a:rPr lang="it-IT" smtClean="0"/>
              <a:t>‹N›</a:t>
            </a:fld>
            <a:endParaRPr lang="it-IT"/>
          </a:p>
        </p:txBody>
      </p:sp>
    </p:spTree>
    <p:extLst>
      <p:ext uri="{BB962C8B-B14F-4D97-AF65-F5344CB8AC3E}">
        <p14:creationId xmlns:p14="http://schemas.microsoft.com/office/powerpoint/2010/main" val="4255792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100442-71FA-93DF-C542-1BEE684D57F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7092BC4-D775-CD45-6AFA-2C695C1956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B80497B-AC90-9149-D6DA-BD412FB9E7B1}"/>
              </a:ext>
            </a:extLst>
          </p:cNvPr>
          <p:cNvSpPr>
            <a:spLocks noGrp="1"/>
          </p:cNvSpPr>
          <p:nvPr>
            <p:ph type="dt" sz="half" idx="10"/>
          </p:nvPr>
        </p:nvSpPr>
        <p:spPr/>
        <p:txBody>
          <a:bodyPr/>
          <a:lstStyle/>
          <a:p>
            <a:fld id="{D42DF509-2D41-4658-90D1-A25F0E10585E}" type="datetimeFigureOut">
              <a:rPr lang="it-IT" smtClean="0"/>
              <a:t>04/07/2022</a:t>
            </a:fld>
            <a:endParaRPr lang="it-IT"/>
          </a:p>
        </p:txBody>
      </p:sp>
      <p:sp>
        <p:nvSpPr>
          <p:cNvPr id="5" name="Segnaposto piè di pagina 4">
            <a:extLst>
              <a:ext uri="{FF2B5EF4-FFF2-40B4-BE49-F238E27FC236}">
                <a16:creationId xmlns:a16="http://schemas.microsoft.com/office/drawing/2014/main" id="{4A39E7C5-8D6F-FD15-2402-F9418DE1D1A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E6B465F-501E-2C3A-6D61-E9EF7FC36777}"/>
              </a:ext>
            </a:extLst>
          </p:cNvPr>
          <p:cNvSpPr>
            <a:spLocks noGrp="1"/>
          </p:cNvSpPr>
          <p:nvPr>
            <p:ph type="sldNum" sz="quarter" idx="12"/>
          </p:nvPr>
        </p:nvSpPr>
        <p:spPr/>
        <p:txBody>
          <a:bodyPr/>
          <a:lstStyle/>
          <a:p>
            <a:fld id="{197275F0-F359-4E68-B57C-9C9E235133FB}" type="slidenum">
              <a:rPr lang="it-IT" smtClean="0"/>
              <a:t>‹N›</a:t>
            </a:fld>
            <a:endParaRPr lang="it-IT"/>
          </a:p>
        </p:txBody>
      </p:sp>
    </p:spTree>
    <p:extLst>
      <p:ext uri="{BB962C8B-B14F-4D97-AF65-F5344CB8AC3E}">
        <p14:creationId xmlns:p14="http://schemas.microsoft.com/office/powerpoint/2010/main" val="3441123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3D41A-E330-11AB-FCF5-E022A413761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5E93601-BE27-EDAE-CE5F-589523B01E5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65B1DFCF-7A5A-615C-E363-784886A9AA1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99073319-35A1-2ADF-CBD6-4CF2288BDC07}"/>
              </a:ext>
            </a:extLst>
          </p:cNvPr>
          <p:cNvSpPr>
            <a:spLocks noGrp="1"/>
          </p:cNvSpPr>
          <p:nvPr>
            <p:ph type="dt" sz="half" idx="10"/>
          </p:nvPr>
        </p:nvSpPr>
        <p:spPr/>
        <p:txBody>
          <a:bodyPr/>
          <a:lstStyle/>
          <a:p>
            <a:fld id="{D42DF509-2D41-4658-90D1-A25F0E10585E}" type="datetimeFigureOut">
              <a:rPr lang="it-IT" smtClean="0"/>
              <a:t>04/07/2022</a:t>
            </a:fld>
            <a:endParaRPr lang="it-IT"/>
          </a:p>
        </p:txBody>
      </p:sp>
      <p:sp>
        <p:nvSpPr>
          <p:cNvPr id="6" name="Segnaposto piè di pagina 5">
            <a:extLst>
              <a:ext uri="{FF2B5EF4-FFF2-40B4-BE49-F238E27FC236}">
                <a16:creationId xmlns:a16="http://schemas.microsoft.com/office/drawing/2014/main" id="{27C01424-55D9-7ABB-8442-568C9B6B38D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2B43613-94CD-736C-396F-E2F80C2ECB89}"/>
              </a:ext>
            </a:extLst>
          </p:cNvPr>
          <p:cNvSpPr>
            <a:spLocks noGrp="1"/>
          </p:cNvSpPr>
          <p:nvPr>
            <p:ph type="sldNum" sz="quarter" idx="12"/>
          </p:nvPr>
        </p:nvSpPr>
        <p:spPr/>
        <p:txBody>
          <a:bodyPr/>
          <a:lstStyle/>
          <a:p>
            <a:fld id="{197275F0-F359-4E68-B57C-9C9E235133FB}" type="slidenum">
              <a:rPr lang="it-IT" smtClean="0"/>
              <a:t>‹N›</a:t>
            </a:fld>
            <a:endParaRPr lang="it-IT"/>
          </a:p>
        </p:txBody>
      </p:sp>
    </p:spTree>
    <p:extLst>
      <p:ext uri="{BB962C8B-B14F-4D97-AF65-F5344CB8AC3E}">
        <p14:creationId xmlns:p14="http://schemas.microsoft.com/office/powerpoint/2010/main" val="130666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CA3152-D233-3D56-F822-C4CE703F95D8}"/>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112E1E9-D21F-492E-3B03-DB6C957C03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68F2CE63-D4F8-4322-EF93-2E6A3FE5ADF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89B326DF-EFAD-D94B-F6D6-A076EA41CD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BD336DD5-8E55-3B27-691D-7969443FC2D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31B9C9ED-8AFB-2CBC-BBF5-D5068C59750E}"/>
              </a:ext>
            </a:extLst>
          </p:cNvPr>
          <p:cNvSpPr>
            <a:spLocks noGrp="1"/>
          </p:cNvSpPr>
          <p:nvPr>
            <p:ph type="dt" sz="half" idx="10"/>
          </p:nvPr>
        </p:nvSpPr>
        <p:spPr/>
        <p:txBody>
          <a:bodyPr/>
          <a:lstStyle/>
          <a:p>
            <a:fld id="{D42DF509-2D41-4658-90D1-A25F0E10585E}" type="datetimeFigureOut">
              <a:rPr lang="it-IT" smtClean="0"/>
              <a:t>04/07/2022</a:t>
            </a:fld>
            <a:endParaRPr lang="it-IT"/>
          </a:p>
        </p:txBody>
      </p:sp>
      <p:sp>
        <p:nvSpPr>
          <p:cNvPr id="8" name="Segnaposto piè di pagina 7">
            <a:extLst>
              <a:ext uri="{FF2B5EF4-FFF2-40B4-BE49-F238E27FC236}">
                <a16:creationId xmlns:a16="http://schemas.microsoft.com/office/drawing/2014/main" id="{A6B2DAB1-2EB3-138D-B54C-D5A7C6AF0E2C}"/>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6A893335-E526-A2F7-15D2-E6E3AC89D179}"/>
              </a:ext>
            </a:extLst>
          </p:cNvPr>
          <p:cNvSpPr>
            <a:spLocks noGrp="1"/>
          </p:cNvSpPr>
          <p:nvPr>
            <p:ph type="sldNum" sz="quarter" idx="12"/>
          </p:nvPr>
        </p:nvSpPr>
        <p:spPr/>
        <p:txBody>
          <a:bodyPr/>
          <a:lstStyle/>
          <a:p>
            <a:fld id="{197275F0-F359-4E68-B57C-9C9E235133FB}" type="slidenum">
              <a:rPr lang="it-IT" smtClean="0"/>
              <a:t>‹N›</a:t>
            </a:fld>
            <a:endParaRPr lang="it-IT"/>
          </a:p>
        </p:txBody>
      </p:sp>
    </p:spTree>
    <p:extLst>
      <p:ext uri="{BB962C8B-B14F-4D97-AF65-F5344CB8AC3E}">
        <p14:creationId xmlns:p14="http://schemas.microsoft.com/office/powerpoint/2010/main" val="378389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7C9B9B-C928-BE58-9C75-C81E54E7357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DF8A05DC-7EFC-88B4-B6D6-A49DFB391649}"/>
              </a:ext>
            </a:extLst>
          </p:cNvPr>
          <p:cNvSpPr>
            <a:spLocks noGrp="1"/>
          </p:cNvSpPr>
          <p:nvPr>
            <p:ph type="dt" sz="half" idx="10"/>
          </p:nvPr>
        </p:nvSpPr>
        <p:spPr/>
        <p:txBody>
          <a:bodyPr/>
          <a:lstStyle/>
          <a:p>
            <a:fld id="{D42DF509-2D41-4658-90D1-A25F0E10585E}" type="datetimeFigureOut">
              <a:rPr lang="it-IT" smtClean="0"/>
              <a:t>04/07/2022</a:t>
            </a:fld>
            <a:endParaRPr lang="it-IT"/>
          </a:p>
        </p:txBody>
      </p:sp>
      <p:sp>
        <p:nvSpPr>
          <p:cNvPr id="4" name="Segnaposto piè di pagina 3">
            <a:extLst>
              <a:ext uri="{FF2B5EF4-FFF2-40B4-BE49-F238E27FC236}">
                <a16:creationId xmlns:a16="http://schemas.microsoft.com/office/drawing/2014/main" id="{379F07E1-0A7A-C35C-D7BB-B8EF78E3C9B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ABB21BEB-C83C-A06E-4B0D-52575395DA10}"/>
              </a:ext>
            </a:extLst>
          </p:cNvPr>
          <p:cNvSpPr>
            <a:spLocks noGrp="1"/>
          </p:cNvSpPr>
          <p:nvPr>
            <p:ph type="sldNum" sz="quarter" idx="12"/>
          </p:nvPr>
        </p:nvSpPr>
        <p:spPr/>
        <p:txBody>
          <a:bodyPr/>
          <a:lstStyle/>
          <a:p>
            <a:fld id="{197275F0-F359-4E68-B57C-9C9E235133FB}" type="slidenum">
              <a:rPr lang="it-IT" smtClean="0"/>
              <a:t>‹N›</a:t>
            </a:fld>
            <a:endParaRPr lang="it-IT"/>
          </a:p>
        </p:txBody>
      </p:sp>
    </p:spTree>
    <p:extLst>
      <p:ext uri="{BB962C8B-B14F-4D97-AF65-F5344CB8AC3E}">
        <p14:creationId xmlns:p14="http://schemas.microsoft.com/office/powerpoint/2010/main" val="3164752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C4E29C2-5900-31D3-3E20-3286011E441F}"/>
              </a:ext>
            </a:extLst>
          </p:cNvPr>
          <p:cNvSpPr>
            <a:spLocks noGrp="1"/>
          </p:cNvSpPr>
          <p:nvPr>
            <p:ph type="dt" sz="half" idx="10"/>
          </p:nvPr>
        </p:nvSpPr>
        <p:spPr/>
        <p:txBody>
          <a:bodyPr/>
          <a:lstStyle/>
          <a:p>
            <a:fld id="{D42DF509-2D41-4658-90D1-A25F0E10585E}" type="datetimeFigureOut">
              <a:rPr lang="it-IT" smtClean="0"/>
              <a:t>04/07/2022</a:t>
            </a:fld>
            <a:endParaRPr lang="it-IT"/>
          </a:p>
        </p:txBody>
      </p:sp>
      <p:sp>
        <p:nvSpPr>
          <p:cNvPr id="3" name="Segnaposto piè di pagina 2">
            <a:extLst>
              <a:ext uri="{FF2B5EF4-FFF2-40B4-BE49-F238E27FC236}">
                <a16:creationId xmlns:a16="http://schemas.microsoft.com/office/drawing/2014/main" id="{AD690634-2DA8-53E2-5EA9-1F4E434879E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AB518D21-9C08-CD63-B310-F1504B3E0E02}"/>
              </a:ext>
            </a:extLst>
          </p:cNvPr>
          <p:cNvSpPr>
            <a:spLocks noGrp="1"/>
          </p:cNvSpPr>
          <p:nvPr>
            <p:ph type="sldNum" sz="quarter" idx="12"/>
          </p:nvPr>
        </p:nvSpPr>
        <p:spPr/>
        <p:txBody>
          <a:bodyPr/>
          <a:lstStyle/>
          <a:p>
            <a:fld id="{197275F0-F359-4E68-B57C-9C9E235133FB}" type="slidenum">
              <a:rPr lang="it-IT" smtClean="0"/>
              <a:t>‹N›</a:t>
            </a:fld>
            <a:endParaRPr lang="it-IT"/>
          </a:p>
        </p:txBody>
      </p:sp>
    </p:spTree>
    <p:extLst>
      <p:ext uri="{BB962C8B-B14F-4D97-AF65-F5344CB8AC3E}">
        <p14:creationId xmlns:p14="http://schemas.microsoft.com/office/powerpoint/2010/main" val="301924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A5CFC2-1EB5-4BAB-2C69-DEAFEBBF894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0D38B6D-6C59-BF09-2E0E-784142F258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86B6AEE-8CCC-91F9-DB9E-B6ECB6A52B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8D010F9-4063-1982-96B3-0B883956A4EF}"/>
              </a:ext>
            </a:extLst>
          </p:cNvPr>
          <p:cNvSpPr>
            <a:spLocks noGrp="1"/>
          </p:cNvSpPr>
          <p:nvPr>
            <p:ph type="dt" sz="half" idx="10"/>
          </p:nvPr>
        </p:nvSpPr>
        <p:spPr/>
        <p:txBody>
          <a:bodyPr/>
          <a:lstStyle/>
          <a:p>
            <a:fld id="{D42DF509-2D41-4658-90D1-A25F0E10585E}" type="datetimeFigureOut">
              <a:rPr lang="it-IT" smtClean="0"/>
              <a:t>04/07/2022</a:t>
            </a:fld>
            <a:endParaRPr lang="it-IT"/>
          </a:p>
        </p:txBody>
      </p:sp>
      <p:sp>
        <p:nvSpPr>
          <p:cNvPr id="6" name="Segnaposto piè di pagina 5">
            <a:extLst>
              <a:ext uri="{FF2B5EF4-FFF2-40B4-BE49-F238E27FC236}">
                <a16:creationId xmlns:a16="http://schemas.microsoft.com/office/drawing/2014/main" id="{F32663C8-0ACF-7034-73B2-DD3FABCA1DB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9529537-60C7-A8EC-B8E7-BB894DF72A63}"/>
              </a:ext>
            </a:extLst>
          </p:cNvPr>
          <p:cNvSpPr>
            <a:spLocks noGrp="1"/>
          </p:cNvSpPr>
          <p:nvPr>
            <p:ph type="sldNum" sz="quarter" idx="12"/>
          </p:nvPr>
        </p:nvSpPr>
        <p:spPr/>
        <p:txBody>
          <a:bodyPr/>
          <a:lstStyle/>
          <a:p>
            <a:fld id="{197275F0-F359-4E68-B57C-9C9E235133FB}" type="slidenum">
              <a:rPr lang="it-IT" smtClean="0"/>
              <a:t>‹N›</a:t>
            </a:fld>
            <a:endParaRPr lang="it-IT"/>
          </a:p>
        </p:txBody>
      </p:sp>
    </p:spTree>
    <p:extLst>
      <p:ext uri="{BB962C8B-B14F-4D97-AF65-F5344CB8AC3E}">
        <p14:creationId xmlns:p14="http://schemas.microsoft.com/office/powerpoint/2010/main" val="3517081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99765A-0859-BBF7-41E0-31873AFC6F3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D84AE9BE-337C-0443-35AB-C98623A5A8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AF23F08E-668D-B2C9-5A4E-1894FDE43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6F9477D-2075-6F01-9E64-B9B1BC6350B1}"/>
              </a:ext>
            </a:extLst>
          </p:cNvPr>
          <p:cNvSpPr>
            <a:spLocks noGrp="1"/>
          </p:cNvSpPr>
          <p:nvPr>
            <p:ph type="dt" sz="half" idx="10"/>
          </p:nvPr>
        </p:nvSpPr>
        <p:spPr/>
        <p:txBody>
          <a:bodyPr/>
          <a:lstStyle/>
          <a:p>
            <a:fld id="{D42DF509-2D41-4658-90D1-A25F0E10585E}" type="datetimeFigureOut">
              <a:rPr lang="it-IT" smtClean="0"/>
              <a:t>04/07/2022</a:t>
            </a:fld>
            <a:endParaRPr lang="it-IT"/>
          </a:p>
        </p:txBody>
      </p:sp>
      <p:sp>
        <p:nvSpPr>
          <p:cNvPr id="6" name="Segnaposto piè di pagina 5">
            <a:extLst>
              <a:ext uri="{FF2B5EF4-FFF2-40B4-BE49-F238E27FC236}">
                <a16:creationId xmlns:a16="http://schemas.microsoft.com/office/drawing/2014/main" id="{A2EF6345-65CC-BDE1-6AE4-A256F98C5D5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AFACA12-A0EB-8065-AB15-DD04F82F49A2}"/>
              </a:ext>
            </a:extLst>
          </p:cNvPr>
          <p:cNvSpPr>
            <a:spLocks noGrp="1"/>
          </p:cNvSpPr>
          <p:nvPr>
            <p:ph type="sldNum" sz="quarter" idx="12"/>
          </p:nvPr>
        </p:nvSpPr>
        <p:spPr/>
        <p:txBody>
          <a:bodyPr/>
          <a:lstStyle/>
          <a:p>
            <a:fld id="{197275F0-F359-4E68-B57C-9C9E235133FB}" type="slidenum">
              <a:rPr lang="it-IT" smtClean="0"/>
              <a:t>‹N›</a:t>
            </a:fld>
            <a:endParaRPr lang="it-IT"/>
          </a:p>
        </p:txBody>
      </p:sp>
    </p:spTree>
    <p:extLst>
      <p:ext uri="{BB962C8B-B14F-4D97-AF65-F5344CB8AC3E}">
        <p14:creationId xmlns:p14="http://schemas.microsoft.com/office/powerpoint/2010/main" val="68532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1A0449F-6147-9E98-81BF-412929D17E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01EDB78-2D10-FE5D-D68A-235E9A82AB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1576982-A505-BEAB-7F7F-E8B51CC451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2DF509-2D41-4658-90D1-A25F0E10585E}" type="datetimeFigureOut">
              <a:rPr lang="it-IT" smtClean="0"/>
              <a:t>04/07/2022</a:t>
            </a:fld>
            <a:endParaRPr lang="it-IT"/>
          </a:p>
        </p:txBody>
      </p:sp>
      <p:sp>
        <p:nvSpPr>
          <p:cNvPr id="5" name="Segnaposto piè di pagina 4">
            <a:extLst>
              <a:ext uri="{FF2B5EF4-FFF2-40B4-BE49-F238E27FC236}">
                <a16:creationId xmlns:a16="http://schemas.microsoft.com/office/drawing/2014/main" id="{27911C1E-7A2F-76E6-1E38-95C4C61B6C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14C3892C-904F-6822-4E56-E53D741209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275F0-F359-4E68-B57C-9C9E235133FB}" type="slidenum">
              <a:rPr lang="it-IT" smtClean="0"/>
              <a:t>‹N›</a:t>
            </a:fld>
            <a:endParaRPr lang="it-IT"/>
          </a:p>
        </p:txBody>
      </p:sp>
    </p:spTree>
    <p:extLst>
      <p:ext uri="{BB962C8B-B14F-4D97-AF65-F5344CB8AC3E}">
        <p14:creationId xmlns:p14="http://schemas.microsoft.com/office/powerpoint/2010/main" val="2453426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46A467-0EB2-F4E2-2721-3A828C9550B2}"/>
              </a:ext>
            </a:extLst>
          </p:cNvPr>
          <p:cNvSpPr>
            <a:spLocks noGrp="1"/>
          </p:cNvSpPr>
          <p:nvPr>
            <p:ph type="ctrTitle"/>
          </p:nvPr>
        </p:nvSpPr>
        <p:spPr/>
        <p:txBody>
          <a:bodyPr/>
          <a:lstStyle/>
          <a:p>
            <a:r>
              <a:rPr lang="it-IT" b="1"/>
              <a:t>Esercizio 3 </a:t>
            </a:r>
            <a:r>
              <a:rPr lang="it-IT" b="1" dirty="0"/>
              <a:t>- RIA</a:t>
            </a:r>
          </a:p>
        </p:txBody>
      </p:sp>
      <p:sp>
        <p:nvSpPr>
          <p:cNvPr id="3" name="Sottotitolo 2">
            <a:extLst>
              <a:ext uri="{FF2B5EF4-FFF2-40B4-BE49-F238E27FC236}">
                <a16:creationId xmlns:a16="http://schemas.microsoft.com/office/drawing/2014/main" id="{00B0200C-2C84-CBBA-6683-18583A7E8D9B}"/>
              </a:ext>
            </a:extLst>
          </p:cNvPr>
          <p:cNvSpPr>
            <a:spLocks noGrp="1"/>
          </p:cNvSpPr>
          <p:nvPr>
            <p:ph type="subTitle" idx="1"/>
          </p:nvPr>
        </p:nvSpPr>
        <p:spPr/>
        <p:txBody>
          <a:bodyPr/>
          <a:lstStyle/>
          <a:p>
            <a:r>
              <a:rPr lang="it-IT" dirty="0"/>
              <a:t>Matteo Luppi</a:t>
            </a:r>
          </a:p>
        </p:txBody>
      </p:sp>
    </p:spTree>
    <p:extLst>
      <p:ext uri="{BB962C8B-B14F-4D97-AF65-F5344CB8AC3E}">
        <p14:creationId xmlns:p14="http://schemas.microsoft.com/office/powerpoint/2010/main" val="3286969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834798-EE55-8B1A-C93B-CCBF986EC439}"/>
              </a:ext>
            </a:extLst>
          </p:cNvPr>
          <p:cNvSpPr>
            <a:spLocks noGrp="1"/>
          </p:cNvSpPr>
          <p:nvPr>
            <p:ph type="title"/>
          </p:nvPr>
        </p:nvSpPr>
        <p:spPr>
          <a:xfrm>
            <a:off x="838200" y="365126"/>
            <a:ext cx="10515600" cy="824578"/>
          </a:xfrm>
        </p:spPr>
        <p:txBody>
          <a:bodyPr/>
          <a:lstStyle/>
          <a:p>
            <a:r>
              <a:rPr lang="it-IT" b="1" dirty="0"/>
              <a:t>Sommario</a:t>
            </a:r>
          </a:p>
        </p:txBody>
      </p:sp>
      <p:sp>
        <p:nvSpPr>
          <p:cNvPr id="4" name="Text Placeholder 3">
            <a:extLst>
              <a:ext uri="{FF2B5EF4-FFF2-40B4-BE49-F238E27FC236}">
                <a16:creationId xmlns:a16="http://schemas.microsoft.com/office/drawing/2014/main" id="{3DA98759-0A32-AD74-0A65-51838F1FD06C}"/>
              </a:ext>
            </a:extLst>
          </p:cNvPr>
          <p:cNvSpPr>
            <a:spLocks noGrp="1"/>
          </p:cNvSpPr>
          <p:nvPr>
            <p:ph idx="1"/>
          </p:nvPr>
        </p:nvSpPr>
        <p:spPr>
          <a:xfrm>
            <a:off x="838200" y="1189704"/>
            <a:ext cx="10515600" cy="5574634"/>
          </a:xfrm>
        </p:spPr>
        <p:txBody>
          <a:bodyPr numCol="3">
            <a:noAutofit/>
          </a:bodyPr>
          <a:lstStyle/>
          <a:p>
            <a:pPr>
              <a:lnSpc>
                <a:spcPct val="100000"/>
              </a:lnSpc>
            </a:pPr>
            <a:r>
              <a:rPr lang="it-IT" sz="1600" b="1" dirty="0">
                <a:ea typeface="Roboto Mono" panose="00000009000000000000" pitchFamily="49" charset="0"/>
              </a:rPr>
              <a:t>Viste e componenti</a:t>
            </a:r>
          </a:p>
          <a:p>
            <a:pPr>
              <a:lnSpc>
                <a:spcPct val="100000"/>
              </a:lnSpc>
            </a:pPr>
            <a:r>
              <a:rPr lang="it-IT" sz="1600" dirty="0">
                <a:solidFill>
                  <a:srgbClr val="FF0000"/>
                </a:solidFill>
                <a:ea typeface="Roboto Mono" panose="00000009000000000000" pitchFamily="49" charset="0"/>
              </a:rPr>
              <a:t>Login</a:t>
            </a:r>
          </a:p>
          <a:p>
            <a:pPr>
              <a:lnSpc>
                <a:spcPct val="100000"/>
              </a:lnSpc>
            </a:pPr>
            <a:r>
              <a:rPr lang="it-IT" sz="1600" dirty="0" err="1">
                <a:solidFill>
                  <a:srgbClr val="FF0000"/>
                </a:solidFill>
                <a:ea typeface="Roboto Mono" panose="00000009000000000000" pitchFamily="49" charset="0"/>
              </a:rPr>
              <a:t>Register</a:t>
            </a:r>
            <a:endParaRPr lang="it-IT" sz="1600" dirty="0">
              <a:solidFill>
                <a:srgbClr val="FF0000"/>
              </a:solidFill>
              <a:ea typeface="Roboto Mono" panose="00000009000000000000" pitchFamily="49" charset="0"/>
            </a:endParaRPr>
          </a:p>
          <a:p>
            <a:pPr>
              <a:lnSpc>
                <a:spcPct val="100000"/>
              </a:lnSpc>
            </a:pPr>
            <a:r>
              <a:rPr lang="it-IT" sz="1600" dirty="0" err="1">
                <a:solidFill>
                  <a:srgbClr val="FF0000"/>
                </a:solidFill>
                <a:ea typeface="Roboto Mono" panose="00000009000000000000" pitchFamily="49" charset="0"/>
              </a:rPr>
              <a:t>HomePage</a:t>
            </a:r>
            <a:endParaRPr lang="it-IT" sz="1600" dirty="0">
              <a:solidFill>
                <a:srgbClr val="FF0000"/>
              </a:solidFill>
              <a:ea typeface="Roboto Mono" panose="00000009000000000000" pitchFamily="49" charset="0"/>
            </a:endParaRPr>
          </a:p>
          <a:p>
            <a:pPr lvl="2">
              <a:lnSpc>
                <a:spcPct val="100000"/>
              </a:lnSpc>
            </a:pPr>
            <a:r>
              <a:rPr lang="it-IT" sz="1600" dirty="0" err="1">
                <a:solidFill>
                  <a:srgbClr val="00B050"/>
                </a:solidFill>
                <a:ea typeface="Roboto Mono" panose="00000009000000000000" pitchFamily="49" charset="0"/>
              </a:rPr>
              <a:t>FoldersTree</a:t>
            </a:r>
            <a:endParaRPr lang="it-IT" sz="1600" dirty="0">
              <a:solidFill>
                <a:srgbClr val="00B050"/>
              </a:solidFill>
              <a:ea typeface="Roboto Mono" panose="00000009000000000000" pitchFamily="49" charset="0"/>
            </a:endParaRPr>
          </a:p>
          <a:p>
            <a:pPr lvl="2">
              <a:lnSpc>
                <a:spcPct val="100000"/>
              </a:lnSpc>
            </a:pPr>
            <a:r>
              <a:rPr lang="it-IT" sz="1600" dirty="0">
                <a:solidFill>
                  <a:srgbClr val="00B050"/>
                </a:solidFill>
                <a:ea typeface="Roboto Mono" panose="00000009000000000000" pitchFamily="49" charset="0"/>
              </a:rPr>
              <a:t>Form create </a:t>
            </a:r>
            <a:r>
              <a:rPr lang="it-IT" sz="1600" dirty="0" err="1">
                <a:solidFill>
                  <a:srgbClr val="00B050"/>
                </a:solidFill>
                <a:ea typeface="Roboto Mono" panose="00000009000000000000" pitchFamily="49" charset="0"/>
              </a:rPr>
              <a:t>SubFolder</a:t>
            </a:r>
            <a:endParaRPr lang="it-IT" sz="1600" dirty="0">
              <a:solidFill>
                <a:srgbClr val="00B050"/>
              </a:solidFill>
              <a:ea typeface="Roboto Mono" panose="00000009000000000000" pitchFamily="49" charset="0"/>
            </a:endParaRPr>
          </a:p>
          <a:p>
            <a:pPr lvl="2">
              <a:lnSpc>
                <a:spcPct val="100000"/>
              </a:lnSpc>
            </a:pPr>
            <a:r>
              <a:rPr lang="it-IT" sz="1600" dirty="0">
                <a:solidFill>
                  <a:srgbClr val="00B050"/>
                </a:solidFill>
                <a:ea typeface="Roboto Mono" panose="00000009000000000000" pitchFamily="49" charset="0"/>
              </a:rPr>
              <a:t>Form create </a:t>
            </a:r>
            <a:r>
              <a:rPr lang="it-IT" sz="1600" dirty="0" err="1">
                <a:solidFill>
                  <a:srgbClr val="00B050"/>
                </a:solidFill>
                <a:ea typeface="Roboto Mono" panose="00000009000000000000" pitchFamily="49" charset="0"/>
              </a:rPr>
              <a:t>Document</a:t>
            </a:r>
            <a:r>
              <a:rPr lang="it-IT" sz="1600" dirty="0">
                <a:solidFill>
                  <a:srgbClr val="00B050"/>
                </a:solidFill>
                <a:ea typeface="Roboto Mono" panose="00000009000000000000" pitchFamily="49" charset="0"/>
              </a:rPr>
              <a:t> </a:t>
            </a:r>
          </a:p>
          <a:p>
            <a:pPr lvl="2">
              <a:lnSpc>
                <a:spcPct val="100000"/>
              </a:lnSpc>
            </a:pPr>
            <a:r>
              <a:rPr lang="it-IT" sz="1600" dirty="0">
                <a:solidFill>
                  <a:srgbClr val="00B050"/>
                </a:solidFill>
                <a:ea typeface="Roboto Mono" panose="00000009000000000000" pitchFamily="49" charset="0"/>
              </a:rPr>
              <a:t>Show </a:t>
            </a:r>
            <a:r>
              <a:rPr lang="it-IT" sz="1600" dirty="0" err="1">
                <a:solidFill>
                  <a:srgbClr val="00B050"/>
                </a:solidFill>
                <a:ea typeface="Roboto Mono" panose="00000009000000000000" pitchFamily="49" charset="0"/>
              </a:rPr>
              <a:t>subFolder</a:t>
            </a:r>
            <a:r>
              <a:rPr lang="it-IT" sz="1600" dirty="0">
                <a:solidFill>
                  <a:srgbClr val="00B050"/>
                </a:solidFill>
                <a:ea typeface="Roboto Mono" panose="00000009000000000000" pitchFamily="49" charset="0"/>
              </a:rPr>
              <a:t> </a:t>
            </a:r>
            <a:r>
              <a:rPr lang="it-IT" sz="1600" dirty="0" err="1">
                <a:solidFill>
                  <a:srgbClr val="00B050"/>
                </a:solidFill>
                <a:ea typeface="Roboto Mono" panose="00000009000000000000" pitchFamily="49" charset="0"/>
              </a:rPr>
              <a:t>documents</a:t>
            </a:r>
            <a:endParaRPr lang="it-IT" sz="1600" dirty="0">
              <a:solidFill>
                <a:srgbClr val="00B050"/>
              </a:solidFill>
              <a:ea typeface="Roboto Mono" panose="00000009000000000000" pitchFamily="49" charset="0"/>
            </a:endParaRPr>
          </a:p>
          <a:p>
            <a:pPr lvl="2">
              <a:lnSpc>
                <a:spcPct val="100000"/>
              </a:lnSpc>
            </a:pPr>
            <a:r>
              <a:rPr lang="it-IT" sz="1600" dirty="0">
                <a:solidFill>
                  <a:srgbClr val="00B050"/>
                </a:solidFill>
                <a:ea typeface="Roboto Mono" panose="00000009000000000000" pitchFamily="49" charset="0"/>
              </a:rPr>
              <a:t>Show doc </a:t>
            </a:r>
            <a:r>
              <a:rPr lang="it-IT" sz="1600" dirty="0" err="1">
                <a:solidFill>
                  <a:srgbClr val="00B050"/>
                </a:solidFill>
                <a:ea typeface="Roboto Mono" panose="00000009000000000000" pitchFamily="49" charset="0"/>
              </a:rPr>
              <a:t>details</a:t>
            </a:r>
            <a:endParaRPr lang="it-IT" sz="1600" dirty="0">
              <a:solidFill>
                <a:srgbClr val="00B050"/>
              </a:solidFill>
              <a:ea typeface="Roboto Mono" panose="00000009000000000000" pitchFamily="49" charset="0"/>
            </a:endParaRPr>
          </a:p>
          <a:p>
            <a:pPr lvl="2">
              <a:lnSpc>
                <a:spcPct val="100000"/>
              </a:lnSpc>
            </a:pPr>
            <a:r>
              <a:rPr lang="it-IT" sz="1600" dirty="0">
                <a:solidFill>
                  <a:srgbClr val="00B050"/>
                </a:solidFill>
                <a:ea typeface="Roboto Mono" panose="00000009000000000000" pitchFamily="49" charset="0"/>
              </a:rPr>
              <a:t>Welcome Message</a:t>
            </a:r>
          </a:p>
          <a:p>
            <a:pPr lvl="2">
              <a:lnSpc>
                <a:spcPct val="100000"/>
              </a:lnSpc>
            </a:pPr>
            <a:r>
              <a:rPr lang="it-IT" sz="1600" dirty="0" err="1">
                <a:solidFill>
                  <a:srgbClr val="00B050"/>
                </a:solidFill>
                <a:ea typeface="Roboto Mono" panose="00000009000000000000" pitchFamily="49" charset="0"/>
              </a:rPr>
              <a:t>Alert</a:t>
            </a:r>
            <a:r>
              <a:rPr lang="it-IT" sz="1600" dirty="0">
                <a:solidFill>
                  <a:srgbClr val="00B050"/>
                </a:solidFill>
                <a:ea typeface="Roboto Mono" panose="00000009000000000000" pitchFamily="49" charset="0"/>
              </a:rPr>
              <a:t> Message</a:t>
            </a:r>
          </a:p>
          <a:p>
            <a:pPr lvl="2">
              <a:lnSpc>
                <a:spcPct val="100000"/>
              </a:lnSpc>
            </a:pPr>
            <a:r>
              <a:rPr lang="it-IT" sz="1600" dirty="0">
                <a:solidFill>
                  <a:srgbClr val="00B050"/>
                </a:solidFill>
                <a:ea typeface="Roboto Mono" panose="00000009000000000000" pitchFamily="49" charset="0"/>
              </a:rPr>
              <a:t>Trash BIN</a:t>
            </a:r>
          </a:p>
          <a:p>
            <a:pPr>
              <a:lnSpc>
                <a:spcPct val="100000"/>
              </a:lnSpc>
            </a:pPr>
            <a:r>
              <a:rPr lang="it-IT" sz="1600" b="1" dirty="0"/>
              <a:t>Eventi e azioni</a:t>
            </a:r>
          </a:p>
          <a:p>
            <a:pPr lvl="1">
              <a:lnSpc>
                <a:spcPct val="100000"/>
              </a:lnSpc>
            </a:pPr>
            <a:r>
              <a:rPr lang="it-IT" sz="1600" b="1" dirty="0">
                <a:solidFill>
                  <a:srgbClr val="0070C0"/>
                </a:solidFill>
              </a:rPr>
              <a:t>Login</a:t>
            </a:r>
          </a:p>
          <a:p>
            <a:pPr lvl="2">
              <a:lnSpc>
                <a:spcPct val="100000"/>
              </a:lnSpc>
            </a:pPr>
            <a:r>
              <a:rPr lang="it-IT" sz="1600" dirty="0" err="1">
                <a:solidFill>
                  <a:srgbClr val="C00000"/>
                </a:solidFill>
              </a:rPr>
              <a:t>CheckLogin</a:t>
            </a:r>
            <a:endParaRPr lang="it-IT" sz="1600" dirty="0">
              <a:solidFill>
                <a:srgbClr val="C00000"/>
              </a:solidFill>
            </a:endParaRPr>
          </a:p>
          <a:p>
            <a:pPr lvl="1">
              <a:lnSpc>
                <a:spcPct val="100000"/>
              </a:lnSpc>
            </a:pPr>
            <a:r>
              <a:rPr lang="it-IT" sz="1600" b="1" dirty="0" err="1">
                <a:solidFill>
                  <a:srgbClr val="0070C0"/>
                </a:solidFill>
              </a:rPr>
              <a:t>Subscribe</a:t>
            </a:r>
            <a:endParaRPr lang="it-IT" sz="1600" b="1" dirty="0">
              <a:solidFill>
                <a:srgbClr val="0070C0"/>
              </a:solidFill>
            </a:endParaRPr>
          </a:p>
          <a:p>
            <a:pPr lvl="2">
              <a:lnSpc>
                <a:spcPct val="100000"/>
              </a:lnSpc>
            </a:pPr>
            <a:r>
              <a:rPr lang="it-IT" sz="1600" dirty="0" err="1">
                <a:solidFill>
                  <a:srgbClr val="C00000"/>
                </a:solidFill>
              </a:rPr>
              <a:t>CheckRegister</a:t>
            </a:r>
            <a:endParaRPr lang="it-IT" sz="1600" dirty="0">
              <a:solidFill>
                <a:srgbClr val="C00000"/>
              </a:solidFill>
            </a:endParaRPr>
          </a:p>
          <a:p>
            <a:pPr lvl="1">
              <a:lnSpc>
                <a:spcPct val="100000"/>
              </a:lnSpc>
            </a:pPr>
            <a:r>
              <a:rPr lang="it-IT" sz="1600" b="1" dirty="0">
                <a:solidFill>
                  <a:srgbClr val="0070C0"/>
                </a:solidFill>
              </a:rPr>
              <a:t>Click  </a:t>
            </a:r>
            <a:r>
              <a:rPr lang="it-IT" sz="1600" b="1" dirty="0" err="1">
                <a:solidFill>
                  <a:srgbClr val="0070C0"/>
                </a:solidFill>
              </a:rPr>
              <a:t>button</a:t>
            </a:r>
            <a:r>
              <a:rPr lang="it-IT" sz="1600" b="1" dirty="0">
                <a:solidFill>
                  <a:srgbClr val="0070C0"/>
                </a:solidFill>
              </a:rPr>
              <a:t> : </a:t>
            </a:r>
            <a:r>
              <a:rPr lang="it-IT" sz="1600" b="1" dirty="0" err="1">
                <a:solidFill>
                  <a:srgbClr val="0070C0"/>
                </a:solidFill>
              </a:rPr>
              <a:t>add</a:t>
            </a:r>
            <a:r>
              <a:rPr lang="it-IT" sz="1600" b="1" dirty="0">
                <a:solidFill>
                  <a:srgbClr val="0070C0"/>
                </a:solidFill>
              </a:rPr>
              <a:t> </a:t>
            </a:r>
            <a:r>
              <a:rPr lang="it-IT" sz="1600" b="1" dirty="0" err="1">
                <a:solidFill>
                  <a:srgbClr val="0070C0"/>
                </a:solidFill>
              </a:rPr>
              <a:t>SubFolder</a:t>
            </a:r>
            <a:endParaRPr lang="it-IT" sz="1600" b="1" dirty="0">
              <a:solidFill>
                <a:srgbClr val="0070C0"/>
              </a:solidFill>
            </a:endParaRPr>
          </a:p>
          <a:p>
            <a:pPr lvl="2">
              <a:lnSpc>
                <a:spcPct val="100000"/>
              </a:lnSpc>
            </a:pPr>
            <a:r>
              <a:rPr lang="it-IT" sz="1600" dirty="0">
                <a:solidFill>
                  <a:srgbClr val="C00000"/>
                </a:solidFill>
              </a:rPr>
              <a:t>Show </a:t>
            </a:r>
            <a:r>
              <a:rPr lang="it-IT" sz="1600" dirty="0" err="1">
                <a:solidFill>
                  <a:srgbClr val="C00000"/>
                </a:solidFill>
              </a:rPr>
              <a:t>form</a:t>
            </a:r>
            <a:r>
              <a:rPr lang="it-IT" sz="1600" dirty="0">
                <a:solidFill>
                  <a:srgbClr val="C00000"/>
                </a:solidFill>
              </a:rPr>
              <a:t> </a:t>
            </a:r>
            <a:r>
              <a:rPr lang="it-IT" sz="1600" dirty="0" err="1">
                <a:solidFill>
                  <a:srgbClr val="C00000"/>
                </a:solidFill>
              </a:rPr>
              <a:t>subFolder</a:t>
            </a:r>
            <a:r>
              <a:rPr lang="it-IT" sz="1600" dirty="0">
                <a:solidFill>
                  <a:srgbClr val="C00000"/>
                </a:solidFill>
              </a:rPr>
              <a:t> </a:t>
            </a:r>
            <a:r>
              <a:rPr lang="it-IT" sz="1600" dirty="0" err="1">
                <a:solidFill>
                  <a:srgbClr val="C00000"/>
                </a:solidFill>
              </a:rPr>
              <a:t>creation</a:t>
            </a:r>
            <a:endParaRPr lang="it-IT" sz="1600" dirty="0">
              <a:solidFill>
                <a:srgbClr val="C00000"/>
              </a:solidFill>
            </a:endParaRPr>
          </a:p>
          <a:p>
            <a:pPr lvl="1">
              <a:lnSpc>
                <a:spcPct val="100000"/>
              </a:lnSpc>
            </a:pPr>
            <a:r>
              <a:rPr lang="it-IT" sz="1600" b="1" dirty="0">
                <a:solidFill>
                  <a:srgbClr val="0070C0"/>
                </a:solidFill>
              </a:rPr>
              <a:t>Click </a:t>
            </a:r>
            <a:r>
              <a:rPr lang="it-IT" sz="1600" b="1" dirty="0" err="1">
                <a:solidFill>
                  <a:srgbClr val="0070C0"/>
                </a:solidFill>
              </a:rPr>
              <a:t>button</a:t>
            </a:r>
            <a:r>
              <a:rPr lang="it-IT" sz="1600" b="1" dirty="0">
                <a:solidFill>
                  <a:srgbClr val="0070C0"/>
                </a:solidFill>
              </a:rPr>
              <a:t> : </a:t>
            </a:r>
            <a:r>
              <a:rPr lang="it-IT" sz="1600" b="1" dirty="0" err="1">
                <a:solidFill>
                  <a:srgbClr val="0070C0"/>
                </a:solidFill>
              </a:rPr>
              <a:t>add</a:t>
            </a:r>
            <a:r>
              <a:rPr lang="it-IT" sz="1600" b="1" dirty="0">
                <a:solidFill>
                  <a:srgbClr val="0070C0"/>
                </a:solidFill>
              </a:rPr>
              <a:t> </a:t>
            </a:r>
            <a:r>
              <a:rPr lang="it-IT" sz="1600" b="1" dirty="0" err="1">
                <a:solidFill>
                  <a:srgbClr val="0070C0"/>
                </a:solidFill>
              </a:rPr>
              <a:t>document</a:t>
            </a:r>
            <a:endParaRPr lang="it-IT" sz="1600" b="1" dirty="0">
              <a:solidFill>
                <a:srgbClr val="0070C0"/>
              </a:solidFill>
            </a:endParaRPr>
          </a:p>
          <a:p>
            <a:pPr lvl="2">
              <a:lnSpc>
                <a:spcPct val="100000"/>
              </a:lnSpc>
            </a:pPr>
            <a:r>
              <a:rPr lang="it-IT" sz="1600" dirty="0">
                <a:solidFill>
                  <a:srgbClr val="C00000"/>
                </a:solidFill>
              </a:rPr>
              <a:t>Show </a:t>
            </a:r>
            <a:r>
              <a:rPr lang="it-IT" sz="1600" dirty="0" err="1">
                <a:solidFill>
                  <a:srgbClr val="C00000"/>
                </a:solidFill>
              </a:rPr>
              <a:t>form</a:t>
            </a:r>
            <a:r>
              <a:rPr lang="it-IT" sz="1600" dirty="0">
                <a:solidFill>
                  <a:srgbClr val="C00000"/>
                </a:solidFill>
              </a:rPr>
              <a:t> </a:t>
            </a:r>
            <a:r>
              <a:rPr lang="it-IT" sz="1600" dirty="0" err="1">
                <a:solidFill>
                  <a:srgbClr val="C00000"/>
                </a:solidFill>
              </a:rPr>
              <a:t>document</a:t>
            </a:r>
            <a:r>
              <a:rPr lang="it-IT" sz="1600" dirty="0">
                <a:solidFill>
                  <a:srgbClr val="C00000"/>
                </a:solidFill>
              </a:rPr>
              <a:t> </a:t>
            </a:r>
            <a:r>
              <a:rPr lang="it-IT" sz="1600" dirty="0" err="1">
                <a:solidFill>
                  <a:srgbClr val="C00000"/>
                </a:solidFill>
              </a:rPr>
              <a:t>creation</a:t>
            </a:r>
            <a:endParaRPr lang="it-IT" sz="1600" dirty="0">
              <a:solidFill>
                <a:srgbClr val="C00000"/>
              </a:solidFill>
            </a:endParaRPr>
          </a:p>
          <a:p>
            <a:pPr lvl="1">
              <a:lnSpc>
                <a:spcPct val="100000"/>
              </a:lnSpc>
            </a:pPr>
            <a:r>
              <a:rPr lang="it-IT" sz="1600" b="1" dirty="0">
                <a:solidFill>
                  <a:srgbClr val="0070C0"/>
                </a:solidFill>
              </a:rPr>
              <a:t>Click Open(</a:t>
            </a:r>
            <a:r>
              <a:rPr lang="it-IT" sz="1600" b="1" dirty="0" err="1">
                <a:solidFill>
                  <a:srgbClr val="0070C0"/>
                </a:solidFill>
              </a:rPr>
              <a:t>subFolder</a:t>
            </a:r>
            <a:r>
              <a:rPr lang="it-IT" sz="1600" b="1" dirty="0">
                <a:solidFill>
                  <a:srgbClr val="0070C0"/>
                </a:solidFill>
              </a:rPr>
              <a:t>)</a:t>
            </a:r>
          </a:p>
          <a:p>
            <a:pPr lvl="2">
              <a:lnSpc>
                <a:spcPct val="100000"/>
              </a:lnSpc>
            </a:pPr>
            <a:r>
              <a:rPr lang="it-IT" sz="1600" dirty="0">
                <a:solidFill>
                  <a:srgbClr val="C00000"/>
                </a:solidFill>
              </a:rPr>
              <a:t>Show sub folder </a:t>
            </a:r>
            <a:r>
              <a:rPr lang="it-IT" sz="1600" dirty="0" err="1">
                <a:solidFill>
                  <a:srgbClr val="C00000"/>
                </a:solidFill>
              </a:rPr>
              <a:t>details</a:t>
            </a:r>
            <a:r>
              <a:rPr lang="it-IT" sz="1600" dirty="0">
                <a:solidFill>
                  <a:srgbClr val="C00000"/>
                </a:solidFill>
              </a:rPr>
              <a:t>: </a:t>
            </a:r>
            <a:r>
              <a:rPr lang="it-IT" sz="1600" dirty="0" err="1">
                <a:solidFill>
                  <a:srgbClr val="C00000"/>
                </a:solidFill>
              </a:rPr>
              <a:t>documents</a:t>
            </a:r>
            <a:endParaRPr lang="it-IT" sz="1600" dirty="0">
              <a:solidFill>
                <a:srgbClr val="C00000"/>
              </a:solidFill>
            </a:endParaRPr>
          </a:p>
          <a:p>
            <a:pPr lvl="1">
              <a:lnSpc>
                <a:spcPct val="100000"/>
              </a:lnSpc>
            </a:pPr>
            <a:r>
              <a:rPr lang="it-IT" sz="1600" b="1" dirty="0">
                <a:solidFill>
                  <a:srgbClr val="0070C0"/>
                </a:solidFill>
              </a:rPr>
              <a:t>«</a:t>
            </a:r>
            <a:r>
              <a:rPr lang="it-IT" sz="1600" b="1" dirty="0" err="1">
                <a:solidFill>
                  <a:srgbClr val="0070C0"/>
                </a:solidFill>
              </a:rPr>
              <a:t>Move</a:t>
            </a:r>
            <a:r>
              <a:rPr lang="it-IT" sz="1600" b="1" dirty="0">
                <a:solidFill>
                  <a:srgbClr val="0070C0"/>
                </a:solidFill>
              </a:rPr>
              <a:t>» on </a:t>
            </a:r>
            <a:r>
              <a:rPr lang="it-IT" sz="1600" b="1" dirty="0" err="1">
                <a:solidFill>
                  <a:srgbClr val="0070C0"/>
                </a:solidFill>
              </a:rPr>
              <a:t>document</a:t>
            </a:r>
            <a:endParaRPr lang="it-IT" sz="1600" b="1" dirty="0">
              <a:solidFill>
                <a:srgbClr val="0070C0"/>
              </a:solidFill>
            </a:endParaRPr>
          </a:p>
          <a:p>
            <a:pPr lvl="2">
              <a:lnSpc>
                <a:spcPct val="100000"/>
              </a:lnSpc>
            </a:pPr>
            <a:r>
              <a:rPr lang="it-IT" sz="1600" dirty="0" err="1">
                <a:solidFill>
                  <a:srgbClr val="C00000"/>
                </a:solidFill>
              </a:rPr>
              <a:t>Move</a:t>
            </a:r>
            <a:r>
              <a:rPr lang="it-IT" sz="1600" dirty="0">
                <a:solidFill>
                  <a:srgbClr val="C00000"/>
                </a:solidFill>
              </a:rPr>
              <a:t> </a:t>
            </a:r>
            <a:r>
              <a:rPr lang="it-IT" sz="1600" dirty="0" err="1">
                <a:solidFill>
                  <a:srgbClr val="C00000"/>
                </a:solidFill>
              </a:rPr>
              <a:t>document</a:t>
            </a:r>
            <a:r>
              <a:rPr lang="it-IT" sz="1600" dirty="0">
                <a:solidFill>
                  <a:srgbClr val="C00000"/>
                </a:solidFill>
              </a:rPr>
              <a:t> in new sub folder with drag &amp; drop</a:t>
            </a:r>
          </a:p>
          <a:p>
            <a:pPr lvl="1">
              <a:lnSpc>
                <a:spcPct val="100000"/>
              </a:lnSpc>
            </a:pPr>
            <a:r>
              <a:rPr lang="it-IT" sz="1600" b="1" dirty="0">
                <a:solidFill>
                  <a:srgbClr val="0070C0"/>
                </a:solidFill>
              </a:rPr>
              <a:t>«</a:t>
            </a:r>
            <a:r>
              <a:rPr lang="it-IT" sz="1600" b="1" dirty="0" err="1">
                <a:solidFill>
                  <a:srgbClr val="0070C0"/>
                </a:solidFill>
              </a:rPr>
              <a:t>Move</a:t>
            </a:r>
            <a:r>
              <a:rPr lang="it-IT" sz="1600" b="1" dirty="0">
                <a:solidFill>
                  <a:srgbClr val="0070C0"/>
                </a:solidFill>
              </a:rPr>
              <a:t>» </a:t>
            </a:r>
            <a:r>
              <a:rPr lang="it-IT" sz="1600" b="1" dirty="0" err="1">
                <a:solidFill>
                  <a:srgbClr val="0070C0"/>
                </a:solidFill>
              </a:rPr>
              <a:t>each</a:t>
            </a:r>
            <a:r>
              <a:rPr lang="it-IT" sz="1600" b="1" dirty="0">
                <a:solidFill>
                  <a:srgbClr val="0070C0"/>
                </a:solidFill>
              </a:rPr>
              <a:t> </a:t>
            </a:r>
            <a:r>
              <a:rPr lang="it-IT" sz="1600" b="1" dirty="0" err="1">
                <a:solidFill>
                  <a:srgbClr val="0070C0"/>
                </a:solidFill>
              </a:rPr>
              <a:t>element</a:t>
            </a:r>
            <a:r>
              <a:rPr lang="it-IT" sz="1600" b="1" dirty="0">
                <a:solidFill>
                  <a:srgbClr val="0070C0"/>
                </a:solidFill>
              </a:rPr>
              <a:t> in BIN to delete</a:t>
            </a:r>
          </a:p>
          <a:p>
            <a:pPr lvl="2">
              <a:lnSpc>
                <a:spcPct val="100000"/>
              </a:lnSpc>
            </a:pPr>
            <a:r>
              <a:rPr lang="it-IT" sz="1600" dirty="0">
                <a:solidFill>
                  <a:srgbClr val="C00000"/>
                </a:solidFill>
              </a:rPr>
              <a:t>Drag &amp; drop to delete</a:t>
            </a:r>
          </a:p>
          <a:p>
            <a:pPr lvl="1">
              <a:lnSpc>
                <a:spcPct val="100000"/>
              </a:lnSpc>
            </a:pPr>
            <a:r>
              <a:rPr lang="it-IT" sz="1600" b="1" dirty="0">
                <a:solidFill>
                  <a:srgbClr val="0070C0"/>
                </a:solidFill>
              </a:rPr>
              <a:t>Click Open(</a:t>
            </a:r>
            <a:r>
              <a:rPr lang="it-IT" sz="1600" b="1" dirty="0" err="1">
                <a:solidFill>
                  <a:srgbClr val="0070C0"/>
                </a:solidFill>
              </a:rPr>
              <a:t>document</a:t>
            </a:r>
            <a:r>
              <a:rPr lang="it-IT" sz="1600" b="1" dirty="0">
                <a:solidFill>
                  <a:srgbClr val="0070C0"/>
                </a:solidFill>
              </a:rPr>
              <a:t>)</a:t>
            </a:r>
          </a:p>
          <a:p>
            <a:pPr lvl="2">
              <a:lnSpc>
                <a:spcPct val="100000"/>
              </a:lnSpc>
            </a:pPr>
            <a:r>
              <a:rPr lang="it-IT" sz="1600" dirty="0">
                <a:solidFill>
                  <a:srgbClr val="C00000"/>
                </a:solidFill>
              </a:rPr>
              <a:t>Show </a:t>
            </a:r>
            <a:r>
              <a:rPr lang="it-IT" sz="1600" dirty="0" err="1">
                <a:solidFill>
                  <a:srgbClr val="C00000"/>
                </a:solidFill>
              </a:rPr>
              <a:t>document</a:t>
            </a:r>
            <a:r>
              <a:rPr lang="it-IT" sz="1600" dirty="0">
                <a:solidFill>
                  <a:srgbClr val="C00000"/>
                </a:solidFill>
              </a:rPr>
              <a:t> </a:t>
            </a:r>
            <a:r>
              <a:rPr lang="it-IT" sz="1600" dirty="0" err="1">
                <a:solidFill>
                  <a:srgbClr val="C00000"/>
                </a:solidFill>
              </a:rPr>
              <a:t>details</a:t>
            </a:r>
            <a:endParaRPr lang="it-IT" sz="1600" dirty="0">
              <a:solidFill>
                <a:srgbClr val="C00000"/>
              </a:solidFill>
            </a:endParaRPr>
          </a:p>
          <a:p>
            <a:pPr lvl="1">
              <a:lnSpc>
                <a:spcPct val="100000"/>
              </a:lnSpc>
            </a:pPr>
            <a:r>
              <a:rPr lang="it-IT" sz="1600" b="1" dirty="0">
                <a:solidFill>
                  <a:srgbClr val="0070C0"/>
                </a:solidFill>
              </a:rPr>
              <a:t>Logout</a:t>
            </a:r>
          </a:p>
          <a:p>
            <a:pPr lvl="2">
              <a:lnSpc>
                <a:spcPct val="100000"/>
              </a:lnSpc>
            </a:pPr>
            <a:r>
              <a:rPr lang="it-IT" sz="1600" dirty="0">
                <a:solidFill>
                  <a:srgbClr val="C00000"/>
                </a:solidFill>
              </a:rPr>
              <a:t>Logout	</a:t>
            </a:r>
          </a:p>
        </p:txBody>
      </p:sp>
    </p:spTree>
    <p:extLst>
      <p:ext uri="{BB962C8B-B14F-4D97-AF65-F5344CB8AC3E}">
        <p14:creationId xmlns:p14="http://schemas.microsoft.com/office/powerpoint/2010/main" val="2265753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ECC61B-0291-C9CE-D0F6-5F6B4B5730D9}"/>
              </a:ext>
            </a:extLst>
          </p:cNvPr>
          <p:cNvSpPr>
            <a:spLocks noGrp="1"/>
          </p:cNvSpPr>
          <p:nvPr>
            <p:ph type="title"/>
          </p:nvPr>
        </p:nvSpPr>
        <p:spPr>
          <a:xfrm>
            <a:off x="838200" y="365126"/>
            <a:ext cx="10515600" cy="873740"/>
          </a:xfrm>
        </p:spPr>
        <p:txBody>
          <a:bodyPr/>
          <a:lstStyle/>
          <a:p>
            <a:r>
              <a:rPr lang="it-IT" b="1" dirty="0"/>
              <a:t>Server Side: DAO and Model Objects</a:t>
            </a:r>
          </a:p>
        </p:txBody>
      </p:sp>
      <p:sp>
        <p:nvSpPr>
          <p:cNvPr id="4" name="Text Placeholder 2">
            <a:extLst>
              <a:ext uri="{FF2B5EF4-FFF2-40B4-BE49-F238E27FC236}">
                <a16:creationId xmlns:a16="http://schemas.microsoft.com/office/drawing/2014/main" id="{4D23E2EE-9B14-FBFB-78A4-4E3FC729E753}"/>
              </a:ext>
            </a:extLst>
          </p:cNvPr>
          <p:cNvSpPr>
            <a:spLocks noGrp="1"/>
          </p:cNvSpPr>
          <p:nvPr>
            <p:ph idx="1"/>
          </p:nvPr>
        </p:nvSpPr>
        <p:spPr>
          <a:xfrm>
            <a:off x="838200" y="1238250"/>
            <a:ext cx="10515600" cy="5254625"/>
          </a:xfrm>
        </p:spPr>
        <p:txBody>
          <a:bodyPr numCol="2">
            <a:normAutofit/>
          </a:bodyPr>
          <a:lstStyle/>
          <a:p>
            <a:r>
              <a:rPr lang="en-US" sz="3200" b="1" dirty="0">
                <a:solidFill>
                  <a:srgbClr val="0070C0"/>
                </a:solidFill>
              </a:rPr>
              <a:t>Controllers</a:t>
            </a:r>
          </a:p>
          <a:p>
            <a:pPr lvl="1"/>
            <a:r>
              <a:rPr lang="en-US" dirty="0" err="1"/>
              <a:t>CheckLogin</a:t>
            </a:r>
            <a:r>
              <a:rPr lang="en-US" dirty="0"/>
              <a:t> </a:t>
            </a:r>
          </a:p>
          <a:p>
            <a:pPr lvl="1"/>
            <a:r>
              <a:rPr lang="en-US" dirty="0"/>
              <a:t>Logout  </a:t>
            </a:r>
          </a:p>
          <a:p>
            <a:pPr lvl="1"/>
            <a:r>
              <a:rPr lang="en-US" dirty="0" err="1"/>
              <a:t>CheckRegister</a:t>
            </a:r>
            <a:endParaRPr lang="en-US" dirty="0"/>
          </a:p>
          <a:p>
            <a:pPr lvl="1"/>
            <a:r>
              <a:rPr lang="en-US" dirty="0" err="1"/>
              <a:t>GetFoldersTree</a:t>
            </a:r>
            <a:endParaRPr lang="en-US" dirty="0"/>
          </a:p>
          <a:p>
            <a:pPr lvl="1"/>
            <a:r>
              <a:rPr lang="en-US" dirty="0" err="1"/>
              <a:t>GetDocuments</a:t>
            </a:r>
            <a:endParaRPr lang="en-US" dirty="0"/>
          </a:p>
          <a:p>
            <a:pPr lvl="1"/>
            <a:r>
              <a:rPr lang="en-US" dirty="0" err="1"/>
              <a:t>GetDocumentDetails</a:t>
            </a:r>
            <a:endParaRPr lang="en-US" dirty="0"/>
          </a:p>
          <a:p>
            <a:pPr lvl="1"/>
            <a:r>
              <a:rPr lang="en-US" dirty="0" err="1"/>
              <a:t>MoveDocument</a:t>
            </a:r>
            <a:endParaRPr lang="en-US" dirty="0"/>
          </a:p>
          <a:p>
            <a:pPr lvl="1"/>
            <a:r>
              <a:rPr lang="en-US" dirty="0" err="1"/>
              <a:t>CreateDocument</a:t>
            </a:r>
            <a:endParaRPr lang="en-US" dirty="0"/>
          </a:p>
          <a:p>
            <a:pPr lvl="1"/>
            <a:r>
              <a:rPr lang="en-US" dirty="0" err="1"/>
              <a:t>CreateSubFolder</a:t>
            </a:r>
            <a:endParaRPr lang="en-US" dirty="0"/>
          </a:p>
          <a:p>
            <a:pPr lvl="1"/>
            <a:r>
              <a:rPr lang="en-US" dirty="0" err="1"/>
              <a:t>DeleteContent</a:t>
            </a:r>
            <a:endParaRPr lang="en-US" dirty="0"/>
          </a:p>
          <a:p>
            <a:pPr lvl="1"/>
            <a:endParaRPr lang="en-US" dirty="0"/>
          </a:p>
          <a:p>
            <a:r>
              <a:rPr lang="en-US" b="1" dirty="0">
                <a:solidFill>
                  <a:srgbClr val="0070C0"/>
                </a:solidFill>
              </a:rPr>
              <a:t>Model objects (Beans)</a:t>
            </a:r>
          </a:p>
          <a:p>
            <a:pPr lvl="1"/>
            <a:r>
              <a:rPr lang="en-US" dirty="0"/>
              <a:t>User</a:t>
            </a:r>
          </a:p>
          <a:p>
            <a:pPr lvl="1"/>
            <a:r>
              <a:rPr lang="en-US" dirty="0"/>
              <a:t>Folder</a:t>
            </a:r>
          </a:p>
          <a:p>
            <a:pPr lvl="1"/>
            <a:r>
              <a:rPr lang="en-US" dirty="0" err="1"/>
              <a:t>SubFolder</a:t>
            </a:r>
            <a:endParaRPr lang="en-US" dirty="0"/>
          </a:p>
          <a:p>
            <a:pPr lvl="1"/>
            <a:r>
              <a:rPr lang="en-US" dirty="0"/>
              <a:t>Document</a:t>
            </a:r>
          </a:p>
          <a:p>
            <a:r>
              <a:rPr lang="en-US" b="1" dirty="0">
                <a:solidFill>
                  <a:srgbClr val="0070C0"/>
                </a:solidFill>
              </a:rPr>
              <a:t>Data Access Objects (Classes)</a:t>
            </a:r>
          </a:p>
          <a:p>
            <a:pPr lvl="1"/>
            <a:r>
              <a:rPr lang="en-US" dirty="0" err="1"/>
              <a:t>UserDAO</a:t>
            </a:r>
            <a:endParaRPr lang="en-US" dirty="0"/>
          </a:p>
          <a:p>
            <a:pPr lvl="1"/>
            <a:r>
              <a:rPr lang="en-US" dirty="0" err="1"/>
              <a:t>FolderDAO</a:t>
            </a:r>
            <a:endParaRPr lang="en-US" dirty="0"/>
          </a:p>
          <a:p>
            <a:pPr lvl="1"/>
            <a:r>
              <a:rPr lang="en-US" dirty="0" err="1"/>
              <a:t>SubFolderDAO</a:t>
            </a:r>
            <a:endParaRPr lang="en-US" dirty="0"/>
          </a:p>
          <a:p>
            <a:pPr lvl="1"/>
            <a:r>
              <a:rPr lang="en-US" dirty="0" err="1"/>
              <a:t>DocumentDAO</a:t>
            </a:r>
            <a:endParaRPr lang="en-US" dirty="0"/>
          </a:p>
          <a:p>
            <a:pPr lvl="1"/>
            <a:endParaRPr lang="en-US" dirty="0"/>
          </a:p>
        </p:txBody>
      </p:sp>
    </p:spTree>
    <p:extLst>
      <p:ext uri="{BB962C8B-B14F-4D97-AF65-F5344CB8AC3E}">
        <p14:creationId xmlns:p14="http://schemas.microsoft.com/office/powerpoint/2010/main" val="1744136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D30897-CBAC-2DE6-4A77-9439C3A87FF7}"/>
              </a:ext>
            </a:extLst>
          </p:cNvPr>
          <p:cNvSpPr>
            <a:spLocks noGrp="1"/>
          </p:cNvSpPr>
          <p:nvPr>
            <p:ph type="title"/>
          </p:nvPr>
        </p:nvSpPr>
        <p:spPr>
          <a:xfrm>
            <a:off x="838200" y="365125"/>
            <a:ext cx="10515600" cy="844243"/>
          </a:xfrm>
        </p:spPr>
        <p:txBody>
          <a:bodyPr/>
          <a:lstStyle/>
          <a:p>
            <a:r>
              <a:rPr lang="it-IT" b="1" dirty="0"/>
              <a:t>Client Side : </a:t>
            </a:r>
            <a:r>
              <a:rPr lang="it-IT" b="1" dirty="0" err="1"/>
              <a:t>View</a:t>
            </a:r>
            <a:r>
              <a:rPr lang="it-IT" b="1" dirty="0"/>
              <a:t> and </a:t>
            </a:r>
            <a:r>
              <a:rPr lang="it-IT" b="1" dirty="0" err="1"/>
              <a:t>View</a:t>
            </a:r>
            <a:r>
              <a:rPr lang="it-IT" b="1" dirty="0"/>
              <a:t> Components</a:t>
            </a:r>
          </a:p>
        </p:txBody>
      </p:sp>
      <p:sp>
        <p:nvSpPr>
          <p:cNvPr id="4" name="Text Placeholder 3">
            <a:extLst>
              <a:ext uri="{FF2B5EF4-FFF2-40B4-BE49-F238E27FC236}">
                <a16:creationId xmlns:a16="http://schemas.microsoft.com/office/drawing/2014/main" id="{D6DD7A4E-8C80-1FA7-D0BD-A3BD3A4391C9}"/>
              </a:ext>
            </a:extLst>
          </p:cNvPr>
          <p:cNvSpPr>
            <a:spLocks noGrp="1"/>
          </p:cNvSpPr>
          <p:nvPr>
            <p:ph idx="1"/>
          </p:nvPr>
        </p:nvSpPr>
        <p:spPr>
          <a:xfrm>
            <a:off x="838200" y="1209675"/>
            <a:ext cx="10515600" cy="5437188"/>
          </a:xfrm>
        </p:spPr>
        <p:txBody>
          <a:bodyPr numCol="2">
            <a:normAutofit/>
          </a:bodyPr>
          <a:lstStyle/>
          <a:p>
            <a:r>
              <a:rPr lang="it-IT" sz="1800" b="1" dirty="0">
                <a:solidFill>
                  <a:srgbClr val="0070C0"/>
                </a:solidFill>
              </a:rPr>
              <a:t>Login</a:t>
            </a:r>
          </a:p>
          <a:p>
            <a:pPr lvl="1"/>
            <a:r>
              <a:rPr lang="it-IT" sz="1400" dirty="0"/>
              <a:t>Login form</a:t>
            </a:r>
          </a:p>
          <a:p>
            <a:pPr lvl="2"/>
            <a:r>
              <a:rPr lang="it-IT" sz="1200" dirty="0"/>
              <a:t>Gestione del submit e degli errori</a:t>
            </a:r>
          </a:p>
          <a:p>
            <a:r>
              <a:rPr lang="it-IT" sz="1800" b="1" dirty="0" err="1">
                <a:solidFill>
                  <a:srgbClr val="0070C0"/>
                </a:solidFill>
              </a:rPr>
              <a:t>Register</a:t>
            </a:r>
            <a:endParaRPr lang="it-IT" sz="1800" b="1" dirty="0">
              <a:solidFill>
                <a:srgbClr val="0070C0"/>
              </a:solidFill>
            </a:endParaRPr>
          </a:p>
          <a:p>
            <a:pPr lvl="1"/>
            <a:r>
              <a:rPr lang="it-IT" sz="1400" dirty="0"/>
              <a:t>Login </a:t>
            </a:r>
            <a:r>
              <a:rPr lang="it-IT" sz="1400" dirty="0" err="1"/>
              <a:t>form</a:t>
            </a:r>
            <a:endParaRPr lang="it-IT" sz="1400" dirty="0"/>
          </a:p>
          <a:p>
            <a:pPr lvl="2"/>
            <a:r>
              <a:rPr lang="it-IT" sz="1200" dirty="0"/>
              <a:t>Gestione del </a:t>
            </a:r>
            <a:r>
              <a:rPr lang="it-IT" sz="1200" dirty="0" err="1"/>
              <a:t>submit</a:t>
            </a:r>
            <a:r>
              <a:rPr lang="it-IT" sz="1200" dirty="0"/>
              <a:t> e degli errori</a:t>
            </a:r>
            <a:endParaRPr lang="it-IT" sz="1800" dirty="0"/>
          </a:p>
          <a:p>
            <a:r>
              <a:rPr lang="it-IT" sz="1800" b="1" dirty="0">
                <a:solidFill>
                  <a:srgbClr val="0070C0"/>
                </a:solidFill>
              </a:rPr>
              <a:t>Home</a:t>
            </a:r>
          </a:p>
          <a:p>
            <a:pPr lvl="1"/>
            <a:r>
              <a:rPr lang="it-IT" sz="1400" dirty="0" err="1"/>
              <a:t>PageOrchestrator</a:t>
            </a:r>
            <a:endParaRPr lang="it-IT" sz="1400" dirty="0"/>
          </a:p>
          <a:p>
            <a:pPr lvl="2"/>
            <a:r>
              <a:rPr lang="it-IT" sz="1200" dirty="0"/>
              <a:t>start()</a:t>
            </a:r>
          </a:p>
          <a:p>
            <a:pPr lvl="2"/>
            <a:r>
              <a:rPr lang="it-IT" sz="1200" dirty="0" err="1"/>
              <a:t>refresh</a:t>
            </a:r>
            <a:r>
              <a:rPr lang="it-IT" sz="1200" dirty="0"/>
              <a:t>()</a:t>
            </a:r>
            <a:endParaRPr lang="it-IT" sz="1800" dirty="0"/>
          </a:p>
          <a:p>
            <a:pPr lvl="1"/>
            <a:r>
              <a:rPr lang="it-IT" sz="1400" dirty="0" err="1"/>
              <a:t>FolderTree</a:t>
            </a:r>
            <a:endParaRPr lang="it-IT" sz="1400" dirty="0"/>
          </a:p>
          <a:p>
            <a:pPr lvl="2"/>
            <a:r>
              <a:rPr lang="it-IT" sz="1200" dirty="0"/>
              <a:t>show() and update()</a:t>
            </a:r>
          </a:p>
          <a:p>
            <a:pPr lvl="2"/>
            <a:r>
              <a:rPr lang="it-IT" sz="1200" dirty="0" err="1"/>
              <a:t>formCreateSubFolder</a:t>
            </a:r>
            <a:endParaRPr lang="it-IT" sz="1200" dirty="0"/>
          </a:p>
          <a:p>
            <a:pPr lvl="2"/>
            <a:r>
              <a:rPr lang="it-IT" sz="1200" dirty="0" err="1"/>
              <a:t>formCreateDocument</a:t>
            </a:r>
            <a:endParaRPr lang="it-IT" sz="1200" dirty="0"/>
          </a:p>
          <a:p>
            <a:pPr lvl="2"/>
            <a:r>
              <a:rPr lang="it-IT" sz="1200" dirty="0"/>
              <a:t>reset()</a:t>
            </a:r>
          </a:p>
          <a:p>
            <a:pPr lvl="1"/>
            <a:r>
              <a:rPr lang="it-IT" sz="1400" dirty="0" err="1"/>
              <a:t>DocumentsList</a:t>
            </a:r>
            <a:endParaRPr lang="it-IT" sz="1400" dirty="0"/>
          </a:p>
          <a:p>
            <a:pPr lvl="2"/>
            <a:r>
              <a:rPr lang="it-IT" sz="1200" dirty="0"/>
              <a:t>show() and update()</a:t>
            </a:r>
          </a:p>
          <a:p>
            <a:pPr lvl="2"/>
            <a:r>
              <a:rPr lang="it-IT" sz="1200" dirty="0"/>
              <a:t>folder</a:t>
            </a:r>
          </a:p>
          <a:p>
            <a:pPr lvl="2"/>
            <a:r>
              <a:rPr lang="it-IT" sz="1200" dirty="0"/>
              <a:t>reset()</a:t>
            </a:r>
          </a:p>
          <a:p>
            <a:pPr lvl="2"/>
            <a:endParaRPr lang="it-IT" sz="1200" dirty="0"/>
          </a:p>
          <a:p>
            <a:pPr lvl="2"/>
            <a:endParaRPr lang="it-IT" sz="1200" dirty="0"/>
          </a:p>
          <a:p>
            <a:pPr lvl="1"/>
            <a:r>
              <a:rPr lang="it-IT" sz="1400" dirty="0" err="1"/>
              <a:t>DocumentDetails</a:t>
            </a:r>
            <a:endParaRPr lang="it-IT" sz="1400" dirty="0"/>
          </a:p>
          <a:p>
            <a:pPr lvl="2"/>
            <a:r>
              <a:rPr lang="it-IT" sz="1200" dirty="0"/>
              <a:t>show() and update()</a:t>
            </a:r>
          </a:p>
          <a:p>
            <a:pPr lvl="2"/>
            <a:r>
              <a:rPr lang="it-IT" sz="1200" dirty="0"/>
              <a:t>reset()</a:t>
            </a:r>
          </a:p>
          <a:p>
            <a:pPr marL="457200" lvl="1" indent="0">
              <a:buNone/>
            </a:pPr>
            <a:endParaRPr lang="it-IT" sz="1400" dirty="0"/>
          </a:p>
        </p:txBody>
      </p:sp>
    </p:spTree>
    <p:extLst>
      <p:ext uri="{BB962C8B-B14F-4D97-AF65-F5344CB8AC3E}">
        <p14:creationId xmlns:p14="http://schemas.microsoft.com/office/powerpoint/2010/main" val="1650028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56DA8C-DADF-F6A8-EAEA-9EE81630C837}"/>
              </a:ext>
            </a:extLst>
          </p:cNvPr>
          <p:cNvSpPr>
            <a:spLocks noGrp="1"/>
          </p:cNvSpPr>
          <p:nvPr>
            <p:ph type="title"/>
          </p:nvPr>
        </p:nvSpPr>
        <p:spPr>
          <a:xfrm>
            <a:off x="838200" y="365125"/>
            <a:ext cx="10515600" cy="741299"/>
          </a:xfrm>
        </p:spPr>
        <p:txBody>
          <a:bodyPr/>
          <a:lstStyle/>
          <a:p>
            <a:r>
              <a:rPr lang="it-IT" b="1" dirty="0"/>
              <a:t>Evento: Caricamento </a:t>
            </a:r>
            <a:r>
              <a:rPr lang="it-IT" b="1" dirty="0" err="1"/>
              <a:t>HomePage</a:t>
            </a:r>
            <a:endParaRPr lang="it-IT" b="1" dirty="0"/>
          </a:p>
        </p:txBody>
      </p:sp>
      <p:cxnSp>
        <p:nvCxnSpPr>
          <p:cNvPr id="4" name="Straight Connector 135">
            <a:extLst>
              <a:ext uri="{FF2B5EF4-FFF2-40B4-BE49-F238E27FC236}">
                <a16:creationId xmlns:a16="http://schemas.microsoft.com/office/drawing/2014/main" id="{30772542-09C8-C932-B474-87F6E5B43417}"/>
              </a:ext>
            </a:extLst>
          </p:cNvPr>
          <p:cNvCxnSpPr/>
          <p:nvPr/>
        </p:nvCxnSpPr>
        <p:spPr>
          <a:xfrm>
            <a:off x="1684217" y="1793365"/>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 name="Google Shape;294;p37">
            <a:extLst>
              <a:ext uri="{FF2B5EF4-FFF2-40B4-BE49-F238E27FC236}">
                <a16:creationId xmlns:a16="http://schemas.microsoft.com/office/drawing/2014/main" id="{C748F819-733A-6661-36DC-0C9C6140EA1F}"/>
              </a:ext>
            </a:extLst>
          </p:cNvPr>
          <p:cNvSpPr txBox="1"/>
          <p:nvPr/>
        </p:nvSpPr>
        <p:spPr>
          <a:xfrm>
            <a:off x="789794" y="2267331"/>
            <a:ext cx="626506" cy="449165"/>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it-IT" sz="1200" dirty="0" err="1">
                <a:solidFill>
                  <a:schemeClr val="tx1"/>
                </a:solidFill>
                <a:latin typeface="Roboto Mono" panose="00000009000000000000" pitchFamily="49" charset="0"/>
                <a:ea typeface="Roboto Mono" panose="00000009000000000000" pitchFamily="49" charset="0"/>
                <a:cs typeface="Calibri"/>
                <a:sym typeface="Calibri"/>
              </a:rPr>
              <a:t>load</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6" name="Google Shape;290;p37">
            <a:extLst>
              <a:ext uri="{FF2B5EF4-FFF2-40B4-BE49-F238E27FC236}">
                <a16:creationId xmlns:a16="http://schemas.microsoft.com/office/drawing/2014/main" id="{50F1EA16-F6AF-7ACA-ECFF-D9358D0D68C7}"/>
              </a:ext>
            </a:extLst>
          </p:cNvPr>
          <p:cNvSpPr/>
          <p:nvPr/>
        </p:nvSpPr>
        <p:spPr>
          <a:xfrm>
            <a:off x="743729" y="1127674"/>
            <a:ext cx="1916853" cy="651379"/>
          </a:xfrm>
          <a:prstGeom prst="rect">
            <a:avLst/>
          </a:prstGeom>
          <a:solidFill>
            <a:schemeClr val="accent1">
              <a:lumMod val="60000"/>
              <a:lumOff val="40000"/>
            </a:schemeClr>
          </a:solidFill>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a:solidFill>
                  <a:schemeClr val="dk1"/>
                </a:solidFill>
                <a:latin typeface="Roboto Mono" panose="00000009000000000000" pitchFamily="49" charset="0"/>
                <a:ea typeface="Roboto Mono" panose="00000009000000000000" pitchFamily="49" charset="0"/>
                <a:cs typeface="Calibri"/>
                <a:sym typeface="Calibri"/>
              </a:rPr>
              <a:t>homepage.html + contentManagement.js</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sp>
        <p:nvSpPr>
          <p:cNvPr id="7" name="Google Shape;292;p37">
            <a:extLst>
              <a:ext uri="{FF2B5EF4-FFF2-40B4-BE49-F238E27FC236}">
                <a16:creationId xmlns:a16="http://schemas.microsoft.com/office/drawing/2014/main" id="{F59A4559-555A-8884-1CF6-1D9179C0E1BF}"/>
              </a:ext>
            </a:extLst>
          </p:cNvPr>
          <p:cNvSpPr/>
          <p:nvPr/>
        </p:nvSpPr>
        <p:spPr>
          <a:xfrm>
            <a:off x="1513159" y="2018634"/>
            <a:ext cx="371892" cy="442554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8" name="Straight Connector 139">
            <a:extLst>
              <a:ext uri="{FF2B5EF4-FFF2-40B4-BE49-F238E27FC236}">
                <a16:creationId xmlns:a16="http://schemas.microsoft.com/office/drawing/2014/main" id="{1124EE70-2F47-25E1-B0B2-77DF71AFD484}"/>
              </a:ext>
            </a:extLst>
          </p:cNvPr>
          <p:cNvCxnSpPr/>
          <p:nvPr/>
        </p:nvCxnSpPr>
        <p:spPr>
          <a:xfrm>
            <a:off x="3449170" y="1789651"/>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9" name="Google Shape;290;p37">
            <a:extLst>
              <a:ext uri="{FF2B5EF4-FFF2-40B4-BE49-F238E27FC236}">
                <a16:creationId xmlns:a16="http://schemas.microsoft.com/office/drawing/2014/main" id="{DEB27602-BAE4-73AE-3855-283F74998097}"/>
              </a:ext>
            </a:extLst>
          </p:cNvPr>
          <p:cNvSpPr/>
          <p:nvPr/>
        </p:nvSpPr>
        <p:spPr>
          <a:xfrm>
            <a:off x="2755053" y="1121688"/>
            <a:ext cx="1435098" cy="651379"/>
          </a:xfrm>
          <a:prstGeom prst="rect">
            <a:avLst/>
          </a:prstGeom>
          <a:solidFill>
            <a:schemeClr val="accent1">
              <a:lumMod val="60000"/>
              <a:lumOff val="40000"/>
            </a:schemeClr>
          </a:solidFill>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a:solidFill>
                  <a:schemeClr val="dk1"/>
                </a:solidFill>
                <a:latin typeface="Roboto Mono" panose="00000009000000000000" pitchFamily="49" charset="0"/>
                <a:ea typeface="Roboto Mono" panose="00000009000000000000" pitchFamily="49" charset="0"/>
                <a:cs typeface="Calibri"/>
                <a:sym typeface="Calibri"/>
              </a:rPr>
              <a:t>Page</a:t>
            </a:r>
            <a:br>
              <a:rPr lang="es-419" sz="1200" b="1" dirty="0">
                <a:solidFill>
                  <a:schemeClr val="dk1"/>
                </a:solidFill>
                <a:latin typeface="Roboto Mono" panose="00000009000000000000" pitchFamily="49" charset="0"/>
                <a:ea typeface="Roboto Mono" panose="00000009000000000000" pitchFamily="49" charset="0"/>
                <a:cs typeface="Calibri"/>
                <a:sym typeface="Calibri"/>
              </a:rPr>
            </a:br>
            <a:r>
              <a:rPr lang="es-419" sz="1200" b="1" dirty="0">
                <a:solidFill>
                  <a:schemeClr val="dk1"/>
                </a:solidFill>
                <a:latin typeface="Roboto Mono" panose="00000009000000000000" pitchFamily="49" charset="0"/>
                <a:ea typeface="Roboto Mono" panose="00000009000000000000" pitchFamily="49" charset="0"/>
                <a:cs typeface="Calibri"/>
                <a:sym typeface="Calibri"/>
              </a:rPr>
              <a:t>Orchestrator</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sp>
        <p:nvSpPr>
          <p:cNvPr id="10" name="Google Shape;292;p37">
            <a:extLst>
              <a:ext uri="{FF2B5EF4-FFF2-40B4-BE49-F238E27FC236}">
                <a16:creationId xmlns:a16="http://schemas.microsoft.com/office/drawing/2014/main" id="{FB4093CF-9F1A-E7A3-0EE6-492CB1184B8B}"/>
              </a:ext>
            </a:extLst>
          </p:cNvPr>
          <p:cNvSpPr/>
          <p:nvPr/>
        </p:nvSpPr>
        <p:spPr>
          <a:xfrm>
            <a:off x="3278111" y="2121971"/>
            <a:ext cx="368491" cy="432018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11" name="Google Shape;275;p37">
            <a:extLst>
              <a:ext uri="{FF2B5EF4-FFF2-40B4-BE49-F238E27FC236}">
                <a16:creationId xmlns:a16="http://schemas.microsoft.com/office/drawing/2014/main" id="{1EA2DE98-A6CB-E421-0578-C5471A8B7719}"/>
              </a:ext>
            </a:extLst>
          </p:cNvPr>
          <p:cNvCxnSpPr>
            <a:cxnSpLocks/>
          </p:cNvCxnSpPr>
          <p:nvPr/>
        </p:nvCxnSpPr>
        <p:spPr>
          <a:xfrm>
            <a:off x="1885051" y="2209496"/>
            <a:ext cx="139306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2" name="Google Shape;294;p37">
            <a:extLst>
              <a:ext uri="{FF2B5EF4-FFF2-40B4-BE49-F238E27FC236}">
                <a16:creationId xmlns:a16="http://schemas.microsoft.com/office/drawing/2014/main" id="{DB94D08C-EC91-C5D9-4551-1C5EBD87B145}"/>
              </a:ext>
            </a:extLst>
          </p:cNvPr>
          <p:cNvSpPr txBox="1"/>
          <p:nvPr/>
        </p:nvSpPr>
        <p:spPr>
          <a:xfrm>
            <a:off x="1982123" y="2267331"/>
            <a:ext cx="1201737" cy="449165"/>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it-IT" sz="1200" dirty="0">
                <a:solidFill>
                  <a:schemeClr val="tx1"/>
                </a:solidFill>
                <a:latin typeface="Roboto Mono" panose="00000009000000000000" pitchFamily="49" charset="0"/>
                <a:ea typeface="Roboto Mono" panose="00000009000000000000" pitchFamily="49" charset="0"/>
                <a:cs typeface="Calibri"/>
                <a:sym typeface="Calibri"/>
              </a:rPr>
              <a:t>start()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13" name="Straight Arrow Connector 144">
            <a:extLst>
              <a:ext uri="{FF2B5EF4-FFF2-40B4-BE49-F238E27FC236}">
                <a16:creationId xmlns:a16="http://schemas.microsoft.com/office/drawing/2014/main" id="{F71B6716-AE00-116C-523C-E377EFCF9E8E}"/>
              </a:ext>
            </a:extLst>
          </p:cNvPr>
          <p:cNvCxnSpPr>
            <a:cxnSpLocks/>
          </p:cNvCxnSpPr>
          <p:nvPr/>
        </p:nvCxnSpPr>
        <p:spPr>
          <a:xfrm>
            <a:off x="743730" y="2217009"/>
            <a:ext cx="76942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4" name="Google Shape;275;p37">
            <a:extLst>
              <a:ext uri="{FF2B5EF4-FFF2-40B4-BE49-F238E27FC236}">
                <a16:creationId xmlns:a16="http://schemas.microsoft.com/office/drawing/2014/main" id="{E9071CE0-9C2B-981B-54B0-CBDD26718D3B}"/>
              </a:ext>
            </a:extLst>
          </p:cNvPr>
          <p:cNvCxnSpPr>
            <a:cxnSpLocks/>
          </p:cNvCxnSpPr>
          <p:nvPr/>
        </p:nvCxnSpPr>
        <p:spPr>
          <a:xfrm>
            <a:off x="1885051" y="3944064"/>
            <a:ext cx="140660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5" name="Google Shape;302;p37">
            <a:extLst>
              <a:ext uri="{FF2B5EF4-FFF2-40B4-BE49-F238E27FC236}">
                <a16:creationId xmlns:a16="http://schemas.microsoft.com/office/drawing/2014/main" id="{9C16102B-DD84-F8B5-0DD3-D593ADB10AB4}"/>
              </a:ext>
            </a:extLst>
          </p:cNvPr>
          <p:cNvSpPr/>
          <p:nvPr/>
        </p:nvSpPr>
        <p:spPr>
          <a:xfrm>
            <a:off x="4256603" y="1121688"/>
            <a:ext cx="1070909" cy="657901"/>
          </a:xfrm>
          <a:prstGeom prst="rect">
            <a:avLst/>
          </a:prstGeom>
          <a:solidFill>
            <a:schemeClr val="accent1">
              <a:lumMod val="60000"/>
              <a:lumOff val="40000"/>
            </a:schemeClr>
          </a:solidFill>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a:solidFill>
                  <a:schemeClr val="dk1"/>
                </a:solidFill>
                <a:latin typeface="Roboto Mono" panose="00000009000000000000" pitchFamily="49" charset="0"/>
                <a:ea typeface="Roboto Mono" panose="00000009000000000000" pitchFamily="49" charset="0"/>
                <a:cs typeface="Calibri"/>
                <a:sym typeface="Calibri"/>
              </a:rPr>
              <a:t>Folders</a:t>
            </a:r>
          </a:p>
          <a:p>
            <a:pPr algn="ct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Tree</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sp>
        <p:nvSpPr>
          <p:cNvPr id="16" name="Google Shape;302;p37">
            <a:extLst>
              <a:ext uri="{FF2B5EF4-FFF2-40B4-BE49-F238E27FC236}">
                <a16:creationId xmlns:a16="http://schemas.microsoft.com/office/drawing/2014/main" id="{388016E9-28BF-8F33-324C-09FE8ED5A84A}"/>
              </a:ext>
            </a:extLst>
          </p:cNvPr>
          <p:cNvSpPr/>
          <p:nvPr/>
        </p:nvSpPr>
        <p:spPr>
          <a:xfrm>
            <a:off x="5519490" y="1121688"/>
            <a:ext cx="1070909" cy="657901"/>
          </a:xfrm>
          <a:prstGeom prst="rect">
            <a:avLst/>
          </a:prstGeom>
          <a:solidFill>
            <a:schemeClr val="accent1">
              <a:lumMod val="60000"/>
              <a:lumOff val="40000"/>
            </a:schemeClr>
          </a:solidFill>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Document</a:t>
            </a:r>
            <a:br>
              <a:rPr lang="es-419" sz="1200" b="1" dirty="0">
                <a:solidFill>
                  <a:schemeClr val="dk1"/>
                </a:solidFill>
                <a:latin typeface="Roboto Mono" panose="00000009000000000000" pitchFamily="49" charset="0"/>
                <a:ea typeface="Roboto Mono" panose="00000009000000000000" pitchFamily="49" charset="0"/>
                <a:cs typeface="Calibri"/>
                <a:sym typeface="Calibri"/>
              </a:rPr>
            </a:b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List</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sp>
        <p:nvSpPr>
          <p:cNvPr id="17" name="Google Shape;302;p37">
            <a:extLst>
              <a:ext uri="{FF2B5EF4-FFF2-40B4-BE49-F238E27FC236}">
                <a16:creationId xmlns:a16="http://schemas.microsoft.com/office/drawing/2014/main" id="{92BC2C18-EDC8-3D24-DCC4-9A484332C2F1}"/>
              </a:ext>
            </a:extLst>
          </p:cNvPr>
          <p:cNvSpPr/>
          <p:nvPr/>
        </p:nvSpPr>
        <p:spPr>
          <a:xfrm>
            <a:off x="6810413" y="1121688"/>
            <a:ext cx="1070909" cy="657901"/>
          </a:xfrm>
          <a:prstGeom prst="rect">
            <a:avLst/>
          </a:prstGeom>
          <a:solidFill>
            <a:schemeClr val="accent1">
              <a:lumMod val="60000"/>
              <a:lumOff val="40000"/>
            </a:schemeClr>
          </a:solidFill>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Document</a:t>
            </a:r>
            <a:br>
              <a:rPr lang="es-419" sz="1200" b="1" dirty="0">
                <a:solidFill>
                  <a:schemeClr val="dk1"/>
                </a:solidFill>
                <a:latin typeface="Roboto Mono" panose="00000009000000000000" pitchFamily="49" charset="0"/>
                <a:ea typeface="Roboto Mono" panose="00000009000000000000" pitchFamily="49" charset="0"/>
                <a:cs typeface="Calibri"/>
                <a:sym typeface="Calibri"/>
              </a:rPr>
            </a:b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Details</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sp>
        <p:nvSpPr>
          <p:cNvPr id="19" name="Google Shape;294;p37">
            <a:extLst>
              <a:ext uri="{FF2B5EF4-FFF2-40B4-BE49-F238E27FC236}">
                <a16:creationId xmlns:a16="http://schemas.microsoft.com/office/drawing/2014/main" id="{DB3EA595-C88B-C189-4753-0CBAA2ABE2A2}"/>
              </a:ext>
            </a:extLst>
          </p:cNvPr>
          <p:cNvSpPr txBox="1"/>
          <p:nvPr/>
        </p:nvSpPr>
        <p:spPr>
          <a:xfrm>
            <a:off x="1967955" y="3578171"/>
            <a:ext cx="1201073" cy="253931"/>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it-IT" sz="1200" dirty="0">
                <a:solidFill>
                  <a:schemeClr val="tx1"/>
                </a:solidFill>
                <a:latin typeface="Roboto Mono" panose="00000009000000000000" pitchFamily="49" charset="0"/>
                <a:ea typeface="Roboto Mono" panose="00000009000000000000" pitchFamily="49" charset="0"/>
                <a:cs typeface="Calibri"/>
                <a:sym typeface="Calibri"/>
              </a:rPr>
              <a:t>refresh()</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0" name="Straight Connector 206">
            <a:extLst>
              <a:ext uri="{FF2B5EF4-FFF2-40B4-BE49-F238E27FC236}">
                <a16:creationId xmlns:a16="http://schemas.microsoft.com/office/drawing/2014/main" id="{23FC1675-BC96-C9C4-09F9-7A515E9EFD9B}"/>
              </a:ext>
            </a:extLst>
          </p:cNvPr>
          <p:cNvCxnSpPr/>
          <p:nvPr/>
        </p:nvCxnSpPr>
        <p:spPr>
          <a:xfrm>
            <a:off x="4781334" y="177306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1" name="Google Shape;292;p37">
            <a:extLst>
              <a:ext uri="{FF2B5EF4-FFF2-40B4-BE49-F238E27FC236}">
                <a16:creationId xmlns:a16="http://schemas.microsoft.com/office/drawing/2014/main" id="{0CB8767E-2EE7-F07F-144A-F68B8EE289EB}"/>
              </a:ext>
            </a:extLst>
          </p:cNvPr>
          <p:cNvSpPr/>
          <p:nvPr/>
        </p:nvSpPr>
        <p:spPr>
          <a:xfrm>
            <a:off x="4604258" y="2226037"/>
            <a:ext cx="368491" cy="421989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2" name="Google Shape;275;p37">
            <a:extLst>
              <a:ext uri="{FF2B5EF4-FFF2-40B4-BE49-F238E27FC236}">
                <a16:creationId xmlns:a16="http://schemas.microsoft.com/office/drawing/2014/main" id="{832609E9-4B92-9E62-63D4-34EBBB1F8FE0}"/>
              </a:ext>
            </a:extLst>
          </p:cNvPr>
          <p:cNvCxnSpPr>
            <a:cxnSpLocks/>
          </p:cNvCxnSpPr>
          <p:nvPr/>
        </p:nvCxnSpPr>
        <p:spPr>
          <a:xfrm>
            <a:off x="3646602" y="2332080"/>
            <a:ext cx="95765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3" name="Google Shape;294;p37">
            <a:extLst>
              <a:ext uri="{FF2B5EF4-FFF2-40B4-BE49-F238E27FC236}">
                <a16:creationId xmlns:a16="http://schemas.microsoft.com/office/drawing/2014/main" id="{D7808D88-F242-8FB7-BBD0-B10F057F189F}"/>
              </a:ext>
            </a:extLst>
          </p:cNvPr>
          <p:cNvSpPr txBox="1"/>
          <p:nvPr/>
        </p:nvSpPr>
        <p:spPr>
          <a:xfrm>
            <a:off x="3723742" y="1998086"/>
            <a:ext cx="783021" cy="297443"/>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it-IT" sz="1200" dirty="0">
                <a:solidFill>
                  <a:schemeClr val="tx1"/>
                </a:solidFill>
                <a:latin typeface="Roboto Mono" panose="00000009000000000000" pitchFamily="49" charset="0"/>
                <a:ea typeface="Roboto Mono" panose="00000009000000000000" pitchFamily="49" charset="0"/>
                <a:cs typeface="Calibri"/>
                <a:sym typeface="Calibri"/>
              </a:rPr>
              <a:t>create</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4" name="Straight Connector 212">
            <a:extLst>
              <a:ext uri="{FF2B5EF4-FFF2-40B4-BE49-F238E27FC236}">
                <a16:creationId xmlns:a16="http://schemas.microsoft.com/office/drawing/2014/main" id="{452E3365-C13D-3FB3-E64F-3B3EB6B6FE12}"/>
              </a:ext>
            </a:extLst>
          </p:cNvPr>
          <p:cNvCxnSpPr/>
          <p:nvPr/>
        </p:nvCxnSpPr>
        <p:spPr>
          <a:xfrm>
            <a:off x="6065312" y="177306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5" name="Google Shape;292;p37">
            <a:extLst>
              <a:ext uri="{FF2B5EF4-FFF2-40B4-BE49-F238E27FC236}">
                <a16:creationId xmlns:a16="http://schemas.microsoft.com/office/drawing/2014/main" id="{E0EAEE6C-08F3-BFB7-B9BD-D22CFC7B2DC5}"/>
              </a:ext>
            </a:extLst>
          </p:cNvPr>
          <p:cNvSpPr/>
          <p:nvPr/>
        </p:nvSpPr>
        <p:spPr>
          <a:xfrm>
            <a:off x="5888236" y="2582657"/>
            <a:ext cx="368491" cy="385949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6" name="Google Shape;275;p37">
            <a:extLst>
              <a:ext uri="{FF2B5EF4-FFF2-40B4-BE49-F238E27FC236}">
                <a16:creationId xmlns:a16="http://schemas.microsoft.com/office/drawing/2014/main" id="{E436F07F-896A-DE2B-94C2-7522305EE3FE}"/>
              </a:ext>
            </a:extLst>
          </p:cNvPr>
          <p:cNvCxnSpPr>
            <a:cxnSpLocks/>
          </p:cNvCxnSpPr>
          <p:nvPr/>
        </p:nvCxnSpPr>
        <p:spPr>
          <a:xfrm>
            <a:off x="3645382" y="2716496"/>
            <a:ext cx="224285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 name="Google Shape;294;p37">
            <a:extLst>
              <a:ext uri="{FF2B5EF4-FFF2-40B4-BE49-F238E27FC236}">
                <a16:creationId xmlns:a16="http://schemas.microsoft.com/office/drawing/2014/main" id="{B2D92622-AEB4-21F6-0EE2-EDD6EB11ED14}"/>
              </a:ext>
            </a:extLst>
          </p:cNvPr>
          <p:cNvSpPr txBox="1"/>
          <p:nvPr/>
        </p:nvSpPr>
        <p:spPr>
          <a:xfrm>
            <a:off x="3732699" y="2362998"/>
            <a:ext cx="783021" cy="449165"/>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it-IT" sz="1200" dirty="0">
                <a:solidFill>
                  <a:schemeClr val="tx1"/>
                </a:solidFill>
                <a:latin typeface="Roboto Mono" panose="00000009000000000000" pitchFamily="49" charset="0"/>
                <a:ea typeface="Roboto Mono" panose="00000009000000000000" pitchFamily="49" charset="0"/>
                <a:cs typeface="Calibri"/>
                <a:sym typeface="Calibri"/>
              </a:rPr>
              <a:t>create</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8" name="Straight Connector 218">
            <a:extLst>
              <a:ext uri="{FF2B5EF4-FFF2-40B4-BE49-F238E27FC236}">
                <a16:creationId xmlns:a16="http://schemas.microsoft.com/office/drawing/2014/main" id="{88D68262-0A77-6931-16C6-9B92DF42B718}"/>
              </a:ext>
            </a:extLst>
          </p:cNvPr>
          <p:cNvCxnSpPr/>
          <p:nvPr/>
        </p:nvCxnSpPr>
        <p:spPr>
          <a:xfrm>
            <a:off x="7399028" y="1787379"/>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 name="Google Shape;292;p37">
            <a:extLst>
              <a:ext uri="{FF2B5EF4-FFF2-40B4-BE49-F238E27FC236}">
                <a16:creationId xmlns:a16="http://schemas.microsoft.com/office/drawing/2014/main" id="{FD4BFF74-FBAD-3342-B288-26BBB82B1091}"/>
              </a:ext>
            </a:extLst>
          </p:cNvPr>
          <p:cNvSpPr/>
          <p:nvPr/>
        </p:nvSpPr>
        <p:spPr>
          <a:xfrm>
            <a:off x="7214783" y="2966565"/>
            <a:ext cx="368491" cy="347558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30" name="Google Shape;275;p37">
            <a:extLst>
              <a:ext uri="{FF2B5EF4-FFF2-40B4-BE49-F238E27FC236}">
                <a16:creationId xmlns:a16="http://schemas.microsoft.com/office/drawing/2014/main" id="{020592EB-B525-B334-3480-92617CA7469A}"/>
              </a:ext>
            </a:extLst>
          </p:cNvPr>
          <p:cNvCxnSpPr>
            <a:cxnSpLocks/>
          </p:cNvCxnSpPr>
          <p:nvPr/>
        </p:nvCxnSpPr>
        <p:spPr>
          <a:xfrm>
            <a:off x="3644771" y="3099500"/>
            <a:ext cx="357001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1" name="Google Shape;294;p37">
            <a:extLst>
              <a:ext uri="{FF2B5EF4-FFF2-40B4-BE49-F238E27FC236}">
                <a16:creationId xmlns:a16="http://schemas.microsoft.com/office/drawing/2014/main" id="{E7E771D1-3231-46BE-9B50-044D81AEA541}"/>
              </a:ext>
            </a:extLst>
          </p:cNvPr>
          <p:cNvSpPr txBox="1"/>
          <p:nvPr/>
        </p:nvSpPr>
        <p:spPr>
          <a:xfrm>
            <a:off x="3732088" y="2746002"/>
            <a:ext cx="783021" cy="449165"/>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it-IT" sz="1200" dirty="0">
                <a:solidFill>
                  <a:schemeClr val="tx1"/>
                </a:solidFill>
                <a:latin typeface="Roboto Mono" panose="00000009000000000000" pitchFamily="49" charset="0"/>
                <a:ea typeface="Roboto Mono" panose="00000009000000000000" pitchFamily="49" charset="0"/>
                <a:cs typeface="Calibri"/>
                <a:sym typeface="Calibri"/>
              </a:rPr>
              <a:t>create</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36" name="Google Shape;275;p37">
            <a:extLst>
              <a:ext uri="{FF2B5EF4-FFF2-40B4-BE49-F238E27FC236}">
                <a16:creationId xmlns:a16="http://schemas.microsoft.com/office/drawing/2014/main" id="{8CF02579-F318-F6EA-F274-5115FAA88C4F}"/>
              </a:ext>
            </a:extLst>
          </p:cNvPr>
          <p:cNvCxnSpPr>
            <a:cxnSpLocks/>
          </p:cNvCxnSpPr>
          <p:nvPr/>
        </p:nvCxnSpPr>
        <p:spPr>
          <a:xfrm>
            <a:off x="3646602" y="4124816"/>
            <a:ext cx="95765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7" name="Google Shape;294;p37">
            <a:extLst>
              <a:ext uri="{FF2B5EF4-FFF2-40B4-BE49-F238E27FC236}">
                <a16:creationId xmlns:a16="http://schemas.microsoft.com/office/drawing/2014/main" id="{92B8380B-2E87-56AD-8338-332B19CA36CB}"/>
              </a:ext>
            </a:extLst>
          </p:cNvPr>
          <p:cNvSpPr txBox="1"/>
          <p:nvPr/>
        </p:nvSpPr>
        <p:spPr>
          <a:xfrm>
            <a:off x="3638464" y="3591076"/>
            <a:ext cx="882891" cy="449163"/>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it-IT" sz="1200" dirty="0">
                <a:solidFill>
                  <a:schemeClr val="tx1"/>
                </a:solidFill>
                <a:latin typeface="Roboto Mono" panose="00000009000000000000" pitchFamily="49" charset="0"/>
                <a:ea typeface="Roboto Mono" panose="00000009000000000000" pitchFamily="49" charset="0"/>
                <a:cs typeface="Calibri"/>
                <a:sym typeface="Calibri"/>
              </a:rPr>
              <a:t>show()</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38" name="Google Shape;310;p38">
            <a:extLst>
              <a:ext uri="{FF2B5EF4-FFF2-40B4-BE49-F238E27FC236}">
                <a16:creationId xmlns:a16="http://schemas.microsoft.com/office/drawing/2014/main" id="{FBCA5A25-FB44-45D6-DAC8-597EC75DFDD9}"/>
              </a:ext>
            </a:extLst>
          </p:cNvPr>
          <p:cNvSpPr/>
          <p:nvPr/>
        </p:nvSpPr>
        <p:spPr>
          <a:xfrm>
            <a:off x="8298189" y="1129368"/>
            <a:ext cx="914400" cy="615603"/>
          </a:xfrm>
          <a:prstGeom prst="rect">
            <a:avLst/>
          </a:prstGeom>
          <a:solidFill>
            <a:schemeClr val="accent1">
              <a:lumMod val="60000"/>
              <a:lumOff val="40000"/>
            </a:schemeClr>
          </a:solidFill>
          <a:ln>
            <a:solidFill>
              <a:schemeClr val="tx1"/>
            </a:solidFill>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GetFoldersTree</a:t>
            </a:r>
            <a:endParaRPr lang="es-419" sz="1200" b="1" dirty="0">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39" name="Google Shape;311;p38">
            <a:extLst>
              <a:ext uri="{FF2B5EF4-FFF2-40B4-BE49-F238E27FC236}">
                <a16:creationId xmlns:a16="http://schemas.microsoft.com/office/drawing/2014/main" id="{E8D405A6-54C5-9AD1-1150-4F3DD96D13AD}"/>
              </a:ext>
            </a:extLst>
          </p:cNvPr>
          <p:cNvCxnSpPr>
            <a:cxnSpLocks/>
            <a:stCxn id="38" idx="2"/>
          </p:cNvCxnSpPr>
          <p:nvPr/>
        </p:nvCxnSpPr>
        <p:spPr>
          <a:xfrm>
            <a:off x="8755389" y="1744971"/>
            <a:ext cx="0" cy="466256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0" name="Google Shape;314;p38">
            <a:extLst>
              <a:ext uri="{FF2B5EF4-FFF2-40B4-BE49-F238E27FC236}">
                <a16:creationId xmlns:a16="http://schemas.microsoft.com/office/drawing/2014/main" id="{FD823006-6FC2-FDE9-5D0F-CBB156A83B44}"/>
              </a:ext>
            </a:extLst>
          </p:cNvPr>
          <p:cNvSpPr/>
          <p:nvPr/>
        </p:nvSpPr>
        <p:spPr>
          <a:xfrm>
            <a:off x="8565910" y="4188094"/>
            <a:ext cx="365924" cy="134415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46" name="Google Shape;275;p37">
            <a:extLst>
              <a:ext uri="{FF2B5EF4-FFF2-40B4-BE49-F238E27FC236}">
                <a16:creationId xmlns:a16="http://schemas.microsoft.com/office/drawing/2014/main" id="{F6C29813-E4AC-136C-1853-D11746BC7561}"/>
              </a:ext>
            </a:extLst>
          </p:cNvPr>
          <p:cNvCxnSpPr>
            <a:cxnSpLocks/>
          </p:cNvCxnSpPr>
          <p:nvPr/>
        </p:nvCxnSpPr>
        <p:spPr>
          <a:xfrm>
            <a:off x="4972691" y="4321722"/>
            <a:ext cx="359321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7" name="Google Shape;294;p37">
            <a:extLst>
              <a:ext uri="{FF2B5EF4-FFF2-40B4-BE49-F238E27FC236}">
                <a16:creationId xmlns:a16="http://schemas.microsoft.com/office/drawing/2014/main" id="{06ABF1D1-0E13-FC34-FF80-7150E73CC81D}"/>
              </a:ext>
            </a:extLst>
          </p:cNvPr>
          <p:cNvSpPr txBox="1"/>
          <p:nvPr/>
        </p:nvSpPr>
        <p:spPr>
          <a:xfrm>
            <a:off x="4951255" y="4339900"/>
            <a:ext cx="849812" cy="449165"/>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s-419" sz="1200" dirty="0">
                <a:solidFill>
                  <a:schemeClr val="tx1"/>
                </a:solidFill>
                <a:latin typeface="Roboto Mono" panose="00000009000000000000" pitchFamily="49" charset="0"/>
                <a:ea typeface="Roboto Mono" panose="00000009000000000000" pitchFamily="49" charset="0"/>
                <a:cs typeface="Calibri"/>
                <a:sym typeface="Calibri"/>
              </a:rPr>
              <a:t>AJAX GET</a:t>
            </a:r>
          </a:p>
          <a:p>
            <a:r>
              <a:rPr lang="es-419" sz="1200" dirty="0">
                <a:solidFill>
                  <a:schemeClr val="tx1"/>
                </a:solidFill>
                <a:latin typeface="Roboto Mono" panose="00000009000000000000" pitchFamily="49" charset="0"/>
                <a:ea typeface="Roboto Mono" panose="00000009000000000000" pitchFamily="49" charset="0"/>
                <a:cs typeface="Calibri"/>
                <a:sym typeface="Calibri"/>
              </a:rPr>
              <a:t>/</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GetFoldersTree</a:t>
            </a:r>
            <a:endParaRPr lang="es-419"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48" name="Google Shape;317;p38">
            <a:extLst>
              <a:ext uri="{FF2B5EF4-FFF2-40B4-BE49-F238E27FC236}">
                <a16:creationId xmlns:a16="http://schemas.microsoft.com/office/drawing/2014/main" id="{9AE9B06D-BA8E-496D-9EE9-443E32872A79}"/>
              </a:ext>
            </a:extLst>
          </p:cNvPr>
          <p:cNvCxnSpPr>
            <a:cxnSpLocks/>
          </p:cNvCxnSpPr>
          <p:nvPr/>
        </p:nvCxnSpPr>
        <p:spPr>
          <a:xfrm flipH="1">
            <a:off x="4972691" y="5372625"/>
            <a:ext cx="359321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9" name="Google Shape;318;p38">
            <a:extLst>
              <a:ext uri="{FF2B5EF4-FFF2-40B4-BE49-F238E27FC236}">
                <a16:creationId xmlns:a16="http://schemas.microsoft.com/office/drawing/2014/main" id="{EDA75F1C-03B0-2D3E-65A0-FE3505C29E7F}"/>
              </a:ext>
            </a:extLst>
          </p:cNvPr>
          <p:cNvSpPr txBox="1"/>
          <p:nvPr/>
        </p:nvSpPr>
        <p:spPr>
          <a:xfrm>
            <a:off x="7759072" y="5395571"/>
            <a:ext cx="991900" cy="662124"/>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s-419" sz="1200" dirty="0">
                <a:solidFill>
                  <a:schemeClr val="tx1"/>
                </a:solidFill>
                <a:latin typeface="Roboto Mono" panose="00000009000000000000" pitchFamily="49" charset="0"/>
                <a:ea typeface="Roboto Mono" panose="00000009000000000000" pitchFamily="49" charset="0"/>
                <a:cs typeface="Calibri"/>
                <a:sym typeface="Calibri"/>
              </a:rPr>
              <a:t>Folders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Tree</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grpSp>
        <p:nvGrpSpPr>
          <p:cNvPr id="50" name="Group 266">
            <a:extLst>
              <a:ext uri="{FF2B5EF4-FFF2-40B4-BE49-F238E27FC236}">
                <a16:creationId xmlns:a16="http://schemas.microsoft.com/office/drawing/2014/main" id="{561962CE-821A-C3CE-691C-82DBAD3CCBBC}"/>
              </a:ext>
            </a:extLst>
          </p:cNvPr>
          <p:cNvGrpSpPr/>
          <p:nvPr/>
        </p:nvGrpSpPr>
        <p:grpSpPr>
          <a:xfrm>
            <a:off x="4092853" y="5384765"/>
            <a:ext cx="484693" cy="507248"/>
            <a:chOff x="614149" y="4401223"/>
            <a:chExt cx="484693" cy="507248"/>
          </a:xfrm>
        </p:grpSpPr>
        <p:cxnSp>
          <p:nvCxnSpPr>
            <p:cNvPr id="51" name="Straight Connector 268">
              <a:extLst>
                <a:ext uri="{FF2B5EF4-FFF2-40B4-BE49-F238E27FC236}">
                  <a16:creationId xmlns:a16="http://schemas.microsoft.com/office/drawing/2014/main" id="{B184F86E-68A8-48B5-7BC6-C3C921F45092}"/>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2" name="Straight Connector 269">
              <a:extLst>
                <a:ext uri="{FF2B5EF4-FFF2-40B4-BE49-F238E27FC236}">
                  <a16:creationId xmlns:a16="http://schemas.microsoft.com/office/drawing/2014/main" id="{E03BE297-B433-17A7-F0EA-EDE60D79EB67}"/>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270">
              <a:extLst>
                <a:ext uri="{FF2B5EF4-FFF2-40B4-BE49-F238E27FC236}">
                  <a16:creationId xmlns:a16="http://schemas.microsoft.com/office/drawing/2014/main" id="{86C39AD6-5CDB-9B6F-DA27-B420CCD36114}"/>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54" name="Google Shape;318;p38">
            <a:extLst>
              <a:ext uri="{FF2B5EF4-FFF2-40B4-BE49-F238E27FC236}">
                <a16:creationId xmlns:a16="http://schemas.microsoft.com/office/drawing/2014/main" id="{A84F9618-6903-6255-AEEC-DCAAF5C858EC}"/>
              </a:ext>
            </a:extLst>
          </p:cNvPr>
          <p:cNvSpPr txBox="1"/>
          <p:nvPr/>
        </p:nvSpPr>
        <p:spPr>
          <a:xfrm>
            <a:off x="3682792" y="4993339"/>
            <a:ext cx="926381" cy="305891"/>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s-419" sz="1200" dirty="0" err="1">
                <a:solidFill>
                  <a:schemeClr val="tx1"/>
                </a:solidFill>
                <a:latin typeface="Roboto Mono" panose="00000009000000000000" pitchFamily="49" charset="0"/>
                <a:ea typeface="Roboto Mono" panose="00000009000000000000" pitchFamily="49" charset="0"/>
                <a:cs typeface="Calibri"/>
                <a:sym typeface="Calibri"/>
              </a:rPr>
              <a:t>Update</a:t>
            </a:r>
            <a:r>
              <a:rPr lang="es-419" sz="1200" dirty="0">
                <a:solidFill>
                  <a:schemeClr val="tx1"/>
                </a:solidFill>
                <a:latin typeface="Roboto Mono" panose="00000009000000000000" pitchFamily="49" charset="0"/>
                <a:ea typeface="Roboto Mono" panose="00000009000000000000" pitchFamily="49" charset="0"/>
                <a:cs typeface="Calibri"/>
                <a:sym typeface="Calibri"/>
              </a:rPr>
              <a: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34" name="CasellaDiTesto 33">
            <a:extLst>
              <a:ext uri="{FF2B5EF4-FFF2-40B4-BE49-F238E27FC236}">
                <a16:creationId xmlns:a16="http://schemas.microsoft.com/office/drawing/2014/main" id="{4EF29D04-79CE-D1C7-F3C7-EDD0563712E4}"/>
              </a:ext>
            </a:extLst>
          </p:cNvPr>
          <p:cNvSpPr txBox="1"/>
          <p:nvPr/>
        </p:nvSpPr>
        <p:spPr>
          <a:xfrm>
            <a:off x="9838944" y="5299230"/>
            <a:ext cx="2148838" cy="1477328"/>
          </a:xfrm>
          <a:prstGeom prst="rect">
            <a:avLst/>
          </a:prstGeom>
          <a:noFill/>
        </p:spPr>
        <p:txBody>
          <a:bodyPr wrap="square" rtlCol="0">
            <a:spAutoFit/>
          </a:bodyPr>
          <a:lstStyle/>
          <a:p>
            <a:r>
              <a:rPr lang="it-IT" dirty="0"/>
              <a:t>NB: </a:t>
            </a:r>
            <a:r>
              <a:rPr lang="it-IT" dirty="0" err="1"/>
              <a:t>piu</a:t>
            </a:r>
            <a:r>
              <a:rPr lang="it-IT" dirty="0"/>
              <a:t> dettagli sull’interazione tra </a:t>
            </a:r>
            <a:r>
              <a:rPr lang="it-IT" dirty="0" err="1"/>
              <a:t>servlet</a:t>
            </a:r>
            <a:r>
              <a:rPr lang="it-IT" dirty="0"/>
              <a:t> e DAO sono riportati nella parte pure HTML</a:t>
            </a:r>
          </a:p>
        </p:txBody>
      </p:sp>
    </p:spTree>
    <p:extLst>
      <p:ext uri="{BB962C8B-B14F-4D97-AF65-F5344CB8AC3E}">
        <p14:creationId xmlns:p14="http://schemas.microsoft.com/office/powerpoint/2010/main" val="2447057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198FBD-96D0-C6C0-2216-C68B320BB5AB}"/>
              </a:ext>
            </a:extLst>
          </p:cNvPr>
          <p:cNvSpPr>
            <a:spLocks noGrp="1"/>
          </p:cNvSpPr>
          <p:nvPr>
            <p:ph type="title"/>
          </p:nvPr>
        </p:nvSpPr>
        <p:spPr>
          <a:xfrm>
            <a:off x="838200" y="365125"/>
            <a:ext cx="10515600" cy="841883"/>
          </a:xfrm>
        </p:spPr>
        <p:txBody>
          <a:bodyPr/>
          <a:lstStyle/>
          <a:p>
            <a:r>
              <a:rPr lang="it-IT" b="1" dirty="0"/>
              <a:t>Evento : show </a:t>
            </a:r>
            <a:r>
              <a:rPr lang="it-IT" b="1" dirty="0" err="1"/>
              <a:t>Document</a:t>
            </a:r>
            <a:r>
              <a:rPr lang="it-IT" b="1" dirty="0"/>
              <a:t> List</a:t>
            </a:r>
          </a:p>
        </p:txBody>
      </p:sp>
      <p:sp>
        <p:nvSpPr>
          <p:cNvPr id="6" name="Google Shape;313;p38">
            <a:extLst>
              <a:ext uri="{FF2B5EF4-FFF2-40B4-BE49-F238E27FC236}">
                <a16:creationId xmlns:a16="http://schemas.microsoft.com/office/drawing/2014/main" id="{B31F570A-8FE5-DC36-86D2-0AB406418E68}"/>
              </a:ext>
            </a:extLst>
          </p:cNvPr>
          <p:cNvSpPr txBox="1"/>
          <p:nvPr/>
        </p:nvSpPr>
        <p:spPr>
          <a:xfrm>
            <a:off x="6436086" y="2364911"/>
            <a:ext cx="1077300" cy="959569"/>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s-419" sz="1200" dirty="0">
                <a:solidFill>
                  <a:schemeClr val="tx1"/>
                </a:solidFill>
                <a:latin typeface="Roboto Mono" panose="00000009000000000000" pitchFamily="49" charset="0"/>
                <a:ea typeface="Roboto Mono" panose="00000009000000000000" pitchFamily="49" charset="0"/>
                <a:cs typeface="Calibri"/>
                <a:sym typeface="Calibri"/>
              </a:rPr>
              <a:t>AJAX GET</a:t>
            </a:r>
          </a:p>
          <a:p>
            <a:endParaRPr lang="es-419" sz="1200" dirty="0">
              <a:solidFill>
                <a:schemeClr val="tx1"/>
              </a:solidFill>
              <a:latin typeface="Roboto Mono" panose="00000009000000000000" pitchFamily="49" charset="0"/>
              <a:ea typeface="Roboto Mono" panose="00000009000000000000" pitchFamily="49" charset="0"/>
              <a:cs typeface="Calibri"/>
              <a:sym typeface="Calibri"/>
            </a:endParaRPr>
          </a:p>
          <a:p>
            <a:r>
              <a:rPr lang="es-419" sz="1200" dirty="0">
                <a:solidFill>
                  <a:schemeClr val="tx1"/>
                </a:solidFill>
                <a:latin typeface="Roboto Mono" panose="00000009000000000000" pitchFamily="49" charset="0"/>
                <a:ea typeface="Roboto Mono" panose="00000009000000000000" pitchFamily="49" charset="0"/>
                <a:cs typeface="Calibri"/>
                <a:sym typeface="Calibri"/>
              </a:rPr>
              <a:t>/</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GetDocuments</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7" name="Google Shape;310;p38">
            <a:extLst>
              <a:ext uri="{FF2B5EF4-FFF2-40B4-BE49-F238E27FC236}">
                <a16:creationId xmlns:a16="http://schemas.microsoft.com/office/drawing/2014/main" id="{4D3A9F08-EAF7-35B9-D580-E30D12A32EF4}"/>
              </a:ext>
            </a:extLst>
          </p:cNvPr>
          <p:cNvSpPr/>
          <p:nvPr/>
        </p:nvSpPr>
        <p:spPr>
          <a:xfrm>
            <a:off x="7138544" y="1294926"/>
            <a:ext cx="914400" cy="662124"/>
          </a:xfrm>
          <a:prstGeom prst="rect">
            <a:avLst/>
          </a:prstGeom>
          <a:solidFill>
            <a:schemeClr val="accent1">
              <a:lumMod val="60000"/>
              <a:lumOff val="40000"/>
            </a:schemeClr>
          </a:solidFill>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Calibri"/>
                <a:ea typeface="Calibri"/>
                <a:cs typeface="Calibri"/>
                <a:sym typeface="Calibri"/>
              </a:rPr>
              <a:t>GetDocumentsList</a:t>
            </a:r>
            <a:endParaRPr sz="1200" b="1" dirty="0">
              <a:solidFill>
                <a:schemeClr val="dk1"/>
              </a:solidFill>
              <a:latin typeface="Calibri"/>
              <a:ea typeface="Calibri"/>
              <a:cs typeface="Calibri"/>
              <a:sym typeface="Calibri"/>
            </a:endParaRPr>
          </a:p>
        </p:txBody>
      </p:sp>
      <p:cxnSp>
        <p:nvCxnSpPr>
          <p:cNvPr id="8" name="Google Shape;311;p38">
            <a:extLst>
              <a:ext uri="{FF2B5EF4-FFF2-40B4-BE49-F238E27FC236}">
                <a16:creationId xmlns:a16="http://schemas.microsoft.com/office/drawing/2014/main" id="{2861E62A-A5A4-9AC4-5F62-F560BF3C49C4}"/>
              </a:ext>
            </a:extLst>
          </p:cNvPr>
          <p:cNvCxnSpPr/>
          <p:nvPr/>
        </p:nvCxnSpPr>
        <p:spPr>
          <a:xfrm flipH="1">
            <a:off x="7594572" y="2043133"/>
            <a:ext cx="1172"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9" name="Google Shape;312;p38">
            <a:extLst>
              <a:ext uri="{FF2B5EF4-FFF2-40B4-BE49-F238E27FC236}">
                <a16:creationId xmlns:a16="http://schemas.microsoft.com/office/drawing/2014/main" id="{8D5A9D39-C460-9639-557A-F5B0F2989E77}"/>
              </a:ext>
            </a:extLst>
          </p:cNvPr>
          <p:cNvCxnSpPr/>
          <p:nvPr/>
        </p:nvCxnSpPr>
        <p:spPr>
          <a:xfrm>
            <a:off x="6495106" y="2696857"/>
            <a:ext cx="94932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0" name="Google Shape;314;p38">
            <a:extLst>
              <a:ext uri="{FF2B5EF4-FFF2-40B4-BE49-F238E27FC236}">
                <a16:creationId xmlns:a16="http://schemas.microsoft.com/office/drawing/2014/main" id="{C8D168F4-FEF4-B027-6DD7-D1675453959D}"/>
              </a:ext>
            </a:extLst>
          </p:cNvPr>
          <p:cNvSpPr/>
          <p:nvPr/>
        </p:nvSpPr>
        <p:spPr>
          <a:xfrm>
            <a:off x="7445276" y="2531371"/>
            <a:ext cx="352002" cy="1837343"/>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18" name="Straight Connector 15">
            <a:extLst>
              <a:ext uri="{FF2B5EF4-FFF2-40B4-BE49-F238E27FC236}">
                <a16:creationId xmlns:a16="http://schemas.microsoft.com/office/drawing/2014/main" id="{EA855D06-8F7D-5D32-07EC-47EE7DC8FC17}"/>
              </a:ext>
            </a:extLst>
          </p:cNvPr>
          <p:cNvCxnSpPr/>
          <p:nvPr/>
        </p:nvCxnSpPr>
        <p:spPr>
          <a:xfrm flipH="1">
            <a:off x="6292411" y="1981097"/>
            <a:ext cx="10587" cy="440563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9" name="Google Shape;290;p37">
            <a:extLst>
              <a:ext uri="{FF2B5EF4-FFF2-40B4-BE49-F238E27FC236}">
                <a16:creationId xmlns:a16="http://schemas.microsoft.com/office/drawing/2014/main" id="{82936406-D1A2-4D8E-0768-800E442D5A57}"/>
              </a:ext>
            </a:extLst>
          </p:cNvPr>
          <p:cNvSpPr/>
          <p:nvPr/>
        </p:nvSpPr>
        <p:spPr>
          <a:xfrm>
            <a:off x="5827916" y="1294861"/>
            <a:ext cx="950164" cy="662124"/>
          </a:xfrm>
          <a:prstGeom prst="rect">
            <a:avLst/>
          </a:prstGeom>
          <a:solidFill>
            <a:schemeClr val="accent1">
              <a:lumMod val="60000"/>
              <a:lumOff val="40000"/>
            </a:schemeClr>
          </a:solidFill>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Calibri"/>
                <a:ea typeface="Calibri"/>
                <a:cs typeface="Calibri"/>
                <a:sym typeface="Calibri"/>
              </a:rPr>
              <a:t>DocumentsList</a:t>
            </a:r>
            <a:endParaRPr sz="1200" b="1" dirty="0">
              <a:solidFill>
                <a:schemeClr val="dk1"/>
              </a:solidFill>
              <a:latin typeface="Calibri"/>
              <a:ea typeface="Calibri"/>
              <a:cs typeface="Calibri"/>
              <a:sym typeface="Calibri"/>
            </a:endParaRPr>
          </a:p>
        </p:txBody>
      </p:sp>
      <p:cxnSp>
        <p:nvCxnSpPr>
          <p:cNvPr id="20" name="Google Shape;275;p37">
            <a:extLst>
              <a:ext uri="{FF2B5EF4-FFF2-40B4-BE49-F238E27FC236}">
                <a16:creationId xmlns:a16="http://schemas.microsoft.com/office/drawing/2014/main" id="{62604B54-6BCE-045B-16FA-4D217966027E}"/>
              </a:ext>
            </a:extLst>
          </p:cNvPr>
          <p:cNvCxnSpPr/>
          <p:nvPr/>
        </p:nvCxnSpPr>
        <p:spPr>
          <a:xfrm>
            <a:off x="4328683" y="2580657"/>
            <a:ext cx="180226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1" name="Google Shape;294;p37">
            <a:extLst>
              <a:ext uri="{FF2B5EF4-FFF2-40B4-BE49-F238E27FC236}">
                <a16:creationId xmlns:a16="http://schemas.microsoft.com/office/drawing/2014/main" id="{E04CC787-D5EF-9854-162F-02F259DCF43F}"/>
              </a:ext>
            </a:extLst>
          </p:cNvPr>
          <p:cNvSpPr txBox="1"/>
          <p:nvPr/>
        </p:nvSpPr>
        <p:spPr>
          <a:xfrm>
            <a:off x="4609154" y="2608398"/>
            <a:ext cx="1301666" cy="606552"/>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it-IT" sz="1200" dirty="0">
                <a:solidFill>
                  <a:schemeClr val="tx1"/>
                </a:solidFill>
                <a:latin typeface="Roboto Mono" panose="00000009000000000000" pitchFamily="49" charset="0"/>
                <a:ea typeface="Roboto Mono" panose="00000009000000000000" pitchFamily="49" charset="0"/>
                <a:cs typeface="Calibri"/>
                <a:sym typeface="Calibri"/>
              </a:rPr>
              <a:t>Show </a:t>
            </a:r>
            <a:r>
              <a:rPr lang="it-IT" sz="1200" dirty="0" err="1">
                <a:solidFill>
                  <a:schemeClr val="tx1"/>
                </a:solidFill>
                <a:latin typeface="Roboto Mono" panose="00000009000000000000" pitchFamily="49" charset="0"/>
                <a:ea typeface="Roboto Mono" panose="00000009000000000000" pitchFamily="49" charset="0"/>
                <a:cs typeface="Calibri"/>
                <a:sym typeface="Calibri"/>
              </a:rPr>
              <a:t>subfolder’s</a:t>
            </a:r>
            <a:endParaRPr lang="it-IT" sz="1200" dirty="0">
              <a:solidFill>
                <a:schemeClr val="tx1"/>
              </a:solidFill>
              <a:latin typeface="Roboto Mono" panose="00000009000000000000" pitchFamily="49" charset="0"/>
              <a:ea typeface="Roboto Mono" panose="00000009000000000000" pitchFamily="49" charset="0"/>
              <a:cs typeface="Calibri"/>
              <a:sym typeface="Calibri"/>
            </a:endParaRPr>
          </a:p>
          <a:p>
            <a:r>
              <a:rPr lang="it-IT" sz="1200" dirty="0" err="1">
                <a:solidFill>
                  <a:schemeClr val="tx1"/>
                </a:solidFill>
                <a:latin typeface="Roboto Mono" panose="00000009000000000000" pitchFamily="49" charset="0"/>
                <a:ea typeface="Roboto Mono" panose="00000009000000000000" pitchFamily="49" charset="0"/>
                <a:cs typeface="Calibri"/>
                <a:sym typeface="Calibri"/>
              </a:rPr>
              <a:t>documents</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22" name="Google Shape;292;p37">
            <a:extLst>
              <a:ext uri="{FF2B5EF4-FFF2-40B4-BE49-F238E27FC236}">
                <a16:creationId xmlns:a16="http://schemas.microsoft.com/office/drawing/2014/main" id="{92A0B414-5A39-7091-1845-928D0ACF4884}"/>
              </a:ext>
            </a:extLst>
          </p:cNvPr>
          <p:cNvSpPr/>
          <p:nvPr/>
        </p:nvSpPr>
        <p:spPr>
          <a:xfrm>
            <a:off x="6131940" y="2206367"/>
            <a:ext cx="342116" cy="416899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3" name="Straight Connector 22">
            <a:extLst>
              <a:ext uri="{FF2B5EF4-FFF2-40B4-BE49-F238E27FC236}">
                <a16:creationId xmlns:a16="http://schemas.microsoft.com/office/drawing/2014/main" id="{22FAFD31-CCA7-A6AB-0255-B61DD0876600}"/>
              </a:ext>
            </a:extLst>
          </p:cNvPr>
          <p:cNvCxnSpPr/>
          <p:nvPr/>
        </p:nvCxnSpPr>
        <p:spPr>
          <a:xfrm>
            <a:off x="4344502" y="196061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4" name="Google Shape;290;p37">
            <a:extLst>
              <a:ext uri="{FF2B5EF4-FFF2-40B4-BE49-F238E27FC236}">
                <a16:creationId xmlns:a16="http://schemas.microsoft.com/office/drawing/2014/main" id="{A7225FF3-198B-28E4-1C20-15A5F2A659C4}"/>
              </a:ext>
            </a:extLst>
          </p:cNvPr>
          <p:cNvSpPr/>
          <p:nvPr/>
        </p:nvSpPr>
        <p:spPr>
          <a:xfrm>
            <a:off x="3621213" y="1294926"/>
            <a:ext cx="1420826" cy="665691"/>
          </a:xfrm>
          <a:prstGeom prst="rect">
            <a:avLst/>
          </a:prstGeom>
          <a:solidFill>
            <a:schemeClr val="accent1">
              <a:lumMod val="60000"/>
              <a:lumOff val="40000"/>
            </a:schemeClr>
          </a:solidFill>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a:solidFill>
                  <a:schemeClr val="dk1"/>
                </a:solidFill>
                <a:latin typeface="Calibri"/>
                <a:ea typeface="Calibri"/>
                <a:cs typeface="Calibri"/>
                <a:sym typeface="Calibri"/>
              </a:rPr>
              <a:t>Folder </a:t>
            </a:r>
            <a:r>
              <a:rPr lang="es-419" sz="1200" b="1" dirty="0" err="1">
                <a:solidFill>
                  <a:schemeClr val="dk1"/>
                </a:solidFill>
                <a:latin typeface="Calibri"/>
                <a:ea typeface="Calibri"/>
                <a:cs typeface="Calibri"/>
                <a:sym typeface="Calibri"/>
              </a:rPr>
              <a:t>Tree</a:t>
            </a:r>
            <a:endParaRPr lang="es-419" sz="1200" b="1" dirty="0">
              <a:solidFill>
                <a:schemeClr val="dk1"/>
              </a:solidFill>
              <a:latin typeface="Calibri"/>
              <a:ea typeface="Calibri"/>
              <a:cs typeface="Calibri"/>
              <a:sym typeface="Calibri"/>
            </a:endParaRPr>
          </a:p>
        </p:txBody>
      </p:sp>
      <p:sp>
        <p:nvSpPr>
          <p:cNvPr id="25" name="Google Shape;292;p37">
            <a:extLst>
              <a:ext uri="{FF2B5EF4-FFF2-40B4-BE49-F238E27FC236}">
                <a16:creationId xmlns:a16="http://schemas.microsoft.com/office/drawing/2014/main" id="{AFF067EA-9D0E-A1F1-607C-8E9FB2C0F240}"/>
              </a:ext>
            </a:extLst>
          </p:cNvPr>
          <p:cNvSpPr/>
          <p:nvPr/>
        </p:nvSpPr>
        <p:spPr>
          <a:xfrm>
            <a:off x="4173443" y="2185626"/>
            <a:ext cx="379583" cy="418973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26" name="Google Shape;294;p37">
            <a:extLst>
              <a:ext uri="{FF2B5EF4-FFF2-40B4-BE49-F238E27FC236}">
                <a16:creationId xmlns:a16="http://schemas.microsoft.com/office/drawing/2014/main" id="{49246E5E-D9C8-5D66-6677-B4BC2729F7E1}"/>
              </a:ext>
            </a:extLst>
          </p:cNvPr>
          <p:cNvSpPr txBox="1"/>
          <p:nvPr/>
        </p:nvSpPr>
        <p:spPr>
          <a:xfrm>
            <a:off x="2597334" y="2484115"/>
            <a:ext cx="1131417" cy="449165"/>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it-IT" sz="1200" dirty="0">
                <a:solidFill>
                  <a:schemeClr val="tx1"/>
                </a:solidFill>
                <a:latin typeface="Roboto Mono" panose="00000009000000000000" pitchFamily="49" charset="0"/>
                <a:ea typeface="Roboto Mono" panose="00000009000000000000" pitchFamily="49" charset="0"/>
                <a:cs typeface="Calibri"/>
                <a:sym typeface="Calibri"/>
              </a:rPr>
              <a:t>Click Open</a:t>
            </a:r>
          </a:p>
          <a:p>
            <a:r>
              <a:rPr lang="it-IT" sz="1200" dirty="0" err="1">
                <a:solidFill>
                  <a:schemeClr val="tx1"/>
                </a:solidFill>
                <a:latin typeface="Roboto Mono" panose="00000009000000000000" pitchFamily="49" charset="0"/>
                <a:ea typeface="Roboto Mono" panose="00000009000000000000" pitchFamily="49" charset="0"/>
                <a:cs typeface="Calibri"/>
                <a:sym typeface="Calibri"/>
              </a:rPr>
              <a:t>subfolder</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7" name="Straight Arrow Connector 26">
            <a:extLst>
              <a:ext uri="{FF2B5EF4-FFF2-40B4-BE49-F238E27FC236}">
                <a16:creationId xmlns:a16="http://schemas.microsoft.com/office/drawing/2014/main" id="{1D7AA564-E24A-1789-7F98-42C8FC7C2919}"/>
              </a:ext>
            </a:extLst>
          </p:cNvPr>
          <p:cNvCxnSpPr>
            <a:cxnSpLocks/>
          </p:cNvCxnSpPr>
          <p:nvPr/>
        </p:nvCxnSpPr>
        <p:spPr>
          <a:xfrm>
            <a:off x="2557319" y="2413845"/>
            <a:ext cx="161841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grpSp>
        <p:nvGrpSpPr>
          <p:cNvPr id="28" name="Group 27">
            <a:extLst>
              <a:ext uri="{FF2B5EF4-FFF2-40B4-BE49-F238E27FC236}">
                <a16:creationId xmlns:a16="http://schemas.microsoft.com/office/drawing/2014/main" id="{94C105DD-9A7A-4560-24D2-8E2BD916FA57}"/>
              </a:ext>
            </a:extLst>
          </p:cNvPr>
          <p:cNvGrpSpPr/>
          <p:nvPr/>
        </p:nvGrpSpPr>
        <p:grpSpPr>
          <a:xfrm>
            <a:off x="5594157" y="4368716"/>
            <a:ext cx="484693" cy="284124"/>
            <a:chOff x="614149" y="4401223"/>
            <a:chExt cx="484693" cy="507248"/>
          </a:xfrm>
        </p:grpSpPr>
        <p:cxnSp>
          <p:nvCxnSpPr>
            <p:cNvPr id="29" name="Straight Connector 36">
              <a:extLst>
                <a:ext uri="{FF2B5EF4-FFF2-40B4-BE49-F238E27FC236}">
                  <a16:creationId xmlns:a16="http://schemas.microsoft.com/office/drawing/2014/main" id="{D560EB7F-3077-CF8D-97D4-F683E53A6E1C}"/>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Straight Connector 37">
              <a:extLst>
                <a:ext uri="{FF2B5EF4-FFF2-40B4-BE49-F238E27FC236}">
                  <a16:creationId xmlns:a16="http://schemas.microsoft.com/office/drawing/2014/main" id="{10FDC3F6-4618-2E3E-0868-AB944F56E922}"/>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8">
              <a:extLst>
                <a:ext uri="{FF2B5EF4-FFF2-40B4-BE49-F238E27FC236}">
                  <a16:creationId xmlns:a16="http://schemas.microsoft.com/office/drawing/2014/main" id="{A3DEEBC9-E149-80F3-2D64-7F991D07F9AC}"/>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32" name="Google Shape;318;p38">
            <a:extLst>
              <a:ext uri="{FF2B5EF4-FFF2-40B4-BE49-F238E27FC236}">
                <a16:creationId xmlns:a16="http://schemas.microsoft.com/office/drawing/2014/main" id="{D9F9A3AF-9B21-D4AF-FC28-1568EB5435BD}"/>
              </a:ext>
            </a:extLst>
          </p:cNvPr>
          <p:cNvSpPr txBox="1"/>
          <p:nvPr/>
        </p:nvSpPr>
        <p:spPr>
          <a:xfrm>
            <a:off x="5178356" y="4024022"/>
            <a:ext cx="1445540" cy="309371"/>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s-419" sz="1200" dirty="0" err="1">
                <a:solidFill>
                  <a:schemeClr val="tx1"/>
                </a:solidFill>
                <a:latin typeface="Roboto Mono" panose="00000009000000000000" pitchFamily="49" charset="0"/>
                <a:ea typeface="Roboto Mono" panose="00000009000000000000" pitchFamily="49" charset="0"/>
                <a:cs typeface="Calibri"/>
                <a:sym typeface="Calibri"/>
              </a:rPr>
              <a:t>Update</a:t>
            </a:r>
            <a:r>
              <a:rPr lang="es-419" sz="1200" dirty="0">
                <a:solidFill>
                  <a:schemeClr val="tx1"/>
                </a:solidFill>
                <a:latin typeface="Roboto Mono" panose="00000009000000000000" pitchFamily="49" charset="0"/>
                <a:ea typeface="Roboto Mono" panose="00000009000000000000" pitchFamily="49" charset="0"/>
                <a:cs typeface="Calibri"/>
                <a:sym typeface="Calibri"/>
              </a:rPr>
              <a: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39" name="Google Shape;384;p40">
            <a:extLst>
              <a:ext uri="{FF2B5EF4-FFF2-40B4-BE49-F238E27FC236}">
                <a16:creationId xmlns:a16="http://schemas.microsoft.com/office/drawing/2014/main" id="{C3AEA036-0896-4FAC-4747-B982DA6D8794}"/>
              </a:ext>
            </a:extLst>
          </p:cNvPr>
          <p:cNvCxnSpPr>
            <a:cxnSpLocks/>
          </p:cNvCxnSpPr>
          <p:nvPr/>
        </p:nvCxnSpPr>
        <p:spPr>
          <a:xfrm flipH="1">
            <a:off x="6469437" y="4155464"/>
            <a:ext cx="97499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0" name="Google Shape;318;p38">
            <a:extLst>
              <a:ext uri="{FF2B5EF4-FFF2-40B4-BE49-F238E27FC236}">
                <a16:creationId xmlns:a16="http://schemas.microsoft.com/office/drawing/2014/main" id="{A5B40704-7443-46C3-4506-EBAA66F72AA7}"/>
              </a:ext>
            </a:extLst>
          </p:cNvPr>
          <p:cNvSpPr txBox="1"/>
          <p:nvPr/>
        </p:nvSpPr>
        <p:spPr>
          <a:xfrm>
            <a:off x="6415015" y="4328383"/>
            <a:ext cx="1796565" cy="308000"/>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it-IT" sz="1200" dirty="0" err="1">
                <a:solidFill>
                  <a:schemeClr val="tx1"/>
                </a:solidFill>
                <a:latin typeface="Roboto Mono" panose="00000009000000000000" pitchFamily="49" charset="0"/>
                <a:ea typeface="Roboto Mono" panose="00000009000000000000" pitchFamily="49" charset="0"/>
                <a:cs typeface="Calibri"/>
                <a:sym typeface="Calibri"/>
              </a:rPr>
              <a:t>Documents</a:t>
            </a:r>
            <a:r>
              <a:rPr lang="it-IT" sz="1200" dirty="0">
                <a:solidFill>
                  <a:schemeClr val="tx1"/>
                </a:solidFill>
                <a:latin typeface="Roboto Mono" panose="00000009000000000000" pitchFamily="49" charset="0"/>
                <a:ea typeface="Roboto Mono" panose="00000009000000000000" pitchFamily="49" charset="0"/>
                <a:cs typeface="Calibri"/>
                <a:sym typeface="Calibri"/>
              </a:rPr>
              <a:t> List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50" name="CasellaDiTesto 49">
            <a:extLst>
              <a:ext uri="{FF2B5EF4-FFF2-40B4-BE49-F238E27FC236}">
                <a16:creationId xmlns:a16="http://schemas.microsoft.com/office/drawing/2014/main" id="{2BBCBF1F-5960-72AF-82C8-3457FC70C421}"/>
              </a:ext>
            </a:extLst>
          </p:cNvPr>
          <p:cNvSpPr txBox="1"/>
          <p:nvPr/>
        </p:nvSpPr>
        <p:spPr>
          <a:xfrm>
            <a:off x="9838944" y="5171214"/>
            <a:ext cx="2148838" cy="1477328"/>
          </a:xfrm>
          <a:prstGeom prst="rect">
            <a:avLst/>
          </a:prstGeom>
          <a:noFill/>
        </p:spPr>
        <p:txBody>
          <a:bodyPr wrap="square" rtlCol="0">
            <a:spAutoFit/>
          </a:bodyPr>
          <a:lstStyle/>
          <a:p>
            <a:r>
              <a:rPr lang="it-IT" dirty="0"/>
              <a:t>NB: </a:t>
            </a:r>
            <a:r>
              <a:rPr lang="it-IT" dirty="0" err="1"/>
              <a:t>piu</a:t>
            </a:r>
            <a:r>
              <a:rPr lang="it-IT" dirty="0"/>
              <a:t> dettagli sull’interazione tra </a:t>
            </a:r>
            <a:r>
              <a:rPr lang="it-IT" dirty="0" err="1"/>
              <a:t>servlet</a:t>
            </a:r>
            <a:r>
              <a:rPr lang="it-IT" dirty="0"/>
              <a:t> e DAO sono riportati nella parte pure HTML</a:t>
            </a:r>
          </a:p>
        </p:txBody>
      </p:sp>
    </p:spTree>
    <p:extLst>
      <p:ext uri="{BB962C8B-B14F-4D97-AF65-F5344CB8AC3E}">
        <p14:creationId xmlns:p14="http://schemas.microsoft.com/office/powerpoint/2010/main" val="2542605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FB974F-55C7-D0C3-9CCF-BC154A3E221E}"/>
              </a:ext>
            </a:extLst>
          </p:cNvPr>
          <p:cNvSpPr>
            <a:spLocks noGrp="1"/>
          </p:cNvSpPr>
          <p:nvPr>
            <p:ph type="title"/>
          </p:nvPr>
        </p:nvSpPr>
        <p:spPr>
          <a:xfrm>
            <a:off x="838200" y="365125"/>
            <a:ext cx="10515600" cy="805307"/>
          </a:xfrm>
        </p:spPr>
        <p:txBody>
          <a:bodyPr/>
          <a:lstStyle/>
          <a:p>
            <a:r>
              <a:rPr lang="it-IT" b="1" dirty="0"/>
              <a:t>Event: Show </a:t>
            </a:r>
            <a:r>
              <a:rPr lang="it-IT" b="1" dirty="0" err="1"/>
              <a:t>Document</a:t>
            </a:r>
            <a:r>
              <a:rPr lang="it-IT" b="1" dirty="0"/>
              <a:t> </a:t>
            </a:r>
            <a:r>
              <a:rPr lang="it-IT" b="1" dirty="0" err="1"/>
              <a:t>Details</a:t>
            </a:r>
            <a:r>
              <a:rPr lang="it-IT" b="1" dirty="0"/>
              <a:t> </a:t>
            </a:r>
          </a:p>
        </p:txBody>
      </p:sp>
      <p:sp>
        <p:nvSpPr>
          <p:cNvPr id="4" name="Google Shape;313;p38">
            <a:extLst>
              <a:ext uri="{FF2B5EF4-FFF2-40B4-BE49-F238E27FC236}">
                <a16:creationId xmlns:a16="http://schemas.microsoft.com/office/drawing/2014/main" id="{17C8D083-2645-3EE9-1644-8F8239F264A3}"/>
              </a:ext>
            </a:extLst>
          </p:cNvPr>
          <p:cNvSpPr txBox="1"/>
          <p:nvPr/>
        </p:nvSpPr>
        <p:spPr>
          <a:xfrm>
            <a:off x="6436086" y="2364911"/>
            <a:ext cx="1077300" cy="959569"/>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s-419" sz="1200" dirty="0">
                <a:solidFill>
                  <a:schemeClr val="tx1"/>
                </a:solidFill>
                <a:latin typeface="Roboto Mono" panose="00000009000000000000" pitchFamily="49" charset="0"/>
                <a:ea typeface="Roboto Mono" panose="00000009000000000000" pitchFamily="49" charset="0"/>
                <a:cs typeface="Calibri"/>
                <a:sym typeface="Calibri"/>
              </a:rPr>
              <a:t>AJAX GET</a:t>
            </a:r>
          </a:p>
          <a:p>
            <a:endParaRPr lang="es-419" sz="1200" dirty="0">
              <a:solidFill>
                <a:schemeClr val="tx1"/>
              </a:solidFill>
              <a:latin typeface="Roboto Mono" panose="00000009000000000000" pitchFamily="49" charset="0"/>
              <a:ea typeface="Roboto Mono" panose="00000009000000000000" pitchFamily="49" charset="0"/>
              <a:cs typeface="Calibri"/>
              <a:sym typeface="Calibri"/>
            </a:endParaRPr>
          </a:p>
          <a:p>
            <a:r>
              <a:rPr lang="es-419" sz="1200" dirty="0">
                <a:solidFill>
                  <a:schemeClr val="tx1"/>
                </a:solidFill>
                <a:latin typeface="Roboto Mono" panose="00000009000000000000" pitchFamily="49" charset="0"/>
                <a:ea typeface="Roboto Mono" panose="00000009000000000000" pitchFamily="49" charset="0"/>
                <a:cs typeface="Calibri"/>
                <a:sym typeface="Calibri"/>
              </a:rPr>
              <a:t>/</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GetDocumentDetails</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5" name="Google Shape;310;p38">
            <a:extLst>
              <a:ext uri="{FF2B5EF4-FFF2-40B4-BE49-F238E27FC236}">
                <a16:creationId xmlns:a16="http://schemas.microsoft.com/office/drawing/2014/main" id="{FEAEB78A-C1D6-70D4-E8E8-60D13528BA5C}"/>
              </a:ext>
            </a:extLst>
          </p:cNvPr>
          <p:cNvSpPr/>
          <p:nvPr/>
        </p:nvSpPr>
        <p:spPr>
          <a:xfrm>
            <a:off x="7138544" y="1294926"/>
            <a:ext cx="914400" cy="662124"/>
          </a:xfrm>
          <a:prstGeom prst="rect">
            <a:avLst/>
          </a:prstGeom>
          <a:solidFill>
            <a:schemeClr val="accent1">
              <a:lumMod val="60000"/>
              <a:lumOff val="40000"/>
            </a:schemeClr>
          </a:solidFill>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Calibri"/>
                <a:ea typeface="Calibri"/>
                <a:cs typeface="Calibri"/>
                <a:sym typeface="Calibri"/>
              </a:rPr>
              <a:t>GetDocumentDetails</a:t>
            </a:r>
            <a:endParaRPr sz="1200" b="1" dirty="0">
              <a:solidFill>
                <a:schemeClr val="dk1"/>
              </a:solidFill>
              <a:latin typeface="Calibri"/>
              <a:ea typeface="Calibri"/>
              <a:cs typeface="Calibri"/>
              <a:sym typeface="Calibri"/>
            </a:endParaRPr>
          </a:p>
        </p:txBody>
      </p:sp>
      <p:cxnSp>
        <p:nvCxnSpPr>
          <p:cNvPr id="6" name="Google Shape;311;p38">
            <a:extLst>
              <a:ext uri="{FF2B5EF4-FFF2-40B4-BE49-F238E27FC236}">
                <a16:creationId xmlns:a16="http://schemas.microsoft.com/office/drawing/2014/main" id="{23FA6FE8-FDD0-4A84-BE5F-B4051BBDDF3B}"/>
              </a:ext>
            </a:extLst>
          </p:cNvPr>
          <p:cNvCxnSpPr/>
          <p:nvPr/>
        </p:nvCxnSpPr>
        <p:spPr>
          <a:xfrm flipH="1">
            <a:off x="7594572" y="2043133"/>
            <a:ext cx="1172"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7" name="Google Shape;312;p38">
            <a:extLst>
              <a:ext uri="{FF2B5EF4-FFF2-40B4-BE49-F238E27FC236}">
                <a16:creationId xmlns:a16="http://schemas.microsoft.com/office/drawing/2014/main" id="{39765DA4-EF55-B84C-6078-472A4B3E970A}"/>
              </a:ext>
            </a:extLst>
          </p:cNvPr>
          <p:cNvCxnSpPr/>
          <p:nvPr/>
        </p:nvCxnSpPr>
        <p:spPr>
          <a:xfrm>
            <a:off x="6495106" y="2696857"/>
            <a:ext cx="94932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8" name="Google Shape;314;p38">
            <a:extLst>
              <a:ext uri="{FF2B5EF4-FFF2-40B4-BE49-F238E27FC236}">
                <a16:creationId xmlns:a16="http://schemas.microsoft.com/office/drawing/2014/main" id="{E94B667B-34B2-702F-10AB-A36000A73345}"/>
              </a:ext>
            </a:extLst>
          </p:cNvPr>
          <p:cNvSpPr/>
          <p:nvPr/>
        </p:nvSpPr>
        <p:spPr>
          <a:xfrm>
            <a:off x="7445276" y="2531371"/>
            <a:ext cx="352002" cy="1837343"/>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9" name="Straight Connector 15">
            <a:extLst>
              <a:ext uri="{FF2B5EF4-FFF2-40B4-BE49-F238E27FC236}">
                <a16:creationId xmlns:a16="http://schemas.microsoft.com/office/drawing/2014/main" id="{CA9DA7A9-9BA0-0102-32D5-39F190237C61}"/>
              </a:ext>
            </a:extLst>
          </p:cNvPr>
          <p:cNvCxnSpPr/>
          <p:nvPr/>
        </p:nvCxnSpPr>
        <p:spPr>
          <a:xfrm flipH="1">
            <a:off x="6292411" y="1981097"/>
            <a:ext cx="10587" cy="440563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0" name="Google Shape;290;p37">
            <a:extLst>
              <a:ext uri="{FF2B5EF4-FFF2-40B4-BE49-F238E27FC236}">
                <a16:creationId xmlns:a16="http://schemas.microsoft.com/office/drawing/2014/main" id="{86950A8C-42AE-20B3-DE82-E6B8CB7FDF0D}"/>
              </a:ext>
            </a:extLst>
          </p:cNvPr>
          <p:cNvSpPr/>
          <p:nvPr/>
        </p:nvSpPr>
        <p:spPr>
          <a:xfrm>
            <a:off x="5827916" y="1294861"/>
            <a:ext cx="950164" cy="662124"/>
          </a:xfrm>
          <a:prstGeom prst="rect">
            <a:avLst/>
          </a:prstGeom>
          <a:solidFill>
            <a:schemeClr val="accent1">
              <a:lumMod val="60000"/>
              <a:lumOff val="40000"/>
            </a:schemeClr>
          </a:solidFill>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Calibri"/>
                <a:ea typeface="Calibri"/>
                <a:cs typeface="Calibri"/>
                <a:sym typeface="Calibri"/>
              </a:rPr>
              <a:t>Documents</a:t>
            </a:r>
            <a:endParaRPr lang="es-419" sz="1200" b="1" dirty="0">
              <a:solidFill>
                <a:schemeClr val="dk1"/>
              </a:solidFill>
              <a:latin typeface="Calibri"/>
              <a:ea typeface="Calibri"/>
              <a:cs typeface="Calibri"/>
              <a:sym typeface="Calibri"/>
            </a:endParaRPr>
          </a:p>
          <a:p>
            <a:pPr algn="ctr"/>
            <a:r>
              <a:rPr lang="es-419" sz="1200" b="1" dirty="0" err="1">
                <a:solidFill>
                  <a:schemeClr val="dk1"/>
                </a:solidFill>
                <a:latin typeface="Calibri"/>
                <a:ea typeface="Calibri"/>
                <a:cs typeface="Calibri"/>
                <a:sym typeface="Calibri"/>
              </a:rPr>
              <a:t>Details</a:t>
            </a:r>
            <a:endParaRPr sz="1200" b="1" dirty="0">
              <a:solidFill>
                <a:schemeClr val="dk1"/>
              </a:solidFill>
              <a:latin typeface="Calibri"/>
              <a:ea typeface="Calibri"/>
              <a:cs typeface="Calibri"/>
              <a:sym typeface="Calibri"/>
            </a:endParaRPr>
          </a:p>
        </p:txBody>
      </p:sp>
      <p:cxnSp>
        <p:nvCxnSpPr>
          <p:cNvPr id="11" name="Google Shape;275;p37">
            <a:extLst>
              <a:ext uri="{FF2B5EF4-FFF2-40B4-BE49-F238E27FC236}">
                <a16:creationId xmlns:a16="http://schemas.microsoft.com/office/drawing/2014/main" id="{76C339F4-C0C1-2179-2272-0498E2781880}"/>
              </a:ext>
            </a:extLst>
          </p:cNvPr>
          <p:cNvCxnSpPr/>
          <p:nvPr/>
        </p:nvCxnSpPr>
        <p:spPr>
          <a:xfrm>
            <a:off x="4328683" y="2580657"/>
            <a:ext cx="180226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2" name="Google Shape;294;p37">
            <a:extLst>
              <a:ext uri="{FF2B5EF4-FFF2-40B4-BE49-F238E27FC236}">
                <a16:creationId xmlns:a16="http://schemas.microsoft.com/office/drawing/2014/main" id="{8F13095A-80CF-08F8-0883-2ADAF718889C}"/>
              </a:ext>
            </a:extLst>
          </p:cNvPr>
          <p:cNvSpPr txBox="1"/>
          <p:nvPr/>
        </p:nvSpPr>
        <p:spPr>
          <a:xfrm>
            <a:off x="4609154" y="2608398"/>
            <a:ext cx="1301666" cy="606552"/>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it-IT" sz="1200" dirty="0">
                <a:solidFill>
                  <a:schemeClr val="tx1"/>
                </a:solidFill>
                <a:latin typeface="Roboto Mono" panose="00000009000000000000" pitchFamily="49" charset="0"/>
                <a:ea typeface="Roboto Mono" panose="00000009000000000000" pitchFamily="49" charset="0"/>
                <a:cs typeface="Calibri"/>
                <a:sym typeface="Calibri"/>
              </a:rPr>
              <a:t>Show</a:t>
            </a:r>
          </a:p>
          <a:p>
            <a:r>
              <a:rPr lang="it-IT" sz="1200" dirty="0" err="1">
                <a:solidFill>
                  <a:schemeClr val="tx1"/>
                </a:solidFill>
                <a:latin typeface="Roboto Mono" panose="00000009000000000000" pitchFamily="49" charset="0"/>
                <a:ea typeface="Roboto Mono" panose="00000009000000000000" pitchFamily="49" charset="0"/>
                <a:cs typeface="Calibri"/>
                <a:sym typeface="Calibri"/>
              </a:rPr>
              <a:t>document’s</a:t>
            </a:r>
            <a:endParaRPr lang="it-IT" sz="1200" dirty="0">
              <a:solidFill>
                <a:schemeClr val="tx1"/>
              </a:solidFill>
              <a:latin typeface="Roboto Mono" panose="00000009000000000000" pitchFamily="49" charset="0"/>
              <a:ea typeface="Roboto Mono" panose="00000009000000000000" pitchFamily="49" charset="0"/>
              <a:cs typeface="Calibri"/>
              <a:sym typeface="Calibri"/>
            </a:endParaRPr>
          </a:p>
          <a:p>
            <a:r>
              <a:rPr lang="it-IT" sz="1200" dirty="0" err="1">
                <a:solidFill>
                  <a:schemeClr val="tx1"/>
                </a:solidFill>
                <a:latin typeface="Roboto Mono" panose="00000009000000000000" pitchFamily="49" charset="0"/>
                <a:ea typeface="Roboto Mono" panose="00000009000000000000" pitchFamily="49" charset="0"/>
                <a:cs typeface="Calibri"/>
                <a:sym typeface="Calibri"/>
              </a:rPr>
              <a:t>details</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13" name="Google Shape;292;p37">
            <a:extLst>
              <a:ext uri="{FF2B5EF4-FFF2-40B4-BE49-F238E27FC236}">
                <a16:creationId xmlns:a16="http://schemas.microsoft.com/office/drawing/2014/main" id="{18A79307-DAA6-8ACA-B7B9-88FDB2A82978}"/>
              </a:ext>
            </a:extLst>
          </p:cNvPr>
          <p:cNvSpPr/>
          <p:nvPr/>
        </p:nvSpPr>
        <p:spPr>
          <a:xfrm>
            <a:off x="6131940" y="2206367"/>
            <a:ext cx="342116" cy="416899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14" name="Straight Connector 22">
            <a:extLst>
              <a:ext uri="{FF2B5EF4-FFF2-40B4-BE49-F238E27FC236}">
                <a16:creationId xmlns:a16="http://schemas.microsoft.com/office/drawing/2014/main" id="{3880F619-2090-DC49-5A43-A484D0FE5742}"/>
              </a:ext>
            </a:extLst>
          </p:cNvPr>
          <p:cNvCxnSpPr/>
          <p:nvPr/>
        </p:nvCxnSpPr>
        <p:spPr>
          <a:xfrm>
            <a:off x="4344502" y="196061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5" name="Google Shape;290;p37">
            <a:extLst>
              <a:ext uri="{FF2B5EF4-FFF2-40B4-BE49-F238E27FC236}">
                <a16:creationId xmlns:a16="http://schemas.microsoft.com/office/drawing/2014/main" id="{52F1F6F2-C89B-F72B-EE29-647C28310C5F}"/>
              </a:ext>
            </a:extLst>
          </p:cNvPr>
          <p:cNvSpPr/>
          <p:nvPr/>
        </p:nvSpPr>
        <p:spPr>
          <a:xfrm>
            <a:off x="3621213" y="1294926"/>
            <a:ext cx="1420826" cy="665691"/>
          </a:xfrm>
          <a:prstGeom prst="rect">
            <a:avLst/>
          </a:prstGeom>
          <a:solidFill>
            <a:schemeClr val="accent1">
              <a:lumMod val="60000"/>
              <a:lumOff val="40000"/>
            </a:schemeClr>
          </a:solidFill>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Calibri"/>
                <a:ea typeface="Calibri"/>
                <a:cs typeface="Calibri"/>
                <a:sym typeface="Calibri"/>
              </a:rPr>
              <a:t>Documents</a:t>
            </a:r>
            <a:r>
              <a:rPr lang="es-419" sz="1200" b="1" dirty="0">
                <a:solidFill>
                  <a:schemeClr val="dk1"/>
                </a:solidFill>
                <a:latin typeface="Calibri"/>
                <a:ea typeface="Calibri"/>
                <a:cs typeface="Calibri"/>
                <a:sym typeface="Calibri"/>
              </a:rPr>
              <a:t> </a:t>
            </a:r>
            <a:r>
              <a:rPr lang="es-419" sz="1200" b="1" dirty="0" err="1">
                <a:solidFill>
                  <a:schemeClr val="dk1"/>
                </a:solidFill>
                <a:latin typeface="Calibri"/>
                <a:ea typeface="Calibri"/>
                <a:cs typeface="Calibri"/>
                <a:sym typeface="Calibri"/>
              </a:rPr>
              <a:t>List</a:t>
            </a:r>
            <a:endParaRPr lang="es-419" sz="1200" b="1" dirty="0">
              <a:solidFill>
                <a:schemeClr val="dk1"/>
              </a:solidFill>
              <a:latin typeface="Calibri"/>
              <a:ea typeface="Calibri"/>
              <a:cs typeface="Calibri"/>
              <a:sym typeface="Calibri"/>
            </a:endParaRPr>
          </a:p>
        </p:txBody>
      </p:sp>
      <p:sp>
        <p:nvSpPr>
          <p:cNvPr id="16" name="Google Shape;292;p37">
            <a:extLst>
              <a:ext uri="{FF2B5EF4-FFF2-40B4-BE49-F238E27FC236}">
                <a16:creationId xmlns:a16="http://schemas.microsoft.com/office/drawing/2014/main" id="{54C3DDD5-0BE3-AB1E-71D2-37A3A82D9985}"/>
              </a:ext>
            </a:extLst>
          </p:cNvPr>
          <p:cNvSpPr/>
          <p:nvPr/>
        </p:nvSpPr>
        <p:spPr>
          <a:xfrm>
            <a:off x="4173443" y="2185626"/>
            <a:ext cx="379583" cy="418973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17" name="Google Shape;294;p37">
            <a:extLst>
              <a:ext uri="{FF2B5EF4-FFF2-40B4-BE49-F238E27FC236}">
                <a16:creationId xmlns:a16="http://schemas.microsoft.com/office/drawing/2014/main" id="{BEB73A0B-D512-F29E-1841-7022A05842F1}"/>
              </a:ext>
            </a:extLst>
          </p:cNvPr>
          <p:cNvSpPr txBox="1"/>
          <p:nvPr/>
        </p:nvSpPr>
        <p:spPr>
          <a:xfrm>
            <a:off x="2597334" y="2484115"/>
            <a:ext cx="1131417" cy="449165"/>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it-IT" sz="1200" dirty="0">
                <a:solidFill>
                  <a:schemeClr val="tx1"/>
                </a:solidFill>
                <a:latin typeface="Roboto Mono" panose="00000009000000000000" pitchFamily="49" charset="0"/>
                <a:ea typeface="Roboto Mono" panose="00000009000000000000" pitchFamily="49" charset="0"/>
                <a:cs typeface="Calibri"/>
                <a:sym typeface="Calibri"/>
              </a:rPr>
              <a:t>Click Open</a:t>
            </a:r>
          </a:p>
          <a:p>
            <a:r>
              <a:rPr lang="it-IT" sz="1200" dirty="0" err="1">
                <a:solidFill>
                  <a:schemeClr val="tx1"/>
                </a:solidFill>
                <a:latin typeface="Roboto Mono" panose="00000009000000000000" pitchFamily="49" charset="0"/>
                <a:ea typeface="Roboto Mono" panose="00000009000000000000" pitchFamily="49" charset="0"/>
                <a:cs typeface="Calibri"/>
                <a:sym typeface="Calibri"/>
              </a:rPr>
              <a:t>document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18" name="Straight Arrow Connector 26">
            <a:extLst>
              <a:ext uri="{FF2B5EF4-FFF2-40B4-BE49-F238E27FC236}">
                <a16:creationId xmlns:a16="http://schemas.microsoft.com/office/drawing/2014/main" id="{8E839A97-09F5-BF08-052D-F28A0FFB5CF5}"/>
              </a:ext>
            </a:extLst>
          </p:cNvPr>
          <p:cNvCxnSpPr>
            <a:cxnSpLocks/>
          </p:cNvCxnSpPr>
          <p:nvPr/>
        </p:nvCxnSpPr>
        <p:spPr>
          <a:xfrm>
            <a:off x="2557319" y="2413845"/>
            <a:ext cx="161841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grpSp>
        <p:nvGrpSpPr>
          <p:cNvPr id="19" name="Group 27">
            <a:extLst>
              <a:ext uri="{FF2B5EF4-FFF2-40B4-BE49-F238E27FC236}">
                <a16:creationId xmlns:a16="http://schemas.microsoft.com/office/drawing/2014/main" id="{25E907B3-6B87-AEA4-E62D-5BE2841E3C95}"/>
              </a:ext>
            </a:extLst>
          </p:cNvPr>
          <p:cNvGrpSpPr/>
          <p:nvPr/>
        </p:nvGrpSpPr>
        <p:grpSpPr>
          <a:xfrm>
            <a:off x="5594157" y="4368716"/>
            <a:ext cx="484693" cy="284124"/>
            <a:chOff x="614149" y="4401223"/>
            <a:chExt cx="484693" cy="507248"/>
          </a:xfrm>
        </p:grpSpPr>
        <p:cxnSp>
          <p:nvCxnSpPr>
            <p:cNvPr id="20" name="Straight Connector 36">
              <a:extLst>
                <a:ext uri="{FF2B5EF4-FFF2-40B4-BE49-F238E27FC236}">
                  <a16:creationId xmlns:a16="http://schemas.microsoft.com/office/drawing/2014/main" id="{141BD895-EC59-7429-BA4F-9FF9F5B3178F}"/>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Straight Connector 37">
              <a:extLst>
                <a:ext uri="{FF2B5EF4-FFF2-40B4-BE49-F238E27FC236}">
                  <a16:creationId xmlns:a16="http://schemas.microsoft.com/office/drawing/2014/main" id="{E51A6AA1-9E67-B00A-B520-F9B5E8AEB91F}"/>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38">
              <a:extLst>
                <a:ext uri="{FF2B5EF4-FFF2-40B4-BE49-F238E27FC236}">
                  <a16:creationId xmlns:a16="http://schemas.microsoft.com/office/drawing/2014/main" id="{3AD6866C-A09C-ECBA-D901-6C157F75B621}"/>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3" name="Google Shape;318;p38">
            <a:extLst>
              <a:ext uri="{FF2B5EF4-FFF2-40B4-BE49-F238E27FC236}">
                <a16:creationId xmlns:a16="http://schemas.microsoft.com/office/drawing/2014/main" id="{27512CCC-FE64-004A-A831-087FEC8B9DD9}"/>
              </a:ext>
            </a:extLst>
          </p:cNvPr>
          <p:cNvSpPr txBox="1"/>
          <p:nvPr/>
        </p:nvSpPr>
        <p:spPr>
          <a:xfrm>
            <a:off x="5178356" y="4024022"/>
            <a:ext cx="1445540" cy="309371"/>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s-419" sz="1200" dirty="0" err="1">
                <a:solidFill>
                  <a:schemeClr val="tx1"/>
                </a:solidFill>
                <a:latin typeface="Roboto Mono" panose="00000009000000000000" pitchFamily="49" charset="0"/>
                <a:ea typeface="Roboto Mono" panose="00000009000000000000" pitchFamily="49" charset="0"/>
                <a:cs typeface="Calibri"/>
                <a:sym typeface="Calibri"/>
              </a:rPr>
              <a:t>Update</a:t>
            </a:r>
            <a:r>
              <a:rPr lang="es-419" sz="1200" dirty="0">
                <a:solidFill>
                  <a:schemeClr val="tx1"/>
                </a:solidFill>
                <a:latin typeface="Roboto Mono" panose="00000009000000000000" pitchFamily="49" charset="0"/>
                <a:ea typeface="Roboto Mono" panose="00000009000000000000" pitchFamily="49" charset="0"/>
                <a:cs typeface="Calibri"/>
                <a:sym typeface="Calibri"/>
              </a:rPr>
              <a: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4" name="Google Shape;384;p40">
            <a:extLst>
              <a:ext uri="{FF2B5EF4-FFF2-40B4-BE49-F238E27FC236}">
                <a16:creationId xmlns:a16="http://schemas.microsoft.com/office/drawing/2014/main" id="{7C7E99F2-C29A-EC93-AFBB-1F3228162BDA}"/>
              </a:ext>
            </a:extLst>
          </p:cNvPr>
          <p:cNvCxnSpPr>
            <a:cxnSpLocks/>
          </p:cNvCxnSpPr>
          <p:nvPr/>
        </p:nvCxnSpPr>
        <p:spPr>
          <a:xfrm flipH="1">
            <a:off x="6469437" y="4155464"/>
            <a:ext cx="97499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5" name="Google Shape;318;p38">
            <a:extLst>
              <a:ext uri="{FF2B5EF4-FFF2-40B4-BE49-F238E27FC236}">
                <a16:creationId xmlns:a16="http://schemas.microsoft.com/office/drawing/2014/main" id="{215582AD-8817-D500-42D9-5F13933E919F}"/>
              </a:ext>
            </a:extLst>
          </p:cNvPr>
          <p:cNvSpPr txBox="1"/>
          <p:nvPr/>
        </p:nvSpPr>
        <p:spPr>
          <a:xfrm>
            <a:off x="6505063" y="4246499"/>
            <a:ext cx="1796565" cy="308000"/>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it-IT" sz="1200" dirty="0" err="1">
                <a:solidFill>
                  <a:schemeClr val="tx1"/>
                </a:solidFill>
                <a:latin typeface="Roboto Mono" panose="00000009000000000000" pitchFamily="49" charset="0"/>
                <a:ea typeface="Roboto Mono" panose="00000009000000000000" pitchFamily="49" charset="0"/>
                <a:cs typeface="Calibri"/>
                <a:sym typeface="Calibri"/>
              </a:rPr>
              <a:t>Document</a:t>
            </a:r>
            <a:r>
              <a:rPr lang="it-IT" sz="1200" dirty="0">
                <a:solidFill>
                  <a:schemeClr val="tx1"/>
                </a:solidFill>
                <a:latin typeface="Roboto Mono" panose="00000009000000000000" pitchFamily="49" charset="0"/>
                <a:ea typeface="Roboto Mono" panose="00000009000000000000" pitchFamily="49" charset="0"/>
                <a:cs typeface="Calibri"/>
                <a:sym typeface="Calibri"/>
              </a:rPr>
              <a:t> </a:t>
            </a:r>
          </a:p>
          <a:p>
            <a:r>
              <a:rPr lang="it-IT" sz="1200" dirty="0" err="1">
                <a:solidFill>
                  <a:schemeClr val="tx1"/>
                </a:solidFill>
                <a:latin typeface="Roboto Mono" panose="00000009000000000000" pitchFamily="49" charset="0"/>
                <a:ea typeface="Roboto Mono" panose="00000009000000000000" pitchFamily="49" charset="0"/>
                <a:cs typeface="Calibri"/>
                <a:sym typeface="Calibri"/>
              </a:rPr>
              <a:t>Details</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26" name="CasellaDiTesto 25">
            <a:extLst>
              <a:ext uri="{FF2B5EF4-FFF2-40B4-BE49-F238E27FC236}">
                <a16:creationId xmlns:a16="http://schemas.microsoft.com/office/drawing/2014/main" id="{1CBDDAA9-AE05-1CEE-0F08-42B3D185D1FF}"/>
              </a:ext>
            </a:extLst>
          </p:cNvPr>
          <p:cNvSpPr txBox="1"/>
          <p:nvPr/>
        </p:nvSpPr>
        <p:spPr>
          <a:xfrm>
            <a:off x="9838944" y="5171214"/>
            <a:ext cx="2148838" cy="1477328"/>
          </a:xfrm>
          <a:prstGeom prst="rect">
            <a:avLst/>
          </a:prstGeom>
          <a:noFill/>
        </p:spPr>
        <p:txBody>
          <a:bodyPr wrap="square" rtlCol="0">
            <a:spAutoFit/>
          </a:bodyPr>
          <a:lstStyle/>
          <a:p>
            <a:r>
              <a:rPr lang="it-IT" dirty="0"/>
              <a:t>NB: </a:t>
            </a:r>
            <a:r>
              <a:rPr lang="it-IT" dirty="0" err="1"/>
              <a:t>piu</a:t>
            </a:r>
            <a:r>
              <a:rPr lang="it-IT" dirty="0"/>
              <a:t> dettagli sull’interazione tra </a:t>
            </a:r>
            <a:r>
              <a:rPr lang="it-IT" dirty="0" err="1"/>
              <a:t>servlet</a:t>
            </a:r>
            <a:r>
              <a:rPr lang="it-IT" dirty="0"/>
              <a:t> e DAO sono riportati nella parte pure HTML</a:t>
            </a:r>
          </a:p>
        </p:txBody>
      </p:sp>
    </p:spTree>
    <p:extLst>
      <p:ext uri="{BB962C8B-B14F-4D97-AF65-F5344CB8AC3E}">
        <p14:creationId xmlns:p14="http://schemas.microsoft.com/office/powerpoint/2010/main" val="3984680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123751-DD73-167C-CC7E-6DEB33055E18}"/>
              </a:ext>
            </a:extLst>
          </p:cNvPr>
          <p:cNvSpPr>
            <a:spLocks noGrp="1"/>
          </p:cNvSpPr>
          <p:nvPr>
            <p:ph type="title"/>
          </p:nvPr>
        </p:nvSpPr>
        <p:spPr>
          <a:xfrm>
            <a:off x="838200" y="365125"/>
            <a:ext cx="10515600" cy="814451"/>
          </a:xfrm>
        </p:spPr>
        <p:txBody>
          <a:bodyPr/>
          <a:lstStyle/>
          <a:p>
            <a:r>
              <a:rPr lang="it-IT" b="1" dirty="0"/>
              <a:t>Event: </a:t>
            </a:r>
            <a:r>
              <a:rPr lang="it-IT" b="1" dirty="0" err="1"/>
              <a:t>Move</a:t>
            </a:r>
            <a:r>
              <a:rPr lang="it-IT" b="1" dirty="0"/>
              <a:t> </a:t>
            </a:r>
            <a:r>
              <a:rPr lang="it-IT" b="1" dirty="0" err="1"/>
              <a:t>Document</a:t>
            </a:r>
            <a:endParaRPr lang="it-IT" b="1" dirty="0"/>
          </a:p>
        </p:txBody>
      </p:sp>
      <p:grpSp>
        <p:nvGrpSpPr>
          <p:cNvPr id="4" name="Group 52">
            <a:extLst>
              <a:ext uri="{FF2B5EF4-FFF2-40B4-BE49-F238E27FC236}">
                <a16:creationId xmlns:a16="http://schemas.microsoft.com/office/drawing/2014/main" id="{7388799D-A538-730B-D42F-7B729D23446F}"/>
              </a:ext>
            </a:extLst>
          </p:cNvPr>
          <p:cNvGrpSpPr/>
          <p:nvPr/>
        </p:nvGrpSpPr>
        <p:grpSpPr>
          <a:xfrm>
            <a:off x="1463414" y="1563683"/>
            <a:ext cx="6792221" cy="4596286"/>
            <a:chOff x="1015122" y="1408643"/>
            <a:chExt cx="6792221" cy="5059335"/>
          </a:xfrm>
        </p:grpSpPr>
        <p:sp>
          <p:nvSpPr>
            <p:cNvPr id="5" name="Google Shape;403;p41">
              <a:extLst>
                <a:ext uri="{FF2B5EF4-FFF2-40B4-BE49-F238E27FC236}">
                  <a16:creationId xmlns:a16="http://schemas.microsoft.com/office/drawing/2014/main" id="{14A5E731-4463-C76B-8128-BFA00BF163B0}"/>
                </a:ext>
              </a:extLst>
            </p:cNvPr>
            <p:cNvSpPr/>
            <p:nvPr/>
          </p:nvSpPr>
          <p:spPr>
            <a:xfrm>
              <a:off x="3731577" y="1411267"/>
              <a:ext cx="1542314" cy="676918"/>
            </a:xfrm>
            <a:prstGeom prst="rect">
              <a:avLst/>
            </a:prstGeom>
            <a:solidFill>
              <a:schemeClr val="accent1">
                <a:lumMod val="60000"/>
                <a:lumOff val="40000"/>
              </a:schemeClr>
            </a:solidFill>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bg1">
                      <a:lumMod val="95000"/>
                      <a:lumOff val="5000"/>
                    </a:schemeClr>
                  </a:solidFill>
                  <a:latin typeface="Roboto Mono" panose="00000009000000000000" pitchFamily="49" charset="0"/>
                  <a:ea typeface="Roboto Mono" panose="00000009000000000000" pitchFamily="49" charset="0"/>
                  <a:cs typeface="Calibri"/>
                  <a:sym typeface="Calibri"/>
                </a:rPr>
                <a:t>MoveDocument</a:t>
              </a:r>
              <a:endParaRPr sz="1200" b="1" dirty="0">
                <a:solidFill>
                  <a:schemeClr val="bg1">
                    <a:lumMod val="95000"/>
                    <a:lumOff val="5000"/>
                  </a:schemeClr>
                </a:solidFill>
                <a:latin typeface="Roboto Mono" panose="00000009000000000000" pitchFamily="49" charset="0"/>
                <a:ea typeface="Roboto Mono" panose="00000009000000000000" pitchFamily="49" charset="0"/>
                <a:cs typeface="Calibri"/>
                <a:sym typeface="Calibri"/>
              </a:endParaRPr>
            </a:p>
          </p:txBody>
        </p:sp>
        <p:cxnSp>
          <p:nvCxnSpPr>
            <p:cNvPr id="6" name="Google Shape;404;p41">
              <a:extLst>
                <a:ext uri="{FF2B5EF4-FFF2-40B4-BE49-F238E27FC236}">
                  <a16:creationId xmlns:a16="http://schemas.microsoft.com/office/drawing/2014/main" id="{159B3A12-17B7-B54F-0BE5-03D39289EF9F}"/>
                </a:ext>
              </a:extLst>
            </p:cNvPr>
            <p:cNvCxnSpPr>
              <a:cxnSpLocks/>
              <a:stCxn id="5" idx="2"/>
            </p:cNvCxnSpPr>
            <p:nvPr/>
          </p:nvCxnSpPr>
          <p:spPr>
            <a:xfrm flipH="1">
              <a:off x="4496259" y="2088185"/>
              <a:ext cx="6475" cy="429491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7" name="Google Shape;405;p41">
              <a:extLst>
                <a:ext uri="{FF2B5EF4-FFF2-40B4-BE49-F238E27FC236}">
                  <a16:creationId xmlns:a16="http://schemas.microsoft.com/office/drawing/2014/main" id="{B0054DCF-F6F4-06C4-417F-C72BB5E5616C}"/>
                </a:ext>
              </a:extLst>
            </p:cNvPr>
            <p:cNvCxnSpPr>
              <a:cxnSpLocks/>
            </p:cNvCxnSpPr>
            <p:nvPr/>
          </p:nvCxnSpPr>
          <p:spPr>
            <a:xfrm>
              <a:off x="2630532" y="2979898"/>
              <a:ext cx="167253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3" name="Google Shape;418;p41">
              <a:extLst>
                <a:ext uri="{FF2B5EF4-FFF2-40B4-BE49-F238E27FC236}">
                  <a16:creationId xmlns:a16="http://schemas.microsoft.com/office/drawing/2014/main" id="{2E2755CB-35C2-52DE-47AD-565F293B791A}"/>
                </a:ext>
              </a:extLst>
            </p:cNvPr>
            <p:cNvSpPr/>
            <p:nvPr/>
          </p:nvSpPr>
          <p:spPr>
            <a:xfrm>
              <a:off x="6438141" y="1408643"/>
              <a:ext cx="1369202" cy="676916"/>
            </a:xfrm>
            <a:prstGeom prst="rect">
              <a:avLst/>
            </a:prstGeom>
            <a:solidFill>
              <a:schemeClr val="accent1">
                <a:lumMod val="60000"/>
                <a:lumOff val="40000"/>
              </a:schemeClr>
            </a:solidFill>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buClr>
                  <a:schemeClr val="dk1"/>
                </a:buClr>
              </a:pPr>
              <a:r>
                <a:rPr lang="es-419" sz="1200" b="1" dirty="0">
                  <a:solidFill>
                    <a:schemeClr val="bg1">
                      <a:lumMod val="95000"/>
                      <a:lumOff val="5000"/>
                    </a:schemeClr>
                  </a:solidFill>
                  <a:latin typeface="Roboto Mono" panose="00000009000000000000" pitchFamily="49" charset="0"/>
                  <a:ea typeface="Roboto Mono" panose="00000009000000000000" pitchFamily="49" charset="0"/>
                  <a:cs typeface="Calibri"/>
                  <a:sym typeface="Calibri"/>
                </a:rPr>
                <a:t>Page</a:t>
              </a:r>
            </a:p>
            <a:p>
              <a:pPr algn="ctr">
                <a:buClr>
                  <a:schemeClr val="dk1"/>
                </a:buClr>
              </a:pPr>
              <a:r>
                <a:rPr lang="es-419" sz="1200" b="1" dirty="0" err="1">
                  <a:solidFill>
                    <a:schemeClr val="bg1">
                      <a:lumMod val="95000"/>
                      <a:lumOff val="5000"/>
                    </a:schemeClr>
                  </a:solidFill>
                  <a:latin typeface="Roboto Mono" panose="00000009000000000000" pitchFamily="49" charset="0"/>
                  <a:ea typeface="Roboto Mono" panose="00000009000000000000" pitchFamily="49" charset="0"/>
                  <a:cs typeface="Calibri"/>
                  <a:sym typeface="Calibri"/>
                </a:rPr>
                <a:t>Orchestrator</a:t>
              </a:r>
              <a:endParaRPr lang="es-419" sz="1200" b="1" dirty="0">
                <a:solidFill>
                  <a:schemeClr val="bg1">
                    <a:lumMod val="95000"/>
                    <a:lumOff val="5000"/>
                  </a:schemeClr>
                </a:solidFill>
                <a:latin typeface="Roboto Mono" panose="00000009000000000000" pitchFamily="49" charset="0"/>
                <a:ea typeface="Roboto Mono" panose="00000009000000000000" pitchFamily="49" charset="0"/>
                <a:cs typeface="Calibri"/>
                <a:sym typeface="Calibri"/>
              </a:endParaRPr>
            </a:p>
          </p:txBody>
        </p:sp>
        <p:cxnSp>
          <p:nvCxnSpPr>
            <p:cNvPr id="14" name="Google Shape;419;p41">
              <a:extLst>
                <a:ext uri="{FF2B5EF4-FFF2-40B4-BE49-F238E27FC236}">
                  <a16:creationId xmlns:a16="http://schemas.microsoft.com/office/drawing/2014/main" id="{58F882E5-4310-8459-D9F2-1883037D31AA}"/>
                </a:ext>
              </a:extLst>
            </p:cNvPr>
            <p:cNvCxnSpPr>
              <a:cxnSpLocks/>
              <a:stCxn id="13" idx="2"/>
            </p:cNvCxnSpPr>
            <p:nvPr/>
          </p:nvCxnSpPr>
          <p:spPr>
            <a:xfrm>
              <a:off x="7122742" y="2085559"/>
              <a:ext cx="32193" cy="429865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15" name="Google Shape;417;p41">
              <a:extLst>
                <a:ext uri="{FF2B5EF4-FFF2-40B4-BE49-F238E27FC236}">
                  <a16:creationId xmlns:a16="http://schemas.microsoft.com/office/drawing/2014/main" id="{1C98E689-8A53-DC51-3E86-F22B07B5081A}"/>
                </a:ext>
              </a:extLst>
            </p:cNvPr>
            <p:cNvSpPr/>
            <p:nvPr/>
          </p:nvSpPr>
          <p:spPr>
            <a:xfrm>
              <a:off x="6989835" y="4992252"/>
              <a:ext cx="330200" cy="116168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16" name="Straight Connector 21">
              <a:extLst>
                <a:ext uri="{FF2B5EF4-FFF2-40B4-BE49-F238E27FC236}">
                  <a16:creationId xmlns:a16="http://schemas.microsoft.com/office/drawing/2014/main" id="{CF30ED65-F906-42F2-587D-FC0D91DA86FA}"/>
                </a:ext>
              </a:extLst>
            </p:cNvPr>
            <p:cNvCxnSpPr>
              <a:cxnSpLocks/>
            </p:cNvCxnSpPr>
            <p:nvPr/>
          </p:nvCxnSpPr>
          <p:spPr>
            <a:xfrm>
              <a:off x="2476350" y="2148638"/>
              <a:ext cx="0" cy="4319340"/>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7" name="Google Shape;290;p37">
              <a:extLst>
                <a:ext uri="{FF2B5EF4-FFF2-40B4-BE49-F238E27FC236}">
                  <a16:creationId xmlns:a16="http://schemas.microsoft.com/office/drawing/2014/main" id="{B5F10B12-CFEC-5308-7B41-457FB8E51F93}"/>
                </a:ext>
              </a:extLst>
            </p:cNvPr>
            <p:cNvSpPr/>
            <p:nvPr/>
          </p:nvSpPr>
          <p:spPr>
            <a:xfrm>
              <a:off x="1825470" y="1408643"/>
              <a:ext cx="1276008" cy="676918"/>
            </a:xfrm>
            <a:prstGeom prst="rect">
              <a:avLst/>
            </a:prstGeom>
            <a:solidFill>
              <a:schemeClr val="accent1">
                <a:lumMod val="60000"/>
                <a:lumOff val="40000"/>
              </a:schemeClr>
            </a:solidFill>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bg1">
                      <a:lumMod val="95000"/>
                      <a:lumOff val="5000"/>
                    </a:schemeClr>
                  </a:solidFill>
                  <a:latin typeface="Roboto Mono" panose="00000009000000000000" pitchFamily="49" charset="0"/>
                  <a:ea typeface="Roboto Mono" panose="00000009000000000000" pitchFamily="49" charset="0"/>
                  <a:cs typeface="Calibri"/>
                  <a:sym typeface="Calibri"/>
                </a:rPr>
                <a:t>FolderTree</a:t>
              </a:r>
              <a:endParaRPr sz="1200" b="1" dirty="0">
                <a:solidFill>
                  <a:schemeClr val="bg1">
                    <a:lumMod val="95000"/>
                    <a:lumOff val="5000"/>
                  </a:schemeClr>
                </a:solidFill>
                <a:latin typeface="Roboto Mono" panose="00000009000000000000" pitchFamily="49" charset="0"/>
                <a:ea typeface="Roboto Mono" panose="00000009000000000000" pitchFamily="49" charset="0"/>
                <a:cs typeface="Calibri"/>
                <a:sym typeface="Calibri"/>
              </a:endParaRPr>
            </a:p>
          </p:txBody>
        </p:sp>
        <p:sp>
          <p:nvSpPr>
            <p:cNvPr id="18" name="Google Shape;292;p37">
              <a:extLst>
                <a:ext uri="{FF2B5EF4-FFF2-40B4-BE49-F238E27FC236}">
                  <a16:creationId xmlns:a16="http://schemas.microsoft.com/office/drawing/2014/main" id="{D01D8226-7909-90DC-A94F-3FEE74C31FB3}"/>
                </a:ext>
              </a:extLst>
            </p:cNvPr>
            <p:cNvSpPr/>
            <p:nvPr/>
          </p:nvSpPr>
          <p:spPr>
            <a:xfrm>
              <a:off x="2305292" y="2373647"/>
              <a:ext cx="342116" cy="393639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19" name="Google Shape;294;p37">
              <a:extLst>
                <a:ext uri="{FF2B5EF4-FFF2-40B4-BE49-F238E27FC236}">
                  <a16:creationId xmlns:a16="http://schemas.microsoft.com/office/drawing/2014/main" id="{2A63FD17-7A03-5C3C-0859-240BAEF2614C}"/>
                </a:ext>
              </a:extLst>
            </p:cNvPr>
            <p:cNvSpPr txBox="1"/>
            <p:nvPr/>
          </p:nvSpPr>
          <p:spPr>
            <a:xfrm>
              <a:off x="1015122" y="2692459"/>
              <a:ext cx="1173493" cy="468895"/>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it-IT" sz="1200" dirty="0">
                  <a:solidFill>
                    <a:schemeClr val="tx1"/>
                  </a:solidFill>
                  <a:latin typeface="Roboto Mono" panose="00000009000000000000" pitchFamily="49" charset="0"/>
                  <a:ea typeface="Roboto Mono" panose="00000009000000000000" pitchFamily="49" charset="0"/>
                  <a:cs typeface="Calibri"/>
                  <a:sym typeface="Calibri"/>
                </a:rPr>
                <a:t>Drop item</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0" name="Straight Arrow Connector 25">
              <a:extLst>
                <a:ext uri="{FF2B5EF4-FFF2-40B4-BE49-F238E27FC236}">
                  <a16:creationId xmlns:a16="http://schemas.microsoft.com/office/drawing/2014/main" id="{64334466-1A5B-D799-376A-3816903664F5}"/>
                </a:ext>
              </a:extLst>
            </p:cNvPr>
            <p:cNvCxnSpPr>
              <a:cxnSpLocks/>
            </p:cNvCxnSpPr>
            <p:nvPr/>
          </p:nvCxnSpPr>
          <p:spPr>
            <a:xfrm>
              <a:off x="1055363" y="2601866"/>
              <a:ext cx="125221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21" name="Google Shape;317;p38">
              <a:extLst>
                <a:ext uri="{FF2B5EF4-FFF2-40B4-BE49-F238E27FC236}">
                  <a16:creationId xmlns:a16="http://schemas.microsoft.com/office/drawing/2014/main" id="{1AD0BB78-1589-76E1-628F-C3E30EF608D1}"/>
                </a:ext>
              </a:extLst>
            </p:cNvPr>
            <p:cNvCxnSpPr>
              <a:cxnSpLocks/>
            </p:cNvCxnSpPr>
            <p:nvPr/>
          </p:nvCxnSpPr>
          <p:spPr>
            <a:xfrm flipH="1">
              <a:off x="2630532" y="4975027"/>
              <a:ext cx="1845647" cy="0"/>
            </a:xfrm>
            <a:prstGeom prst="straightConnector1">
              <a:avLst/>
            </a:prstGeom>
            <a:noFill/>
            <a:ln w="25400" cap="flat" cmpd="sng">
              <a:solidFill>
                <a:schemeClr val="accent1"/>
              </a:solidFill>
              <a:prstDash val="sysDash"/>
              <a:round/>
              <a:headEnd type="none" w="sm" len="sm"/>
              <a:tailEnd type="stealth" w="med" len="med"/>
            </a:ln>
            <a:effectLst>
              <a:outerShdw blurRad="40000" dist="20000" dir="5400000" rotWithShape="0">
                <a:srgbClr val="000000">
                  <a:alpha val="37650"/>
                </a:srgbClr>
              </a:outerShdw>
            </a:effectLst>
          </p:spPr>
        </p:cxnSp>
        <p:cxnSp>
          <p:nvCxnSpPr>
            <p:cNvPr id="22" name="Google Shape;412;p41">
              <a:extLst>
                <a:ext uri="{FF2B5EF4-FFF2-40B4-BE49-F238E27FC236}">
                  <a16:creationId xmlns:a16="http://schemas.microsoft.com/office/drawing/2014/main" id="{70526ABB-EC4B-3CA3-D234-761691782B61}"/>
                </a:ext>
              </a:extLst>
            </p:cNvPr>
            <p:cNvCxnSpPr>
              <a:cxnSpLocks/>
            </p:cNvCxnSpPr>
            <p:nvPr/>
          </p:nvCxnSpPr>
          <p:spPr>
            <a:xfrm>
              <a:off x="2630532" y="6068577"/>
              <a:ext cx="435930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3" name="Google Shape;407;p41">
              <a:extLst>
                <a:ext uri="{FF2B5EF4-FFF2-40B4-BE49-F238E27FC236}">
                  <a16:creationId xmlns:a16="http://schemas.microsoft.com/office/drawing/2014/main" id="{7EFAA01B-6083-95D8-A243-DA5D0A5A2A09}"/>
                </a:ext>
              </a:extLst>
            </p:cNvPr>
            <p:cNvSpPr/>
            <p:nvPr/>
          </p:nvSpPr>
          <p:spPr>
            <a:xfrm>
              <a:off x="4342078" y="2373647"/>
              <a:ext cx="332150" cy="3475136"/>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24" name="Google Shape;353;p39">
              <a:extLst>
                <a:ext uri="{FF2B5EF4-FFF2-40B4-BE49-F238E27FC236}">
                  <a16:creationId xmlns:a16="http://schemas.microsoft.com/office/drawing/2014/main" id="{D1D6F36D-29C4-9A2B-2EC7-1F57AA5BEF9F}"/>
                </a:ext>
              </a:extLst>
            </p:cNvPr>
            <p:cNvSpPr txBox="1"/>
            <p:nvPr/>
          </p:nvSpPr>
          <p:spPr>
            <a:xfrm>
              <a:off x="5134509" y="5730178"/>
              <a:ext cx="1640360" cy="338400"/>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n-US" sz="1200" dirty="0">
                  <a:solidFill>
                    <a:schemeClr val="tx1"/>
                  </a:solidFill>
                  <a:latin typeface="Roboto Mono" panose="00000009000000000000" pitchFamily="49" charset="0"/>
                  <a:ea typeface="Roboto Mono" panose="00000009000000000000" pitchFamily="49" charset="0"/>
                  <a:cs typeface="Calibri"/>
                  <a:sym typeface="Calibri"/>
                </a:rPr>
                <a:t>r</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efresh</a:t>
              </a:r>
              <a:r>
                <a:rPr lang="es-419" sz="1200" dirty="0">
                  <a:solidFill>
                    <a:schemeClr val="tx1"/>
                  </a:solidFill>
                  <a:latin typeface="Roboto Mono" panose="00000009000000000000" pitchFamily="49" charset="0"/>
                  <a:ea typeface="Roboto Mono" panose="00000009000000000000" pitchFamily="49" charset="0"/>
                  <a:cs typeface="Calibri"/>
                  <a:sym typeface="Calibri"/>
                </a:rPr>
                <a: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26" name="Google Shape;408;p41">
              <a:extLst>
                <a:ext uri="{FF2B5EF4-FFF2-40B4-BE49-F238E27FC236}">
                  <a16:creationId xmlns:a16="http://schemas.microsoft.com/office/drawing/2014/main" id="{0FB58F0C-1D62-2098-FD25-CB1CD148C205}"/>
                </a:ext>
              </a:extLst>
            </p:cNvPr>
            <p:cNvSpPr txBox="1"/>
            <p:nvPr/>
          </p:nvSpPr>
          <p:spPr>
            <a:xfrm>
              <a:off x="2689428" y="2661552"/>
              <a:ext cx="1541527" cy="1184491"/>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n-US" sz="1200" dirty="0">
                  <a:solidFill>
                    <a:schemeClr val="tx1"/>
                  </a:solidFill>
                  <a:latin typeface="Roboto Mono" panose="00000009000000000000" pitchFamily="49" charset="0"/>
                  <a:ea typeface="Roboto Mono" panose="00000009000000000000" pitchFamily="49" charset="0"/>
                  <a:cs typeface="Calibri"/>
                  <a:sym typeface="Calibri"/>
                </a:rPr>
                <a:t>AJAX POST</a:t>
              </a:r>
              <a:endParaRPr lang="es-419" sz="1200" dirty="0">
                <a:solidFill>
                  <a:schemeClr val="tx1"/>
                </a:solidFill>
                <a:latin typeface="Roboto Mono" panose="00000009000000000000" pitchFamily="49" charset="0"/>
                <a:ea typeface="Roboto Mono" panose="00000009000000000000" pitchFamily="49" charset="0"/>
                <a:cs typeface="Calibri"/>
                <a:sym typeface="Calibri"/>
              </a:endParaRPr>
            </a:p>
            <a:p>
              <a:endParaRPr lang="es-419" sz="1200" dirty="0">
                <a:solidFill>
                  <a:schemeClr val="tx1"/>
                </a:solidFill>
                <a:latin typeface="Roboto Mono" panose="00000009000000000000" pitchFamily="49" charset="0"/>
                <a:ea typeface="Roboto Mono" panose="00000009000000000000" pitchFamily="49" charset="0"/>
                <a:cs typeface="Calibri"/>
                <a:sym typeface="Calibri"/>
              </a:endParaRPr>
            </a:p>
            <a:p>
              <a:r>
                <a:rPr lang="it-IT" sz="1200" dirty="0">
                  <a:solidFill>
                    <a:schemeClr val="tx1"/>
                  </a:solidFill>
                  <a:latin typeface="Roboto Mono" panose="00000009000000000000" pitchFamily="49" charset="0"/>
                  <a:ea typeface="Roboto Mono" panose="00000009000000000000" pitchFamily="49" charset="0"/>
                  <a:cs typeface="Calibri"/>
                  <a:sym typeface="Calibri"/>
                </a:rPr>
                <a:t>/</a:t>
              </a:r>
              <a:r>
                <a:rPr lang="it-IT" sz="1200" dirty="0" err="1">
                  <a:solidFill>
                    <a:schemeClr val="tx1"/>
                  </a:solidFill>
                  <a:latin typeface="Roboto Mono" panose="00000009000000000000" pitchFamily="49" charset="0"/>
                  <a:ea typeface="Roboto Mono" panose="00000009000000000000" pitchFamily="49" charset="0"/>
                  <a:cs typeface="Calibri"/>
                  <a:sym typeface="Calibri"/>
                </a:rPr>
                <a:t>MoveDocument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grpSp>
      <p:sp>
        <p:nvSpPr>
          <p:cNvPr id="29" name="CasellaDiTesto 28">
            <a:extLst>
              <a:ext uri="{FF2B5EF4-FFF2-40B4-BE49-F238E27FC236}">
                <a16:creationId xmlns:a16="http://schemas.microsoft.com/office/drawing/2014/main" id="{401E60C4-5A80-77D6-A6A1-1F178422FDD3}"/>
              </a:ext>
            </a:extLst>
          </p:cNvPr>
          <p:cNvSpPr txBox="1"/>
          <p:nvPr/>
        </p:nvSpPr>
        <p:spPr>
          <a:xfrm>
            <a:off x="9838944" y="5171214"/>
            <a:ext cx="2148838" cy="1477328"/>
          </a:xfrm>
          <a:prstGeom prst="rect">
            <a:avLst/>
          </a:prstGeom>
          <a:noFill/>
        </p:spPr>
        <p:txBody>
          <a:bodyPr wrap="square" rtlCol="0">
            <a:spAutoFit/>
          </a:bodyPr>
          <a:lstStyle/>
          <a:p>
            <a:r>
              <a:rPr lang="it-IT" dirty="0"/>
              <a:t>NB: </a:t>
            </a:r>
            <a:r>
              <a:rPr lang="it-IT" dirty="0" err="1"/>
              <a:t>piu</a:t>
            </a:r>
            <a:r>
              <a:rPr lang="it-IT" dirty="0"/>
              <a:t> dettagli sull’interazione tra </a:t>
            </a:r>
            <a:r>
              <a:rPr lang="it-IT" dirty="0" err="1"/>
              <a:t>servlet</a:t>
            </a:r>
            <a:r>
              <a:rPr lang="it-IT" dirty="0"/>
              <a:t> e DAO sono riportati nella parte pure HTML</a:t>
            </a:r>
          </a:p>
        </p:txBody>
      </p:sp>
    </p:spTree>
    <p:extLst>
      <p:ext uri="{BB962C8B-B14F-4D97-AF65-F5344CB8AC3E}">
        <p14:creationId xmlns:p14="http://schemas.microsoft.com/office/powerpoint/2010/main" val="275034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FB313E-7302-7EEF-E766-2202FDD4DD22}"/>
              </a:ext>
            </a:extLst>
          </p:cNvPr>
          <p:cNvSpPr>
            <a:spLocks noGrp="1"/>
          </p:cNvSpPr>
          <p:nvPr>
            <p:ph type="title"/>
          </p:nvPr>
        </p:nvSpPr>
        <p:spPr>
          <a:xfrm>
            <a:off x="838200" y="365125"/>
            <a:ext cx="10515600" cy="704723"/>
          </a:xfrm>
        </p:spPr>
        <p:txBody>
          <a:bodyPr/>
          <a:lstStyle/>
          <a:p>
            <a:r>
              <a:rPr lang="it-IT" b="1" dirty="0"/>
              <a:t>Event: Delete Content</a:t>
            </a:r>
          </a:p>
        </p:txBody>
      </p:sp>
      <p:grpSp>
        <p:nvGrpSpPr>
          <p:cNvPr id="4" name="Group 49">
            <a:extLst>
              <a:ext uri="{FF2B5EF4-FFF2-40B4-BE49-F238E27FC236}">
                <a16:creationId xmlns:a16="http://schemas.microsoft.com/office/drawing/2014/main" id="{E515E18D-A12A-074B-92D4-285312394C60}"/>
              </a:ext>
            </a:extLst>
          </p:cNvPr>
          <p:cNvGrpSpPr/>
          <p:nvPr/>
        </p:nvGrpSpPr>
        <p:grpSpPr>
          <a:xfrm>
            <a:off x="1423856" y="1453208"/>
            <a:ext cx="9344287" cy="5039667"/>
            <a:chOff x="1290949" y="1216969"/>
            <a:chExt cx="9075876" cy="5260609"/>
          </a:xfrm>
        </p:grpSpPr>
        <p:cxnSp>
          <p:nvCxnSpPr>
            <p:cNvPr id="5" name="Google Shape;436;p42">
              <a:extLst>
                <a:ext uri="{FF2B5EF4-FFF2-40B4-BE49-F238E27FC236}">
                  <a16:creationId xmlns:a16="http://schemas.microsoft.com/office/drawing/2014/main" id="{C08ACAAA-6731-C7E2-EEEC-ED2B8089C3E4}"/>
                </a:ext>
              </a:extLst>
            </p:cNvPr>
            <p:cNvCxnSpPr>
              <a:cxnSpLocks/>
            </p:cNvCxnSpPr>
            <p:nvPr/>
          </p:nvCxnSpPr>
          <p:spPr>
            <a:xfrm>
              <a:off x="5545156" y="1824816"/>
              <a:ext cx="39009" cy="4605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6" name="Google Shape;437;p42">
              <a:extLst>
                <a:ext uri="{FF2B5EF4-FFF2-40B4-BE49-F238E27FC236}">
                  <a16:creationId xmlns:a16="http://schemas.microsoft.com/office/drawing/2014/main" id="{9EA3A475-1239-F575-9624-C2B402D930E8}"/>
                </a:ext>
              </a:extLst>
            </p:cNvPr>
            <p:cNvCxnSpPr>
              <a:cxnSpLocks/>
            </p:cNvCxnSpPr>
            <p:nvPr/>
          </p:nvCxnSpPr>
          <p:spPr>
            <a:xfrm>
              <a:off x="3022581" y="2954828"/>
              <a:ext cx="23565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 name="Google Shape;439;p42">
              <a:extLst>
                <a:ext uri="{FF2B5EF4-FFF2-40B4-BE49-F238E27FC236}">
                  <a16:creationId xmlns:a16="http://schemas.microsoft.com/office/drawing/2014/main" id="{3D4CEE8F-E403-7851-5B3E-7B322F2836E6}"/>
                </a:ext>
              </a:extLst>
            </p:cNvPr>
            <p:cNvSpPr/>
            <p:nvPr/>
          </p:nvSpPr>
          <p:spPr>
            <a:xfrm>
              <a:off x="5379081" y="2732416"/>
              <a:ext cx="347628" cy="117631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8" name="Google Shape;441;p42">
              <a:extLst>
                <a:ext uri="{FF2B5EF4-FFF2-40B4-BE49-F238E27FC236}">
                  <a16:creationId xmlns:a16="http://schemas.microsoft.com/office/drawing/2014/main" id="{CE471412-9FE7-67E0-85BD-5D85C18DC6EA}"/>
                </a:ext>
              </a:extLst>
            </p:cNvPr>
            <p:cNvCxnSpPr>
              <a:cxnSpLocks/>
              <a:stCxn id="18" idx="2"/>
            </p:cNvCxnSpPr>
            <p:nvPr/>
          </p:nvCxnSpPr>
          <p:spPr>
            <a:xfrm flipH="1">
              <a:off x="7916464" y="1868342"/>
              <a:ext cx="48101" cy="456207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10" name="Google Shape;444;p42">
              <a:extLst>
                <a:ext uri="{FF2B5EF4-FFF2-40B4-BE49-F238E27FC236}">
                  <a16:creationId xmlns:a16="http://schemas.microsoft.com/office/drawing/2014/main" id="{F1E90903-0082-CB0E-8AFD-121BA94CF496}"/>
                </a:ext>
              </a:extLst>
            </p:cNvPr>
            <p:cNvSpPr/>
            <p:nvPr/>
          </p:nvSpPr>
          <p:spPr>
            <a:xfrm>
              <a:off x="7799464" y="2914519"/>
              <a:ext cx="330200" cy="871113"/>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11" name="Google Shape;445;p42">
              <a:extLst>
                <a:ext uri="{FF2B5EF4-FFF2-40B4-BE49-F238E27FC236}">
                  <a16:creationId xmlns:a16="http://schemas.microsoft.com/office/drawing/2014/main" id="{CF37B4E3-B6FC-0D68-FCC7-B48C7088790E}"/>
                </a:ext>
              </a:extLst>
            </p:cNvPr>
            <p:cNvSpPr txBox="1"/>
            <p:nvPr/>
          </p:nvSpPr>
          <p:spPr>
            <a:xfrm>
              <a:off x="3319963" y="2352355"/>
              <a:ext cx="1296074" cy="468346"/>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es-419" sz="1200" dirty="0">
                  <a:solidFill>
                    <a:schemeClr val="tx1"/>
                  </a:solidFill>
                  <a:latin typeface="Roboto Mono" panose="00000009000000000000" pitchFamily="49" charset="0"/>
                  <a:ea typeface="Roboto Mono" panose="00000009000000000000" pitchFamily="49" charset="0"/>
                  <a:cs typeface="Calibri"/>
                  <a:sym typeface="Calibri"/>
                </a:rPr>
                <a:t>AJAX POST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a:p>
              <a:r>
                <a:rPr lang="es-419" sz="1200" dirty="0">
                  <a:solidFill>
                    <a:schemeClr val="tx1"/>
                  </a:solidFill>
                  <a:latin typeface="Roboto Mono" panose="00000009000000000000" pitchFamily="49" charset="0"/>
                  <a:ea typeface="Roboto Mono" panose="00000009000000000000" pitchFamily="49" charset="0"/>
                  <a:cs typeface="Calibri"/>
                  <a:sym typeface="Calibri"/>
                </a:rPr>
                <a:t>/</a:t>
              </a:r>
              <a:r>
                <a:rPr lang="it-IT" sz="1200" dirty="0" err="1">
                  <a:solidFill>
                    <a:schemeClr val="tx1"/>
                  </a:solidFill>
                  <a:latin typeface="Roboto Mono" panose="00000009000000000000" pitchFamily="49" charset="0"/>
                  <a:ea typeface="Roboto Mono" panose="00000009000000000000" pitchFamily="49" charset="0"/>
                  <a:cs typeface="Calibri"/>
                  <a:sym typeface="Calibri"/>
                </a:rPr>
                <a:t>DeleteContent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12" name="Google Shape;448;p42">
              <a:extLst>
                <a:ext uri="{FF2B5EF4-FFF2-40B4-BE49-F238E27FC236}">
                  <a16:creationId xmlns:a16="http://schemas.microsoft.com/office/drawing/2014/main" id="{F1F6FDFA-3C98-8F0D-6EB8-97ED244D7247}"/>
                </a:ext>
              </a:extLst>
            </p:cNvPr>
            <p:cNvCxnSpPr/>
            <p:nvPr/>
          </p:nvCxnSpPr>
          <p:spPr>
            <a:xfrm flipV="1">
              <a:off x="3015697" y="4807820"/>
              <a:ext cx="6542203" cy="7802"/>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3" name="Google Shape;452;p42">
              <a:extLst>
                <a:ext uri="{FF2B5EF4-FFF2-40B4-BE49-F238E27FC236}">
                  <a16:creationId xmlns:a16="http://schemas.microsoft.com/office/drawing/2014/main" id="{3E719310-394B-4498-C951-6EB56AF6A525}"/>
                </a:ext>
              </a:extLst>
            </p:cNvPr>
            <p:cNvSpPr txBox="1"/>
            <p:nvPr/>
          </p:nvSpPr>
          <p:spPr>
            <a:xfrm>
              <a:off x="2563233" y="4456189"/>
              <a:ext cx="1666600" cy="437200"/>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dirty="0">
                  <a:solidFill>
                    <a:schemeClr val="tx1"/>
                  </a:solidFill>
                  <a:latin typeface="Roboto Mono" panose="00000009000000000000" pitchFamily="49" charset="0"/>
                  <a:ea typeface="Roboto Mono" panose="00000009000000000000" pitchFamily="49" charset="0"/>
                  <a:cs typeface="Calibri"/>
                  <a:sym typeface="Calibri"/>
                </a:rPr>
                <a:t> </a:t>
              </a:r>
              <a:r>
                <a:rPr lang="es-419" sz="1200" dirty="0" err="1">
                  <a:solidFill>
                    <a:schemeClr val="tx1"/>
                  </a:solidFill>
                  <a:latin typeface="Roboto Mono" panose="00000009000000000000" pitchFamily="49" charset="0"/>
                  <a:ea typeface="Roboto Mono" panose="00000009000000000000" pitchFamily="49" charset="0"/>
                  <a:cs typeface="Calibri"/>
                  <a:sym typeface="Calibri"/>
                </a:rPr>
                <a:t>refresh</a:t>
              </a:r>
              <a:r>
                <a:rPr lang="es-419" sz="1200" dirty="0">
                  <a:solidFill>
                    <a:schemeClr val="tx1"/>
                  </a:solidFill>
                  <a:latin typeface="Roboto Mono" panose="00000009000000000000" pitchFamily="49" charset="0"/>
                  <a:ea typeface="Roboto Mono" panose="00000009000000000000" pitchFamily="49" charset="0"/>
                  <a:cs typeface="Calibri"/>
                  <a:sym typeface="Calibri"/>
                </a:rPr>
                <a:t>()</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14" name="Straight Connector 16">
              <a:extLst>
                <a:ext uri="{FF2B5EF4-FFF2-40B4-BE49-F238E27FC236}">
                  <a16:creationId xmlns:a16="http://schemas.microsoft.com/office/drawing/2014/main" id="{63979F0E-D137-FCD0-C9D9-C72F490FAEBD}"/>
                </a:ext>
              </a:extLst>
            </p:cNvPr>
            <p:cNvCxnSpPr/>
            <p:nvPr/>
          </p:nvCxnSpPr>
          <p:spPr>
            <a:xfrm>
              <a:off x="2851523" y="2051462"/>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5" name="Google Shape;292;p37">
              <a:extLst>
                <a:ext uri="{FF2B5EF4-FFF2-40B4-BE49-F238E27FC236}">
                  <a16:creationId xmlns:a16="http://schemas.microsoft.com/office/drawing/2014/main" id="{77FE547F-EB8C-8532-2C69-44D4AB4705BD}"/>
                </a:ext>
              </a:extLst>
            </p:cNvPr>
            <p:cNvSpPr/>
            <p:nvPr/>
          </p:nvSpPr>
          <p:spPr>
            <a:xfrm>
              <a:off x="2680465" y="2276471"/>
              <a:ext cx="342116" cy="393639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sp>
          <p:nvSpPr>
            <p:cNvPr id="16" name="Google Shape;294;p37">
              <a:extLst>
                <a:ext uri="{FF2B5EF4-FFF2-40B4-BE49-F238E27FC236}">
                  <a16:creationId xmlns:a16="http://schemas.microsoft.com/office/drawing/2014/main" id="{3AE2042E-9EBA-15F1-CBB4-E267F70C7326}"/>
                </a:ext>
              </a:extLst>
            </p:cNvPr>
            <p:cNvSpPr txBox="1"/>
            <p:nvPr/>
          </p:nvSpPr>
          <p:spPr>
            <a:xfrm>
              <a:off x="1290949" y="2640714"/>
              <a:ext cx="1338115" cy="764909"/>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r>
                <a:rPr lang="it-IT" sz="1200" dirty="0">
                  <a:solidFill>
                    <a:schemeClr val="tx1"/>
                  </a:solidFill>
                  <a:latin typeface="Roboto Mono" panose="00000009000000000000" pitchFamily="49" charset="0"/>
                  <a:ea typeface="Roboto Mono" panose="00000009000000000000" pitchFamily="49" charset="0"/>
                  <a:cs typeface="Calibri"/>
                  <a:sym typeface="Calibri"/>
                </a:rPr>
                <a:t>Drop Item in the </a:t>
              </a:r>
            </a:p>
            <a:p>
              <a:r>
                <a:rPr lang="it-IT" sz="1200" dirty="0">
                  <a:solidFill>
                    <a:schemeClr val="tx1"/>
                  </a:solidFill>
                  <a:latin typeface="Roboto Mono" panose="00000009000000000000" pitchFamily="49" charset="0"/>
                  <a:ea typeface="Roboto Mono" panose="00000009000000000000" pitchFamily="49" charset="0"/>
                  <a:cs typeface="Calibri"/>
                  <a:sym typeface="Calibri"/>
                </a:rPr>
                <a:t>BIN</a:t>
              </a:r>
              <a:endParaRPr sz="1200" dirty="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17" name="Straight Arrow Connector 20">
              <a:extLst>
                <a:ext uri="{FF2B5EF4-FFF2-40B4-BE49-F238E27FC236}">
                  <a16:creationId xmlns:a16="http://schemas.microsoft.com/office/drawing/2014/main" id="{EECD6399-5CE0-ECC5-A9C8-7F57642847E7}"/>
                </a:ext>
              </a:extLst>
            </p:cNvPr>
            <p:cNvCxnSpPr>
              <a:cxnSpLocks/>
            </p:cNvCxnSpPr>
            <p:nvPr/>
          </p:nvCxnSpPr>
          <p:spPr>
            <a:xfrm>
              <a:off x="1290949" y="2504690"/>
              <a:ext cx="139180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8" name="Google Shape;440;p42">
              <a:extLst>
                <a:ext uri="{FF2B5EF4-FFF2-40B4-BE49-F238E27FC236}">
                  <a16:creationId xmlns:a16="http://schemas.microsoft.com/office/drawing/2014/main" id="{36CFBA2E-A084-C238-4F8F-6C804034BB4C}"/>
                </a:ext>
              </a:extLst>
            </p:cNvPr>
            <p:cNvSpPr/>
            <p:nvPr/>
          </p:nvSpPr>
          <p:spPr>
            <a:xfrm>
              <a:off x="7061872" y="1216970"/>
              <a:ext cx="1805386" cy="651372"/>
            </a:xfrm>
            <a:prstGeom prst="rect">
              <a:avLst/>
            </a:prstGeom>
            <a:solidFill>
              <a:schemeClr val="accent1">
                <a:lumMod val="60000"/>
                <a:lumOff val="40000"/>
              </a:schemeClr>
            </a:solidFill>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FolderDAO</a:t>
              </a:r>
              <a:r>
                <a:rPr lang="es-419" sz="1200" b="1" dirty="0">
                  <a:solidFill>
                    <a:schemeClr val="dk1"/>
                  </a:solidFill>
                  <a:latin typeface="Roboto Mono" panose="00000009000000000000" pitchFamily="49" charset="0"/>
                  <a:ea typeface="Roboto Mono" panose="00000009000000000000" pitchFamily="49" charset="0"/>
                  <a:cs typeface="Calibri"/>
                  <a:sym typeface="Calibri"/>
                </a:rPr>
                <a:t> </a:t>
              </a: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or</a:t>
              </a:r>
              <a:r>
                <a:rPr lang="es-419" sz="1200" b="1" dirty="0">
                  <a:solidFill>
                    <a:schemeClr val="dk1"/>
                  </a:solidFill>
                  <a:latin typeface="Roboto Mono" panose="00000009000000000000" pitchFamily="49" charset="0"/>
                  <a:ea typeface="Roboto Mono" panose="00000009000000000000" pitchFamily="49" charset="0"/>
                  <a:cs typeface="Calibri"/>
                  <a:sym typeface="Calibri"/>
                </a:rPr>
                <a:t> </a:t>
              </a: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SubFolderDAO</a:t>
              </a:r>
              <a:endParaRPr lang="es-419" sz="1200" b="1" dirty="0">
                <a:solidFill>
                  <a:schemeClr val="dk1"/>
                </a:solidFill>
                <a:latin typeface="Roboto Mono" panose="00000009000000000000" pitchFamily="49" charset="0"/>
                <a:ea typeface="Roboto Mono" panose="00000009000000000000" pitchFamily="49" charset="0"/>
                <a:cs typeface="Calibri"/>
                <a:sym typeface="Calibri"/>
              </a:endParaRPr>
            </a:p>
            <a:p>
              <a:pPr algn="ct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or</a:t>
              </a:r>
              <a:r>
                <a:rPr lang="es-419" sz="1200" b="1" dirty="0">
                  <a:solidFill>
                    <a:schemeClr val="dk1"/>
                  </a:solidFill>
                  <a:latin typeface="Roboto Mono" panose="00000009000000000000" pitchFamily="49" charset="0"/>
                  <a:ea typeface="Roboto Mono" panose="00000009000000000000" pitchFamily="49" charset="0"/>
                  <a:cs typeface="Calibri"/>
                  <a:sym typeface="Calibri"/>
                </a:rPr>
                <a:t> </a:t>
              </a: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DocumentDAO</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sp>
          <p:nvSpPr>
            <p:cNvPr id="19" name="Google Shape;418;p41">
              <a:extLst>
                <a:ext uri="{FF2B5EF4-FFF2-40B4-BE49-F238E27FC236}">
                  <a16:creationId xmlns:a16="http://schemas.microsoft.com/office/drawing/2014/main" id="{E1FFE879-3D47-60EA-B8DB-F1680CB64C65}"/>
                </a:ext>
              </a:extLst>
            </p:cNvPr>
            <p:cNvSpPr/>
            <p:nvPr/>
          </p:nvSpPr>
          <p:spPr>
            <a:xfrm>
              <a:off x="9047325" y="1216970"/>
              <a:ext cx="1319500" cy="634400"/>
            </a:xfrm>
            <a:prstGeom prst="rect">
              <a:avLst/>
            </a:prstGeom>
            <a:solidFill>
              <a:schemeClr val="accent1">
                <a:lumMod val="60000"/>
                <a:lumOff val="40000"/>
              </a:schemeClr>
            </a:solidFill>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buClr>
                  <a:schemeClr val="dk1"/>
                </a:buClr>
              </a:pPr>
              <a:r>
                <a:rPr lang="es-419" sz="1200" b="1" dirty="0">
                  <a:solidFill>
                    <a:schemeClr val="dk1"/>
                  </a:solidFill>
                  <a:latin typeface="Roboto Mono" panose="00000009000000000000" pitchFamily="49" charset="0"/>
                  <a:ea typeface="Roboto Mono" panose="00000009000000000000" pitchFamily="49" charset="0"/>
                  <a:cs typeface="Calibri"/>
                  <a:sym typeface="Calibri"/>
                </a:rPr>
                <a:t>Page </a:t>
              </a: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Orchestrator</a:t>
              </a:r>
              <a:endParaRPr lang="es-419" sz="1200" b="1" dirty="0">
                <a:solidFill>
                  <a:schemeClr val="dk1"/>
                </a:solidFill>
                <a:latin typeface="Roboto Mono" panose="00000009000000000000" pitchFamily="49" charset="0"/>
                <a:ea typeface="Roboto Mono" panose="00000009000000000000" pitchFamily="49" charset="0"/>
                <a:cs typeface="Calibri"/>
                <a:sym typeface="Calibri"/>
              </a:endParaRPr>
            </a:p>
          </p:txBody>
        </p:sp>
        <p:sp>
          <p:nvSpPr>
            <p:cNvPr id="20" name="Google Shape;435;p42">
              <a:extLst>
                <a:ext uri="{FF2B5EF4-FFF2-40B4-BE49-F238E27FC236}">
                  <a16:creationId xmlns:a16="http://schemas.microsoft.com/office/drawing/2014/main" id="{9FB90361-16AA-27FB-77CD-51F7F657CDA7}"/>
                </a:ext>
              </a:extLst>
            </p:cNvPr>
            <p:cNvSpPr/>
            <p:nvPr/>
          </p:nvSpPr>
          <p:spPr>
            <a:xfrm>
              <a:off x="4719595" y="1216969"/>
              <a:ext cx="1666600" cy="651377"/>
            </a:xfrm>
            <a:prstGeom prst="rect">
              <a:avLst/>
            </a:prstGeom>
            <a:solidFill>
              <a:schemeClr val="accent1">
                <a:lumMod val="60000"/>
                <a:lumOff val="40000"/>
              </a:schemeClr>
            </a:solidFill>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DeleteContent</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sp>
          <p:nvSpPr>
            <p:cNvPr id="21" name="Google Shape;290;p37">
              <a:extLst>
                <a:ext uri="{FF2B5EF4-FFF2-40B4-BE49-F238E27FC236}">
                  <a16:creationId xmlns:a16="http://schemas.microsoft.com/office/drawing/2014/main" id="{CFF26A37-D17C-BD8A-3FD7-D112BD2F7B3B}"/>
                </a:ext>
              </a:extLst>
            </p:cNvPr>
            <p:cNvSpPr/>
            <p:nvPr/>
          </p:nvSpPr>
          <p:spPr>
            <a:xfrm>
              <a:off x="2177328" y="1216970"/>
              <a:ext cx="1338116" cy="651379"/>
            </a:xfrm>
            <a:prstGeom prst="rect">
              <a:avLst/>
            </a:prstGeom>
            <a:solidFill>
              <a:schemeClr val="accent1">
                <a:lumMod val="60000"/>
                <a:lumOff val="40000"/>
              </a:schemeClr>
            </a:solidFill>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200" b="1" dirty="0" err="1">
                  <a:solidFill>
                    <a:schemeClr val="dk1"/>
                  </a:solidFill>
                  <a:latin typeface="Roboto Mono" panose="00000009000000000000" pitchFamily="49" charset="0"/>
                  <a:ea typeface="Roboto Mono" panose="00000009000000000000" pitchFamily="49" charset="0"/>
                  <a:cs typeface="Calibri"/>
                  <a:sym typeface="Calibri"/>
                </a:rPr>
                <a:t>FolderTree</a:t>
              </a:r>
              <a:endParaRPr sz="1200" b="1" dirty="0">
                <a:solidFill>
                  <a:schemeClr val="dk1"/>
                </a:solidFill>
                <a:latin typeface="Roboto Mono" panose="00000009000000000000" pitchFamily="49" charset="0"/>
                <a:ea typeface="Roboto Mono" panose="00000009000000000000" pitchFamily="49" charset="0"/>
                <a:cs typeface="Calibri"/>
                <a:sym typeface="Calibri"/>
              </a:endParaRPr>
            </a:p>
          </p:txBody>
        </p:sp>
        <p:cxnSp>
          <p:nvCxnSpPr>
            <p:cNvPr id="22" name="Google Shape;419;p41">
              <a:extLst>
                <a:ext uri="{FF2B5EF4-FFF2-40B4-BE49-F238E27FC236}">
                  <a16:creationId xmlns:a16="http://schemas.microsoft.com/office/drawing/2014/main" id="{A7BF53B4-F42B-1B5B-F851-B8CA8B28C295}"/>
                </a:ext>
              </a:extLst>
            </p:cNvPr>
            <p:cNvCxnSpPr>
              <a:cxnSpLocks/>
              <a:stCxn id="19" idx="2"/>
            </p:cNvCxnSpPr>
            <p:nvPr/>
          </p:nvCxnSpPr>
          <p:spPr>
            <a:xfrm>
              <a:off x="9707075" y="1851370"/>
              <a:ext cx="15925" cy="458488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3" name="Google Shape;417;p41">
              <a:extLst>
                <a:ext uri="{FF2B5EF4-FFF2-40B4-BE49-F238E27FC236}">
                  <a16:creationId xmlns:a16="http://schemas.microsoft.com/office/drawing/2014/main" id="{C307F422-AFC1-B6E3-A76A-9A505BE0BE03}"/>
                </a:ext>
              </a:extLst>
            </p:cNvPr>
            <p:cNvSpPr/>
            <p:nvPr/>
          </p:nvSpPr>
          <p:spPr>
            <a:xfrm>
              <a:off x="9557900" y="4264520"/>
              <a:ext cx="330200" cy="194834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1200">
                <a:solidFill>
                  <a:schemeClr val="tx1"/>
                </a:solidFill>
                <a:latin typeface="Roboto Mono" panose="00000009000000000000" pitchFamily="49" charset="0"/>
                <a:ea typeface="Roboto Mono" panose="00000009000000000000" pitchFamily="49" charset="0"/>
                <a:cs typeface="Calibri"/>
                <a:sym typeface="Calibri"/>
              </a:endParaRPr>
            </a:p>
          </p:txBody>
        </p:sp>
        <p:cxnSp>
          <p:nvCxnSpPr>
            <p:cNvPr id="24" name="Google Shape;442;p42">
              <a:extLst>
                <a:ext uri="{FF2B5EF4-FFF2-40B4-BE49-F238E27FC236}">
                  <a16:creationId xmlns:a16="http://schemas.microsoft.com/office/drawing/2014/main" id="{52B80F1B-1777-4677-31D7-5D3188C53BD2}"/>
                </a:ext>
              </a:extLst>
            </p:cNvPr>
            <p:cNvCxnSpPr>
              <a:cxnSpLocks/>
            </p:cNvCxnSpPr>
            <p:nvPr/>
          </p:nvCxnSpPr>
          <p:spPr>
            <a:xfrm>
              <a:off x="5726708" y="3104053"/>
              <a:ext cx="207275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5" name="Google Shape;442;p42">
              <a:extLst>
                <a:ext uri="{FF2B5EF4-FFF2-40B4-BE49-F238E27FC236}">
                  <a16:creationId xmlns:a16="http://schemas.microsoft.com/office/drawing/2014/main" id="{468B6C97-ED68-FA75-C558-06296F180781}"/>
                </a:ext>
              </a:extLst>
            </p:cNvPr>
            <p:cNvCxnSpPr>
              <a:cxnSpLocks/>
            </p:cNvCxnSpPr>
            <p:nvPr/>
          </p:nvCxnSpPr>
          <p:spPr>
            <a:xfrm flipH="1">
              <a:off x="5726708" y="3559183"/>
              <a:ext cx="2072757" cy="0"/>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cxnSp>
          <p:nvCxnSpPr>
            <p:cNvPr id="26" name="Google Shape;442;p42">
              <a:extLst>
                <a:ext uri="{FF2B5EF4-FFF2-40B4-BE49-F238E27FC236}">
                  <a16:creationId xmlns:a16="http://schemas.microsoft.com/office/drawing/2014/main" id="{A173ADA1-2068-A132-454D-9FEE99DC2575}"/>
                </a:ext>
              </a:extLst>
            </p:cNvPr>
            <p:cNvCxnSpPr>
              <a:cxnSpLocks/>
            </p:cNvCxnSpPr>
            <p:nvPr/>
          </p:nvCxnSpPr>
          <p:spPr>
            <a:xfrm flipH="1">
              <a:off x="3022581" y="3721219"/>
              <a:ext cx="2356500" cy="0"/>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grpSp>
    </p:spTree>
    <p:extLst>
      <p:ext uri="{BB962C8B-B14F-4D97-AF65-F5344CB8AC3E}">
        <p14:creationId xmlns:p14="http://schemas.microsoft.com/office/powerpoint/2010/main" val="461861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691E98-8C54-DC7A-A561-BA0CA0F042E3}"/>
              </a:ext>
            </a:extLst>
          </p:cNvPr>
          <p:cNvSpPr>
            <a:spLocks noGrp="1"/>
          </p:cNvSpPr>
          <p:nvPr>
            <p:ph type="title"/>
          </p:nvPr>
        </p:nvSpPr>
        <p:spPr/>
        <p:txBody>
          <a:bodyPr/>
          <a:lstStyle/>
          <a:p>
            <a:r>
              <a:rPr lang="it-IT" b="1" dirty="0"/>
              <a:t>Descrizione Progetto</a:t>
            </a:r>
            <a:br>
              <a:rPr lang="it-IT" dirty="0"/>
            </a:br>
            <a:endParaRPr lang="it-IT" dirty="0"/>
          </a:p>
        </p:txBody>
      </p:sp>
      <p:sp>
        <p:nvSpPr>
          <p:cNvPr id="3" name="Segnaposto contenuto 2">
            <a:extLst>
              <a:ext uri="{FF2B5EF4-FFF2-40B4-BE49-F238E27FC236}">
                <a16:creationId xmlns:a16="http://schemas.microsoft.com/office/drawing/2014/main" id="{D3FBABCB-DA5E-BA81-8386-559840BC3271}"/>
              </a:ext>
            </a:extLst>
          </p:cNvPr>
          <p:cNvSpPr>
            <a:spLocks noGrp="1"/>
          </p:cNvSpPr>
          <p:nvPr>
            <p:ph idx="1"/>
          </p:nvPr>
        </p:nvSpPr>
        <p:spPr>
          <a:xfrm>
            <a:off x="838200" y="1259840"/>
            <a:ext cx="10515600" cy="4482592"/>
          </a:xfrm>
        </p:spPr>
        <p:txBody>
          <a:bodyPr>
            <a:normAutofit fontScale="47500" lnSpcReduction="20000"/>
          </a:bodyPr>
          <a:lstStyle/>
          <a:p>
            <a:pPr marL="0" indent="0">
              <a:buNone/>
            </a:pPr>
            <a:r>
              <a:rPr lang="it-IT" sz="4200" dirty="0">
                <a:latin typeface="+mj-lt"/>
                <a:ea typeface="Roboto" panose="02000000000000000000" pitchFamily="2" charset="0"/>
              </a:rPr>
              <a:t>Un’applicazione web consente la gestione di cartelle, sottocartelle e documenti online. L’applicazione supporta registrazione e login di utenti mediante una pagina pubblica con opportune </a:t>
            </a:r>
            <a:r>
              <a:rPr lang="it-IT" sz="4200" dirty="0" err="1">
                <a:latin typeface="+mj-lt"/>
                <a:ea typeface="Roboto" panose="02000000000000000000" pitchFamily="2" charset="0"/>
              </a:rPr>
              <a:t>form</a:t>
            </a:r>
            <a:r>
              <a:rPr lang="it-IT" sz="4200" dirty="0">
                <a:latin typeface="+mj-lt"/>
                <a:ea typeface="Roboto" panose="02000000000000000000" pitchFamily="2" charset="0"/>
              </a:rPr>
              <a:t>. La registrazione controlla l’unicità dello username. Una cartella ha un proprietario, un nome e una data di creazione e può contenere (solo) sottocartelle. Una sottocartella può contenere (solo) dei documenti. Un documento ha un proprietario, nome, una data di creazione, un sommario e un tipo. Quando l’utente accede all’applicazione appare una HOME PAGE che contiene un albero delle proprie cartelle e delle sottocartelle. Nell’HOME PAGE l’utente può selezionare una sottocartella e accedere a una pagina DOCUMENTI che mostra l’elenco dei documenti di una sottocartella. Ogni documento in elenco ha due link: accedi e sposta. Quando l’utente seleziona il link accedi, appare una pagina DOCUMENTO che mostra tutti i dati del documento selezionato. Quando l’utente seleziona il link sposta, appare la HOME PAGE con l’albero delle cartelle e delle sottocartelle; in questo caso la pagina mostra il messaggio “Stai spostando il documento X dalla sottocartella Y. Scegli la sottocartella di destinazione”, la sottocartella a cui appartiene il documento da spostare NON è selezionabile e il suo nome è evidenziato (per esempio con un colore diverso). Quando l’utente seleziona la sottocartella di destinazione, il documento è spostato dalla sottocartella di origine a quella di destinazione e appare la pagina DOCUMENTI che mostra il contenuto aggiornato della sottocartella di destinazione. Ogni pagina, tranne la HOME PAGE, contiene un collegamento per tornare alla pagina precedente. L’applicazione consente il logout dell’utente. Una pagina GESTIONE CONTENUTI raggiungibile dalla HOME PAGE permette all’utente di creare una cartella, una sottocartella di una cartella esistente e un documento all’interno di una sottocartella.</a:t>
            </a:r>
            <a:endParaRPr lang="en-GB" sz="4200" dirty="0">
              <a:latin typeface="+mj-lt"/>
              <a:ea typeface="Roboto" panose="02000000000000000000" pitchFamily="2" charset="0"/>
            </a:endParaRPr>
          </a:p>
          <a:p>
            <a:endParaRPr lang="it-IT" dirty="0"/>
          </a:p>
        </p:txBody>
      </p:sp>
    </p:spTree>
    <p:extLst>
      <p:ext uri="{BB962C8B-B14F-4D97-AF65-F5344CB8AC3E}">
        <p14:creationId xmlns:p14="http://schemas.microsoft.com/office/powerpoint/2010/main" val="2760349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F00140-BFA1-6A95-C6B6-9EFDD54AF701}"/>
              </a:ext>
            </a:extLst>
          </p:cNvPr>
          <p:cNvSpPr>
            <a:spLocks noGrp="1"/>
          </p:cNvSpPr>
          <p:nvPr>
            <p:ph type="title"/>
          </p:nvPr>
        </p:nvSpPr>
        <p:spPr/>
        <p:txBody>
          <a:bodyPr/>
          <a:lstStyle/>
          <a:p>
            <a:r>
              <a:rPr lang="it-IT" b="1" dirty="0"/>
              <a:t>Analisi Dati per database</a:t>
            </a:r>
          </a:p>
        </p:txBody>
      </p:sp>
      <p:sp>
        <p:nvSpPr>
          <p:cNvPr id="3" name="Segnaposto contenuto 2">
            <a:extLst>
              <a:ext uri="{FF2B5EF4-FFF2-40B4-BE49-F238E27FC236}">
                <a16:creationId xmlns:a16="http://schemas.microsoft.com/office/drawing/2014/main" id="{B9B2A4B5-7FF5-5F07-6858-E2AAF7C7A618}"/>
              </a:ext>
            </a:extLst>
          </p:cNvPr>
          <p:cNvSpPr>
            <a:spLocks noGrp="1"/>
          </p:cNvSpPr>
          <p:nvPr>
            <p:ph idx="1"/>
          </p:nvPr>
        </p:nvSpPr>
        <p:spPr/>
        <p:txBody>
          <a:bodyPr/>
          <a:lstStyle/>
          <a:p>
            <a:pPr marL="0" indent="0">
              <a:buNone/>
            </a:pPr>
            <a:r>
              <a:rPr lang="it-IT" sz="2800" dirty="0">
                <a:latin typeface="+mj-lt"/>
                <a:ea typeface="Roboto" panose="02000000000000000000" pitchFamily="2" charset="0"/>
              </a:rPr>
              <a:t>Un’applicazione web consente la gestione di </a:t>
            </a:r>
            <a:r>
              <a:rPr lang="it-IT" sz="2800" dirty="0">
                <a:solidFill>
                  <a:srgbClr val="FF0000"/>
                </a:solidFill>
                <a:latin typeface="+mj-lt"/>
                <a:ea typeface="Roboto" panose="02000000000000000000" pitchFamily="2" charset="0"/>
              </a:rPr>
              <a:t>cartelle</a:t>
            </a:r>
            <a:r>
              <a:rPr lang="it-IT" sz="2800" dirty="0">
                <a:latin typeface="+mj-lt"/>
                <a:ea typeface="Roboto" panose="02000000000000000000" pitchFamily="2" charset="0"/>
              </a:rPr>
              <a:t>, </a:t>
            </a:r>
            <a:r>
              <a:rPr lang="it-IT" sz="2800" dirty="0">
                <a:solidFill>
                  <a:srgbClr val="FF0000"/>
                </a:solidFill>
                <a:latin typeface="+mj-lt"/>
                <a:ea typeface="Roboto" panose="02000000000000000000" pitchFamily="2" charset="0"/>
              </a:rPr>
              <a:t>sottocartelle</a:t>
            </a:r>
            <a:r>
              <a:rPr lang="it-IT" sz="2800" dirty="0">
                <a:latin typeface="+mj-lt"/>
                <a:ea typeface="Roboto" panose="02000000000000000000" pitchFamily="2" charset="0"/>
              </a:rPr>
              <a:t> e </a:t>
            </a:r>
            <a:r>
              <a:rPr lang="it-IT" sz="2800" dirty="0">
                <a:solidFill>
                  <a:srgbClr val="FF0000"/>
                </a:solidFill>
                <a:latin typeface="+mj-lt"/>
                <a:ea typeface="Roboto" panose="02000000000000000000" pitchFamily="2" charset="0"/>
              </a:rPr>
              <a:t>documenti</a:t>
            </a:r>
            <a:r>
              <a:rPr lang="it-IT" sz="2800" dirty="0">
                <a:latin typeface="+mj-lt"/>
                <a:ea typeface="Roboto" panose="02000000000000000000" pitchFamily="2" charset="0"/>
              </a:rPr>
              <a:t> online. L’applicazione supporta registrazione e login di utenti mediante una pagina pubblica con opportune </a:t>
            </a:r>
            <a:r>
              <a:rPr lang="it-IT" sz="2800" dirty="0" err="1">
                <a:latin typeface="+mj-lt"/>
                <a:ea typeface="Roboto" panose="02000000000000000000" pitchFamily="2" charset="0"/>
              </a:rPr>
              <a:t>form</a:t>
            </a:r>
            <a:r>
              <a:rPr lang="it-IT" sz="2800" dirty="0">
                <a:latin typeface="+mj-lt"/>
                <a:ea typeface="Roboto" panose="02000000000000000000" pitchFamily="2" charset="0"/>
              </a:rPr>
              <a:t>. La registrazione controlla l’unicità dello </a:t>
            </a:r>
            <a:r>
              <a:rPr lang="it-IT" sz="2800" dirty="0">
                <a:solidFill>
                  <a:srgbClr val="00B050"/>
                </a:solidFill>
                <a:latin typeface="+mj-lt"/>
                <a:ea typeface="Roboto" panose="02000000000000000000" pitchFamily="2" charset="0"/>
              </a:rPr>
              <a:t>username</a:t>
            </a:r>
            <a:r>
              <a:rPr lang="it-IT" sz="2800" dirty="0">
                <a:latin typeface="+mj-lt"/>
                <a:ea typeface="Roboto" panose="02000000000000000000" pitchFamily="2" charset="0"/>
              </a:rPr>
              <a:t>. Una </a:t>
            </a:r>
            <a:r>
              <a:rPr lang="it-IT" sz="2800" dirty="0">
                <a:solidFill>
                  <a:srgbClr val="FF0000"/>
                </a:solidFill>
                <a:latin typeface="+mj-lt"/>
                <a:ea typeface="Roboto" panose="02000000000000000000" pitchFamily="2" charset="0"/>
              </a:rPr>
              <a:t>cartella</a:t>
            </a:r>
            <a:r>
              <a:rPr lang="it-IT" sz="2800" dirty="0">
                <a:latin typeface="+mj-lt"/>
                <a:ea typeface="Roboto" panose="02000000000000000000" pitchFamily="2" charset="0"/>
              </a:rPr>
              <a:t> ha un </a:t>
            </a:r>
            <a:r>
              <a:rPr lang="it-IT" sz="2800" dirty="0">
                <a:solidFill>
                  <a:srgbClr val="00B050"/>
                </a:solidFill>
                <a:latin typeface="+mj-lt"/>
                <a:ea typeface="Roboto" panose="02000000000000000000" pitchFamily="2" charset="0"/>
              </a:rPr>
              <a:t>proprietario</a:t>
            </a:r>
            <a:r>
              <a:rPr lang="it-IT" sz="2800" dirty="0">
                <a:latin typeface="+mj-lt"/>
                <a:ea typeface="Roboto" panose="02000000000000000000" pitchFamily="2" charset="0"/>
              </a:rPr>
              <a:t>, un </a:t>
            </a:r>
            <a:r>
              <a:rPr lang="it-IT" sz="2800" dirty="0">
                <a:solidFill>
                  <a:srgbClr val="00B050"/>
                </a:solidFill>
                <a:latin typeface="+mj-lt"/>
                <a:ea typeface="Roboto" panose="02000000000000000000" pitchFamily="2" charset="0"/>
              </a:rPr>
              <a:t>nome</a:t>
            </a:r>
            <a:r>
              <a:rPr lang="it-IT" sz="2800" dirty="0">
                <a:latin typeface="+mj-lt"/>
                <a:ea typeface="Roboto" panose="02000000000000000000" pitchFamily="2" charset="0"/>
              </a:rPr>
              <a:t> e una </a:t>
            </a:r>
            <a:r>
              <a:rPr lang="it-IT" sz="2800" dirty="0">
                <a:solidFill>
                  <a:srgbClr val="00B050"/>
                </a:solidFill>
                <a:latin typeface="+mj-lt"/>
                <a:ea typeface="Roboto" panose="02000000000000000000" pitchFamily="2" charset="0"/>
              </a:rPr>
              <a:t>data di creazione </a:t>
            </a:r>
            <a:r>
              <a:rPr lang="it-IT" sz="2800" dirty="0">
                <a:latin typeface="+mj-lt"/>
                <a:ea typeface="Roboto" panose="02000000000000000000" pitchFamily="2" charset="0"/>
              </a:rPr>
              <a:t>e può </a:t>
            </a:r>
            <a:r>
              <a:rPr lang="it-IT" sz="2800" dirty="0">
                <a:solidFill>
                  <a:srgbClr val="0070C0"/>
                </a:solidFill>
                <a:latin typeface="+mj-lt"/>
                <a:ea typeface="Roboto" panose="02000000000000000000" pitchFamily="2" charset="0"/>
              </a:rPr>
              <a:t>contenere</a:t>
            </a:r>
            <a:r>
              <a:rPr lang="it-IT" sz="2800" dirty="0">
                <a:latin typeface="+mj-lt"/>
                <a:ea typeface="Roboto" panose="02000000000000000000" pitchFamily="2" charset="0"/>
              </a:rPr>
              <a:t> (solo) </a:t>
            </a:r>
            <a:r>
              <a:rPr lang="it-IT" sz="2800" dirty="0">
                <a:solidFill>
                  <a:srgbClr val="FF0000"/>
                </a:solidFill>
                <a:latin typeface="+mj-lt"/>
                <a:ea typeface="Roboto" panose="02000000000000000000" pitchFamily="2" charset="0"/>
              </a:rPr>
              <a:t>sottocartelle</a:t>
            </a:r>
            <a:r>
              <a:rPr lang="it-IT" sz="2800" dirty="0">
                <a:latin typeface="+mj-lt"/>
                <a:ea typeface="Roboto" panose="02000000000000000000" pitchFamily="2" charset="0"/>
              </a:rPr>
              <a:t>. Una </a:t>
            </a:r>
            <a:r>
              <a:rPr lang="it-IT" sz="2800" dirty="0">
                <a:solidFill>
                  <a:srgbClr val="FF0000"/>
                </a:solidFill>
                <a:latin typeface="+mj-lt"/>
                <a:ea typeface="Roboto" panose="02000000000000000000" pitchFamily="2" charset="0"/>
              </a:rPr>
              <a:t>sottocartella</a:t>
            </a:r>
            <a:r>
              <a:rPr lang="it-IT" sz="2800" dirty="0">
                <a:latin typeface="+mj-lt"/>
                <a:ea typeface="Roboto" panose="02000000000000000000" pitchFamily="2" charset="0"/>
              </a:rPr>
              <a:t> può </a:t>
            </a:r>
            <a:r>
              <a:rPr lang="it-IT" sz="2800" dirty="0">
                <a:solidFill>
                  <a:srgbClr val="0070C0"/>
                </a:solidFill>
                <a:latin typeface="+mj-lt"/>
                <a:ea typeface="Roboto" panose="02000000000000000000" pitchFamily="2" charset="0"/>
              </a:rPr>
              <a:t>contenere</a:t>
            </a:r>
            <a:r>
              <a:rPr lang="it-IT" sz="2800" dirty="0">
                <a:latin typeface="+mj-lt"/>
                <a:ea typeface="Roboto" panose="02000000000000000000" pitchFamily="2" charset="0"/>
              </a:rPr>
              <a:t> (solo) dei </a:t>
            </a:r>
            <a:r>
              <a:rPr lang="it-IT" sz="2800" dirty="0">
                <a:solidFill>
                  <a:srgbClr val="FF0000"/>
                </a:solidFill>
                <a:latin typeface="+mj-lt"/>
                <a:ea typeface="Roboto" panose="02000000000000000000" pitchFamily="2" charset="0"/>
              </a:rPr>
              <a:t>documenti</a:t>
            </a:r>
            <a:r>
              <a:rPr lang="it-IT" sz="2800" dirty="0">
                <a:latin typeface="+mj-lt"/>
                <a:ea typeface="Roboto" panose="02000000000000000000" pitchFamily="2" charset="0"/>
              </a:rPr>
              <a:t>. Un </a:t>
            </a:r>
            <a:r>
              <a:rPr lang="it-IT" sz="2800" dirty="0">
                <a:solidFill>
                  <a:srgbClr val="FF0000"/>
                </a:solidFill>
                <a:latin typeface="+mj-lt"/>
                <a:ea typeface="Roboto" panose="02000000000000000000" pitchFamily="2" charset="0"/>
              </a:rPr>
              <a:t>documento</a:t>
            </a:r>
            <a:r>
              <a:rPr lang="it-IT" sz="2800" dirty="0">
                <a:latin typeface="+mj-lt"/>
                <a:ea typeface="Roboto" panose="02000000000000000000" pitchFamily="2" charset="0"/>
              </a:rPr>
              <a:t> ha un </a:t>
            </a:r>
            <a:r>
              <a:rPr lang="it-IT" sz="2800" dirty="0">
                <a:solidFill>
                  <a:srgbClr val="00B050"/>
                </a:solidFill>
                <a:latin typeface="+mj-lt"/>
                <a:ea typeface="Roboto" panose="02000000000000000000" pitchFamily="2" charset="0"/>
              </a:rPr>
              <a:t>proprietario</a:t>
            </a:r>
            <a:r>
              <a:rPr lang="it-IT" sz="2800" dirty="0">
                <a:latin typeface="+mj-lt"/>
                <a:ea typeface="Roboto" panose="02000000000000000000" pitchFamily="2" charset="0"/>
              </a:rPr>
              <a:t>, </a:t>
            </a:r>
            <a:r>
              <a:rPr lang="it-IT" sz="2800" dirty="0">
                <a:solidFill>
                  <a:srgbClr val="00B050"/>
                </a:solidFill>
                <a:latin typeface="+mj-lt"/>
                <a:ea typeface="Roboto" panose="02000000000000000000" pitchFamily="2" charset="0"/>
              </a:rPr>
              <a:t>nome</a:t>
            </a:r>
            <a:r>
              <a:rPr lang="it-IT" sz="2800" dirty="0">
                <a:latin typeface="+mj-lt"/>
                <a:ea typeface="Roboto" panose="02000000000000000000" pitchFamily="2" charset="0"/>
              </a:rPr>
              <a:t>, una </a:t>
            </a:r>
            <a:r>
              <a:rPr lang="it-IT" sz="2800" dirty="0">
                <a:solidFill>
                  <a:srgbClr val="00B050"/>
                </a:solidFill>
                <a:latin typeface="+mj-lt"/>
                <a:ea typeface="Roboto" panose="02000000000000000000" pitchFamily="2" charset="0"/>
              </a:rPr>
              <a:t>data di creazione</a:t>
            </a:r>
            <a:r>
              <a:rPr lang="it-IT" sz="2800" dirty="0">
                <a:latin typeface="+mj-lt"/>
                <a:ea typeface="Roboto" panose="02000000000000000000" pitchFamily="2" charset="0"/>
              </a:rPr>
              <a:t>, un </a:t>
            </a:r>
            <a:r>
              <a:rPr lang="it-IT" sz="2800" dirty="0">
                <a:solidFill>
                  <a:srgbClr val="00B050"/>
                </a:solidFill>
                <a:latin typeface="+mj-lt"/>
                <a:ea typeface="Roboto" panose="02000000000000000000" pitchFamily="2" charset="0"/>
              </a:rPr>
              <a:t>sommario</a:t>
            </a:r>
            <a:r>
              <a:rPr lang="it-IT" sz="2800" dirty="0">
                <a:latin typeface="+mj-lt"/>
                <a:ea typeface="Roboto" panose="02000000000000000000" pitchFamily="2" charset="0"/>
              </a:rPr>
              <a:t> e un </a:t>
            </a:r>
            <a:r>
              <a:rPr lang="it-IT" sz="2800" dirty="0">
                <a:solidFill>
                  <a:srgbClr val="00B050"/>
                </a:solidFill>
                <a:latin typeface="+mj-lt"/>
                <a:ea typeface="Roboto" panose="02000000000000000000" pitchFamily="2" charset="0"/>
              </a:rPr>
              <a:t>tipo</a:t>
            </a:r>
            <a:r>
              <a:rPr lang="it-IT" sz="2800" dirty="0">
                <a:latin typeface="+mj-lt"/>
                <a:ea typeface="Roboto" panose="02000000000000000000" pitchFamily="2" charset="0"/>
              </a:rPr>
              <a:t>.</a:t>
            </a:r>
          </a:p>
          <a:p>
            <a:pPr marL="0" indent="0">
              <a:buNone/>
            </a:pPr>
            <a:endParaRPr lang="it-IT" dirty="0">
              <a:latin typeface="+mj-lt"/>
              <a:ea typeface="Roboto" panose="02000000000000000000" pitchFamily="2" charset="0"/>
            </a:endParaRPr>
          </a:p>
          <a:p>
            <a:pPr marL="0" indent="0" algn="ctr">
              <a:buNone/>
            </a:pPr>
            <a:r>
              <a:rPr lang="it-IT" dirty="0">
                <a:solidFill>
                  <a:srgbClr val="FF0000"/>
                </a:solidFill>
                <a:latin typeface="+mj-lt"/>
                <a:ea typeface="Roboto" panose="02000000000000000000" pitchFamily="2" charset="0"/>
              </a:rPr>
              <a:t>Entità</a:t>
            </a:r>
            <a:r>
              <a:rPr lang="it-IT" dirty="0">
                <a:latin typeface="+mj-lt"/>
                <a:ea typeface="Roboto" panose="02000000000000000000" pitchFamily="2" charset="0"/>
              </a:rPr>
              <a:t>, </a:t>
            </a:r>
            <a:r>
              <a:rPr lang="it-IT" dirty="0">
                <a:solidFill>
                  <a:srgbClr val="00B050"/>
                </a:solidFill>
                <a:latin typeface="+mj-lt"/>
                <a:ea typeface="Roboto" panose="02000000000000000000" pitchFamily="2" charset="0"/>
              </a:rPr>
              <a:t>Attributi</a:t>
            </a:r>
            <a:r>
              <a:rPr lang="it-IT" dirty="0">
                <a:latin typeface="+mj-lt"/>
                <a:ea typeface="Roboto" panose="02000000000000000000" pitchFamily="2" charset="0"/>
              </a:rPr>
              <a:t>, </a:t>
            </a:r>
            <a:r>
              <a:rPr lang="it-IT" dirty="0">
                <a:solidFill>
                  <a:srgbClr val="0070C0"/>
                </a:solidFill>
                <a:latin typeface="+mj-lt"/>
                <a:ea typeface="Roboto" panose="02000000000000000000" pitchFamily="2" charset="0"/>
              </a:rPr>
              <a:t>Relazioni</a:t>
            </a:r>
          </a:p>
        </p:txBody>
      </p:sp>
    </p:spTree>
    <p:extLst>
      <p:ext uri="{BB962C8B-B14F-4D97-AF65-F5344CB8AC3E}">
        <p14:creationId xmlns:p14="http://schemas.microsoft.com/office/powerpoint/2010/main" val="332651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C95B5C-DF1E-21F8-56C5-71B668A21145}"/>
              </a:ext>
            </a:extLst>
          </p:cNvPr>
          <p:cNvSpPr>
            <a:spLocks noGrp="1"/>
          </p:cNvSpPr>
          <p:nvPr>
            <p:ph type="title"/>
          </p:nvPr>
        </p:nvSpPr>
        <p:spPr/>
        <p:txBody>
          <a:bodyPr/>
          <a:lstStyle/>
          <a:p>
            <a:r>
              <a:rPr lang="it-IT" b="1" dirty="0"/>
              <a:t>Database Design</a:t>
            </a:r>
          </a:p>
        </p:txBody>
      </p:sp>
      <p:pic>
        <p:nvPicPr>
          <p:cNvPr id="5" name="Segnaposto contenuto 4" descr="Immagine che contiene testo, lavagnabianca&#10;&#10;Descrizione generata automaticamente">
            <a:extLst>
              <a:ext uri="{FF2B5EF4-FFF2-40B4-BE49-F238E27FC236}">
                <a16:creationId xmlns:a16="http://schemas.microsoft.com/office/drawing/2014/main" id="{72E24737-DE64-8702-2787-2CF83096FDD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39" r="1063" b="1"/>
          <a:stretch/>
        </p:blipFill>
        <p:spPr>
          <a:xfrm>
            <a:off x="1873966" y="1572768"/>
            <a:ext cx="7946690" cy="4969978"/>
          </a:xfrm>
        </p:spPr>
      </p:pic>
    </p:spTree>
    <p:extLst>
      <p:ext uri="{BB962C8B-B14F-4D97-AF65-F5344CB8AC3E}">
        <p14:creationId xmlns:p14="http://schemas.microsoft.com/office/powerpoint/2010/main" val="376957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884CA6-E7CC-9DA1-F231-3132A07C6F16}"/>
              </a:ext>
            </a:extLst>
          </p:cNvPr>
          <p:cNvSpPr>
            <a:spLocks noGrp="1"/>
          </p:cNvSpPr>
          <p:nvPr>
            <p:ph type="title"/>
          </p:nvPr>
        </p:nvSpPr>
        <p:spPr/>
        <p:txBody>
          <a:bodyPr/>
          <a:lstStyle/>
          <a:p>
            <a:r>
              <a:rPr lang="it-IT" b="1" dirty="0"/>
              <a:t>Schema Logico Database 1/4</a:t>
            </a:r>
          </a:p>
        </p:txBody>
      </p:sp>
      <p:pic>
        <p:nvPicPr>
          <p:cNvPr id="7" name="Immagine 6">
            <a:extLst>
              <a:ext uri="{FF2B5EF4-FFF2-40B4-BE49-F238E27FC236}">
                <a16:creationId xmlns:a16="http://schemas.microsoft.com/office/drawing/2014/main" id="{52CED312-6B72-5D28-D8CC-2E7344C30358}"/>
              </a:ext>
            </a:extLst>
          </p:cNvPr>
          <p:cNvPicPr>
            <a:picLocks noChangeAspect="1"/>
          </p:cNvPicPr>
          <p:nvPr/>
        </p:nvPicPr>
        <p:blipFill>
          <a:blip r:embed="rId2"/>
          <a:stretch>
            <a:fillRect/>
          </a:stretch>
        </p:blipFill>
        <p:spPr>
          <a:xfrm>
            <a:off x="485193" y="1690688"/>
            <a:ext cx="11221614" cy="3660863"/>
          </a:xfrm>
          <a:prstGeom prst="rect">
            <a:avLst/>
          </a:prstGeom>
        </p:spPr>
      </p:pic>
    </p:spTree>
    <p:extLst>
      <p:ext uri="{BB962C8B-B14F-4D97-AF65-F5344CB8AC3E}">
        <p14:creationId xmlns:p14="http://schemas.microsoft.com/office/powerpoint/2010/main" val="359364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91CB1E-C572-084D-CB95-3B0FBC6DDE00}"/>
              </a:ext>
            </a:extLst>
          </p:cNvPr>
          <p:cNvSpPr>
            <a:spLocks noGrp="1"/>
          </p:cNvSpPr>
          <p:nvPr>
            <p:ph type="title"/>
          </p:nvPr>
        </p:nvSpPr>
        <p:spPr/>
        <p:txBody>
          <a:bodyPr/>
          <a:lstStyle/>
          <a:p>
            <a:r>
              <a:rPr lang="it-IT" b="1" dirty="0"/>
              <a:t>Schema Logico Database 2/4</a:t>
            </a:r>
            <a:endParaRPr lang="it-IT" dirty="0"/>
          </a:p>
        </p:txBody>
      </p:sp>
      <p:pic>
        <p:nvPicPr>
          <p:cNvPr id="5" name="Segnaposto contenuto 4">
            <a:extLst>
              <a:ext uri="{FF2B5EF4-FFF2-40B4-BE49-F238E27FC236}">
                <a16:creationId xmlns:a16="http://schemas.microsoft.com/office/drawing/2014/main" id="{3F54DBAF-8894-B880-D512-065A4590C880}"/>
              </a:ext>
            </a:extLst>
          </p:cNvPr>
          <p:cNvPicPr>
            <a:picLocks noGrp="1" noChangeAspect="1"/>
          </p:cNvPicPr>
          <p:nvPr>
            <p:ph idx="1"/>
          </p:nvPr>
        </p:nvPicPr>
        <p:blipFill rotWithShape="1">
          <a:blip r:embed="rId2"/>
          <a:srcRect r="4834"/>
          <a:stretch/>
        </p:blipFill>
        <p:spPr>
          <a:xfrm>
            <a:off x="178217" y="2095482"/>
            <a:ext cx="11800423" cy="26670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9228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F3CEA4-0908-440C-3B79-C90649F5A112}"/>
              </a:ext>
            </a:extLst>
          </p:cNvPr>
          <p:cNvSpPr>
            <a:spLocks noGrp="1"/>
          </p:cNvSpPr>
          <p:nvPr>
            <p:ph type="title"/>
          </p:nvPr>
        </p:nvSpPr>
        <p:spPr/>
        <p:txBody>
          <a:bodyPr/>
          <a:lstStyle/>
          <a:p>
            <a:r>
              <a:rPr lang="it-IT" b="1" dirty="0"/>
              <a:t>Schema Logico Database 3/4</a:t>
            </a:r>
            <a:endParaRPr lang="it-IT" dirty="0"/>
          </a:p>
        </p:txBody>
      </p:sp>
      <p:pic>
        <p:nvPicPr>
          <p:cNvPr id="5" name="Segnaposto contenuto 4">
            <a:extLst>
              <a:ext uri="{FF2B5EF4-FFF2-40B4-BE49-F238E27FC236}">
                <a16:creationId xmlns:a16="http://schemas.microsoft.com/office/drawing/2014/main" id="{8C41B11F-324D-E9EB-3A89-2A5A3EEACCCC}"/>
              </a:ext>
            </a:extLst>
          </p:cNvPr>
          <p:cNvPicPr>
            <a:picLocks noGrp="1" noChangeAspect="1"/>
          </p:cNvPicPr>
          <p:nvPr>
            <p:ph idx="1"/>
          </p:nvPr>
        </p:nvPicPr>
        <p:blipFill>
          <a:blip r:embed="rId2"/>
          <a:stretch>
            <a:fillRect/>
          </a:stretch>
        </p:blipFill>
        <p:spPr>
          <a:xfrm>
            <a:off x="251934" y="2048285"/>
            <a:ext cx="11688131" cy="27614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34547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03C950-74CC-2ACC-4C2E-2369B5FADE81}"/>
              </a:ext>
            </a:extLst>
          </p:cNvPr>
          <p:cNvSpPr>
            <a:spLocks noGrp="1"/>
          </p:cNvSpPr>
          <p:nvPr>
            <p:ph type="title"/>
          </p:nvPr>
        </p:nvSpPr>
        <p:spPr/>
        <p:txBody>
          <a:bodyPr/>
          <a:lstStyle/>
          <a:p>
            <a:r>
              <a:rPr lang="it-IT" b="1" dirty="0"/>
              <a:t>Schema Logico Database 4/4</a:t>
            </a:r>
            <a:endParaRPr lang="it-IT" dirty="0"/>
          </a:p>
        </p:txBody>
      </p:sp>
      <p:pic>
        <p:nvPicPr>
          <p:cNvPr id="5" name="Segnaposto contenuto 4">
            <a:extLst>
              <a:ext uri="{FF2B5EF4-FFF2-40B4-BE49-F238E27FC236}">
                <a16:creationId xmlns:a16="http://schemas.microsoft.com/office/drawing/2014/main" id="{D408945E-A539-53F5-1BE6-0BA62843F630}"/>
              </a:ext>
            </a:extLst>
          </p:cNvPr>
          <p:cNvPicPr>
            <a:picLocks noGrp="1" noChangeAspect="1"/>
          </p:cNvPicPr>
          <p:nvPr>
            <p:ph idx="1"/>
          </p:nvPr>
        </p:nvPicPr>
        <p:blipFill>
          <a:blip r:embed="rId2"/>
          <a:stretch>
            <a:fillRect/>
          </a:stretch>
        </p:blipFill>
        <p:spPr>
          <a:xfrm>
            <a:off x="466073" y="1699600"/>
            <a:ext cx="11259854" cy="3458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28474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49BD17-4248-09EF-94D1-EAADDB4B9C68}"/>
              </a:ext>
            </a:extLst>
          </p:cNvPr>
          <p:cNvSpPr>
            <a:spLocks noGrp="1"/>
          </p:cNvSpPr>
          <p:nvPr>
            <p:ph type="title"/>
          </p:nvPr>
        </p:nvSpPr>
        <p:spPr>
          <a:xfrm>
            <a:off x="838200" y="365125"/>
            <a:ext cx="10515600" cy="863907"/>
          </a:xfrm>
        </p:spPr>
        <p:txBody>
          <a:bodyPr/>
          <a:lstStyle/>
          <a:p>
            <a:r>
              <a:rPr lang="it-IT" b="1" dirty="0"/>
              <a:t>Analisi requisiti (info aggiuntive)</a:t>
            </a:r>
          </a:p>
        </p:txBody>
      </p:sp>
      <p:sp>
        <p:nvSpPr>
          <p:cNvPr id="3" name="Segnaposto contenuto 2">
            <a:extLst>
              <a:ext uri="{FF2B5EF4-FFF2-40B4-BE49-F238E27FC236}">
                <a16:creationId xmlns:a16="http://schemas.microsoft.com/office/drawing/2014/main" id="{D1B699E7-DC52-6560-4B67-F29A5918CC32}"/>
              </a:ext>
            </a:extLst>
          </p:cNvPr>
          <p:cNvSpPr>
            <a:spLocks noGrp="1"/>
          </p:cNvSpPr>
          <p:nvPr>
            <p:ph idx="1"/>
          </p:nvPr>
        </p:nvSpPr>
        <p:spPr>
          <a:xfrm>
            <a:off x="838200" y="1229032"/>
            <a:ext cx="10515600" cy="5663381"/>
          </a:xfrm>
        </p:spPr>
        <p:txBody>
          <a:bodyPr>
            <a:normAutofit fontScale="70000" lnSpcReduction="20000"/>
          </a:bodyPr>
          <a:lstStyle/>
          <a:p>
            <a:pPr marL="0" indent="0">
              <a:buNone/>
            </a:pPr>
            <a:r>
              <a:rPr lang="it-IT" dirty="0">
                <a:latin typeface="+mj-lt"/>
              </a:rPr>
              <a:t>Si realizzi un’applicazione client server web che modifica le specifiche precedenti come segue: </a:t>
            </a:r>
          </a:p>
          <a:p>
            <a:pPr marL="0" indent="0">
              <a:buNone/>
            </a:pPr>
            <a:r>
              <a:rPr lang="it-IT" dirty="0">
                <a:latin typeface="+mj-lt"/>
              </a:rPr>
              <a:t>● La registrazione controlla la validità sintattica dell’indirizzo di email e l’uguaglianza tra i campi “password” e “ripeti password”, anche a lato client. </a:t>
            </a:r>
          </a:p>
          <a:p>
            <a:pPr marL="0" indent="0">
              <a:buNone/>
            </a:pPr>
            <a:r>
              <a:rPr lang="it-IT" dirty="0">
                <a:latin typeface="+mj-lt"/>
              </a:rPr>
              <a:t>● Dopo il login, l’intera applicazione è realizzata con </a:t>
            </a:r>
            <a:r>
              <a:rPr lang="it-IT" dirty="0">
                <a:solidFill>
                  <a:srgbClr val="FF0000"/>
                </a:solidFill>
                <a:latin typeface="+mj-lt"/>
              </a:rPr>
              <a:t>un’unica pagina</a:t>
            </a:r>
          </a:p>
          <a:p>
            <a:pPr marL="0" indent="0">
              <a:buNone/>
            </a:pPr>
            <a:r>
              <a:rPr lang="it-IT" dirty="0">
                <a:latin typeface="+mj-lt"/>
              </a:rPr>
              <a:t>● Ogni interazione dell’utente è gestita senza ricaricare completamente la pagina, ma produce l’invocazione asincrona del server e l’eventuale modifica del contenuto da aggiornare a seguito dell’evento. </a:t>
            </a:r>
          </a:p>
          <a:p>
            <a:pPr marL="0" indent="0">
              <a:buNone/>
            </a:pPr>
            <a:r>
              <a:rPr lang="it-IT" dirty="0">
                <a:latin typeface="+mj-lt"/>
              </a:rPr>
              <a:t>● Errori a lato server devono essere segnalati mediante un messaggio di allerta all’interno della pagina. </a:t>
            </a:r>
          </a:p>
          <a:p>
            <a:pPr marL="0" indent="0">
              <a:buNone/>
            </a:pPr>
            <a:r>
              <a:rPr lang="it-IT" dirty="0">
                <a:latin typeface="+mj-lt"/>
              </a:rPr>
              <a:t>● La funzione di spostamento di un documento è realizzata mediante drag and drop. </a:t>
            </a:r>
          </a:p>
          <a:p>
            <a:pPr marL="0" indent="0">
              <a:buNone/>
            </a:pPr>
            <a:r>
              <a:rPr lang="it-IT" dirty="0">
                <a:latin typeface="+mj-lt"/>
              </a:rPr>
              <a:t>● La funzione di creazione di una sottocartella è realizzata nella pagina HOME mediante un bottone </a:t>
            </a:r>
            <a:r>
              <a:rPr lang="it-IT" dirty="0">
                <a:solidFill>
                  <a:schemeClr val="accent4">
                    <a:lumMod val="75000"/>
                  </a:schemeClr>
                </a:solidFill>
                <a:latin typeface="+mj-lt"/>
              </a:rPr>
              <a:t>AGGIUNGI SOTTOCARTELLA </a:t>
            </a:r>
            <a:r>
              <a:rPr lang="it-IT" dirty="0">
                <a:latin typeface="+mj-lt"/>
              </a:rPr>
              <a:t>posto di fianco ad ogni cartella. La pressione del bottone fa apparire un campo di input per l’inserimento del nome della sottocartella. </a:t>
            </a:r>
          </a:p>
          <a:p>
            <a:pPr marL="0" indent="0">
              <a:buNone/>
            </a:pPr>
            <a:r>
              <a:rPr lang="it-IT" dirty="0">
                <a:latin typeface="+mj-lt"/>
              </a:rPr>
              <a:t>● La funzione di creazione di un documento è realizzata nella pagina HOME mediante un bottone </a:t>
            </a:r>
            <a:r>
              <a:rPr lang="it-IT" dirty="0">
                <a:solidFill>
                  <a:schemeClr val="accent4">
                    <a:lumMod val="75000"/>
                  </a:schemeClr>
                </a:solidFill>
                <a:latin typeface="+mj-lt"/>
              </a:rPr>
              <a:t>AGGIUNGI DOCUMENTO </a:t>
            </a:r>
            <a:r>
              <a:rPr lang="it-IT" dirty="0">
                <a:latin typeface="+mj-lt"/>
              </a:rPr>
              <a:t>posto di fianco ad ogni sottocartella. La pressione del bottone fa apparire una </a:t>
            </a:r>
            <a:r>
              <a:rPr lang="it-IT" dirty="0" err="1">
                <a:latin typeface="+mj-lt"/>
              </a:rPr>
              <a:t>form</a:t>
            </a:r>
            <a:r>
              <a:rPr lang="it-IT" dirty="0">
                <a:latin typeface="+mj-lt"/>
              </a:rPr>
              <a:t> di input per l’inserimento dei dati del documento. </a:t>
            </a:r>
          </a:p>
          <a:p>
            <a:pPr marL="0" indent="0">
              <a:buNone/>
            </a:pPr>
            <a:r>
              <a:rPr lang="it-IT" dirty="0">
                <a:latin typeface="+mj-lt"/>
              </a:rPr>
              <a:t>● Si aggiunge una cartella denominata “cestino”. Il drag &amp; drop di un documento o di una cartella nel cestino comporta la cancellazione. Prima di inviare il comando di cancellazione al server l’utente vede una finestra modale di conferma e può decidere se annullare l’operazione o procedere.</a:t>
            </a:r>
          </a:p>
        </p:txBody>
      </p:sp>
    </p:spTree>
    <p:extLst>
      <p:ext uri="{BB962C8B-B14F-4D97-AF65-F5344CB8AC3E}">
        <p14:creationId xmlns:p14="http://schemas.microsoft.com/office/powerpoint/2010/main" val="159193464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1078</Words>
  <Application>Microsoft Office PowerPoint</Application>
  <PresentationFormat>Widescreen</PresentationFormat>
  <Paragraphs>176</Paragraphs>
  <Slides>17</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17</vt:i4>
      </vt:variant>
    </vt:vector>
  </HeadingPairs>
  <TitlesOfParts>
    <vt:vector size="22" baseType="lpstr">
      <vt:lpstr>Arial</vt:lpstr>
      <vt:lpstr>Calibri</vt:lpstr>
      <vt:lpstr>Calibri Light</vt:lpstr>
      <vt:lpstr>Roboto Mono</vt:lpstr>
      <vt:lpstr>Tema di Office</vt:lpstr>
      <vt:lpstr>Esercizio 3 - RIA</vt:lpstr>
      <vt:lpstr>Descrizione Progetto </vt:lpstr>
      <vt:lpstr>Analisi Dati per database</vt:lpstr>
      <vt:lpstr>Database Design</vt:lpstr>
      <vt:lpstr>Schema Logico Database 1/4</vt:lpstr>
      <vt:lpstr>Schema Logico Database 2/4</vt:lpstr>
      <vt:lpstr>Schema Logico Database 3/4</vt:lpstr>
      <vt:lpstr>Schema Logico Database 4/4</vt:lpstr>
      <vt:lpstr>Analisi requisiti (info aggiuntive)</vt:lpstr>
      <vt:lpstr>Sommario</vt:lpstr>
      <vt:lpstr>Server Side: DAO and Model Objects</vt:lpstr>
      <vt:lpstr>Client Side : View and View Components</vt:lpstr>
      <vt:lpstr>Evento: Caricamento HomePage</vt:lpstr>
      <vt:lpstr>Evento : show Document List</vt:lpstr>
      <vt:lpstr>Event: Show Document Details </vt:lpstr>
      <vt:lpstr>Event: Move Document</vt:lpstr>
      <vt:lpstr>Event: Delete 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Esercizio 4 - RIA</dc:title>
  <dc:creator>matteo luppi</dc:creator>
  <cp:lastModifiedBy>matteo luppi</cp:lastModifiedBy>
  <cp:revision>4</cp:revision>
  <dcterms:created xsi:type="dcterms:W3CDTF">2022-07-03T12:12:19Z</dcterms:created>
  <dcterms:modified xsi:type="dcterms:W3CDTF">2022-07-04T14:09:50Z</dcterms:modified>
</cp:coreProperties>
</file>