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9" r:id="rId11"/>
    <p:sldId id="265" r:id="rId12"/>
    <p:sldId id="271"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2DD24-7304-2900-F45A-4E98A88D84F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D280C12-392D-F3AD-34F9-F4E1C18CB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2E0A2DF-130D-6A81-80AA-245323418012}"/>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5" name="Segnaposto piè di pagina 4">
            <a:extLst>
              <a:ext uri="{FF2B5EF4-FFF2-40B4-BE49-F238E27FC236}">
                <a16:creationId xmlns:a16="http://schemas.microsoft.com/office/drawing/2014/main" id="{5D7A8DA8-E72B-8433-09BB-FB6A3502B3C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F92405-178C-C454-E03E-1DA588B3B84B}"/>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53186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632626-2315-555C-4821-35A97548C9C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AEF3DF8-92B0-920B-B99D-1EC636C9DFF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EFC22-0293-26CA-6C58-79EB23032D8A}"/>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5" name="Segnaposto piè di pagina 4">
            <a:extLst>
              <a:ext uri="{FF2B5EF4-FFF2-40B4-BE49-F238E27FC236}">
                <a16:creationId xmlns:a16="http://schemas.microsoft.com/office/drawing/2014/main" id="{641046F5-9177-506A-E1FA-BA30B8444A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9ABB0D-A067-4BD8-EAEE-DB222F90D2EF}"/>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75314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C509D9E-3E14-D9E6-8FCA-A67BFCFFF79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F6CC33-B85D-2135-5017-7E8D56696A7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B0C491-913B-8DF5-7DC5-C162B3BAC532}"/>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5" name="Segnaposto piè di pagina 4">
            <a:extLst>
              <a:ext uri="{FF2B5EF4-FFF2-40B4-BE49-F238E27FC236}">
                <a16:creationId xmlns:a16="http://schemas.microsoft.com/office/drawing/2014/main" id="{9D10D623-C554-54C6-A7B6-441A4532A04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8DC475-515F-2746-DB75-51F870D030A1}"/>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115577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ABB96-561B-2F31-A6DF-81256CCB33E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6A95D3C-C51F-F6DB-866C-299459333EE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E5003-8FFB-CF82-1838-86008FADE907}"/>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5" name="Segnaposto piè di pagina 4">
            <a:extLst>
              <a:ext uri="{FF2B5EF4-FFF2-40B4-BE49-F238E27FC236}">
                <a16:creationId xmlns:a16="http://schemas.microsoft.com/office/drawing/2014/main" id="{27E22AD3-5316-26FD-D7AA-3ACDFE8C39D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B672FB-8B5C-B4CD-BC1F-6FBC1ECD7C8B}"/>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168025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5EAF0E-9503-6E4A-5EA4-02CC250B71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8353AD6-D744-D5B9-6BA6-3D03BF9F6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E465726-81E2-C596-308F-07ABBF475D37}"/>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5" name="Segnaposto piè di pagina 4">
            <a:extLst>
              <a:ext uri="{FF2B5EF4-FFF2-40B4-BE49-F238E27FC236}">
                <a16:creationId xmlns:a16="http://schemas.microsoft.com/office/drawing/2014/main" id="{36C5D70B-AB10-FBA6-E7E4-2D4BA6128C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AC5ED4-43C0-8647-923D-EF5DBCE27FEF}"/>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322673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11AF28-E6D7-3E3E-3598-3216ECF14C3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3CAD354-17EC-E1C9-C8AC-ECCDA7859EE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932641-3DFF-8785-1840-C1D3803094E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6F6C06-6D8F-952C-E5C0-A0D30FC78661}"/>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6" name="Segnaposto piè di pagina 5">
            <a:extLst>
              <a:ext uri="{FF2B5EF4-FFF2-40B4-BE49-F238E27FC236}">
                <a16:creationId xmlns:a16="http://schemas.microsoft.com/office/drawing/2014/main" id="{6EF00990-4398-1BC4-8E6C-96C9CBC788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058A92D-4E77-0348-AECF-29F24EC47D1C}"/>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82768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8DF90-59FC-3C71-68E2-9B8F41F83A4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09E4752-92BC-EA24-B947-29A544184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A6945AF-CA74-F31B-AD85-E86D8B58889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F07B62B-B074-080E-6E5F-012609653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7198D21-4FB8-B03E-4E75-23419E7C31C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0DFC6B6-6F49-DFC6-BEF4-93E571773D80}"/>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8" name="Segnaposto piè di pagina 7">
            <a:extLst>
              <a:ext uri="{FF2B5EF4-FFF2-40B4-BE49-F238E27FC236}">
                <a16:creationId xmlns:a16="http://schemas.microsoft.com/office/drawing/2014/main" id="{0741D12B-F3C1-FD78-BDCC-8AB9878BBAD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8E0707C-7320-47D2-9514-AE3C29E42DC4}"/>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77653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7E60C-2D50-CE3B-EF17-1915CA4D2F2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AF06BF3-6F3C-4E74-0DE4-8D924797FD74}"/>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4" name="Segnaposto piè di pagina 3">
            <a:extLst>
              <a:ext uri="{FF2B5EF4-FFF2-40B4-BE49-F238E27FC236}">
                <a16:creationId xmlns:a16="http://schemas.microsoft.com/office/drawing/2014/main" id="{D183DC7D-3881-8844-0756-220399D1B0A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E8C6D25-F55C-D08F-0DDF-CDD438CFE45E}"/>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16482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03D0D6D-6176-D7B8-5961-86F54D776410}"/>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3" name="Segnaposto piè di pagina 2">
            <a:extLst>
              <a:ext uri="{FF2B5EF4-FFF2-40B4-BE49-F238E27FC236}">
                <a16:creationId xmlns:a16="http://schemas.microsoft.com/office/drawing/2014/main" id="{5D12DEE8-3B96-AB2E-39AD-E701ADCA086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718CBA5-8BEC-2C69-56CD-7F91CACDD0AA}"/>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261993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E99B0-EFF5-FF6F-80D7-BF44C0327F1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BFA09BA-B85F-3EEB-F0F9-2C2F4A2FE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C96B175-A499-E607-CCBD-75D17CE4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BB77826-0113-15C5-CECD-83695B074ADD}"/>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6" name="Segnaposto piè di pagina 5">
            <a:extLst>
              <a:ext uri="{FF2B5EF4-FFF2-40B4-BE49-F238E27FC236}">
                <a16:creationId xmlns:a16="http://schemas.microsoft.com/office/drawing/2014/main" id="{38DAF12B-A90C-954E-4000-FEB55304E73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18983F-B309-4CB6-DBA3-0227DE7CCEDE}"/>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2772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5A755F-8349-FDA5-1986-FC989B7FD5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8D725E0-785D-49A9-345B-D6F39AA4E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15AA56F-D529-006E-ED01-64C08060D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B6968BD-B1B6-A413-14CF-C8D5B68DD3E5}"/>
              </a:ext>
            </a:extLst>
          </p:cNvPr>
          <p:cNvSpPr>
            <a:spLocks noGrp="1"/>
          </p:cNvSpPr>
          <p:nvPr>
            <p:ph type="dt" sz="half" idx="10"/>
          </p:nvPr>
        </p:nvSpPr>
        <p:spPr/>
        <p:txBody>
          <a:bodyPr/>
          <a:lstStyle/>
          <a:p>
            <a:fld id="{35E5816D-9D12-4F92-A271-2A2DA118F20A}" type="datetimeFigureOut">
              <a:rPr lang="it-IT" smtClean="0"/>
              <a:t>04/07/2022</a:t>
            </a:fld>
            <a:endParaRPr lang="it-IT"/>
          </a:p>
        </p:txBody>
      </p:sp>
      <p:sp>
        <p:nvSpPr>
          <p:cNvPr id="6" name="Segnaposto piè di pagina 5">
            <a:extLst>
              <a:ext uri="{FF2B5EF4-FFF2-40B4-BE49-F238E27FC236}">
                <a16:creationId xmlns:a16="http://schemas.microsoft.com/office/drawing/2014/main" id="{C602FA96-DDC8-9416-1F24-BCCB8195207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949C0D-8220-5771-2FCD-A984BAD3465C}"/>
              </a:ext>
            </a:extLst>
          </p:cNvPr>
          <p:cNvSpPr>
            <a:spLocks noGrp="1"/>
          </p:cNvSpPr>
          <p:nvPr>
            <p:ph type="sldNum" sz="quarter" idx="12"/>
          </p:nvPr>
        </p:nvSpPr>
        <p:spPr/>
        <p:txBody>
          <a:bodyPr/>
          <a:lstStyle/>
          <a:p>
            <a:fld id="{4D34D979-722B-443F-8551-D2F1117121D9}" type="slidenum">
              <a:rPr lang="it-IT" smtClean="0"/>
              <a:t>‹N›</a:t>
            </a:fld>
            <a:endParaRPr lang="it-IT"/>
          </a:p>
        </p:txBody>
      </p:sp>
    </p:spTree>
    <p:extLst>
      <p:ext uri="{BB962C8B-B14F-4D97-AF65-F5344CB8AC3E}">
        <p14:creationId xmlns:p14="http://schemas.microsoft.com/office/powerpoint/2010/main" val="397786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F046710-979C-BCA9-1749-8455A22BC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8087A70-C093-D533-5E11-8C040EFFE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68C4A3-CD82-D68B-6D08-94E56AAFB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5816D-9D12-4F92-A271-2A2DA118F20A}" type="datetimeFigureOut">
              <a:rPr lang="it-IT" smtClean="0"/>
              <a:t>04/07/2022</a:t>
            </a:fld>
            <a:endParaRPr lang="it-IT"/>
          </a:p>
        </p:txBody>
      </p:sp>
      <p:sp>
        <p:nvSpPr>
          <p:cNvPr id="5" name="Segnaposto piè di pagina 4">
            <a:extLst>
              <a:ext uri="{FF2B5EF4-FFF2-40B4-BE49-F238E27FC236}">
                <a16:creationId xmlns:a16="http://schemas.microsoft.com/office/drawing/2014/main" id="{A7B04290-E72B-B081-BE01-6AA6151C5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4E2AB22-69E0-3FCB-743B-D68C0B93E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4D979-722B-443F-8551-D2F1117121D9}" type="slidenum">
              <a:rPr lang="it-IT" smtClean="0"/>
              <a:t>‹N›</a:t>
            </a:fld>
            <a:endParaRPr lang="it-IT"/>
          </a:p>
        </p:txBody>
      </p:sp>
    </p:spTree>
    <p:extLst>
      <p:ext uri="{BB962C8B-B14F-4D97-AF65-F5344CB8AC3E}">
        <p14:creationId xmlns:p14="http://schemas.microsoft.com/office/powerpoint/2010/main" val="422552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68ACF8-8D76-0246-8564-8541081F7D60}"/>
              </a:ext>
            </a:extLst>
          </p:cNvPr>
          <p:cNvSpPr>
            <a:spLocks noGrp="1"/>
          </p:cNvSpPr>
          <p:nvPr>
            <p:ph type="ctrTitle"/>
          </p:nvPr>
        </p:nvSpPr>
        <p:spPr/>
        <p:txBody>
          <a:bodyPr/>
          <a:lstStyle/>
          <a:p>
            <a:r>
              <a:rPr lang="it-IT" dirty="0">
                <a:latin typeface="+mn-lt"/>
              </a:rPr>
              <a:t>Esercizio 3 - pure HTML</a:t>
            </a:r>
          </a:p>
        </p:txBody>
      </p:sp>
      <p:sp>
        <p:nvSpPr>
          <p:cNvPr id="3" name="Sottotitolo 2">
            <a:extLst>
              <a:ext uri="{FF2B5EF4-FFF2-40B4-BE49-F238E27FC236}">
                <a16:creationId xmlns:a16="http://schemas.microsoft.com/office/drawing/2014/main" id="{AA1FEEC3-57E7-9678-5A21-96BB54F72157}"/>
              </a:ext>
            </a:extLst>
          </p:cNvPr>
          <p:cNvSpPr>
            <a:spLocks noGrp="1"/>
          </p:cNvSpPr>
          <p:nvPr>
            <p:ph type="subTitle" idx="1"/>
          </p:nvPr>
        </p:nvSpPr>
        <p:spPr/>
        <p:txBody>
          <a:bodyPr>
            <a:normAutofit/>
          </a:bodyPr>
          <a:lstStyle/>
          <a:p>
            <a:r>
              <a:rPr lang="it-IT" sz="2800" dirty="0"/>
              <a:t>Matteo Luppi</a:t>
            </a:r>
          </a:p>
        </p:txBody>
      </p:sp>
    </p:spTree>
    <p:extLst>
      <p:ext uri="{BB962C8B-B14F-4D97-AF65-F5344CB8AC3E}">
        <p14:creationId xmlns:p14="http://schemas.microsoft.com/office/powerpoint/2010/main" val="256795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9AE9B0-E15B-405F-E217-887A4716AD6B}"/>
              </a:ext>
            </a:extLst>
          </p:cNvPr>
          <p:cNvSpPr>
            <a:spLocks noGrp="1"/>
          </p:cNvSpPr>
          <p:nvPr>
            <p:ph type="title"/>
          </p:nvPr>
        </p:nvSpPr>
        <p:spPr>
          <a:xfrm>
            <a:off x="838200" y="365125"/>
            <a:ext cx="10515600" cy="1052195"/>
          </a:xfrm>
        </p:spPr>
        <p:txBody>
          <a:bodyPr/>
          <a:lstStyle/>
          <a:p>
            <a:r>
              <a:rPr lang="it-IT" b="1" dirty="0"/>
              <a:t>Design Applicazione (IFML)</a:t>
            </a:r>
          </a:p>
        </p:txBody>
      </p:sp>
      <p:pic>
        <p:nvPicPr>
          <p:cNvPr id="5" name="Segnaposto contenuto 4">
            <a:extLst>
              <a:ext uri="{FF2B5EF4-FFF2-40B4-BE49-F238E27FC236}">
                <a16:creationId xmlns:a16="http://schemas.microsoft.com/office/drawing/2014/main" id="{A47F9B52-9251-4780-447C-C347AD557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326" y="1417320"/>
            <a:ext cx="6309348" cy="5382846"/>
          </a:xfrm>
        </p:spPr>
      </p:pic>
    </p:spTree>
    <p:extLst>
      <p:ext uri="{BB962C8B-B14F-4D97-AF65-F5344CB8AC3E}">
        <p14:creationId xmlns:p14="http://schemas.microsoft.com/office/powerpoint/2010/main" val="369655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7E058-D8E2-DF17-2FC7-5E9843478C32}"/>
              </a:ext>
            </a:extLst>
          </p:cNvPr>
          <p:cNvSpPr>
            <a:spLocks noGrp="1"/>
          </p:cNvSpPr>
          <p:nvPr>
            <p:ph type="title"/>
          </p:nvPr>
        </p:nvSpPr>
        <p:spPr/>
        <p:txBody>
          <a:bodyPr/>
          <a:lstStyle/>
          <a:p>
            <a:r>
              <a:rPr lang="it-IT" b="1" dirty="0"/>
              <a:t>Componenti</a:t>
            </a:r>
          </a:p>
        </p:txBody>
      </p:sp>
      <p:sp>
        <p:nvSpPr>
          <p:cNvPr id="4" name="Content Placeholder 2">
            <a:extLst>
              <a:ext uri="{FF2B5EF4-FFF2-40B4-BE49-F238E27FC236}">
                <a16:creationId xmlns:a16="http://schemas.microsoft.com/office/drawing/2014/main" id="{1B32A631-5FFC-76F9-8FEF-915952E324A5}"/>
              </a:ext>
            </a:extLst>
          </p:cNvPr>
          <p:cNvSpPr>
            <a:spLocks noGrp="1"/>
          </p:cNvSpPr>
          <p:nvPr>
            <p:ph idx="1"/>
          </p:nvPr>
        </p:nvSpPr>
        <p:spPr>
          <a:xfrm>
            <a:off x="838200" y="1507808"/>
            <a:ext cx="10728960" cy="5213032"/>
          </a:xfrm>
        </p:spPr>
        <p:txBody>
          <a:bodyPr numCol="3">
            <a:noAutofit/>
          </a:bodyPr>
          <a:lstStyle/>
          <a:p>
            <a:r>
              <a:rPr lang="en-US" sz="1200" b="1" dirty="0">
                <a:solidFill>
                  <a:srgbClr val="00B0F0"/>
                </a:solidFill>
              </a:rPr>
              <a:t>Data Access Objects DAO</a:t>
            </a:r>
          </a:p>
          <a:p>
            <a:pPr lvl="1"/>
            <a:r>
              <a:rPr lang="en-US" sz="1200" dirty="0" err="1"/>
              <a:t>UserDAO</a:t>
            </a:r>
            <a:endParaRPr lang="en-US" sz="1200" dirty="0"/>
          </a:p>
          <a:p>
            <a:pPr lvl="2"/>
            <a:r>
              <a:rPr lang="en-US" sz="1200" i="1" dirty="0" err="1"/>
              <a:t>checkCredentials</a:t>
            </a:r>
            <a:endParaRPr lang="en-US" sz="1200" i="1" dirty="0"/>
          </a:p>
          <a:p>
            <a:pPr lvl="2"/>
            <a:r>
              <a:rPr lang="en-US" sz="1200" i="1" dirty="0" err="1"/>
              <a:t>getUserByUsername</a:t>
            </a:r>
            <a:endParaRPr lang="en-US" sz="1200" i="1" dirty="0"/>
          </a:p>
          <a:p>
            <a:pPr lvl="2"/>
            <a:r>
              <a:rPr lang="en-US" sz="1200" i="1" dirty="0" err="1"/>
              <a:t>getUserById</a:t>
            </a:r>
            <a:endParaRPr lang="en-US" sz="1200" i="1" dirty="0"/>
          </a:p>
          <a:p>
            <a:pPr lvl="2"/>
            <a:r>
              <a:rPr lang="en-US" sz="1200" i="1" dirty="0" err="1"/>
              <a:t>registerUser</a:t>
            </a:r>
            <a:endParaRPr lang="en-US" sz="1200" i="1" dirty="0"/>
          </a:p>
          <a:p>
            <a:pPr lvl="1"/>
            <a:r>
              <a:rPr lang="en-US" sz="1200" dirty="0" err="1"/>
              <a:t>FolderDAO</a:t>
            </a:r>
            <a:endParaRPr lang="en-US" sz="1200" dirty="0"/>
          </a:p>
          <a:p>
            <a:pPr lvl="2"/>
            <a:r>
              <a:rPr lang="en-US" sz="1200" i="1" dirty="0" err="1"/>
              <a:t>findFoldersTreeByUser</a:t>
            </a:r>
            <a:endParaRPr lang="en-US" sz="1200" i="1" dirty="0"/>
          </a:p>
          <a:p>
            <a:pPr lvl="2"/>
            <a:r>
              <a:rPr lang="en-US" sz="1200" i="1" dirty="0" err="1"/>
              <a:t>findFolderById</a:t>
            </a:r>
            <a:endParaRPr lang="en-US" sz="1200" i="1" dirty="0">
              <a:solidFill>
                <a:schemeClr val="tx1">
                  <a:lumMod val="50000"/>
                </a:schemeClr>
              </a:solidFill>
            </a:endParaRPr>
          </a:p>
          <a:p>
            <a:pPr lvl="2"/>
            <a:r>
              <a:rPr lang="en-US" sz="1200" i="1" dirty="0" err="1"/>
              <a:t>findAllTopFolders</a:t>
            </a:r>
            <a:endParaRPr lang="en-US" sz="1200" i="1" dirty="0"/>
          </a:p>
          <a:p>
            <a:pPr lvl="2"/>
            <a:r>
              <a:rPr lang="en-US" sz="1200" i="1" dirty="0" err="1"/>
              <a:t>createFolder</a:t>
            </a:r>
            <a:endParaRPr lang="en-US" sz="1200" i="1" dirty="0"/>
          </a:p>
          <a:p>
            <a:pPr lvl="1"/>
            <a:r>
              <a:rPr lang="en-US" sz="1200" dirty="0" err="1"/>
              <a:t>SubFolderDAO</a:t>
            </a:r>
            <a:endParaRPr lang="en-US" sz="1200" dirty="0"/>
          </a:p>
          <a:p>
            <a:pPr lvl="2"/>
            <a:r>
              <a:rPr lang="en-US" sz="1200" i="1" dirty="0" err="1"/>
              <a:t>findSubFoldersByFolder</a:t>
            </a:r>
            <a:endParaRPr lang="en-US" sz="1200" i="1" dirty="0"/>
          </a:p>
          <a:p>
            <a:pPr lvl="2"/>
            <a:r>
              <a:rPr lang="en-US" sz="1200" i="1" dirty="0" err="1"/>
              <a:t>findFatherFolderId</a:t>
            </a:r>
            <a:endParaRPr lang="en-US" sz="1200" i="1" dirty="0"/>
          </a:p>
          <a:p>
            <a:pPr lvl="2"/>
            <a:r>
              <a:rPr lang="en-US" sz="1200" i="1" dirty="0" err="1"/>
              <a:t>findSubFolderTree</a:t>
            </a:r>
            <a:endParaRPr lang="en-US" sz="1200" i="1" dirty="0"/>
          </a:p>
          <a:p>
            <a:pPr lvl="2"/>
            <a:r>
              <a:rPr lang="en-US" sz="1200" i="1" dirty="0" err="1"/>
              <a:t>createSubFolder</a:t>
            </a:r>
            <a:endParaRPr lang="en-US" sz="1200" i="1" dirty="0"/>
          </a:p>
          <a:p>
            <a:pPr lvl="1"/>
            <a:r>
              <a:rPr lang="en-US" sz="1200" dirty="0" err="1"/>
              <a:t>DocumentDAO</a:t>
            </a:r>
            <a:endParaRPr lang="en-US" sz="1200" dirty="0"/>
          </a:p>
          <a:p>
            <a:pPr lvl="2"/>
            <a:r>
              <a:rPr lang="en-US" sz="1200" i="1" dirty="0" err="1"/>
              <a:t>findDocumentsBySubFolder</a:t>
            </a:r>
            <a:endParaRPr lang="en-US" sz="1200" i="1" dirty="0"/>
          </a:p>
          <a:p>
            <a:pPr lvl="2"/>
            <a:r>
              <a:rPr lang="en-US" sz="1200" i="1" dirty="0" err="1"/>
              <a:t>findDocumentById</a:t>
            </a:r>
            <a:endParaRPr lang="en-US" sz="1200" i="1" dirty="0"/>
          </a:p>
          <a:p>
            <a:pPr lvl="2"/>
            <a:r>
              <a:rPr lang="en-US" sz="1200" i="1" dirty="0" err="1"/>
              <a:t>createDocument</a:t>
            </a:r>
            <a:endParaRPr lang="en-US" sz="1200" i="1" dirty="0"/>
          </a:p>
          <a:p>
            <a:pPr lvl="2"/>
            <a:r>
              <a:rPr lang="en-US" sz="1200" i="1" dirty="0" err="1"/>
              <a:t>changeDocumentPosition</a:t>
            </a:r>
            <a:endParaRPr lang="en-US" sz="1200" i="1" dirty="0"/>
          </a:p>
          <a:p>
            <a:pPr marL="914400" lvl="2" indent="0">
              <a:buNone/>
            </a:pPr>
            <a:endParaRPr lang="en-US" sz="1200" i="1" dirty="0"/>
          </a:p>
          <a:p>
            <a:r>
              <a:rPr lang="en-US" sz="1200" b="1" dirty="0">
                <a:solidFill>
                  <a:srgbClr val="00B0F0"/>
                </a:solidFill>
              </a:rPr>
              <a:t>Beans</a:t>
            </a:r>
          </a:p>
          <a:p>
            <a:pPr lvl="1"/>
            <a:r>
              <a:rPr lang="en-US" sz="1200" dirty="0"/>
              <a:t>User</a:t>
            </a:r>
          </a:p>
          <a:p>
            <a:pPr lvl="1"/>
            <a:r>
              <a:rPr lang="en-US" sz="1200" dirty="0"/>
              <a:t>Folder</a:t>
            </a:r>
          </a:p>
          <a:p>
            <a:pPr lvl="1"/>
            <a:r>
              <a:rPr lang="en-US" sz="1200" dirty="0" err="1"/>
              <a:t>SubFolder</a:t>
            </a:r>
            <a:endParaRPr lang="en-US" sz="1200" dirty="0"/>
          </a:p>
          <a:p>
            <a:pPr lvl="1"/>
            <a:r>
              <a:rPr lang="en-US" sz="1200" dirty="0"/>
              <a:t>Document</a:t>
            </a:r>
          </a:p>
          <a:p>
            <a:r>
              <a:rPr lang="en-US" sz="1200" b="1" dirty="0">
                <a:solidFill>
                  <a:srgbClr val="00B0F0"/>
                </a:solidFill>
              </a:rPr>
              <a:t>Controllers (servlets)</a:t>
            </a:r>
            <a:endParaRPr lang="en-US" sz="800" b="1" dirty="0">
              <a:solidFill>
                <a:srgbClr val="00B0F0"/>
              </a:solidFill>
            </a:endParaRPr>
          </a:p>
          <a:p>
            <a:pPr lvl="1"/>
            <a:r>
              <a:rPr lang="en-US" sz="1200" dirty="0" err="1"/>
              <a:t>CheckLogin</a:t>
            </a:r>
            <a:endParaRPr lang="en-US" sz="1200" dirty="0"/>
          </a:p>
          <a:p>
            <a:pPr lvl="1"/>
            <a:r>
              <a:rPr lang="en-US" sz="1200" dirty="0" err="1"/>
              <a:t>GoToLoginPage</a:t>
            </a:r>
            <a:endParaRPr lang="en-US" sz="1200" dirty="0"/>
          </a:p>
          <a:p>
            <a:pPr lvl="1"/>
            <a:r>
              <a:rPr lang="en-US" sz="1200" dirty="0" err="1"/>
              <a:t>CheckRegister</a:t>
            </a:r>
            <a:r>
              <a:rPr lang="en-US" sz="1200" dirty="0"/>
              <a:t> </a:t>
            </a:r>
          </a:p>
          <a:p>
            <a:pPr lvl="1"/>
            <a:r>
              <a:rPr lang="en-US" sz="1200" dirty="0" err="1"/>
              <a:t>GoToRegisterPage</a:t>
            </a:r>
            <a:endParaRPr lang="en-US" sz="1200" dirty="0"/>
          </a:p>
          <a:p>
            <a:pPr lvl="1"/>
            <a:r>
              <a:rPr lang="en-US" sz="1200" dirty="0"/>
              <a:t>Logout  </a:t>
            </a:r>
          </a:p>
          <a:p>
            <a:pPr lvl="1"/>
            <a:r>
              <a:rPr lang="en-US" sz="1200" dirty="0" err="1"/>
              <a:t>GoToHomePage</a:t>
            </a:r>
            <a:endParaRPr lang="en-US" sz="1200" dirty="0"/>
          </a:p>
          <a:p>
            <a:pPr lvl="1"/>
            <a:r>
              <a:rPr lang="en-US" sz="1200" dirty="0" err="1"/>
              <a:t>GoToDocumentsPage</a:t>
            </a:r>
            <a:endParaRPr lang="en-US" sz="1200" dirty="0"/>
          </a:p>
          <a:p>
            <a:pPr lvl="1"/>
            <a:r>
              <a:rPr lang="en-US" sz="1200" dirty="0" err="1"/>
              <a:t>GoToAccessDocumentPage</a:t>
            </a:r>
            <a:endParaRPr lang="en-US" sz="1200" dirty="0"/>
          </a:p>
          <a:p>
            <a:pPr lvl="1"/>
            <a:r>
              <a:rPr lang="en-US" sz="1200" dirty="0" err="1"/>
              <a:t>MoveDocument</a:t>
            </a:r>
            <a:endParaRPr lang="en-US" sz="1200" dirty="0"/>
          </a:p>
          <a:p>
            <a:pPr lvl="1"/>
            <a:r>
              <a:rPr lang="en-US" sz="1200" dirty="0" err="1"/>
              <a:t>ChangeDocumentPosition</a:t>
            </a:r>
            <a:endParaRPr lang="en-US" sz="1200" dirty="0"/>
          </a:p>
          <a:p>
            <a:pPr lvl="1"/>
            <a:r>
              <a:rPr lang="en-US" sz="1200" dirty="0" err="1"/>
              <a:t>GoToCreateContentPage</a:t>
            </a:r>
            <a:endParaRPr lang="en-US" sz="1200" dirty="0"/>
          </a:p>
          <a:p>
            <a:pPr lvl="1"/>
            <a:r>
              <a:rPr lang="en-US" sz="1200" dirty="0" err="1"/>
              <a:t>CreateFolder</a:t>
            </a:r>
            <a:endParaRPr lang="en-US" sz="1200" dirty="0"/>
          </a:p>
          <a:p>
            <a:pPr lvl="1"/>
            <a:r>
              <a:rPr lang="en-US" sz="1200" dirty="0" err="1"/>
              <a:t>CreateSubFolder</a:t>
            </a:r>
            <a:endParaRPr lang="en-US" sz="1200" dirty="0"/>
          </a:p>
          <a:p>
            <a:pPr lvl="1"/>
            <a:r>
              <a:rPr lang="en-US" sz="1200" dirty="0" err="1"/>
              <a:t>CreateDocument</a:t>
            </a:r>
            <a:endParaRPr lang="en-US" sz="1200" dirty="0"/>
          </a:p>
          <a:p>
            <a:pPr lvl="1"/>
            <a:endParaRPr lang="en-US" sz="1200" i="1" dirty="0"/>
          </a:p>
          <a:p>
            <a:pPr marL="457200" lvl="1" indent="0">
              <a:buNone/>
            </a:pPr>
            <a:endParaRPr lang="en-US" sz="1200" i="1" dirty="0"/>
          </a:p>
          <a:p>
            <a:r>
              <a:rPr lang="en-US" sz="1200" b="1" dirty="0">
                <a:solidFill>
                  <a:srgbClr val="00B0F0"/>
                </a:solidFill>
              </a:rPr>
              <a:t>Views (Templates) &amp; components</a:t>
            </a:r>
          </a:p>
          <a:p>
            <a:pPr lvl="1"/>
            <a:r>
              <a:rPr lang="en-US" sz="1200" dirty="0"/>
              <a:t>Login </a:t>
            </a:r>
          </a:p>
          <a:p>
            <a:pPr lvl="2"/>
            <a:r>
              <a:rPr lang="en-US" sz="1200" i="1" dirty="0"/>
              <a:t>Login form</a:t>
            </a:r>
          </a:p>
          <a:p>
            <a:pPr lvl="1"/>
            <a:r>
              <a:rPr lang="en-US" sz="1200" dirty="0" err="1"/>
              <a:t>HomePage</a:t>
            </a:r>
            <a:endParaRPr lang="en-US" sz="1200" dirty="0"/>
          </a:p>
          <a:p>
            <a:pPr lvl="2"/>
            <a:r>
              <a:rPr lang="en-US" sz="1200" i="1" dirty="0" err="1"/>
              <a:t>SubFoldersTree</a:t>
            </a:r>
            <a:endParaRPr lang="en-US" sz="1200" i="1" dirty="0"/>
          </a:p>
          <a:p>
            <a:pPr lvl="2"/>
            <a:r>
              <a:rPr lang="en-US" sz="1200" i="1" dirty="0"/>
              <a:t>Create content link</a:t>
            </a:r>
          </a:p>
          <a:p>
            <a:pPr lvl="1"/>
            <a:r>
              <a:rPr lang="en-US" sz="1200" dirty="0"/>
              <a:t>Create Content Page </a:t>
            </a:r>
          </a:p>
          <a:p>
            <a:pPr lvl="2"/>
            <a:r>
              <a:rPr lang="en-US" sz="1200" i="1" dirty="0"/>
              <a:t>Create: folder, subfolder, document forms</a:t>
            </a:r>
          </a:p>
          <a:p>
            <a:pPr lvl="1"/>
            <a:r>
              <a:rPr lang="en-US" sz="1200" dirty="0" err="1"/>
              <a:t>DocumentsPage</a:t>
            </a:r>
            <a:endParaRPr lang="en-US" sz="1200" dirty="0"/>
          </a:p>
          <a:p>
            <a:pPr lvl="2"/>
            <a:r>
              <a:rPr lang="en-US" sz="1200" i="1" dirty="0"/>
              <a:t>Move  </a:t>
            </a:r>
          </a:p>
          <a:p>
            <a:pPr lvl="2"/>
            <a:r>
              <a:rPr lang="en-US" sz="1200" i="1" dirty="0"/>
              <a:t>Access </a:t>
            </a:r>
          </a:p>
          <a:p>
            <a:pPr lvl="1"/>
            <a:r>
              <a:rPr lang="en-US" sz="1200" dirty="0" err="1"/>
              <a:t>DocumentPage</a:t>
            </a:r>
            <a:endParaRPr lang="en-US" sz="1200" dirty="0"/>
          </a:p>
          <a:p>
            <a:pPr lvl="2"/>
            <a:r>
              <a:rPr lang="en-US" sz="1200" i="1"/>
              <a:t>Document details</a:t>
            </a:r>
            <a:endParaRPr lang="en-US" sz="1200" i="1" dirty="0"/>
          </a:p>
        </p:txBody>
      </p:sp>
    </p:spTree>
    <p:extLst>
      <p:ext uri="{BB962C8B-B14F-4D97-AF65-F5344CB8AC3E}">
        <p14:creationId xmlns:p14="http://schemas.microsoft.com/office/powerpoint/2010/main" val="45024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EDACA9-917A-A758-4DE4-C6E5EACC02B4}"/>
              </a:ext>
            </a:extLst>
          </p:cNvPr>
          <p:cNvSpPr>
            <a:spLocks noGrp="1"/>
          </p:cNvSpPr>
          <p:nvPr>
            <p:ph type="title"/>
          </p:nvPr>
        </p:nvSpPr>
        <p:spPr/>
        <p:txBody>
          <a:bodyPr/>
          <a:lstStyle/>
          <a:p>
            <a:r>
              <a:rPr lang="it-IT" b="1" dirty="0"/>
              <a:t>Diagrammi di Sequenza</a:t>
            </a:r>
          </a:p>
        </p:txBody>
      </p:sp>
      <p:sp>
        <p:nvSpPr>
          <p:cNvPr id="3" name="Segnaposto contenuto 2">
            <a:extLst>
              <a:ext uri="{FF2B5EF4-FFF2-40B4-BE49-F238E27FC236}">
                <a16:creationId xmlns:a16="http://schemas.microsoft.com/office/drawing/2014/main" id="{8595583C-E8B4-BEC4-92B3-13EF4E520C8B}"/>
              </a:ext>
            </a:extLst>
          </p:cNvPr>
          <p:cNvSpPr>
            <a:spLocks noGrp="1"/>
          </p:cNvSpPr>
          <p:nvPr>
            <p:ph idx="1"/>
          </p:nvPr>
        </p:nvSpPr>
        <p:spPr/>
        <p:txBody>
          <a:bodyPr/>
          <a:lstStyle/>
          <a:p>
            <a:pPr marL="0" indent="0" algn="ctr">
              <a:buNone/>
            </a:pPr>
            <a:r>
              <a:rPr lang="it-IT" dirty="0"/>
              <a:t>Questi diagrammi di sequenza rappresentano ad «alto livello» quello che succede all’interno della applicazione e le varie interazioni tra le componenti.</a:t>
            </a:r>
          </a:p>
          <a:p>
            <a:pPr marL="0" indent="0" algn="ctr">
              <a:buNone/>
            </a:pPr>
            <a:r>
              <a:rPr lang="it-IT" dirty="0"/>
              <a:t>Dal momento che sono stati ideati prima di scrivere il codice talvolta non rappresentano tutte le interazioni ma si limitano alle </a:t>
            </a:r>
            <a:r>
              <a:rPr lang="it-IT" dirty="0" err="1"/>
              <a:t>piu</a:t>
            </a:r>
            <a:r>
              <a:rPr lang="it-IT" dirty="0"/>
              <a:t> importanti, rappresentandone quindi uno scheletro.</a:t>
            </a:r>
          </a:p>
        </p:txBody>
      </p:sp>
    </p:spTree>
    <p:extLst>
      <p:ext uri="{BB962C8B-B14F-4D97-AF65-F5344CB8AC3E}">
        <p14:creationId xmlns:p14="http://schemas.microsoft.com/office/powerpoint/2010/main" val="12135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FDE11-DED9-B0F1-63FC-6EDC7BF31861}"/>
              </a:ext>
            </a:extLst>
          </p:cNvPr>
          <p:cNvSpPr>
            <a:spLocks noGrp="1"/>
          </p:cNvSpPr>
          <p:nvPr>
            <p:ph type="title"/>
          </p:nvPr>
        </p:nvSpPr>
        <p:spPr>
          <a:xfrm>
            <a:off x="838200" y="365125"/>
            <a:ext cx="10515600" cy="777875"/>
          </a:xfrm>
        </p:spPr>
        <p:txBody>
          <a:bodyPr/>
          <a:lstStyle/>
          <a:p>
            <a:r>
              <a:rPr lang="it-IT" dirty="0" err="1"/>
              <a:t>GoToLoginPage</a:t>
            </a:r>
            <a:endParaRPr lang="it-IT" dirty="0"/>
          </a:p>
        </p:txBody>
      </p:sp>
      <p:pic>
        <p:nvPicPr>
          <p:cNvPr id="5" name="Segnaposto contenuto 4">
            <a:extLst>
              <a:ext uri="{FF2B5EF4-FFF2-40B4-BE49-F238E27FC236}">
                <a16:creationId xmlns:a16="http://schemas.microsoft.com/office/drawing/2014/main" id="{AD191145-151E-D7CC-AEE3-6E10481AB1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809" y="1306195"/>
            <a:ext cx="6752381" cy="5076190"/>
          </a:xfrm>
        </p:spPr>
      </p:pic>
    </p:spTree>
    <p:extLst>
      <p:ext uri="{BB962C8B-B14F-4D97-AF65-F5344CB8AC3E}">
        <p14:creationId xmlns:p14="http://schemas.microsoft.com/office/powerpoint/2010/main" val="151647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5BE733-9E8E-E259-F04A-6366BB6766F5}"/>
              </a:ext>
            </a:extLst>
          </p:cNvPr>
          <p:cNvSpPr>
            <a:spLocks noGrp="1"/>
          </p:cNvSpPr>
          <p:nvPr>
            <p:ph type="title"/>
          </p:nvPr>
        </p:nvSpPr>
        <p:spPr>
          <a:xfrm>
            <a:off x="838200" y="365125"/>
            <a:ext cx="10515600" cy="762635"/>
          </a:xfrm>
        </p:spPr>
        <p:txBody>
          <a:bodyPr/>
          <a:lstStyle/>
          <a:p>
            <a:r>
              <a:rPr lang="it-IT" dirty="0" err="1"/>
              <a:t>CheckLogin</a:t>
            </a:r>
            <a:endParaRPr lang="it-IT" dirty="0"/>
          </a:p>
        </p:txBody>
      </p:sp>
      <p:pic>
        <p:nvPicPr>
          <p:cNvPr id="5" name="Segnaposto contenuto 4">
            <a:extLst>
              <a:ext uri="{FF2B5EF4-FFF2-40B4-BE49-F238E27FC236}">
                <a16:creationId xmlns:a16="http://schemas.microsoft.com/office/drawing/2014/main" id="{09D22BEE-9434-CE7F-10C0-519AF7F6A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422" y="1127760"/>
            <a:ext cx="8627159" cy="5323523"/>
          </a:xfrm>
        </p:spPr>
      </p:pic>
    </p:spTree>
    <p:extLst>
      <p:ext uri="{BB962C8B-B14F-4D97-AF65-F5344CB8AC3E}">
        <p14:creationId xmlns:p14="http://schemas.microsoft.com/office/powerpoint/2010/main" val="348574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38C15-3963-A048-CB9E-098F4B5B31CD}"/>
              </a:ext>
            </a:extLst>
          </p:cNvPr>
          <p:cNvSpPr>
            <a:spLocks noGrp="1"/>
          </p:cNvSpPr>
          <p:nvPr>
            <p:ph type="title"/>
          </p:nvPr>
        </p:nvSpPr>
        <p:spPr>
          <a:xfrm>
            <a:off x="838200" y="365125"/>
            <a:ext cx="10515600" cy="805307"/>
          </a:xfrm>
        </p:spPr>
        <p:txBody>
          <a:bodyPr/>
          <a:lstStyle/>
          <a:p>
            <a:r>
              <a:rPr lang="it-IT" dirty="0" err="1"/>
              <a:t>GoToRegisterPage</a:t>
            </a:r>
            <a:endParaRPr lang="it-IT" dirty="0"/>
          </a:p>
        </p:txBody>
      </p:sp>
      <p:pic>
        <p:nvPicPr>
          <p:cNvPr id="5" name="Segnaposto contenuto 4">
            <a:extLst>
              <a:ext uri="{FF2B5EF4-FFF2-40B4-BE49-F238E27FC236}">
                <a16:creationId xmlns:a16="http://schemas.microsoft.com/office/drawing/2014/main" id="{53FDBDF3-4382-5152-FC4E-79FADAC45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476" y="1170432"/>
            <a:ext cx="7619048" cy="5076190"/>
          </a:xfrm>
        </p:spPr>
      </p:pic>
    </p:spTree>
    <p:extLst>
      <p:ext uri="{BB962C8B-B14F-4D97-AF65-F5344CB8AC3E}">
        <p14:creationId xmlns:p14="http://schemas.microsoft.com/office/powerpoint/2010/main" val="575133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275D82-F0C7-CA04-BE13-D8C4F4D5C1E8}"/>
              </a:ext>
            </a:extLst>
          </p:cNvPr>
          <p:cNvSpPr>
            <a:spLocks noGrp="1"/>
          </p:cNvSpPr>
          <p:nvPr>
            <p:ph type="title"/>
          </p:nvPr>
        </p:nvSpPr>
        <p:spPr>
          <a:xfrm>
            <a:off x="838200" y="365125"/>
            <a:ext cx="10515600" cy="864235"/>
          </a:xfrm>
        </p:spPr>
        <p:txBody>
          <a:bodyPr/>
          <a:lstStyle/>
          <a:p>
            <a:r>
              <a:rPr lang="it-IT" dirty="0" err="1"/>
              <a:t>CheckRegister</a:t>
            </a:r>
            <a:endParaRPr lang="it-IT" dirty="0"/>
          </a:p>
        </p:txBody>
      </p:sp>
      <p:pic>
        <p:nvPicPr>
          <p:cNvPr id="5" name="Segnaposto contenuto 4">
            <a:extLst>
              <a:ext uri="{FF2B5EF4-FFF2-40B4-BE49-F238E27FC236}">
                <a16:creationId xmlns:a16="http://schemas.microsoft.com/office/drawing/2014/main" id="{CD63B93E-8796-B742-E16C-FFB5DEBF8D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351" y="1249998"/>
            <a:ext cx="9195297" cy="5253037"/>
          </a:xfrm>
        </p:spPr>
      </p:pic>
    </p:spTree>
    <p:extLst>
      <p:ext uri="{BB962C8B-B14F-4D97-AF65-F5344CB8AC3E}">
        <p14:creationId xmlns:p14="http://schemas.microsoft.com/office/powerpoint/2010/main" val="316013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C04CE-85E7-0686-9976-D437F09FE9C2}"/>
              </a:ext>
            </a:extLst>
          </p:cNvPr>
          <p:cNvSpPr>
            <a:spLocks noGrp="1"/>
          </p:cNvSpPr>
          <p:nvPr>
            <p:ph type="title"/>
          </p:nvPr>
        </p:nvSpPr>
        <p:spPr>
          <a:xfrm>
            <a:off x="838200" y="365125"/>
            <a:ext cx="10515600" cy="878459"/>
          </a:xfrm>
        </p:spPr>
        <p:txBody>
          <a:bodyPr/>
          <a:lstStyle/>
          <a:p>
            <a:r>
              <a:rPr lang="it-IT" dirty="0" err="1"/>
              <a:t>GoToHomePage</a:t>
            </a:r>
            <a:endParaRPr lang="it-IT" dirty="0"/>
          </a:p>
        </p:txBody>
      </p:sp>
      <p:pic>
        <p:nvPicPr>
          <p:cNvPr id="9" name="Segnaposto contenuto 8">
            <a:extLst>
              <a:ext uri="{FF2B5EF4-FFF2-40B4-BE49-F238E27FC236}">
                <a16:creationId xmlns:a16="http://schemas.microsoft.com/office/drawing/2014/main" id="{255A7F02-CD8A-4F68-1261-F2340E95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889" y="1243584"/>
            <a:ext cx="10824221" cy="4679083"/>
          </a:xfrm>
        </p:spPr>
      </p:pic>
    </p:spTree>
    <p:extLst>
      <p:ext uri="{BB962C8B-B14F-4D97-AF65-F5344CB8AC3E}">
        <p14:creationId xmlns:p14="http://schemas.microsoft.com/office/powerpoint/2010/main" val="389299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4CA1C-2C42-896C-43E4-CD96C0288CB9}"/>
              </a:ext>
            </a:extLst>
          </p:cNvPr>
          <p:cNvSpPr>
            <a:spLocks noGrp="1"/>
          </p:cNvSpPr>
          <p:nvPr>
            <p:ph type="title"/>
          </p:nvPr>
        </p:nvSpPr>
        <p:spPr>
          <a:xfrm>
            <a:off x="838200" y="365125"/>
            <a:ext cx="10515600" cy="896747"/>
          </a:xfrm>
        </p:spPr>
        <p:txBody>
          <a:bodyPr/>
          <a:lstStyle/>
          <a:p>
            <a:r>
              <a:rPr lang="it-IT" dirty="0" err="1"/>
              <a:t>GoToDocumentsPage</a:t>
            </a:r>
            <a:endParaRPr lang="it-IT" dirty="0"/>
          </a:p>
        </p:txBody>
      </p:sp>
      <p:pic>
        <p:nvPicPr>
          <p:cNvPr id="9" name="Segnaposto contenuto 8">
            <a:extLst>
              <a:ext uri="{FF2B5EF4-FFF2-40B4-BE49-F238E27FC236}">
                <a16:creationId xmlns:a16="http://schemas.microsoft.com/office/drawing/2014/main" id="{04566D90-1C1A-C475-BE70-812EA01E7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36" y="1261872"/>
            <a:ext cx="11520927" cy="4635497"/>
          </a:xfrm>
        </p:spPr>
      </p:pic>
    </p:spTree>
    <p:extLst>
      <p:ext uri="{BB962C8B-B14F-4D97-AF65-F5344CB8AC3E}">
        <p14:creationId xmlns:p14="http://schemas.microsoft.com/office/powerpoint/2010/main" val="188254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15D90-5EE3-8039-5948-23834F193E72}"/>
              </a:ext>
            </a:extLst>
          </p:cNvPr>
          <p:cNvSpPr>
            <a:spLocks noGrp="1"/>
          </p:cNvSpPr>
          <p:nvPr>
            <p:ph type="title"/>
          </p:nvPr>
        </p:nvSpPr>
        <p:spPr>
          <a:xfrm>
            <a:off x="838200" y="365125"/>
            <a:ext cx="10515600" cy="793115"/>
          </a:xfrm>
        </p:spPr>
        <p:txBody>
          <a:bodyPr/>
          <a:lstStyle/>
          <a:p>
            <a:r>
              <a:rPr lang="it-IT" dirty="0" err="1"/>
              <a:t>GoToAccessDocumentPage</a:t>
            </a:r>
            <a:endParaRPr lang="it-IT" dirty="0"/>
          </a:p>
        </p:txBody>
      </p:sp>
      <p:pic>
        <p:nvPicPr>
          <p:cNvPr id="5" name="Segnaposto contenuto 4">
            <a:extLst>
              <a:ext uri="{FF2B5EF4-FFF2-40B4-BE49-F238E27FC236}">
                <a16:creationId xmlns:a16="http://schemas.microsoft.com/office/drawing/2014/main" id="{0697352B-DFAF-C2A6-DBAC-DCB41089A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01" y="1158240"/>
            <a:ext cx="11786398" cy="4677012"/>
          </a:xfrm>
        </p:spPr>
      </p:pic>
    </p:spTree>
    <p:extLst>
      <p:ext uri="{BB962C8B-B14F-4D97-AF65-F5344CB8AC3E}">
        <p14:creationId xmlns:p14="http://schemas.microsoft.com/office/powerpoint/2010/main" val="166396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91E98-8C54-DC7A-A561-BA0CA0F042E3}"/>
              </a:ext>
            </a:extLst>
          </p:cNvPr>
          <p:cNvSpPr>
            <a:spLocks noGrp="1"/>
          </p:cNvSpPr>
          <p:nvPr>
            <p:ph type="title"/>
          </p:nvPr>
        </p:nvSpPr>
        <p:spPr/>
        <p:txBody>
          <a:bodyPr/>
          <a:lstStyle/>
          <a:p>
            <a:r>
              <a:rPr lang="it-IT" b="1" dirty="0"/>
              <a:t>Descrizione Progetto</a:t>
            </a:r>
            <a:br>
              <a:rPr lang="it-IT" dirty="0"/>
            </a:br>
            <a:endParaRPr lang="it-IT" dirty="0"/>
          </a:p>
        </p:txBody>
      </p:sp>
      <p:sp>
        <p:nvSpPr>
          <p:cNvPr id="3" name="Segnaposto contenuto 2">
            <a:extLst>
              <a:ext uri="{FF2B5EF4-FFF2-40B4-BE49-F238E27FC236}">
                <a16:creationId xmlns:a16="http://schemas.microsoft.com/office/drawing/2014/main" id="{D3FBABCB-DA5E-BA81-8386-559840BC3271}"/>
              </a:ext>
            </a:extLst>
          </p:cNvPr>
          <p:cNvSpPr>
            <a:spLocks noGrp="1"/>
          </p:cNvSpPr>
          <p:nvPr>
            <p:ph idx="1"/>
          </p:nvPr>
        </p:nvSpPr>
        <p:spPr>
          <a:xfrm>
            <a:off x="838200" y="1259840"/>
            <a:ext cx="10515600" cy="4482592"/>
          </a:xfrm>
        </p:spPr>
        <p:txBody>
          <a:bodyPr>
            <a:normAutofit fontScale="47500" lnSpcReduction="20000"/>
          </a:bodyPr>
          <a:lstStyle/>
          <a:p>
            <a:pPr marL="0" indent="0">
              <a:buNone/>
            </a:pPr>
            <a:r>
              <a:rPr lang="it-IT" sz="4200" dirty="0">
                <a:latin typeface="+mj-lt"/>
                <a:ea typeface="Roboto" panose="02000000000000000000" pitchFamily="2" charset="0"/>
              </a:rPr>
              <a:t>Un’applicazione web consente la gestione di cartelle, sottocartelle e documenti online. L’applicazione supporta registrazione e login di utenti mediante una pagina pubblica con opportune </a:t>
            </a:r>
            <a:r>
              <a:rPr lang="it-IT" sz="4200" dirty="0" err="1">
                <a:latin typeface="+mj-lt"/>
                <a:ea typeface="Roboto" panose="02000000000000000000" pitchFamily="2" charset="0"/>
              </a:rPr>
              <a:t>form</a:t>
            </a:r>
            <a:r>
              <a:rPr lang="it-IT" sz="4200" dirty="0">
                <a:latin typeface="+mj-lt"/>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HOME PAGE che contiene un albero delle proprie cartelle e delle sottocartelle.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4200" dirty="0">
              <a:latin typeface="+mj-lt"/>
              <a:ea typeface="Roboto" panose="02000000000000000000" pitchFamily="2" charset="0"/>
            </a:endParaRPr>
          </a:p>
          <a:p>
            <a:endParaRPr lang="it-IT" dirty="0"/>
          </a:p>
        </p:txBody>
      </p:sp>
    </p:spTree>
    <p:extLst>
      <p:ext uri="{BB962C8B-B14F-4D97-AF65-F5344CB8AC3E}">
        <p14:creationId xmlns:p14="http://schemas.microsoft.com/office/powerpoint/2010/main" val="2760349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27C3D9-6662-7FE9-6321-382C9A9857A9}"/>
              </a:ext>
            </a:extLst>
          </p:cNvPr>
          <p:cNvSpPr>
            <a:spLocks noGrp="1"/>
          </p:cNvSpPr>
          <p:nvPr>
            <p:ph type="title"/>
          </p:nvPr>
        </p:nvSpPr>
        <p:spPr>
          <a:xfrm>
            <a:off x="838200" y="365125"/>
            <a:ext cx="10515600" cy="884555"/>
          </a:xfrm>
        </p:spPr>
        <p:txBody>
          <a:bodyPr/>
          <a:lstStyle/>
          <a:p>
            <a:r>
              <a:rPr lang="it-IT" dirty="0" err="1"/>
              <a:t>MoveDocument</a:t>
            </a:r>
            <a:endParaRPr lang="it-IT" dirty="0"/>
          </a:p>
        </p:txBody>
      </p:sp>
      <p:pic>
        <p:nvPicPr>
          <p:cNvPr id="5" name="Segnaposto contenuto 4">
            <a:extLst>
              <a:ext uri="{FF2B5EF4-FFF2-40B4-BE49-F238E27FC236}">
                <a16:creationId xmlns:a16="http://schemas.microsoft.com/office/drawing/2014/main" id="{CE52AA25-E0D0-8B1B-CD33-5A57556D1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88" y="1249680"/>
            <a:ext cx="11452423" cy="4639815"/>
          </a:xfrm>
        </p:spPr>
      </p:pic>
    </p:spTree>
    <p:extLst>
      <p:ext uri="{BB962C8B-B14F-4D97-AF65-F5344CB8AC3E}">
        <p14:creationId xmlns:p14="http://schemas.microsoft.com/office/powerpoint/2010/main" val="76079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5BCF5-4CEC-EB41-C010-7F4669C50CA9}"/>
              </a:ext>
            </a:extLst>
          </p:cNvPr>
          <p:cNvSpPr>
            <a:spLocks noGrp="1"/>
          </p:cNvSpPr>
          <p:nvPr>
            <p:ph type="title"/>
          </p:nvPr>
        </p:nvSpPr>
        <p:spPr>
          <a:xfrm>
            <a:off x="838200" y="365125"/>
            <a:ext cx="10515600" cy="803275"/>
          </a:xfrm>
        </p:spPr>
        <p:txBody>
          <a:bodyPr/>
          <a:lstStyle/>
          <a:p>
            <a:r>
              <a:rPr lang="it-IT" dirty="0" err="1"/>
              <a:t>ChangeDocumentPosition</a:t>
            </a:r>
            <a:endParaRPr lang="it-IT" dirty="0"/>
          </a:p>
        </p:txBody>
      </p:sp>
      <p:pic>
        <p:nvPicPr>
          <p:cNvPr id="5" name="Segnaposto contenuto 4">
            <a:extLst>
              <a:ext uri="{FF2B5EF4-FFF2-40B4-BE49-F238E27FC236}">
                <a16:creationId xmlns:a16="http://schemas.microsoft.com/office/drawing/2014/main" id="{65AD2238-82B0-771B-9606-0979EC74D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186" y="1168400"/>
            <a:ext cx="9787627" cy="5531072"/>
          </a:xfrm>
        </p:spPr>
      </p:pic>
    </p:spTree>
    <p:extLst>
      <p:ext uri="{BB962C8B-B14F-4D97-AF65-F5344CB8AC3E}">
        <p14:creationId xmlns:p14="http://schemas.microsoft.com/office/powerpoint/2010/main" val="239357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C0F7F8-FA0B-6D89-35E9-B42253F46520}"/>
              </a:ext>
            </a:extLst>
          </p:cNvPr>
          <p:cNvSpPr>
            <a:spLocks noGrp="1"/>
          </p:cNvSpPr>
          <p:nvPr>
            <p:ph type="title"/>
          </p:nvPr>
        </p:nvSpPr>
        <p:spPr>
          <a:xfrm>
            <a:off x="838200" y="365125"/>
            <a:ext cx="10515600" cy="803275"/>
          </a:xfrm>
        </p:spPr>
        <p:txBody>
          <a:bodyPr/>
          <a:lstStyle/>
          <a:p>
            <a:r>
              <a:rPr lang="it-IT" dirty="0" err="1"/>
              <a:t>GoToCreateContentPage</a:t>
            </a:r>
            <a:endParaRPr lang="it-IT" dirty="0"/>
          </a:p>
        </p:txBody>
      </p:sp>
      <p:pic>
        <p:nvPicPr>
          <p:cNvPr id="5" name="Segnaposto contenuto 4">
            <a:extLst>
              <a:ext uri="{FF2B5EF4-FFF2-40B4-BE49-F238E27FC236}">
                <a16:creationId xmlns:a16="http://schemas.microsoft.com/office/drawing/2014/main" id="{E40C31A1-FFF0-8EE3-34EB-A667EF71D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667" y="1168399"/>
            <a:ext cx="11484665" cy="5201491"/>
          </a:xfrm>
        </p:spPr>
      </p:pic>
    </p:spTree>
    <p:extLst>
      <p:ext uri="{BB962C8B-B14F-4D97-AF65-F5344CB8AC3E}">
        <p14:creationId xmlns:p14="http://schemas.microsoft.com/office/powerpoint/2010/main" val="2356738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F551E-A311-5C40-A9D4-724D7FD6A7F9}"/>
              </a:ext>
            </a:extLst>
          </p:cNvPr>
          <p:cNvSpPr>
            <a:spLocks noGrp="1"/>
          </p:cNvSpPr>
          <p:nvPr>
            <p:ph type="title"/>
          </p:nvPr>
        </p:nvSpPr>
        <p:spPr>
          <a:xfrm>
            <a:off x="838200" y="365125"/>
            <a:ext cx="10515600" cy="904875"/>
          </a:xfrm>
        </p:spPr>
        <p:txBody>
          <a:bodyPr/>
          <a:lstStyle/>
          <a:p>
            <a:r>
              <a:rPr lang="it-IT" dirty="0" err="1"/>
              <a:t>CreateFolder</a:t>
            </a:r>
            <a:r>
              <a:rPr lang="it-IT" dirty="0"/>
              <a:t>/</a:t>
            </a:r>
            <a:r>
              <a:rPr lang="it-IT" dirty="0" err="1"/>
              <a:t>SubFolder</a:t>
            </a:r>
            <a:r>
              <a:rPr lang="it-IT" dirty="0"/>
              <a:t>/</a:t>
            </a:r>
            <a:r>
              <a:rPr lang="it-IT" dirty="0" err="1"/>
              <a:t>Document</a:t>
            </a:r>
            <a:endParaRPr lang="it-IT" dirty="0"/>
          </a:p>
        </p:txBody>
      </p:sp>
      <p:pic>
        <p:nvPicPr>
          <p:cNvPr id="5" name="Segnaposto contenuto 4">
            <a:extLst>
              <a:ext uri="{FF2B5EF4-FFF2-40B4-BE49-F238E27FC236}">
                <a16:creationId xmlns:a16="http://schemas.microsoft.com/office/drawing/2014/main" id="{6F9A05B8-2F79-EBD2-ADE9-41012E204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679" y="1270000"/>
            <a:ext cx="10600642" cy="5486717"/>
          </a:xfrm>
        </p:spPr>
      </p:pic>
    </p:spTree>
    <p:extLst>
      <p:ext uri="{BB962C8B-B14F-4D97-AF65-F5344CB8AC3E}">
        <p14:creationId xmlns:p14="http://schemas.microsoft.com/office/powerpoint/2010/main" val="120764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45948E-526C-4DDE-C5DA-D5B14E45A86F}"/>
              </a:ext>
            </a:extLst>
          </p:cNvPr>
          <p:cNvSpPr>
            <a:spLocks noGrp="1"/>
          </p:cNvSpPr>
          <p:nvPr>
            <p:ph type="title"/>
          </p:nvPr>
        </p:nvSpPr>
        <p:spPr>
          <a:xfrm>
            <a:off x="838200" y="365125"/>
            <a:ext cx="10515600" cy="935355"/>
          </a:xfrm>
        </p:spPr>
        <p:txBody>
          <a:bodyPr/>
          <a:lstStyle/>
          <a:p>
            <a:r>
              <a:rPr lang="it-IT" dirty="0"/>
              <a:t>Logout</a:t>
            </a:r>
          </a:p>
        </p:txBody>
      </p:sp>
      <p:pic>
        <p:nvPicPr>
          <p:cNvPr id="5" name="Segnaposto contenuto 4">
            <a:extLst>
              <a:ext uri="{FF2B5EF4-FFF2-40B4-BE49-F238E27FC236}">
                <a16:creationId xmlns:a16="http://schemas.microsoft.com/office/drawing/2014/main" id="{A2A22C57-69DA-0851-5DD3-EC1911CC79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599" y="1300480"/>
            <a:ext cx="8722801" cy="5523778"/>
          </a:xfrm>
        </p:spPr>
      </p:pic>
    </p:spTree>
    <p:extLst>
      <p:ext uri="{BB962C8B-B14F-4D97-AF65-F5344CB8AC3E}">
        <p14:creationId xmlns:p14="http://schemas.microsoft.com/office/powerpoint/2010/main" val="308225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F00140-BFA1-6A95-C6B6-9EFDD54AF701}"/>
              </a:ext>
            </a:extLst>
          </p:cNvPr>
          <p:cNvSpPr>
            <a:spLocks noGrp="1"/>
          </p:cNvSpPr>
          <p:nvPr>
            <p:ph type="title"/>
          </p:nvPr>
        </p:nvSpPr>
        <p:spPr/>
        <p:txBody>
          <a:bodyPr/>
          <a:lstStyle/>
          <a:p>
            <a:r>
              <a:rPr lang="it-IT" b="1" dirty="0"/>
              <a:t>Analisi Dati per database</a:t>
            </a:r>
          </a:p>
        </p:txBody>
      </p:sp>
      <p:sp>
        <p:nvSpPr>
          <p:cNvPr id="3" name="Segnaposto contenuto 2">
            <a:extLst>
              <a:ext uri="{FF2B5EF4-FFF2-40B4-BE49-F238E27FC236}">
                <a16:creationId xmlns:a16="http://schemas.microsoft.com/office/drawing/2014/main" id="{B9B2A4B5-7FF5-5F07-6858-E2AAF7C7A618}"/>
              </a:ext>
            </a:extLst>
          </p:cNvPr>
          <p:cNvSpPr>
            <a:spLocks noGrp="1"/>
          </p:cNvSpPr>
          <p:nvPr>
            <p:ph idx="1"/>
          </p:nvPr>
        </p:nvSpPr>
        <p:spPr/>
        <p:txBody>
          <a:bodyPr/>
          <a:lstStyle/>
          <a:p>
            <a:pPr marL="0" indent="0">
              <a:buNone/>
            </a:pPr>
            <a:r>
              <a:rPr lang="it-IT" sz="2800" dirty="0">
                <a:latin typeface="+mj-lt"/>
                <a:ea typeface="Roboto" panose="02000000000000000000" pitchFamily="2" charset="0"/>
              </a:rPr>
              <a:t>Un’applicazione web consente la gestione di </a:t>
            </a:r>
            <a:r>
              <a:rPr lang="it-IT" sz="2800" dirty="0">
                <a:solidFill>
                  <a:srgbClr val="FF0000"/>
                </a:solidFill>
                <a:latin typeface="+mj-lt"/>
                <a:ea typeface="Roboto" panose="02000000000000000000" pitchFamily="2" charset="0"/>
              </a:rPr>
              <a:t>cartelle</a:t>
            </a:r>
            <a:r>
              <a:rPr lang="it-IT" sz="2800" dirty="0">
                <a:latin typeface="+mj-lt"/>
                <a:ea typeface="Roboto" panose="02000000000000000000" pitchFamily="2" charset="0"/>
              </a:rPr>
              <a:t>, </a:t>
            </a:r>
            <a:r>
              <a:rPr lang="it-IT" sz="2800" dirty="0">
                <a:solidFill>
                  <a:srgbClr val="FF0000"/>
                </a:solidFill>
                <a:latin typeface="+mj-lt"/>
                <a:ea typeface="Roboto" panose="02000000000000000000" pitchFamily="2" charset="0"/>
              </a:rPr>
              <a:t>sottocartelle</a:t>
            </a:r>
            <a:r>
              <a:rPr lang="it-IT" sz="2800" dirty="0">
                <a:latin typeface="+mj-lt"/>
                <a:ea typeface="Roboto" panose="02000000000000000000" pitchFamily="2" charset="0"/>
              </a:rPr>
              <a:t> e </a:t>
            </a:r>
            <a:r>
              <a:rPr lang="it-IT" sz="2800" dirty="0">
                <a:solidFill>
                  <a:srgbClr val="FF0000"/>
                </a:solidFill>
                <a:latin typeface="+mj-lt"/>
                <a:ea typeface="Roboto" panose="02000000000000000000" pitchFamily="2" charset="0"/>
              </a:rPr>
              <a:t>documenti</a:t>
            </a:r>
            <a:r>
              <a:rPr lang="it-IT" sz="2800" dirty="0">
                <a:latin typeface="+mj-lt"/>
                <a:ea typeface="Roboto" panose="02000000000000000000" pitchFamily="2" charset="0"/>
              </a:rPr>
              <a:t> online. L’applicazione supporta registrazione e login di utenti mediante una pagina pubblica con opportune </a:t>
            </a:r>
            <a:r>
              <a:rPr lang="it-IT" sz="2800" dirty="0" err="1">
                <a:latin typeface="+mj-lt"/>
                <a:ea typeface="Roboto" panose="02000000000000000000" pitchFamily="2" charset="0"/>
              </a:rPr>
              <a:t>form</a:t>
            </a:r>
            <a:r>
              <a:rPr lang="it-IT" sz="2800" dirty="0">
                <a:latin typeface="+mj-lt"/>
                <a:ea typeface="Roboto" panose="02000000000000000000" pitchFamily="2" charset="0"/>
              </a:rPr>
              <a:t>. La registrazione controlla l’unicità dello </a:t>
            </a:r>
            <a:r>
              <a:rPr lang="it-IT" sz="2800" dirty="0">
                <a:solidFill>
                  <a:srgbClr val="00B050"/>
                </a:solidFill>
                <a:latin typeface="+mj-lt"/>
                <a:ea typeface="Roboto" panose="02000000000000000000" pitchFamily="2" charset="0"/>
              </a:rPr>
              <a:t>username</a:t>
            </a:r>
            <a:r>
              <a:rPr lang="it-IT" sz="2800" dirty="0">
                <a:latin typeface="+mj-lt"/>
                <a:ea typeface="Roboto" panose="02000000000000000000" pitchFamily="2" charset="0"/>
              </a:rPr>
              <a:t>. Una </a:t>
            </a:r>
            <a:r>
              <a:rPr lang="it-IT" sz="2800" dirty="0">
                <a:solidFill>
                  <a:srgbClr val="FF0000"/>
                </a:solidFill>
                <a:latin typeface="+mj-lt"/>
                <a:ea typeface="Roboto" panose="02000000000000000000" pitchFamily="2" charset="0"/>
              </a:rPr>
              <a:t>cartella</a:t>
            </a:r>
            <a:r>
              <a:rPr lang="it-IT" sz="2800" dirty="0">
                <a:latin typeface="+mj-lt"/>
                <a:ea typeface="Roboto" panose="02000000000000000000" pitchFamily="2" charset="0"/>
              </a:rPr>
              <a:t> ha un </a:t>
            </a:r>
            <a:r>
              <a:rPr lang="it-IT" sz="2800" dirty="0">
                <a:solidFill>
                  <a:srgbClr val="00B050"/>
                </a:solidFill>
                <a:latin typeface="+mj-lt"/>
                <a:ea typeface="Roboto" panose="02000000000000000000" pitchFamily="2" charset="0"/>
              </a:rPr>
              <a:t>proprietario</a:t>
            </a:r>
            <a:r>
              <a:rPr lang="it-IT" sz="2800" dirty="0">
                <a:latin typeface="+mj-lt"/>
                <a:ea typeface="Roboto" panose="02000000000000000000" pitchFamily="2" charset="0"/>
              </a:rPr>
              <a:t>, un </a:t>
            </a:r>
            <a:r>
              <a:rPr lang="it-IT" sz="2800" dirty="0">
                <a:solidFill>
                  <a:srgbClr val="00B050"/>
                </a:solidFill>
                <a:latin typeface="+mj-lt"/>
                <a:ea typeface="Roboto" panose="02000000000000000000" pitchFamily="2" charset="0"/>
              </a:rPr>
              <a:t>nome</a:t>
            </a:r>
            <a:r>
              <a:rPr lang="it-IT" sz="2800" dirty="0">
                <a:latin typeface="+mj-lt"/>
                <a:ea typeface="Roboto" panose="02000000000000000000" pitchFamily="2" charset="0"/>
              </a:rPr>
              <a:t> e una </a:t>
            </a:r>
            <a:r>
              <a:rPr lang="it-IT" sz="2800" dirty="0">
                <a:solidFill>
                  <a:srgbClr val="00B050"/>
                </a:solidFill>
                <a:latin typeface="+mj-lt"/>
                <a:ea typeface="Roboto" panose="02000000000000000000" pitchFamily="2" charset="0"/>
              </a:rPr>
              <a:t>data di creazione </a:t>
            </a:r>
            <a:r>
              <a:rPr lang="it-IT" sz="2800" dirty="0">
                <a:latin typeface="+mj-lt"/>
                <a:ea typeface="Roboto" panose="02000000000000000000" pitchFamily="2" charset="0"/>
              </a:rPr>
              <a:t>e può </a:t>
            </a:r>
            <a:r>
              <a:rPr lang="it-IT" sz="2800" dirty="0">
                <a:solidFill>
                  <a:srgbClr val="0070C0"/>
                </a:solidFill>
                <a:latin typeface="+mj-lt"/>
                <a:ea typeface="Roboto" panose="02000000000000000000" pitchFamily="2" charset="0"/>
              </a:rPr>
              <a:t>contenere</a:t>
            </a:r>
            <a:r>
              <a:rPr lang="it-IT" sz="2800" dirty="0">
                <a:latin typeface="+mj-lt"/>
                <a:ea typeface="Roboto" panose="02000000000000000000" pitchFamily="2" charset="0"/>
              </a:rPr>
              <a:t> (solo) </a:t>
            </a:r>
            <a:r>
              <a:rPr lang="it-IT" sz="2800" dirty="0">
                <a:solidFill>
                  <a:srgbClr val="FF0000"/>
                </a:solidFill>
                <a:latin typeface="+mj-lt"/>
                <a:ea typeface="Roboto" panose="02000000000000000000" pitchFamily="2" charset="0"/>
              </a:rPr>
              <a:t>sottocartelle</a:t>
            </a:r>
            <a:r>
              <a:rPr lang="it-IT" sz="2800" dirty="0">
                <a:latin typeface="+mj-lt"/>
                <a:ea typeface="Roboto" panose="02000000000000000000" pitchFamily="2" charset="0"/>
              </a:rPr>
              <a:t>. Una </a:t>
            </a:r>
            <a:r>
              <a:rPr lang="it-IT" sz="2800" dirty="0">
                <a:solidFill>
                  <a:srgbClr val="FF0000"/>
                </a:solidFill>
                <a:latin typeface="+mj-lt"/>
                <a:ea typeface="Roboto" panose="02000000000000000000" pitchFamily="2" charset="0"/>
              </a:rPr>
              <a:t>sottocartella</a:t>
            </a:r>
            <a:r>
              <a:rPr lang="it-IT" sz="2800" dirty="0">
                <a:latin typeface="+mj-lt"/>
                <a:ea typeface="Roboto" panose="02000000000000000000" pitchFamily="2" charset="0"/>
              </a:rPr>
              <a:t> può </a:t>
            </a:r>
            <a:r>
              <a:rPr lang="it-IT" sz="2800" dirty="0">
                <a:solidFill>
                  <a:srgbClr val="0070C0"/>
                </a:solidFill>
                <a:latin typeface="+mj-lt"/>
                <a:ea typeface="Roboto" panose="02000000000000000000" pitchFamily="2" charset="0"/>
              </a:rPr>
              <a:t>contenere</a:t>
            </a:r>
            <a:r>
              <a:rPr lang="it-IT" sz="2800" dirty="0">
                <a:latin typeface="+mj-lt"/>
                <a:ea typeface="Roboto" panose="02000000000000000000" pitchFamily="2" charset="0"/>
              </a:rPr>
              <a:t> (solo) dei </a:t>
            </a:r>
            <a:r>
              <a:rPr lang="it-IT" sz="2800" dirty="0">
                <a:solidFill>
                  <a:srgbClr val="FF0000"/>
                </a:solidFill>
                <a:latin typeface="+mj-lt"/>
                <a:ea typeface="Roboto" panose="02000000000000000000" pitchFamily="2" charset="0"/>
              </a:rPr>
              <a:t>documenti</a:t>
            </a:r>
            <a:r>
              <a:rPr lang="it-IT" sz="2800" dirty="0">
                <a:latin typeface="+mj-lt"/>
                <a:ea typeface="Roboto" panose="02000000000000000000" pitchFamily="2" charset="0"/>
              </a:rPr>
              <a:t>. Un </a:t>
            </a:r>
            <a:r>
              <a:rPr lang="it-IT" sz="2800" dirty="0">
                <a:solidFill>
                  <a:srgbClr val="FF0000"/>
                </a:solidFill>
                <a:latin typeface="+mj-lt"/>
                <a:ea typeface="Roboto" panose="02000000000000000000" pitchFamily="2" charset="0"/>
              </a:rPr>
              <a:t>documento</a:t>
            </a:r>
            <a:r>
              <a:rPr lang="it-IT" sz="2800" dirty="0">
                <a:latin typeface="+mj-lt"/>
                <a:ea typeface="Roboto" panose="02000000000000000000" pitchFamily="2" charset="0"/>
              </a:rPr>
              <a:t> ha un </a:t>
            </a:r>
            <a:r>
              <a:rPr lang="it-IT" sz="2800" dirty="0">
                <a:solidFill>
                  <a:srgbClr val="00B050"/>
                </a:solidFill>
                <a:latin typeface="+mj-lt"/>
                <a:ea typeface="Roboto" panose="02000000000000000000" pitchFamily="2" charset="0"/>
              </a:rPr>
              <a:t>proprietario</a:t>
            </a:r>
            <a:r>
              <a:rPr lang="it-IT" sz="2800" dirty="0">
                <a:latin typeface="+mj-lt"/>
                <a:ea typeface="Roboto" panose="02000000000000000000" pitchFamily="2" charset="0"/>
              </a:rPr>
              <a:t>, </a:t>
            </a:r>
            <a:r>
              <a:rPr lang="it-IT" sz="2800" dirty="0">
                <a:solidFill>
                  <a:srgbClr val="00B050"/>
                </a:solidFill>
                <a:latin typeface="+mj-lt"/>
                <a:ea typeface="Roboto" panose="02000000000000000000" pitchFamily="2" charset="0"/>
              </a:rPr>
              <a:t>nome</a:t>
            </a:r>
            <a:r>
              <a:rPr lang="it-IT" sz="2800" dirty="0">
                <a:latin typeface="+mj-lt"/>
                <a:ea typeface="Roboto" panose="02000000000000000000" pitchFamily="2" charset="0"/>
              </a:rPr>
              <a:t>, una </a:t>
            </a:r>
            <a:r>
              <a:rPr lang="it-IT" sz="2800" dirty="0">
                <a:solidFill>
                  <a:srgbClr val="00B050"/>
                </a:solidFill>
                <a:latin typeface="+mj-lt"/>
                <a:ea typeface="Roboto" panose="02000000000000000000" pitchFamily="2" charset="0"/>
              </a:rPr>
              <a:t>data di creazione</a:t>
            </a:r>
            <a:r>
              <a:rPr lang="it-IT" sz="2800" dirty="0">
                <a:latin typeface="+mj-lt"/>
                <a:ea typeface="Roboto" panose="02000000000000000000" pitchFamily="2" charset="0"/>
              </a:rPr>
              <a:t>, un </a:t>
            </a:r>
            <a:r>
              <a:rPr lang="it-IT" sz="2800" dirty="0">
                <a:solidFill>
                  <a:srgbClr val="00B050"/>
                </a:solidFill>
                <a:latin typeface="+mj-lt"/>
                <a:ea typeface="Roboto" panose="02000000000000000000" pitchFamily="2" charset="0"/>
              </a:rPr>
              <a:t>sommario</a:t>
            </a:r>
            <a:r>
              <a:rPr lang="it-IT" sz="2800" dirty="0">
                <a:latin typeface="+mj-lt"/>
                <a:ea typeface="Roboto" panose="02000000000000000000" pitchFamily="2" charset="0"/>
              </a:rPr>
              <a:t> e un </a:t>
            </a:r>
            <a:r>
              <a:rPr lang="it-IT" sz="2800" dirty="0">
                <a:solidFill>
                  <a:srgbClr val="00B050"/>
                </a:solidFill>
                <a:latin typeface="+mj-lt"/>
                <a:ea typeface="Roboto" panose="02000000000000000000" pitchFamily="2" charset="0"/>
              </a:rPr>
              <a:t>tipo</a:t>
            </a:r>
            <a:r>
              <a:rPr lang="it-IT" sz="2800" dirty="0">
                <a:latin typeface="+mj-lt"/>
                <a:ea typeface="Roboto" panose="02000000000000000000" pitchFamily="2" charset="0"/>
              </a:rPr>
              <a:t>.</a:t>
            </a:r>
          </a:p>
          <a:p>
            <a:pPr marL="0" indent="0">
              <a:buNone/>
            </a:pPr>
            <a:endParaRPr lang="it-IT" dirty="0">
              <a:latin typeface="+mj-lt"/>
              <a:ea typeface="Roboto" panose="02000000000000000000" pitchFamily="2" charset="0"/>
            </a:endParaRPr>
          </a:p>
          <a:p>
            <a:pPr marL="0" indent="0" algn="ctr">
              <a:buNone/>
            </a:pPr>
            <a:r>
              <a:rPr lang="it-IT" dirty="0">
                <a:solidFill>
                  <a:srgbClr val="FF0000"/>
                </a:solidFill>
                <a:latin typeface="+mj-lt"/>
                <a:ea typeface="Roboto" panose="02000000000000000000" pitchFamily="2" charset="0"/>
              </a:rPr>
              <a:t>Entità</a:t>
            </a:r>
            <a:r>
              <a:rPr lang="it-IT" dirty="0">
                <a:latin typeface="+mj-lt"/>
                <a:ea typeface="Roboto" panose="02000000000000000000" pitchFamily="2" charset="0"/>
              </a:rPr>
              <a:t>, </a:t>
            </a:r>
            <a:r>
              <a:rPr lang="it-IT" dirty="0">
                <a:solidFill>
                  <a:srgbClr val="00B050"/>
                </a:solidFill>
                <a:latin typeface="+mj-lt"/>
                <a:ea typeface="Roboto" panose="02000000000000000000" pitchFamily="2" charset="0"/>
              </a:rPr>
              <a:t>Attributi</a:t>
            </a:r>
            <a:r>
              <a:rPr lang="it-IT" dirty="0">
                <a:latin typeface="+mj-lt"/>
                <a:ea typeface="Roboto" panose="02000000000000000000" pitchFamily="2" charset="0"/>
              </a:rPr>
              <a:t>, </a:t>
            </a:r>
            <a:r>
              <a:rPr lang="it-IT" dirty="0">
                <a:solidFill>
                  <a:srgbClr val="0070C0"/>
                </a:solidFill>
                <a:latin typeface="+mj-lt"/>
                <a:ea typeface="Roboto" panose="02000000000000000000" pitchFamily="2" charset="0"/>
              </a:rPr>
              <a:t>Relazioni</a:t>
            </a:r>
          </a:p>
        </p:txBody>
      </p:sp>
    </p:spTree>
    <p:extLst>
      <p:ext uri="{BB962C8B-B14F-4D97-AF65-F5344CB8AC3E}">
        <p14:creationId xmlns:p14="http://schemas.microsoft.com/office/powerpoint/2010/main" val="33265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95B5C-DF1E-21F8-56C5-71B668A21145}"/>
              </a:ext>
            </a:extLst>
          </p:cNvPr>
          <p:cNvSpPr>
            <a:spLocks noGrp="1"/>
          </p:cNvSpPr>
          <p:nvPr>
            <p:ph type="title"/>
          </p:nvPr>
        </p:nvSpPr>
        <p:spPr/>
        <p:txBody>
          <a:bodyPr/>
          <a:lstStyle/>
          <a:p>
            <a:r>
              <a:rPr lang="it-IT" b="1" dirty="0"/>
              <a:t>Database Design</a:t>
            </a:r>
          </a:p>
        </p:txBody>
      </p:sp>
      <p:pic>
        <p:nvPicPr>
          <p:cNvPr id="5" name="Segnaposto contenuto 4" descr="Immagine che contiene testo, lavagnabianca&#10;&#10;Descrizione generata automaticamente">
            <a:extLst>
              <a:ext uri="{FF2B5EF4-FFF2-40B4-BE49-F238E27FC236}">
                <a16:creationId xmlns:a16="http://schemas.microsoft.com/office/drawing/2014/main" id="{72E24737-DE64-8702-2787-2CF83096FD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 r="1063" b="1"/>
          <a:stretch/>
        </p:blipFill>
        <p:spPr>
          <a:xfrm>
            <a:off x="1873966" y="1572768"/>
            <a:ext cx="7946690" cy="4969978"/>
          </a:xfrm>
        </p:spPr>
      </p:pic>
    </p:spTree>
    <p:extLst>
      <p:ext uri="{BB962C8B-B14F-4D97-AF65-F5344CB8AC3E}">
        <p14:creationId xmlns:p14="http://schemas.microsoft.com/office/powerpoint/2010/main" val="37695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84CA6-E7CC-9DA1-F231-3132A07C6F16}"/>
              </a:ext>
            </a:extLst>
          </p:cNvPr>
          <p:cNvSpPr>
            <a:spLocks noGrp="1"/>
          </p:cNvSpPr>
          <p:nvPr>
            <p:ph type="title"/>
          </p:nvPr>
        </p:nvSpPr>
        <p:spPr/>
        <p:txBody>
          <a:bodyPr/>
          <a:lstStyle/>
          <a:p>
            <a:r>
              <a:rPr lang="it-IT" b="1" dirty="0"/>
              <a:t>Schema Logico Database 1/4</a:t>
            </a:r>
          </a:p>
        </p:txBody>
      </p:sp>
      <p:pic>
        <p:nvPicPr>
          <p:cNvPr id="7" name="Segnaposto contenuto 6">
            <a:extLst>
              <a:ext uri="{FF2B5EF4-FFF2-40B4-BE49-F238E27FC236}">
                <a16:creationId xmlns:a16="http://schemas.microsoft.com/office/drawing/2014/main" id="{FFE1CD5A-4835-90BA-8A14-1A67917974D4}"/>
              </a:ext>
            </a:extLst>
          </p:cNvPr>
          <p:cNvPicPr>
            <a:picLocks noGrp="1" noChangeAspect="1"/>
          </p:cNvPicPr>
          <p:nvPr>
            <p:ph idx="1"/>
          </p:nvPr>
        </p:nvPicPr>
        <p:blipFill>
          <a:blip r:embed="rId2"/>
          <a:stretch>
            <a:fillRect/>
          </a:stretch>
        </p:blipFill>
        <p:spPr>
          <a:xfrm>
            <a:off x="463477" y="1690688"/>
            <a:ext cx="11265046" cy="3675032"/>
          </a:xfrm>
        </p:spPr>
      </p:pic>
    </p:spTree>
    <p:extLst>
      <p:ext uri="{BB962C8B-B14F-4D97-AF65-F5344CB8AC3E}">
        <p14:creationId xmlns:p14="http://schemas.microsoft.com/office/powerpoint/2010/main" val="35936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91CB1E-C572-084D-CB95-3B0FBC6DDE00}"/>
              </a:ext>
            </a:extLst>
          </p:cNvPr>
          <p:cNvSpPr>
            <a:spLocks noGrp="1"/>
          </p:cNvSpPr>
          <p:nvPr>
            <p:ph type="title"/>
          </p:nvPr>
        </p:nvSpPr>
        <p:spPr/>
        <p:txBody>
          <a:bodyPr/>
          <a:lstStyle/>
          <a:p>
            <a:r>
              <a:rPr lang="it-IT" b="1" dirty="0"/>
              <a:t>Schema Logico Database 2/4</a:t>
            </a:r>
            <a:endParaRPr lang="it-IT" dirty="0"/>
          </a:p>
        </p:txBody>
      </p:sp>
      <p:pic>
        <p:nvPicPr>
          <p:cNvPr id="5" name="Segnaposto contenuto 4">
            <a:extLst>
              <a:ext uri="{FF2B5EF4-FFF2-40B4-BE49-F238E27FC236}">
                <a16:creationId xmlns:a16="http://schemas.microsoft.com/office/drawing/2014/main" id="{3F54DBAF-8894-B880-D512-065A4590C880}"/>
              </a:ext>
            </a:extLst>
          </p:cNvPr>
          <p:cNvPicPr>
            <a:picLocks noGrp="1" noChangeAspect="1"/>
          </p:cNvPicPr>
          <p:nvPr>
            <p:ph idx="1"/>
          </p:nvPr>
        </p:nvPicPr>
        <p:blipFill rotWithShape="1">
          <a:blip r:embed="rId2"/>
          <a:srcRect r="4834"/>
          <a:stretch/>
        </p:blipFill>
        <p:spPr>
          <a:xfrm>
            <a:off x="178217" y="2095482"/>
            <a:ext cx="11800423" cy="2667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9228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3CEA4-0908-440C-3B79-C90649F5A112}"/>
              </a:ext>
            </a:extLst>
          </p:cNvPr>
          <p:cNvSpPr>
            <a:spLocks noGrp="1"/>
          </p:cNvSpPr>
          <p:nvPr>
            <p:ph type="title"/>
          </p:nvPr>
        </p:nvSpPr>
        <p:spPr/>
        <p:txBody>
          <a:bodyPr/>
          <a:lstStyle/>
          <a:p>
            <a:r>
              <a:rPr lang="it-IT" b="1" dirty="0"/>
              <a:t>Schema Logico Database 3/4</a:t>
            </a:r>
            <a:endParaRPr lang="it-IT" dirty="0"/>
          </a:p>
        </p:txBody>
      </p:sp>
      <p:pic>
        <p:nvPicPr>
          <p:cNvPr id="5" name="Segnaposto contenuto 4">
            <a:extLst>
              <a:ext uri="{FF2B5EF4-FFF2-40B4-BE49-F238E27FC236}">
                <a16:creationId xmlns:a16="http://schemas.microsoft.com/office/drawing/2014/main" id="{8C41B11F-324D-E9EB-3A89-2A5A3EEACCCC}"/>
              </a:ext>
            </a:extLst>
          </p:cNvPr>
          <p:cNvPicPr>
            <a:picLocks noGrp="1" noChangeAspect="1"/>
          </p:cNvPicPr>
          <p:nvPr>
            <p:ph idx="1"/>
          </p:nvPr>
        </p:nvPicPr>
        <p:blipFill>
          <a:blip r:embed="rId2"/>
          <a:stretch>
            <a:fillRect/>
          </a:stretch>
        </p:blipFill>
        <p:spPr>
          <a:xfrm>
            <a:off x="251934" y="2048285"/>
            <a:ext cx="11688131" cy="276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454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3C950-74CC-2ACC-4C2E-2369B5FADE81}"/>
              </a:ext>
            </a:extLst>
          </p:cNvPr>
          <p:cNvSpPr>
            <a:spLocks noGrp="1"/>
          </p:cNvSpPr>
          <p:nvPr>
            <p:ph type="title"/>
          </p:nvPr>
        </p:nvSpPr>
        <p:spPr/>
        <p:txBody>
          <a:bodyPr/>
          <a:lstStyle/>
          <a:p>
            <a:r>
              <a:rPr lang="it-IT" b="1" dirty="0"/>
              <a:t>Schema Logico Database 4/4</a:t>
            </a:r>
            <a:endParaRPr lang="it-IT" dirty="0"/>
          </a:p>
        </p:txBody>
      </p:sp>
      <p:pic>
        <p:nvPicPr>
          <p:cNvPr id="5" name="Segnaposto contenuto 4">
            <a:extLst>
              <a:ext uri="{FF2B5EF4-FFF2-40B4-BE49-F238E27FC236}">
                <a16:creationId xmlns:a16="http://schemas.microsoft.com/office/drawing/2014/main" id="{D408945E-A539-53F5-1BE6-0BA62843F630}"/>
              </a:ext>
            </a:extLst>
          </p:cNvPr>
          <p:cNvPicPr>
            <a:picLocks noGrp="1" noChangeAspect="1"/>
          </p:cNvPicPr>
          <p:nvPr>
            <p:ph idx="1"/>
          </p:nvPr>
        </p:nvPicPr>
        <p:blipFill>
          <a:blip r:embed="rId2"/>
          <a:stretch>
            <a:fillRect/>
          </a:stretch>
        </p:blipFill>
        <p:spPr>
          <a:xfrm>
            <a:off x="466073" y="1699600"/>
            <a:ext cx="11259854" cy="345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847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8BBAF2-8BD6-34BA-B27E-6CB3233C3C81}"/>
              </a:ext>
            </a:extLst>
          </p:cNvPr>
          <p:cNvSpPr>
            <a:spLocks noGrp="1"/>
          </p:cNvSpPr>
          <p:nvPr>
            <p:ph type="title"/>
          </p:nvPr>
        </p:nvSpPr>
        <p:spPr/>
        <p:txBody>
          <a:bodyPr/>
          <a:lstStyle/>
          <a:p>
            <a:r>
              <a:rPr lang="it-IT" b="1" dirty="0"/>
              <a:t>Analisi Requisiti Applicazione</a:t>
            </a:r>
          </a:p>
        </p:txBody>
      </p:sp>
      <p:sp>
        <p:nvSpPr>
          <p:cNvPr id="3" name="Segnaposto contenuto 2">
            <a:extLst>
              <a:ext uri="{FF2B5EF4-FFF2-40B4-BE49-F238E27FC236}">
                <a16:creationId xmlns:a16="http://schemas.microsoft.com/office/drawing/2014/main" id="{36F51C51-F5FE-E414-FAB4-3D0A063DBCAD}"/>
              </a:ext>
            </a:extLst>
          </p:cNvPr>
          <p:cNvSpPr>
            <a:spLocks noGrp="1"/>
          </p:cNvSpPr>
          <p:nvPr>
            <p:ph idx="1"/>
          </p:nvPr>
        </p:nvSpPr>
        <p:spPr>
          <a:xfrm>
            <a:off x="807720" y="1368424"/>
            <a:ext cx="10515600" cy="5334128"/>
          </a:xfrm>
        </p:spPr>
        <p:txBody>
          <a:bodyPr>
            <a:noAutofit/>
          </a:bodyPr>
          <a:lstStyle/>
          <a:p>
            <a:pPr marL="0" indent="0">
              <a:buNone/>
            </a:pPr>
            <a:r>
              <a:rPr lang="it-IT" sz="1800" dirty="0">
                <a:latin typeface="+mj-lt"/>
                <a:ea typeface="Roboto" panose="02000000000000000000" pitchFamily="2" charset="0"/>
              </a:rPr>
              <a:t>Un’applicazione web consente la gestione di cartelle, sottocartelle e documenti online. L’applicazione supporta </a:t>
            </a:r>
            <a:r>
              <a:rPr lang="it-IT" sz="1800" dirty="0">
                <a:solidFill>
                  <a:srgbClr val="FF0000"/>
                </a:solidFill>
                <a:latin typeface="+mj-lt"/>
                <a:ea typeface="Roboto" panose="02000000000000000000" pitchFamily="2" charset="0"/>
              </a:rPr>
              <a:t>registrazione</a:t>
            </a:r>
            <a:r>
              <a:rPr lang="it-IT" sz="1800" dirty="0">
                <a:latin typeface="+mj-lt"/>
                <a:ea typeface="Roboto" panose="02000000000000000000" pitchFamily="2" charset="0"/>
              </a:rPr>
              <a:t> e </a:t>
            </a:r>
            <a:r>
              <a:rPr lang="it-IT" sz="1800" dirty="0">
                <a:solidFill>
                  <a:srgbClr val="FF0000"/>
                </a:solidFill>
                <a:latin typeface="+mj-lt"/>
                <a:ea typeface="Roboto" panose="02000000000000000000" pitchFamily="2" charset="0"/>
              </a:rPr>
              <a:t>login</a:t>
            </a:r>
            <a:r>
              <a:rPr lang="it-IT" sz="1800" dirty="0">
                <a:latin typeface="+mj-lt"/>
                <a:ea typeface="Roboto" panose="02000000000000000000" pitchFamily="2" charset="0"/>
              </a:rPr>
              <a:t> di utenti mediante una pagina pubblica con opportune </a:t>
            </a:r>
            <a:r>
              <a:rPr lang="it-IT" sz="1800" dirty="0" err="1">
                <a:solidFill>
                  <a:srgbClr val="00B050"/>
                </a:solidFill>
                <a:latin typeface="+mj-lt"/>
                <a:ea typeface="Roboto" panose="02000000000000000000" pitchFamily="2" charset="0"/>
              </a:rPr>
              <a:t>form</a:t>
            </a:r>
            <a:r>
              <a:rPr lang="it-IT" sz="1800" dirty="0">
                <a:latin typeface="+mj-lt"/>
                <a:ea typeface="Roboto" panose="02000000000000000000" pitchFamily="2" charset="0"/>
              </a:rPr>
              <a:t>. La registrazione </a:t>
            </a:r>
            <a:r>
              <a:rPr lang="it-IT" sz="1800" dirty="0">
                <a:solidFill>
                  <a:schemeClr val="accent4">
                    <a:lumMod val="75000"/>
                  </a:schemeClr>
                </a:solidFill>
                <a:latin typeface="+mj-lt"/>
                <a:ea typeface="Roboto" panose="02000000000000000000" pitchFamily="2" charset="0"/>
              </a:rPr>
              <a:t>controlla l’unicità</a:t>
            </a:r>
            <a:r>
              <a:rPr lang="it-IT" sz="1800" dirty="0">
                <a:latin typeface="+mj-lt"/>
                <a:ea typeface="Roboto" panose="02000000000000000000" pitchFamily="2" charset="0"/>
              </a:rPr>
              <a:t> dello username. Una cartella ha un proprietario, un nome e una data di creazione e può contenere (solo) sottocartelle. Una sottocartella può contenere (solo) dei documenti. Un documento ha un proprietario, nome, una data di creazione, un sommario e un tipo. Quando </a:t>
            </a:r>
            <a:r>
              <a:rPr lang="it-IT" sz="1800" dirty="0">
                <a:solidFill>
                  <a:srgbClr val="00B0F0"/>
                </a:solidFill>
                <a:latin typeface="+mj-lt"/>
                <a:ea typeface="Roboto" panose="02000000000000000000" pitchFamily="2" charset="0"/>
              </a:rPr>
              <a:t>l’utente accede</a:t>
            </a:r>
            <a:r>
              <a:rPr lang="it-IT" sz="1800" dirty="0">
                <a:latin typeface="+mj-lt"/>
                <a:ea typeface="Roboto" panose="02000000000000000000" pitchFamily="2" charset="0"/>
              </a:rPr>
              <a:t> all’applicazione appare una </a:t>
            </a:r>
            <a:r>
              <a:rPr lang="it-IT" sz="1800" dirty="0">
                <a:solidFill>
                  <a:srgbClr val="FF0000"/>
                </a:solidFill>
                <a:latin typeface="+mj-lt"/>
                <a:ea typeface="Roboto" panose="02000000000000000000" pitchFamily="2" charset="0"/>
              </a:rPr>
              <a:t>HOME PAGE</a:t>
            </a:r>
            <a:r>
              <a:rPr lang="it-IT" sz="1800" dirty="0">
                <a:latin typeface="+mj-lt"/>
                <a:ea typeface="Roboto" panose="02000000000000000000" pitchFamily="2" charset="0"/>
              </a:rPr>
              <a:t> che contiene un </a:t>
            </a:r>
            <a:r>
              <a:rPr lang="it-IT" sz="1800" dirty="0">
                <a:solidFill>
                  <a:srgbClr val="00B050"/>
                </a:solidFill>
                <a:latin typeface="+mj-lt"/>
                <a:ea typeface="Roboto" panose="02000000000000000000" pitchFamily="2" charset="0"/>
              </a:rPr>
              <a:t>albero delle proprie cartelle e delle sottocartelle</a:t>
            </a:r>
            <a:r>
              <a:rPr lang="it-IT" sz="1800" dirty="0">
                <a:latin typeface="+mj-lt"/>
                <a:ea typeface="Roboto" panose="02000000000000000000" pitchFamily="2" charset="0"/>
              </a:rPr>
              <a:t>. Nell’</a:t>
            </a:r>
            <a:r>
              <a:rPr lang="it-IT" sz="1800" dirty="0">
                <a:solidFill>
                  <a:srgbClr val="FF0000"/>
                </a:solidFill>
                <a:latin typeface="+mj-lt"/>
                <a:ea typeface="Roboto" panose="02000000000000000000" pitchFamily="2" charset="0"/>
              </a:rPr>
              <a:t>HOME PAGE </a:t>
            </a:r>
            <a:r>
              <a:rPr lang="it-IT" sz="1800" dirty="0">
                <a:latin typeface="+mj-lt"/>
                <a:ea typeface="Roboto" panose="02000000000000000000" pitchFamily="2" charset="0"/>
              </a:rPr>
              <a:t>l’utente può </a:t>
            </a:r>
            <a:r>
              <a:rPr lang="it-IT" sz="1800" dirty="0">
                <a:solidFill>
                  <a:srgbClr val="00B0F0"/>
                </a:solidFill>
                <a:latin typeface="+mj-lt"/>
                <a:ea typeface="Roboto" panose="02000000000000000000" pitchFamily="2" charset="0"/>
              </a:rPr>
              <a:t>selezionare</a:t>
            </a:r>
            <a:r>
              <a:rPr lang="it-IT" sz="1800" dirty="0">
                <a:latin typeface="+mj-lt"/>
                <a:ea typeface="Roboto" panose="02000000000000000000" pitchFamily="2" charset="0"/>
              </a:rPr>
              <a:t> una sottocartella e </a:t>
            </a:r>
            <a:r>
              <a:rPr lang="it-IT" sz="1800" dirty="0">
                <a:solidFill>
                  <a:srgbClr val="00B0F0"/>
                </a:solidFill>
                <a:latin typeface="+mj-lt"/>
                <a:ea typeface="Roboto" panose="02000000000000000000" pitchFamily="2" charset="0"/>
              </a:rPr>
              <a:t>accedere</a:t>
            </a:r>
            <a:r>
              <a:rPr lang="it-IT" sz="1800" dirty="0">
                <a:latin typeface="+mj-lt"/>
                <a:ea typeface="Roboto" panose="02000000000000000000" pitchFamily="2" charset="0"/>
              </a:rPr>
              <a:t> a una pagina </a:t>
            </a:r>
            <a:r>
              <a:rPr lang="it-IT" sz="1800" dirty="0">
                <a:solidFill>
                  <a:srgbClr val="FF0000"/>
                </a:solidFill>
                <a:latin typeface="+mj-lt"/>
                <a:ea typeface="Roboto" panose="02000000000000000000" pitchFamily="2" charset="0"/>
              </a:rPr>
              <a:t>DOCUMENTI</a:t>
            </a:r>
            <a:r>
              <a:rPr lang="it-IT" sz="1800" dirty="0">
                <a:latin typeface="+mj-lt"/>
                <a:ea typeface="Roboto" panose="02000000000000000000" pitchFamily="2" charset="0"/>
              </a:rPr>
              <a:t> che mostra </a:t>
            </a:r>
            <a:r>
              <a:rPr lang="it-IT" sz="1800" dirty="0">
                <a:solidFill>
                  <a:srgbClr val="00B050"/>
                </a:solidFill>
                <a:latin typeface="+mj-lt"/>
                <a:ea typeface="Roboto" panose="02000000000000000000" pitchFamily="2" charset="0"/>
              </a:rPr>
              <a:t>l’elenco dei documenti di una sottocartella</a:t>
            </a:r>
            <a:r>
              <a:rPr lang="it-IT" sz="1800" dirty="0">
                <a:latin typeface="+mj-lt"/>
                <a:ea typeface="Roboto" panose="02000000000000000000" pitchFamily="2" charset="0"/>
              </a:rPr>
              <a:t>. Ogni documento in elenco ha due link: accedi e sposta. Quando l’utente </a:t>
            </a:r>
            <a:r>
              <a:rPr lang="it-IT" sz="1800" dirty="0">
                <a:solidFill>
                  <a:srgbClr val="00B0F0"/>
                </a:solidFill>
                <a:latin typeface="+mj-lt"/>
                <a:ea typeface="Roboto" panose="02000000000000000000" pitchFamily="2" charset="0"/>
              </a:rPr>
              <a:t>seleziona il link</a:t>
            </a:r>
            <a:r>
              <a:rPr lang="it-IT" sz="1800" dirty="0">
                <a:latin typeface="+mj-lt"/>
                <a:ea typeface="Roboto" panose="02000000000000000000" pitchFamily="2" charset="0"/>
              </a:rPr>
              <a:t> </a:t>
            </a:r>
            <a:r>
              <a:rPr lang="it-IT" sz="1800" dirty="0">
                <a:solidFill>
                  <a:srgbClr val="00B0F0"/>
                </a:solidFill>
                <a:latin typeface="+mj-lt"/>
                <a:ea typeface="Roboto" panose="02000000000000000000" pitchFamily="2" charset="0"/>
              </a:rPr>
              <a:t>accedi</a:t>
            </a:r>
            <a:r>
              <a:rPr lang="it-IT" sz="1800" dirty="0">
                <a:latin typeface="+mj-lt"/>
                <a:ea typeface="Roboto" panose="02000000000000000000" pitchFamily="2" charset="0"/>
              </a:rPr>
              <a:t>, appare una pagina </a:t>
            </a:r>
            <a:r>
              <a:rPr lang="it-IT" sz="1800" dirty="0">
                <a:solidFill>
                  <a:srgbClr val="FF0000"/>
                </a:solidFill>
                <a:latin typeface="+mj-lt"/>
                <a:ea typeface="Roboto" panose="02000000000000000000" pitchFamily="2" charset="0"/>
              </a:rPr>
              <a:t>DOCUMENTO</a:t>
            </a:r>
            <a:r>
              <a:rPr lang="it-IT" sz="1800" dirty="0">
                <a:latin typeface="+mj-lt"/>
                <a:ea typeface="Roboto" panose="02000000000000000000" pitchFamily="2" charset="0"/>
              </a:rPr>
              <a:t> che mostra </a:t>
            </a:r>
            <a:r>
              <a:rPr lang="it-IT" sz="1800" dirty="0">
                <a:solidFill>
                  <a:srgbClr val="00B050"/>
                </a:solidFill>
                <a:latin typeface="+mj-lt"/>
                <a:ea typeface="Roboto" panose="02000000000000000000" pitchFamily="2" charset="0"/>
              </a:rPr>
              <a:t>tutti i dati del documento selezionato</a:t>
            </a:r>
            <a:r>
              <a:rPr lang="it-IT" sz="1800" dirty="0">
                <a:latin typeface="+mj-lt"/>
                <a:ea typeface="Roboto" panose="02000000000000000000" pitchFamily="2" charset="0"/>
              </a:rPr>
              <a:t>. Quando l’utente </a:t>
            </a:r>
            <a:r>
              <a:rPr lang="it-IT" sz="1800" dirty="0">
                <a:solidFill>
                  <a:srgbClr val="00B0F0"/>
                </a:solidFill>
                <a:latin typeface="+mj-lt"/>
                <a:ea typeface="Roboto" panose="02000000000000000000" pitchFamily="2" charset="0"/>
              </a:rPr>
              <a:t>seleziona il link sposta</a:t>
            </a:r>
            <a:r>
              <a:rPr lang="it-IT" sz="1800" dirty="0">
                <a:latin typeface="+mj-lt"/>
                <a:ea typeface="Roboto" panose="02000000000000000000" pitchFamily="2" charset="0"/>
              </a:rPr>
              <a:t>, appare la </a:t>
            </a:r>
            <a:r>
              <a:rPr lang="it-IT" sz="1800" dirty="0">
                <a:solidFill>
                  <a:srgbClr val="FF0000"/>
                </a:solidFill>
                <a:latin typeface="+mj-lt"/>
                <a:ea typeface="Roboto" panose="02000000000000000000" pitchFamily="2" charset="0"/>
              </a:rPr>
              <a:t>HOME PAGE </a:t>
            </a:r>
            <a:r>
              <a:rPr lang="it-IT" sz="1800" dirty="0">
                <a:latin typeface="+mj-lt"/>
                <a:ea typeface="Roboto" panose="02000000000000000000" pitchFamily="2" charset="0"/>
              </a:rPr>
              <a:t>con </a:t>
            </a:r>
            <a:r>
              <a:rPr lang="it-IT" sz="1800" dirty="0">
                <a:solidFill>
                  <a:srgbClr val="00B050"/>
                </a:solidFill>
                <a:latin typeface="+mj-lt"/>
                <a:ea typeface="Roboto" panose="02000000000000000000" pitchFamily="2" charset="0"/>
              </a:rPr>
              <a:t>l’albero delle cartelle e delle sottocartelle</a:t>
            </a:r>
            <a:r>
              <a:rPr lang="it-IT" sz="1800" dirty="0">
                <a:latin typeface="+mj-lt"/>
                <a:ea typeface="Roboto" panose="02000000000000000000" pitchFamily="2" charset="0"/>
              </a:rPr>
              <a:t>; in questo caso la pagina mostra il messaggio </a:t>
            </a:r>
            <a:r>
              <a:rPr lang="it-IT" sz="1800" dirty="0">
                <a:solidFill>
                  <a:srgbClr val="00B050"/>
                </a:solidFill>
                <a:latin typeface="+mj-lt"/>
                <a:ea typeface="Roboto" panose="02000000000000000000" pitchFamily="2" charset="0"/>
              </a:rPr>
              <a:t>“Stai spostando il documento X dalla sottocartella Y. Scegli la sottocartella di destinazione”, </a:t>
            </a:r>
            <a:r>
              <a:rPr lang="it-IT" sz="1800" dirty="0">
                <a:latin typeface="+mj-lt"/>
                <a:ea typeface="Roboto" panose="02000000000000000000" pitchFamily="2" charset="0"/>
              </a:rPr>
              <a:t>la sottocartella a cui appartiene il documento da spostare NON è selezionabile e il suo nome è evidenziato (per esempio con un colore diverso). Quando l’utente </a:t>
            </a:r>
            <a:r>
              <a:rPr lang="it-IT" sz="1800" dirty="0">
                <a:solidFill>
                  <a:srgbClr val="00B0F0"/>
                </a:solidFill>
                <a:latin typeface="+mj-lt"/>
                <a:ea typeface="Roboto" panose="02000000000000000000" pitchFamily="2" charset="0"/>
              </a:rPr>
              <a:t>seleziona la sottocartella di destinazione</a:t>
            </a:r>
            <a:r>
              <a:rPr lang="it-IT" sz="1800" dirty="0">
                <a:latin typeface="+mj-lt"/>
                <a:ea typeface="Roboto" panose="02000000000000000000" pitchFamily="2" charset="0"/>
              </a:rPr>
              <a:t>, il documento è </a:t>
            </a:r>
            <a:r>
              <a:rPr lang="it-IT" sz="1800" dirty="0">
                <a:solidFill>
                  <a:schemeClr val="accent4">
                    <a:lumMod val="75000"/>
                  </a:schemeClr>
                </a:solidFill>
                <a:latin typeface="+mj-lt"/>
                <a:ea typeface="Roboto" panose="02000000000000000000" pitchFamily="2" charset="0"/>
              </a:rPr>
              <a:t>spostato</a:t>
            </a:r>
            <a:r>
              <a:rPr lang="it-IT" sz="1800" dirty="0">
                <a:latin typeface="+mj-lt"/>
                <a:ea typeface="Roboto" panose="02000000000000000000" pitchFamily="2" charset="0"/>
              </a:rPr>
              <a:t> dalla sottocartella di origine a quella di destinazione e appare la pagina </a:t>
            </a:r>
            <a:r>
              <a:rPr lang="it-IT" sz="1800" dirty="0">
                <a:solidFill>
                  <a:srgbClr val="FF0000"/>
                </a:solidFill>
                <a:latin typeface="+mj-lt"/>
                <a:ea typeface="Roboto" panose="02000000000000000000" pitchFamily="2" charset="0"/>
              </a:rPr>
              <a:t>DOCUMENTI</a:t>
            </a:r>
            <a:r>
              <a:rPr lang="it-IT" sz="1800" dirty="0">
                <a:latin typeface="+mj-lt"/>
                <a:ea typeface="Roboto" panose="02000000000000000000" pitchFamily="2" charset="0"/>
              </a:rPr>
              <a:t> che </a:t>
            </a:r>
            <a:r>
              <a:rPr lang="it-IT" sz="1800" dirty="0">
                <a:solidFill>
                  <a:schemeClr val="accent4">
                    <a:lumMod val="75000"/>
                  </a:schemeClr>
                </a:solidFill>
                <a:latin typeface="+mj-lt"/>
                <a:ea typeface="Roboto" panose="02000000000000000000" pitchFamily="2" charset="0"/>
              </a:rPr>
              <a:t>mostra il contenuto aggiornato della sottocartella di destinazione</a:t>
            </a:r>
            <a:r>
              <a:rPr lang="it-IT" sz="1800" dirty="0">
                <a:latin typeface="+mj-lt"/>
                <a:ea typeface="Roboto" panose="02000000000000000000" pitchFamily="2" charset="0"/>
              </a:rPr>
              <a:t>. Ogni pagina, tranne la </a:t>
            </a:r>
            <a:r>
              <a:rPr lang="it-IT" sz="1800" dirty="0">
                <a:solidFill>
                  <a:srgbClr val="FF0000"/>
                </a:solidFill>
                <a:latin typeface="+mj-lt"/>
                <a:ea typeface="Roboto" panose="02000000000000000000" pitchFamily="2" charset="0"/>
              </a:rPr>
              <a:t>HOME PAGE</a:t>
            </a:r>
            <a:r>
              <a:rPr lang="it-IT" sz="1800" dirty="0">
                <a:latin typeface="+mj-lt"/>
                <a:ea typeface="Roboto" panose="02000000000000000000" pitchFamily="2" charset="0"/>
              </a:rPr>
              <a:t>, contiene un </a:t>
            </a:r>
            <a:r>
              <a:rPr lang="it-IT" sz="1800" dirty="0">
                <a:solidFill>
                  <a:srgbClr val="00B050"/>
                </a:solidFill>
                <a:latin typeface="+mj-lt"/>
                <a:ea typeface="Roboto" panose="02000000000000000000" pitchFamily="2" charset="0"/>
              </a:rPr>
              <a:t>collegamento per tornare alla pagina precedente</a:t>
            </a:r>
            <a:r>
              <a:rPr lang="it-IT" sz="1800" dirty="0">
                <a:latin typeface="+mj-lt"/>
                <a:ea typeface="Roboto" panose="02000000000000000000" pitchFamily="2" charset="0"/>
              </a:rPr>
              <a:t>. L’applicazione consente il </a:t>
            </a:r>
            <a:r>
              <a:rPr lang="it-IT" sz="1800" dirty="0">
                <a:solidFill>
                  <a:srgbClr val="00B050"/>
                </a:solidFill>
                <a:latin typeface="+mj-lt"/>
                <a:ea typeface="Roboto" panose="02000000000000000000" pitchFamily="2" charset="0"/>
              </a:rPr>
              <a:t>logout</a:t>
            </a:r>
            <a:r>
              <a:rPr lang="it-IT" sz="1800" dirty="0">
                <a:latin typeface="+mj-lt"/>
                <a:ea typeface="Roboto" panose="02000000000000000000" pitchFamily="2" charset="0"/>
              </a:rPr>
              <a:t> dell’utente. Una pagina </a:t>
            </a:r>
            <a:r>
              <a:rPr lang="it-IT" sz="1800" dirty="0">
                <a:solidFill>
                  <a:srgbClr val="FF0000"/>
                </a:solidFill>
                <a:latin typeface="+mj-lt"/>
                <a:ea typeface="Roboto" panose="02000000000000000000" pitchFamily="2" charset="0"/>
              </a:rPr>
              <a:t>GESTIONE CONTENUTI </a:t>
            </a:r>
            <a:r>
              <a:rPr lang="it-IT" sz="1800" dirty="0">
                <a:latin typeface="+mj-lt"/>
                <a:ea typeface="Roboto" panose="02000000000000000000" pitchFamily="2" charset="0"/>
              </a:rPr>
              <a:t>raggiungibile dalla </a:t>
            </a:r>
            <a:r>
              <a:rPr lang="it-IT" sz="1800" dirty="0">
                <a:solidFill>
                  <a:srgbClr val="FF0000"/>
                </a:solidFill>
                <a:latin typeface="+mj-lt"/>
                <a:ea typeface="Roboto" panose="02000000000000000000" pitchFamily="2" charset="0"/>
              </a:rPr>
              <a:t>HOME PAGE </a:t>
            </a:r>
            <a:r>
              <a:rPr lang="it-IT" sz="1800" dirty="0">
                <a:latin typeface="+mj-lt"/>
                <a:ea typeface="Roboto" panose="02000000000000000000" pitchFamily="2" charset="0"/>
              </a:rPr>
              <a:t>permette all’utente di </a:t>
            </a:r>
            <a:r>
              <a:rPr lang="it-IT" sz="1800" dirty="0">
                <a:solidFill>
                  <a:schemeClr val="accent4">
                    <a:lumMod val="75000"/>
                  </a:schemeClr>
                </a:solidFill>
                <a:latin typeface="+mj-lt"/>
                <a:ea typeface="Roboto" panose="02000000000000000000" pitchFamily="2" charset="0"/>
              </a:rPr>
              <a:t>creare una cartella, una sottocartella di una cartella esistente e un documento all’interno di una sottocartella</a:t>
            </a:r>
            <a:r>
              <a:rPr lang="it-IT" sz="1800" dirty="0">
                <a:latin typeface="+mj-lt"/>
                <a:ea typeface="Roboto" panose="02000000000000000000" pitchFamily="2" charset="0"/>
              </a:rPr>
              <a:t>.</a:t>
            </a:r>
            <a:endParaRPr lang="en-GB" sz="1800" dirty="0">
              <a:latin typeface="+mj-lt"/>
              <a:ea typeface="Roboto" panose="02000000000000000000" pitchFamily="2" charset="0"/>
            </a:endParaRPr>
          </a:p>
          <a:p>
            <a:pPr marL="0" indent="0" algn="ctr">
              <a:buNone/>
            </a:pPr>
            <a:endParaRPr lang="it-IT" sz="1800" dirty="0"/>
          </a:p>
          <a:p>
            <a:pPr marL="0" indent="0" algn="ctr">
              <a:buNone/>
            </a:pPr>
            <a:r>
              <a:rPr lang="it-IT" sz="1800" b="1" dirty="0">
                <a:solidFill>
                  <a:srgbClr val="FF0000"/>
                </a:solidFill>
                <a:latin typeface="+mj-lt"/>
              </a:rPr>
              <a:t>Pages(</a:t>
            </a:r>
            <a:r>
              <a:rPr lang="it-IT" sz="1800" b="1" dirty="0" err="1">
                <a:solidFill>
                  <a:srgbClr val="FF0000"/>
                </a:solidFill>
                <a:latin typeface="+mj-lt"/>
              </a:rPr>
              <a:t>Views</a:t>
            </a:r>
            <a:r>
              <a:rPr lang="it-IT" sz="1800" b="1" dirty="0">
                <a:solidFill>
                  <a:srgbClr val="FF0000"/>
                </a:solidFill>
                <a:latin typeface="+mj-lt"/>
              </a:rPr>
              <a:t>) </a:t>
            </a:r>
            <a:r>
              <a:rPr lang="it-IT" sz="1800" dirty="0">
                <a:latin typeface="+mj-lt"/>
              </a:rPr>
              <a:t>,  </a:t>
            </a:r>
            <a:r>
              <a:rPr lang="it-IT" sz="1800" b="1" dirty="0" err="1">
                <a:solidFill>
                  <a:srgbClr val="00B050"/>
                </a:solidFill>
                <a:latin typeface="+mj-lt"/>
              </a:rPr>
              <a:t>View</a:t>
            </a:r>
            <a:r>
              <a:rPr lang="it-IT" sz="1800" b="1" dirty="0">
                <a:solidFill>
                  <a:srgbClr val="00B050"/>
                </a:solidFill>
                <a:latin typeface="+mj-lt"/>
              </a:rPr>
              <a:t> Components</a:t>
            </a:r>
            <a:r>
              <a:rPr lang="it-IT" sz="1800" dirty="0">
                <a:latin typeface="+mj-lt"/>
              </a:rPr>
              <a:t>, </a:t>
            </a:r>
            <a:r>
              <a:rPr lang="it-IT" sz="1800" b="1" dirty="0">
                <a:solidFill>
                  <a:srgbClr val="00B0F0"/>
                </a:solidFill>
                <a:latin typeface="+mj-lt"/>
              </a:rPr>
              <a:t>Events</a:t>
            </a:r>
            <a:r>
              <a:rPr lang="it-IT" sz="1800" dirty="0">
                <a:latin typeface="+mj-lt"/>
              </a:rPr>
              <a:t>, </a:t>
            </a:r>
            <a:r>
              <a:rPr lang="it-IT" sz="1800" b="1" dirty="0">
                <a:solidFill>
                  <a:schemeClr val="accent4">
                    <a:lumMod val="75000"/>
                  </a:schemeClr>
                </a:solidFill>
                <a:latin typeface="+mj-lt"/>
              </a:rPr>
              <a:t>Actions</a:t>
            </a:r>
          </a:p>
        </p:txBody>
      </p:sp>
    </p:spTree>
    <p:extLst>
      <p:ext uri="{BB962C8B-B14F-4D97-AF65-F5344CB8AC3E}">
        <p14:creationId xmlns:p14="http://schemas.microsoft.com/office/powerpoint/2010/main" val="30964531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Calibri</vt:lpstr>
      <vt:lpstr>Calibri Light</vt:lpstr>
      <vt:lpstr>Tema di Office</vt:lpstr>
      <vt:lpstr>Esercizio 3 - pure HTML</vt:lpstr>
      <vt:lpstr>Descrizione Progetto </vt:lpstr>
      <vt:lpstr>Analisi Dati per database</vt:lpstr>
      <vt:lpstr>Database Design</vt:lpstr>
      <vt:lpstr>Schema Logico Database 1/4</vt:lpstr>
      <vt:lpstr>Schema Logico Database 2/4</vt:lpstr>
      <vt:lpstr>Schema Logico Database 3/4</vt:lpstr>
      <vt:lpstr>Schema Logico Database 4/4</vt:lpstr>
      <vt:lpstr>Analisi Requisiti Applicazione</vt:lpstr>
      <vt:lpstr>Design Applicazione (IFML)</vt:lpstr>
      <vt:lpstr>Componenti</vt:lpstr>
      <vt:lpstr>Diagrammi di Sequenza</vt:lpstr>
      <vt:lpstr>GoToLoginPage</vt:lpstr>
      <vt:lpstr>CheckLogin</vt:lpstr>
      <vt:lpstr>GoToRegisterPage</vt:lpstr>
      <vt:lpstr>CheckRegister</vt:lpstr>
      <vt:lpstr>GoToHomePage</vt:lpstr>
      <vt:lpstr>GoToDocumentsPage</vt:lpstr>
      <vt:lpstr>GoToAccessDocumentPage</vt:lpstr>
      <vt:lpstr>MoveDocument</vt:lpstr>
      <vt:lpstr>ChangeDocumentPosition</vt:lpstr>
      <vt:lpstr>GoToCreateContentPage</vt:lpstr>
      <vt:lpstr>CreateFolder/SubFolder/Document</vt:lpstr>
      <vt:lpstr>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 pure HTML</dc:title>
  <dc:creator>matteo luppi</dc:creator>
  <cp:lastModifiedBy>matteo luppi</cp:lastModifiedBy>
  <cp:revision>5</cp:revision>
  <dcterms:created xsi:type="dcterms:W3CDTF">2022-07-02T13:04:38Z</dcterms:created>
  <dcterms:modified xsi:type="dcterms:W3CDTF">2022-07-04T14:04:10Z</dcterms:modified>
</cp:coreProperties>
</file>