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58" r:id="rId2"/>
    <p:sldId id="301" r:id="rId3"/>
    <p:sldId id="307" r:id="rId4"/>
    <p:sldId id="314" r:id="rId5"/>
    <p:sldId id="308" r:id="rId6"/>
    <p:sldId id="315" r:id="rId7"/>
    <p:sldId id="309" r:id="rId8"/>
    <p:sldId id="316" r:id="rId9"/>
    <p:sldId id="310" r:id="rId10"/>
    <p:sldId id="312" r:id="rId11"/>
    <p:sldId id="313" r:id="rId12"/>
    <p:sldId id="302" r:id="rId13"/>
    <p:sldId id="317" r:id="rId14"/>
    <p:sldId id="306" r:id="rId15"/>
    <p:sldId id="318" r:id="rId16"/>
    <p:sldId id="305" r:id="rId17"/>
  </p:sldIdLst>
  <p:sldSz cx="9144000" cy="6858000" type="screen4x3"/>
  <p:notesSz cx="7099300" cy="10234613"/>
  <p:defaultTextStyle>
    <a:defPPr>
      <a:defRPr lang="de-DE"/>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624">
          <p15:clr>
            <a:srgbClr val="A4A3A4"/>
          </p15:clr>
        </p15:guide>
        <p15:guide id="2" pos="5424">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00"/>
    <a:srgbClr val="003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47" autoAdjust="0"/>
    <p:restoredTop sz="71915" autoAdjust="0"/>
  </p:normalViewPr>
  <p:slideViewPr>
    <p:cSldViewPr>
      <p:cViewPr varScale="1">
        <p:scale>
          <a:sx n="66" d="100"/>
          <a:sy n="66" d="100"/>
        </p:scale>
        <p:origin x="1680" y="53"/>
      </p:cViewPr>
      <p:guideLst>
        <p:guide orient="horz" pos="624"/>
        <p:guide pos="54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1" d="100"/>
          <a:sy n="71" d="100"/>
        </p:scale>
        <p:origin x="-327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pPr>
              <a:defRPr/>
            </a:pPr>
            <a:endParaRPr lang="en-US"/>
          </a:p>
        </p:txBody>
      </p:sp>
      <p:sp>
        <p:nvSpPr>
          <p:cNvPr id="3" name="Datumsplatzhalter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pPr>
              <a:defRPr/>
            </a:pPr>
            <a:fld id="{95D8E602-FA7E-4228-93D5-0411A80357C5}" type="datetimeFigureOut">
              <a:rPr lang="en-US"/>
              <a:pPr>
                <a:defRPr/>
              </a:pPr>
              <a:t>9/16/2016</a:t>
            </a:fld>
            <a:endParaRPr lang="en-US"/>
          </a:p>
        </p:txBody>
      </p:sp>
      <p:sp>
        <p:nvSpPr>
          <p:cNvPr id="4" name="Fußzeilenplatzhalter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pPr>
              <a:defRPr/>
            </a:pPr>
            <a:fld id="{57B4C5D1-5A25-4E6C-A628-0583C206AB60}" type="slidenum">
              <a:rPr lang="en-US"/>
              <a:pPr>
                <a:defRPr/>
              </a:pPr>
              <a:t>‹#›</a:t>
            </a:fld>
            <a:endParaRPr lang="en-US"/>
          </a:p>
        </p:txBody>
      </p:sp>
    </p:spTree>
    <p:extLst>
      <p:ext uri="{BB962C8B-B14F-4D97-AF65-F5344CB8AC3E}">
        <p14:creationId xmlns:p14="http://schemas.microsoft.com/office/powerpoint/2010/main" val="1542700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4768" tIns="47384" rIns="94768" bIns="47384"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4022937" y="0"/>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4768" tIns="47384" rIns="94768" bIns="47384" numCol="1" anchor="t" anchorCtr="0" compatLnSpc="1">
            <a:prstTxWarp prst="textNoShape">
              <a:avLst/>
            </a:prstTxWarp>
          </a:bodyPr>
          <a:lstStyle>
            <a:lvl1pPr algn="r">
              <a:defRPr sz="1200"/>
            </a:lvl1pPr>
          </a:lstStyle>
          <a:p>
            <a:pPr>
              <a:defRPr/>
            </a:pPr>
            <a:endParaRPr lang="de-DE"/>
          </a:p>
        </p:txBody>
      </p:sp>
      <p:sp>
        <p:nvSpPr>
          <p:cNvPr id="410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46574" y="4861442"/>
            <a:ext cx="5206154" cy="4605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4768" tIns="47384" rIns="94768" bIns="47384"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1" y="9722882"/>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4768" tIns="47384" rIns="94768" bIns="47384"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4768" tIns="47384" rIns="94768" bIns="47384" numCol="1" anchor="b" anchorCtr="0" compatLnSpc="1">
            <a:prstTxWarp prst="textNoShape">
              <a:avLst/>
            </a:prstTxWarp>
          </a:bodyPr>
          <a:lstStyle>
            <a:lvl1pPr algn="r">
              <a:defRPr sz="1200"/>
            </a:lvl1pPr>
          </a:lstStyle>
          <a:p>
            <a:pPr>
              <a:defRPr/>
            </a:pPr>
            <a:fld id="{E7C11801-01EF-4370-A383-89C88C6490D9}" type="slidenum">
              <a:rPr lang="de-DE"/>
              <a:pPr>
                <a:defRPr/>
              </a:pPr>
              <a:t>‹#›</a:t>
            </a:fld>
            <a:endParaRPr lang="de-DE"/>
          </a:p>
        </p:txBody>
      </p:sp>
    </p:spTree>
    <p:extLst>
      <p:ext uri="{BB962C8B-B14F-4D97-AF65-F5344CB8AC3E}">
        <p14:creationId xmlns:p14="http://schemas.microsoft.com/office/powerpoint/2010/main" val="2368491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E7C11801-01EF-4370-A383-89C88C6490D9}" type="slidenum">
              <a:rPr lang="de-DE" smtClean="0"/>
              <a:pPr>
                <a:defRPr/>
              </a:pPr>
              <a:t>2</a:t>
            </a:fld>
            <a:endParaRPr lang="de-DE"/>
          </a:p>
        </p:txBody>
      </p:sp>
    </p:spTree>
    <p:extLst>
      <p:ext uri="{BB962C8B-B14F-4D97-AF65-F5344CB8AC3E}">
        <p14:creationId xmlns:p14="http://schemas.microsoft.com/office/powerpoint/2010/main" val="115767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Introduce</a:t>
            </a:r>
            <a:r>
              <a:rPr lang="de-DE" dirty="0"/>
              <a:t> </a:t>
            </a:r>
            <a:r>
              <a:rPr lang="de-DE" dirty="0" err="1"/>
              <a:t>with</a:t>
            </a:r>
            <a:r>
              <a:rPr lang="de-DE" dirty="0"/>
              <a:t> (</a:t>
            </a:r>
            <a:r>
              <a:rPr lang="de-DE" dirty="0" err="1"/>
              <a:t>see</a:t>
            </a:r>
            <a:r>
              <a:rPr lang="de-DE" dirty="0"/>
              <a:t> Kano Model …)</a:t>
            </a:r>
          </a:p>
          <a:p>
            <a:endParaRPr lang="de-DE" dirty="0"/>
          </a:p>
          <a:p>
            <a:r>
              <a:rPr lang="de-DE" dirty="0" err="1"/>
              <a:t>Benefits</a:t>
            </a:r>
            <a:r>
              <a:rPr lang="de-DE" dirty="0"/>
              <a:t> (</a:t>
            </a:r>
            <a:r>
              <a:rPr lang="de-DE" dirty="0" err="1"/>
              <a:t>money</a:t>
            </a:r>
            <a:r>
              <a:rPr lang="de-DE" dirty="0"/>
              <a:t>,</a:t>
            </a:r>
            <a:r>
              <a:rPr lang="de-DE" baseline="0" dirty="0"/>
              <a:t> </a:t>
            </a:r>
            <a:r>
              <a:rPr lang="de-DE" baseline="0" dirty="0" err="1"/>
              <a:t>less</a:t>
            </a:r>
            <a:r>
              <a:rPr lang="de-DE" baseline="0" dirty="0"/>
              <a:t> </a:t>
            </a:r>
            <a:r>
              <a:rPr lang="de-DE" baseline="0" dirty="0" err="1"/>
              <a:t>work</a:t>
            </a:r>
            <a:r>
              <a:rPr lang="de-DE" baseline="0" dirty="0"/>
              <a:t>, spare time, …)</a:t>
            </a:r>
            <a:endParaRPr lang="de-DE" dirty="0"/>
          </a:p>
          <a:p>
            <a:r>
              <a:rPr lang="de-DE" dirty="0"/>
              <a:t>Fear (</a:t>
            </a:r>
            <a:r>
              <a:rPr lang="de-DE" dirty="0" err="1"/>
              <a:t>you</a:t>
            </a:r>
            <a:r>
              <a:rPr lang="de-DE" dirty="0"/>
              <a:t> </a:t>
            </a:r>
            <a:r>
              <a:rPr lang="de-DE" dirty="0" err="1"/>
              <a:t>could</a:t>
            </a:r>
            <a:r>
              <a:rPr lang="de-DE" dirty="0"/>
              <a:t> </a:t>
            </a:r>
            <a:r>
              <a:rPr lang="de-DE" dirty="0" err="1"/>
              <a:t>get</a:t>
            </a:r>
            <a:r>
              <a:rPr lang="de-DE" dirty="0"/>
              <a:t> hurt </a:t>
            </a:r>
            <a:r>
              <a:rPr lang="de-DE" dirty="0" err="1"/>
              <a:t>if</a:t>
            </a:r>
            <a:r>
              <a:rPr lang="de-DE" dirty="0"/>
              <a:t> </a:t>
            </a:r>
            <a:r>
              <a:rPr lang="de-DE" dirty="0" err="1"/>
              <a:t>you</a:t>
            </a:r>
            <a:r>
              <a:rPr lang="de-DE" baseline="0" dirty="0"/>
              <a:t> </a:t>
            </a:r>
            <a:r>
              <a:rPr lang="de-DE" baseline="0" dirty="0" err="1"/>
              <a:t>don‘t</a:t>
            </a:r>
            <a:r>
              <a:rPr lang="de-DE" baseline="0" dirty="0"/>
              <a:t> </a:t>
            </a:r>
            <a:r>
              <a:rPr lang="de-DE" baseline="0" dirty="0" err="1"/>
              <a:t>have</a:t>
            </a:r>
            <a:r>
              <a:rPr lang="de-DE" baseline="0" dirty="0"/>
              <a:t> </a:t>
            </a:r>
            <a:r>
              <a:rPr lang="de-DE" baseline="0" dirty="0" err="1"/>
              <a:t>this</a:t>
            </a:r>
            <a:r>
              <a:rPr lang="de-DE" baseline="0" dirty="0"/>
              <a:t> …)</a:t>
            </a:r>
          </a:p>
          <a:p>
            <a:r>
              <a:rPr lang="de-DE" dirty="0" err="1"/>
              <a:t>Delight</a:t>
            </a:r>
            <a:r>
              <a:rPr lang="de-DE" dirty="0"/>
              <a:t> …</a:t>
            </a:r>
          </a:p>
        </p:txBody>
      </p:sp>
      <p:sp>
        <p:nvSpPr>
          <p:cNvPr id="4" name="Foliennummernplatzhalter 3"/>
          <p:cNvSpPr>
            <a:spLocks noGrp="1"/>
          </p:cNvSpPr>
          <p:nvPr>
            <p:ph type="sldNum" sz="quarter" idx="10"/>
          </p:nvPr>
        </p:nvSpPr>
        <p:spPr/>
        <p:txBody>
          <a:bodyPr/>
          <a:lstStyle/>
          <a:p>
            <a:pPr>
              <a:defRPr/>
            </a:pPr>
            <a:fld id="{E7C11801-01EF-4370-A383-89C88C6490D9}" type="slidenum">
              <a:rPr lang="de-DE" smtClean="0"/>
              <a:pPr>
                <a:defRPr/>
              </a:pPr>
              <a:t>12</a:t>
            </a:fld>
            <a:endParaRPr lang="de-DE"/>
          </a:p>
        </p:txBody>
      </p:sp>
    </p:spTree>
    <p:extLst>
      <p:ext uri="{BB962C8B-B14F-4D97-AF65-F5344CB8AC3E}">
        <p14:creationId xmlns:p14="http://schemas.microsoft.com/office/powerpoint/2010/main" val="2292876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Introduce</a:t>
            </a:r>
            <a:r>
              <a:rPr lang="de-DE" dirty="0"/>
              <a:t> </a:t>
            </a:r>
            <a:r>
              <a:rPr lang="de-DE" dirty="0" err="1"/>
              <a:t>with</a:t>
            </a:r>
            <a:r>
              <a:rPr lang="de-DE" dirty="0"/>
              <a:t> (</a:t>
            </a:r>
            <a:r>
              <a:rPr lang="de-DE" dirty="0" err="1"/>
              <a:t>see</a:t>
            </a:r>
            <a:r>
              <a:rPr lang="de-DE" dirty="0"/>
              <a:t> Kano Model …)</a:t>
            </a:r>
          </a:p>
          <a:p>
            <a:endParaRPr lang="de-DE" dirty="0"/>
          </a:p>
          <a:p>
            <a:r>
              <a:rPr lang="de-DE" dirty="0" err="1"/>
              <a:t>Benefits</a:t>
            </a:r>
            <a:r>
              <a:rPr lang="de-DE" dirty="0"/>
              <a:t> (</a:t>
            </a:r>
            <a:r>
              <a:rPr lang="de-DE" dirty="0" err="1"/>
              <a:t>money</a:t>
            </a:r>
            <a:r>
              <a:rPr lang="de-DE" dirty="0"/>
              <a:t>,</a:t>
            </a:r>
            <a:r>
              <a:rPr lang="de-DE" baseline="0" dirty="0"/>
              <a:t> </a:t>
            </a:r>
            <a:r>
              <a:rPr lang="de-DE" baseline="0" dirty="0" err="1"/>
              <a:t>less</a:t>
            </a:r>
            <a:r>
              <a:rPr lang="de-DE" baseline="0" dirty="0"/>
              <a:t> </a:t>
            </a:r>
            <a:r>
              <a:rPr lang="de-DE" baseline="0" dirty="0" err="1"/>
              <a:t>work</a:t>
            </a:r>
            <a:r>
              <a:rPr lang="de-DE" baseline="0" dirty="0"/>
              <a:t>, spare time, …)</a:t>
            </a:r>
            <a:endParaRPr lang="de-DE" dirty="0"/>
          </a:p>
          <a:p>
            <a:r>
              <a:rPr lang="de-DE" dirty="0"/>
              <a:t>Fear (</a:t>
            </a:r>
            <a:r>
              <a:rPr lang="de-DE" dirty="0" err="1"/>
              <a:t>you</a:t>
            </a:r>
            <a:r>
              <a:rPr lang="de-DE" dirty="0"/>
              <a:t> </a:t>
            </a:r>
            <a:r>
              <a:rPr lang="de-DE" dirty="0" err="1"/>
              <a:t>could</a:t>
            </a:r>
            <a:r>
              <a:rPr lang="de-DE" dirty="0"/>
              <a:t> </a:t>
            </a:r>
            <a:r>
              <a:rPr lang="de-DE" dirty="0" err="1"/>
              <a:t>get</a:t>
            </a:r>
            <a:r>
              <a:rPr lang="de-DE" dirty="0"/>
              <a:t> hurt </a:t>
            </a:r>
            <a:r>
              <a:rPr lang="de-DE" dirty="0" err="1"/>
              <a:t>if</a:t>
            </a:r>
            <a:r>
              <a:rPr lang="de-DE" dirty="0"/>
              <a:t> </a:t>
            </a:r>
            <a:r>
              <a:rPr lang="de-DE" dirty="0" err="1"/>
              <a:t>you</a:t>
            </a:r>
            <a:r>
              <a:rPr lang="de-DE" baseline="0" dirty="0"/>
              <a:t> </a:t>
            </a:r>
            <a:r>
              <a:rPr lang="de-DE" baseline="0" dirty="0" err="1"/>
              <a:t>don‘t</a:t>
            </a:r>
            <a:r>
              <a:rPr lang="de-DE" baseline="0" dirty="0"/>
              <a:t> </a:t>
            </a:r>
            <a:r>
              <a:rPr lang="de-DE" baseline="0" dirty="0" err="1"/>
              <a:t>have</a:t>
            </a:r>
            <a:r>
              <a:rPr lang="de-DE" baseline="0" dirty="0"/>
              <a:t> </a:t>
            </a:r>
            <a:r>
              <a:rPr lang="de-DE" baseline="0" dirty="0" err="1"/>
              <a:t>this</a:t>
            </a:r>
            <a:r>
              <a:rPr lang="de-DE" baseline="0" dirty="0"/>
              <a:t> …)</a:t>
            </a:r>
          </a:p>
          <a:p>
            <a:r>
              <a:rPr lang="de-DE" dirty="0" err="1"/>
              <a:t>Delight</a:t>
            </a:r>
            <a:r>
              <a:rPr lang="de-DE" dirty="0"/>
              <a:t> …</a:t>
            </a:r>
          </a:p>
        </p:txBody>
      </p:sp>
      <p:sp>
        <p:nvSpPr>
          <p:cNvPr id="4" name="Foliennummernplatzhalter 3"/>
          <p:cNvSpPr>
            <a:spLocks noGrp="1"/>
          </p:cNvSpPr>
          <p:nvPr>
            <p:ph type="sldNum" sz="quarter" idx="10"/>
          </p:nvPr>
        </p:nvSpPr>
        <p:spPr/>
        <p:txBody>
          <a:bodyPr/>
          <a:lstStyle/>
          <a:p>
            <a:pPr>
              <a:defRPr/>
            </a:pPr>
            <a:fld id="{E7C11801-01EF-4370-A383-89C88C6490D9}" type="slidenum">
              <a:rPr lang="de-DE" smtClean="0"/>
              <a:pPr>
                <a:defRPr/>
              </a:pPr>
              <a:t>14</a:t>
            </a:fld>
            <a:endParaRPr lang="de-DE"/>
          </a:p>
        </p:txBody>
      </p:sp>
    </p:spTree>
    <p:extLst>
      <p:ext uri="{BB962C8B-B14F-4D97-AF65-F5344CB8AC3E}">
        <p14:creationId xmlns:p14="http://schemas.microsoft.com/office/powerpoint/2010/main" val="2292876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Use</a:t>
            </a:r>
            <a:r>
              <a:rPr lang="de-DE" dirty="0"/>
              <a:t> </a:t>
            </a:r>
            <a:r>
              <a:rPr lang="de-DE" dirty="0" err="1"/>
              <a:t>this</a:t>
            </a:r>
            <a:r>
              <a:rPr lang="de-DE" dirty="0"/>
              <a:t> to </a:t>
            </a:r>
            <a:r>
              <a:rPr lang="de-DE" dirty="0" err="1"/>
              <a:t>commit</a:t>
            </a:r>
            <a:r>
              <a:rPr lang="de-DE" baseline="0" dirty="0"/>
              <a:t> </a:t>
            </a:r>
            <a:r>
              <a:rPr lang="de-DE" baseline="0" dirty="0" err="1"/>
              <a:t>the</a:t>
            </a:r>
            <a:r>
              <a:rPr lang="de-DE" baseline="0" dirty="0"/>
              <a:t> </a:t>
            </a:r>
            <a:r>
              <a:rPr lang="de-DE" baseline="0" dirty="0" err="1"/>
              <a:t>management</a:t>
            </a:r>
            <a:r>
              <a:rPr lang="de-DE" baseline="0" dirty="0"/>
              <a:t> to </a:t>
            </a:r>
            <a:r>
              <a:rPr lang="de-DE" baseline="0" dirty="0" err="1"/>
              <a:t>realy</a:t>
            </a:r>
            <a:r>
              <a:rPr lang="de-DE" baseline="0" dirty="0"/>
              <a:t> </a:t>
            </a:r>
            <a:r>
              <a:rPr lang="de-DE" baseline="0" dirty="0" err="1"/>
              <a:t>give</a:t>
            </a:r>
            <a:r>
              <a:rPr lang="de-DE" baseline="0" dirty="0"/>
              <a:t> </a:t>
            </a:r>
            <a:r>
              <a:rPr lang="de-DE" baseline="0" dirty="0" err="1"/>
              <a:t>you</a:t>
            </a:r>
            <a:r>
              <a:rPr lang="de-DE" baseline="0" dirty="0"/>
              <a:t> </a:t>
            </a:r>
            <a:r>
              <a:rPr lang="de-DE" baseline="0" dirty="0" err="1"/>
              <a:t>these</a:t>
            </a:r>
            <a:r>
              <a:rPr lang="de-DE" baseline="0" dirty="0"/>
              <a:t> </a:t>
            </a:r>
            <a:r>
              <a:rPr lang="de-DE" baseline="0" dirty="0" err="1"/>
              <a:t>people</a:t>
            </a:r>
            <a:r>
              <a:rPr lang="de-DE" baseline="0" dirty="0"/>
              <a:t>!!</a:t>
            </a:r>
            <a:endParaRPr lang="de-DE" dirty="0"/>
          </a:p>
        </p:txBody>
      </p:sp>
      <p:sp>
        <p:nvSpPr>
          <p:cNvPr id="4" name="Foliennummernplatzhalter 3"/>
          <p:cNvSpPr>
            <a:spLocks noGrp="1"/>
          </p:cNvSpPr>
          <p:nvPr>
            <p:ph type="sldNum" sz="quarter" idx="10"/>
          </p:nvPr>
        </p:nvSpPr>
        <p:spPr/>
        <p:txBody>
          <a:bodyPr/>
          <a:lstStyle/>
          <a:p>
            <a:pPr>
              <a:defRPr/>
            </a:pPr>
            <a:fld id="{E7C11801-01EF-4370-A383-89C88C6490D9}" type="slidenum">
              <a:rPr lang="de-DE" smtClean="0"/>
              <a:pPr>
                <a:defRPr/>
              </a:pPr>
              <a:t>16</a:t>
            </a:fld>
            <a:endParaRPr lang="de-DE"/>
          </a:p>
        </p:txBody>
      </p:sp>
    </p:spTree>
    <p:extLst>
      <p:ext uri="{BB962C8B-B14F-4D97-AF65-F5344CB8AC3E}">
        <p14:creationId xmlns:p14="http://schemas.microsoft.com/office/powerpoint/2010/main" val="293513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prstGeom prst="rect">
            <a:avLst/>
          </a:prstGeom>
        </p:spPr>
        <p:txBody>
          <a:bodyPr/>
          <a:lstStyle/>
          <a:p>
            <a:r>
              <a:rPr lang="de-DE"/>
              <a:t>Titelmasterformat durch Klicken bearbeiten</a:t>
            </a:r>
            <a:endParaRPr lang="en-US"/>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a:t>Formatvorlage des Untertitelmasters durch Klicken bearbeiten</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B5ABB650-7E36-4657-8041-B462168FA92D}" type="slidenum">
              <a:rPr lang="de-DE"/>
              <a:pPr>
                <a:defRPr/>
              </a:pPr>
              <a:t>‹#›</a:t>
            </a:fld>
            <a:endParaRPr lang="de-DE" dirty="0"/>
          </a:p>
        </p:txBody>
      </p:sp>
    </p:spTree>
    <p:extLst>
      <p:ext uri="{BB962C8B-B14F-4D97-AF65-F5344CB8AC3E}">
        <p14:creationId xmlns:p14="http://schemas.microsoft.com/office/powerpoint/2010/main" val="323789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62400" y="116632"/>
            <a:ext cx="8229600" cy="1143000"/>
          </a:xfrm>
          <a:prstGeom prst="rect">
            <a:avLst/>
          </a:prstGeom>
        </p:spPr>
        <p:txBody>
          <a:bodyPr/>
          <a:lstStyle/>
          <a:p>
            <a:r>
              <a:rPr lang="de-DE" dirty="0"/>
              <a:t>Titelmasterformat durch Klicken bearbeiten</a:t>
            </a:r>
            <a:endParaRPr lang="en-US" dirty="0"/>
          </a:p>
        </p:txBody>
      </p:sp>
      <p:sp>
        <p:nvSpPr>
          <p:cNvPr id="3" name="Vertikaler Textplatzhalter 2"/>
          <p:cNvSpPr>
            <a:spLocks noGrp="1"/>
          </p:cNvSpPr>
          <p:nvPr>
            <p:ph type="body" orient="vert" idx="1"/>
          </p:nvPr>
        </p:nvSpPr>
        <p:spPr>
          <a:xfrm>
            <a:off x="662400" y="1412777"/>
            <a:ext cx="8229600" cy="4392488"/>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1E010AC-FF3B-4CA8-9626-6CE37FE68F47}" type="slidenum">
              <a:rPr lang="de-DE"/>
              <a:pPr>
                <a:defRPr/>
              </a:pPr>
              <a:t>‹#›</a:t>
            </a:fld>
            <a:endParaRPr lang="de-DE" dirty="0"/>
          </a:p>
        </p:txBody>
      </p:sp>
    </p:spTree>
    <p:extLst>
      <p:ext uri="{BB962C8B-B14F-4D97-AF65-F5344CB8AC3E}">
        <p14:creationId xmlns:p14="http://schemas.microsoft.com/office/powerpoint/2010/main" val="1419056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35080" y="188641"/>
            <a:ext cx="2057400" cy="5616624"/>
          </a:xfrm>
          <a:prstGeom prst="rect">
            <a:avLst/>
          </a:prstGeom>
        </p:spPr>
        <p:txBody>
          <a:bodyPr vert="eaVert"/>
          <a:lstStyle/>
          <a:p>
            <a:r>
              <a:rPr lang="de-DE" dirty="0"/>
              <a:t>Titelmasterformat durch Klicken bearbeiten</a:t>
            </a:r>
            <a:endParaRPr lang="en-US" dirty="0"/>
          </a:p>
        </p:txBody>
      </p:sp>
      <p:sp>
        <p:nvSpPr>
          <p:cNvPr id="3" name="Vertikaler Textplatzhalter 2"/>
          <p:cNvSpPr>
            <a:spLocks noGrp="1"/>
          </p:cNvSpPr>
          <p:nvPr>
            <p:ph type="body" orient="vert" idx="1"/>
          </p:nvPr>
        </p:nvSpPr>
        <p:spPr>
          <a:xfrm>
            <a:off x="662880" y="188641"/>
            <a:ext cx="6019800" cy="5616624"/>
          </a:xfrm>
          <a:prstGeom prst="rect">
            <a:avLst/>
          </a:prstGeom>
        </p:spPr>
        <p:txBody>
          <a:bodyPr vert="eaVert"/>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AFD7EBC9-5BEC-43F6-A8FC-907E16197E62}" type="slidenum">
              <a:rPr lang="de-DE"/>
              <a:pPr>
                <a:defRPr/>
              </a:pPr>
              <a:t>‹#›</a:t>
            </a:fld>
            <a:endParaRPr lang="de-DE" dirty="0"/>
          </a:p>
        </p:txBody>
      </p:sp>
    </p:spTree>
    <p:extLst>
      <p:ext uri="{BB962C8B-B14F-4D97-AF65-F5344CB8AC3E}">
        <p14:creationId xmlns:p14="http://schemas.microsoft.com/office/powerpoint/2010/main" val="412375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11560" y="116632"/>
            <a:ext cx="8229600" cy="1143000"/>
          </a:xfrm>
          <a:prstGeom prst="rect">
            <a:avLst/>
          </a:prstGeom>
        </p:spPr>
        <p:txBody>
          <a:bodyPr/>
          <a:lstStyle/>
          <a:p>
            <a:r>
              <a:rPr lang="de-DE"/>
              <a:t>Titelmasterformat durch Klicken bearbeiten</a:t>
            </a:r>
            <a:endParaRPr lang="en-US"/>
          </a:p>
        </p:txBody>
      </p:sp>
      <p:sp>
        <p:nvSpPr>
          <p:cNvPr id="3" name="Inhaltsplatzhalter 2"/>
          <p:cNvSpPr>
            <a:spLocks noGrp="1"/>
          </p:cNvSpPr>
          <p:nvPr>
            <p:ph idx="1"/>
          </p:nvPr>
        </p:nvSpPr>
        <p:spPr>
          <a:xfrm>
            <a:off x="611560" y="1484785"/>
            <a:ext cx="8229600" cy="439248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9221315-782D-4F26-86CE-4B4A39D3DC62}" type="slidenum">
              <a:rPr lang="de-DE"/>
              <a:pPr>
                <a:defRPr/>
              </a:pPr>
              <a:t>‹#›</a:t>
            </a:fld>
            <a:endParaRPr lang="de-DE" dirty="0"/>
          </a:p>
        </p:txBody>
      </p:sp>
    </p:spTree>
    <p:extLst>
      <p:ext uri="{BB962C8B-B14F-4D97-AF65-F5344CB8AC3E}">
        <p14:creationId xmlns:p14="http://schemas.microsoft.com/office/powerpoint/2010/main" val="139819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849067"/>
            <a:ext cx="7772400" cy="1362075"/>
          </a:xfrm>
          <a:prstGeom prst="rect">
            <a:avLst/>
          </a:prstGeom>
        </p:spPr>
        <p:txBody>
          <a:bodyPr anchor="t"/>
          <a:lstStyle>
            <a:lvl1pPr algn="l">
              <a:defRPr sz="4000" b="1" cap="all"/>
            </a:lvl1pPr>
          </a:lstStyle>
          <a:p>
            <a:r>
              <a:rPr lang="de-DE"/>
              <a:t>Titelmasterformat durch Klicken bearbeiten</a:t>
            </a:r>
            <a:endParaRPr lang="en-US"/>
          </a:p>
        </p:txBody>
      </p:sp>
      <p:sp>
        <p:nvSpPr>
          <p:cNvPr id="3" name="Textplatzhalter 2"/>
          <p:cNvSpPr>
            <a:spLocks noGrp="1"/>
          </p:cNvSpPr>
          <p:nvPr>
            <p:ph type="body" idx="1"/>
          </p:nvPr>
        </p:nvSpPr>
        <p:spPr>
          <a:xfrm>
            <a:off x="722313" y="2348880"/>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6"/>
          <p:cNvSpPr>
            <a:spLocks noGrp="1" noChangeArrowheads="1"/>
          </p:cNvSpPr>
          <p:nvPr>
            <p:ph type="sldNum" sz="quarter" idx="10"/>
          </p:nvPr>
        </p:nvSpPr>
        <p:spPr>
          <a:ln/>
        </p:spPr>
        <p:txBody>
          <a:bodyPr/>
          <a:lstStyle>
            <a:lvl1pPr>
              <a:defRPr/>
            </a:lvl1pPr>
          </a:lstStyle>
          <a:p>
            <a:pPr>
              <a:defRPr/>
            </a:pPr>
            <a:fld id="{E719EB0E-5DEE-4027-BD65-07E86991AAEF}" type="slidenum">
              <a:rPr lang="de-DE"/>
              <a:pPr>
                <a:defRPr/>
              </a:pPr>
              <a:t>‹#›</a:t>
            </a:fld>
            <a:endParaRPr lang="de-DE" dirty="0"/>
          </a:p>
        </p:txBody>
      </p:sp>
    </p:spTree>
    <p:extLst>
      <p:ext uri="{BB962C8B-B14F-4D97-AF65-F5344CB8AC3E}">
        <p14:creationId xmlns:p14="http://schemas.microsoft.com/office/powerpoint/2010/main" val="187077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62880" y="116632"/>
            <a:ext cx="8229600" cy="1143000"/>
          </a:xfrm>
          <a:prstGeom prst="rect">
            <a:avLst/>
          </a:prstGeom>
        </p:spPr>
        <p:txBody>
          <a:bodyPr/>
          <a:lstStyle/>
          <a:p>
            <a:r>
              <a:rPr lang="de-DE" dirty="0"/>
              <a:t>Titelmasterformat durch Klicken bearbeiten</a:t>
            </a:r>
            <a:endParaRPr lang="en-US" dirty="0"/>
          </a:p>
        </p:txBody>
      </p:sp>
      <p:sp>
        <p:nvSpPr>
          <p:cNvPr id="3" name="Inhaltsplatzhalter 2"/>
          <p:cNvSpPr>
            <a:spLocks noGrp="1"/>
          </p:cNvSpPr>
          <p:nvPr>
            <p:ph sz="half" idx="1"/>
          </p:nvPr>
        </p:nvSpPr>
        <p:spPr>
          <a:xfrm>
            <a:off x="662880" y="1442195"/>
            <a:ext cx="4038600" cy="43630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4853880" y="1442195"/>
            <a:ext cx="4038600" cy="43630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119562E2-8B26-4965-B018-5E67AB8244F1}" type="slidenum">
              <a:rPr lang="de-DE"/>
              <a:pPr>
                <a:defRPr/>
              </a:pPr>
              <a:t>‹#›</a:t>
            </a:fld>
            <a:endParaRPr lang="de-DE" dirty="0"/>
          </a:p>
        </p:txBody>
      </p:sp>
    </p:spTree>
    <p:extLst>
      <p:ext uri="{BB962C8B-B14F-4D97-AF65-F5344CB8AC3E}">
        <p14:creationId xmlns:p14="http://schemas.microsoft.com/office/powerpoint/2010/main" val="345733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62400" y="115200"/>
            <a:ext cx="8229600" cy="1143000"/>
          </a:xfrm>
          <a:prstGeom prst="rect">
            <a:avLst/>
          </a:prstGeom>
        </p:spPr>
        <p:txBody>
          <a:bodyPr/>
          <a:lstStyle>
            <a:lvl1pPr>
              <a:defRPr/>
            </a:lvl1pPr>
          </a:lstStyle>
          <a:p>
            <a:r>
              <a:rPr lang="de-DE" dirty="0"/>
              <a:t>Titelmasterformat durch Klicken bearbeiten</a:t>
            </a:r>
            <a:endParaRPr lang="en-US" dirty="0"/>
          </a:p>
        </p:txBody>
      </p:sp>
      <p:sp>
        <p:nvSpPr>
          <p:cNvPr id="3" name="Textplatzhalter 2"/>
          <p:cNvSpPr>
            <a:spLocks noGrp="1"/>
          </p:cNvSpPr>
          <p:nvPr>
            <p:ph type="body" idx="1"/>
          </p:nvPr>
        </p:nvSpPr>
        <p:spPr>
          <a:xfrm>
            <a:off x="662880" y="135823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662880" y="1997992"/>
            <a:ext cx="4040188" cy="387928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4850705" y="135823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850705" y="1997992"/>
            <a:ext cx="4041775" cy="387928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C18C7520-B394-4AF6-B153-D02404F039F7}" type="slidenum">
              <a:rPr lang="de-DE"/>
              <a:pPr>
                <a:defRPr/>
              </a:pPr>
              <a:t>‹#›</a:t>
            </a:fld>
            <a:endParaRPr lang="de-DE" dirty="0"/>
          </a:p>
        </p:txBody>
      </p:sp>
    </p:spTree>
    <p:extLst>
      <p:ext uri="{BB962C8B-B14F-4D97-AF65-F5344CB8AC3E}">
        <p14:creationId xmlns:p14="http://schemas.microsoft.com/office/powerpoint/2010/main" val="3454164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662400" y="115200"/>
            <a:ext cx="8229600" cy="1143000"/>
          </a:xfrm>
          <a:prstGeom prst="rect">
            <a:avLst/>
          </a:prstGeom>
        </p:spPr>
        <p:txBody>
          <a:bodyPr/>
          <a:lstStyle/>
          <a:p>
            <a:r>
              <a:rPr lang="de-DE" dirty="0"/>
              <a:t>Titelmasterformat durch Klicken bearbeiten</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3C95EFEC-27A4-4B8C-A1FE-971B095AD63B}" type="slidenum">
              <a:rPr lang="de-DE"/>
              <a:pPr>
                <a:defRPr/>
              </a:pPr>
              <a:t>‹#›</a:t>
            </a:fld>
            <a:endParaRPr lang="de-DE" dirty="0"/>
          </a:p>
        </p:txBody>
      </p:sp>
    </p:spTree>
    <p:extLst>
      <p:ext uri="{BB962C8B-B14F-4D97-AF65-F5344CB8AC3E}">
        <p14:creationId xmlns:p14="http://schemas.microsoft.com/office/powerpoint/2010/main" val="8322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F831A47-4B02-4913-AE87-235D773BC8DA}" type="slidenum">
              <a:rPr lang="de-DE"/>
              <a:pPr>
                <a:defRPr/>
              </a:pPr>
              <a:t>‹#›</a:t>
            </a:fld>
            <a:endParaRPr lang="de-DE" dirty="0"/>
          </a:p>
        </p:txBody>
      </p:sp>
    </p:spTree>
    <p:extLst>
      <p:ext uri="{BB962C8B-B14F-4D97-AF65-F5344CB8AC3E}">
        <p14:creationId xmlns:p14="http://schemas.microsoft.com/office/powerpoint/2010/main" val="148109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62880" y="188640"/>
            <a:ext cx="3008313" cy="1162050"/>
          </a:xfrm>
          <a:prstGeom prst="rect">
            <a:avLst/>
          </a:prstGeom>
        </p:spPr>
        <p:txBody>
          <a:bodyPr anchor="b"/>
          <a:lstStyle>
            <a:lvl1pPr algn="l">
              <a:defRPr sz="2000" b="1"/>
            </a:lvl1pPr>
          </a:lstStyle>
          <a:p>
            <a:r>
              <a:rPr lang="de-DE"/>
              <a:t>Titelmasterformat durch Klicken bearbeiten</a:t>
            </a:r>
            <a:endParaRPr lang="en-US"/>
          </a:p>
        </p:txBody>
      </p:sp>
      <p:sp>
        <p:nvSpPr>
          <p:cNvPr id="3" name="Inhaltsplatzhalter 2"/>
          <p:cNvSpPr>
            <a:spLocks noGrp="1"/>
          </p:cNvSpPr>
          <p:nvPr>
            <p:ph idx="1"/>
          </p:nvPr>
        </p:nvSpPr>
        <p:spPr>
          <a:xfrm>
            <a:off x="3780730" y="188641"/>
            <a:ext cx="5111750" cy="561662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662880" y="1350691"/>
            <a:ext cx="3008313" cy="445457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DDE16627-F6C0-4BA8-BFAF-CA30881474A7}" type="slidenum">
              <a:rPr lang="de-DE"/>
              <a:pPr>
                <a:defRPr/>
              </a:pPr>
              <a:t>‹#›</a:t>
            </a:fld>
            <a:endParaRPr lang="de-DE" dirty="0"/>
          </a:p>
        </p:txBody>
      </p:sp>
    </p:spTree>
    <p:extLst>
      <p:ext uri="{BB962C8B-B14F-4D97-AF65-F5344CB8AC3E}">
        <p14:creationId xmlns:p14="http://schemas.microsoft.com/office/powerpoint/2010/main" val="3341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448473"/>
            <a:ext cx="5486400" cy="566738"/>
          </a:xfrm>
          <a:prstGeom prst="rect">
            <a:avLst/>
          </a:prstGeom>
        </p:spPr>
        <p:txBody>
          <a:bodyPr anchor="b"/>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1792288" y="260648"/>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platzhalter 3"/>
          <p:cNvSpPr>
            <a:spLocks noGrp="1"/>
          </p:cNvSpPr>
          <p:nvPr>
            <p:ph type="body" sz="half" idx="2"/>
          </p:nvPr>
        </p:nvSpPr>
        <p:spPr>
          <a:xfrm>
            <a:off x="1792288" y="5015211"/>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5EFD39EB-27BA-4ADE-9B40-0F419F759446}" type="slidenum">
              <a:rPr lang="de-DE"/>
              <a:pPr>
                <a:defRPr/>
              </a:pPr>
              <a:t>‹#›</a:t>
            </a:fld>
            <a:endParaRPr lang="de-DE" dirty="0"/>
          </a:p>
        </p:txBody>
      </p:sp>
    </p:spTree>
    <p:extLst>
      <p:ext uri="{BB962C8B-B14F-4D97-AF65-F5344CB8AC3E}">
        <p14:creationId xmlns:p14="http://schemas.microsoft.com/office/powerpoint/2010/main" val="28911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0"/>
            <a:ext cx="457200" cy="5181600"/>
          </a:xfrm>
          <a:prstGeom prst="rect">
            <a:avLst/>
          </a:prstGeom>
          <a:solidFill>
            <a:srgbClr val="FF7900">
              <a:alpha val="59999"/>
            </a:srgbClr>
          </a:solidFill>
          <a:ln>
            <a:noFill/>
          </a:ln>
          <a:extLst>
            <a:ext uri="{91240B29-F687-4F45-9708-019B960494DF}">
              <a14:hiddenLine xmlns:a14="http://schemas.microsoft.com/office/drawing/2010/main" w="9525">
                <a:solidFill>
                  <a:schemeClr val="accent1"/>
                </a:solidFill>
                <a:miter lim="800000"/>
                <a:headEnd/>
                <a:tailEnd/>
              </a14:hiddenLine>
            </a:ext>
          </a:extLst>
        </p:spPr>
        <p:txBody>
          <a:bodyPr wrap="none" anchor="ctr"/>
          <a:lstStyle/>
          <a:p>
            <a:pPr algn="ctr"/>
            <a:endParaRPr lang="en-US"/>
          </a:p>
        </p:txBody>
      </p:sp>
      <p:sp>
        <p:nvSpPr>
          <p:cNvPr id="1027" name="Rectangle 12"/>
          <p:cNvSpPr>
            <a:spLocks noChangeArrowheads="1"/>
          </p:cNvSpPr>
          <p:nvPr userDrawn="1"/>
        </p:nvSpPr>
        <p:spPr bwMode="auto">
          <a:xfrm>
            <a:off x="0" y="5943600"/>
            <a:ext cx="9144000" cy="914400"/>
          </a:xfrm>
          <a:prstGeom prst="rect">
            <a:avLst/>
          </a:prstGeom>
          <a:solidFill>
            <a:srgbClr val="00335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28" name="Rectangle 10"/>
          <p:cNvSpPr>
            <a:spLocks noChangeArrowheads="1"/>
          </p:cNvSpPr>
          <p:nvPr userDrawn="1"/>
        </p:nvSpPr>
        <p:spPr bwMode="auto">
          <a:xfrm>
            <a:off x="0" y="1905000"/>
            <a:ext cx="457200" cy="914400"/>
          </a:xfrm>
          <a:prstGeom prst="rect">
            <a:avLst/>
          </a:prstGeom>
          <a:solidFill>
            <a:srgbClr val="FF7900">
              <a:alpha val="98822"/>
            </a:srgbClr>
          </a:solidFill>
          <a:ln>
            <a:noFill/>
          </a:ln>
          <a:extLst>
            <a:ext uri="{91240B29-F687-4F45-9708-019B960494DF}">
              <a14:hiddenLine xmlns:a14="http://schemas.microsoft.com/office/drawing/2010/main" w="9525">
                <a:solidFill>
                  <a:schemeClr val="accent1"/>
                </a:solidFill>
                <a:miter lim="800000"/>
                <a:headEnd/>
                <a:tailEnd/>
              </a14:hiddenLine>
            </a:ext>
          </a:extLst>
        </p:spPr>
        <p:txBody>
          <a:bodyPr wrap="none" anchor="ctr"/>
          <a:lstStyle/>
          <a:p>
            <a:pPr algn="ctr"/>
            <a:endParaRPr lang="en-US"/>
          </a:p>
        </p:txBody>
      </p:sp>
      <p:sp>
        <p:nvSpPr>
          <p:cNvPr id="1030" name="Rectangle 6"/>
          <p:cNvSpPr>
            <a:spLocks noGrp="1" noChangeArrowheads="1"/>
          </p:cNvSpPr>
          <p:nvPr>
            <p:ph type="sldNum" sz="quarter" idx="4"/>
          </p:nvPr>
        </p:nvSpPr>
        <p:spPr bwMode="auto">
          <a:xfrm>
            <a:off x="107950" y="6237288"/>
            <a:ext cx="592138" cy="36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b="1">
                <a:solidFill>
                  <a:schemeClr val="bg1"/>
                </a:solidFill>
              </a:defRPr>
            </a:lvl1pPr>
          </a:lstStyle>
          <a:p>
            <a:pPr>
              <a:defRPr/>
            </a:pPr>
            <a:fld id="{C6EC7ECD-B288-46EF-9E3F-195ADABE8D60}" type="slidenum">
              <a:rPr lang="de-DE"/>
              <a:pPr>
                <a:defRPr/>
              </a:pPr>
              <a:t>‹#›</a:t>
            </a:fld>
            <a:endParaRPr lang="de-DE" dirty="0"/>
          </a:p>
        </p:txBody>
      </p:sp>
      <p:sp>
        <p:nvSpPr>
          <p:cNvPr id="2" name="Rectangle 13"/>
          <p:cNvSpPr>
            <a:spLocks noChangeArrowheads="1"/>
          </p:cNvSpPr>
          <p:nvPr userDrawn="1"/>
        </p:nvSpPr>
        <p:spPr bwMode="auto">
          <a:xfrm>
            <a:off x="0" y="2819400"/>
            <a:ext cx="457200" cy="3124200"/>
          </a:xfrm>
          <a:prstGeom prst="rect">
            <a:avLst/>
          </a:prstGeom>
          <a:solidFill>
            <a:srgbClr val="FF7900">
              <a:alpha val="50195"/>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31" name="Rectangle 14"/>
          <p:cNvSpPr>
            <a:spLocks noChangeArrowheads="1"/>
          </p:cNvSpPr>
          <p:nvPr userDrawn="1"/>
        </p:nvSpPr>
        <p:spPr bwMode="auto">
          <a:xfrm>
            <a:off x="0" y="1524000"/>
            <a:ext cx="457200" cy="3657600"/>
          </a:xfrm>
          <a:prstGeom prst="rect">
            <a:avLst/>
          </a:prstGeom>
          <a:solidFill>
            <a:srgbClr val="FF7900"/>
          </a:solidFill>
          <a:ln>
            <a:noFill/>
          </a:ln>
          <a:extLst>
            <a:ext uri="{91240B29-F687-4F45-9708-019B960494DF}">
              <a14:hiddenLine xmlns:a14="http://schemas.microsoft.com/office/drawing/2010/main" w="9525">
                <a:solidFill>
                  <a:schemeClr val="accent1"/>
                </a:solidFill>
                <a:miter lim="800000"/>
                <a:headEnd/>
                <a:tailEnd/>
              </a14:hiddenLine>
            </a:ext>
          </a:extLst>
        </p:spPr>
        <p:txBody>
          <a:bodyPr wrap="none" anchor="ctr"/>
          <a:lstStyle/>
          <a:p>
            <a:pPr algn="ctr"/>
            <a:endParaRPr lang="en-US"/>
          </a:p>
        </p:txBody>
      </p:sp>
      <p:sp>
        <p:nvSpPr>
          <p:cNvPr id="1032" name="Rectangle 16"/>
          <p:cNvSpPr>
            <a:spLocks noChangeArrowheads="1"/>
          </p:cNvSpPr>
          <p:nvPr userDrawn="1"/>
        </p:nvSpPr>
        <p:spPr bwMode="auto">
          <a:xfrm>
            <a:off x="0" y="3124200"/>
            <a:ext cx="457200" cy="76200"/>
          </a:xfrm>
          <a:prstGeom prst="rect">
            <a:avLst/>
          </a:prstGeom>
          <a:solidFill>
            <a:srgbClr val="FF7900">
              <a:alpha val="0"/>
            </a:srgbClr>
          </a:solidFill>
          <a:ln>
            <a:noFill/>
          </a:ln>
          <a:extLst>
            <a:ext uri="{91240B29-F687-4F45-9708-019B960494DF}">
              <a14:hiddenLine xmlns:a14="http://schemas.microsoft.com/office/drawing/2010/main" w="9525">
                <a:solidFill>
                  <a:schemeClr val="accent1"/>
                </a:solidFill>
                <a:miter lim="800000"/>
                <a:headEnd/>
                <a:tailEnd/>
              </a14:hiddenLine>
            </a:ext>
          </a:extLst>
        </p:spPr>
        <p:txBody>
          <a:bodyPr wrap="none" anchor="ctr"/>
          <a:lstStyle/>
          <a:p>
            <a:pPr algn="ctr"/>
            <a:endParaRPr lang="en-US">
              <a:solidFill>
                <a:schemeClr val="hlink"/>
              </a:solidFill>
            </a:endParaRPr>
          </a:p>
        </p:txBody>
      </p:sp>
      <p:sp>
        <p:nvSpPr>
          <p:cNvPr id="1033" name="Rectangle 17"/>
          <p:cNvSpPr>
            <a:spLocks noChangeArrowheads="1"/>
          </p:cNvSpPr>
          <p:nvPr userDrawn="1"/>
        </p:nvSpPr>
        <p:spPr bwMode="auto">
          <a:xfrm>
            <a:off x="0" y="381000"/>
            <a:ext cx="457200" cy="76200"/>
          </a:xfrm>
          <a:prstGeom prst="rect">
            <a:avLst/>
          </a:prstGeom>
          <a:solidFill>
            <a:srgbClr val="FF7900">
              <a:alpha val="50195"/>
            </a:srgbClr>
          </a:solidFill>
          <a:ln>
            <a:noFill/>
          </a:ln>
          <a:extLst>
            <a:ext uri="{91240B29-F687-4F45-9708-019B960494DF}">
              <a14:hiddenLine xmlns:a14="http://schemas.microsoft.com/office/drawing/2010/main" w="9525">
                <a:solidFill>
                  <a:schemeClr val="accent1"/>
                </a:solidFill>
                <a:miter lim="800000"/>
                <a:headEnd/>
                <a:tailEnd/>
              </a14:hiddenLine>
            </a:ext>
          </a:extLst>
        </p:spPr>
        <p:txBody>
          <a:bodyPr wrap="none" anchor="ctr"/>
          <a:lstStyle/>
          <a:p>
            <a:pPr algn="ctr"/>
            <a:endParaRPr lang="en-US">
              <a:solidFill>
                <a:schemeClr val="hlink"/>
              </a:solidFill>
            </a:endParaRPr>
          </a:p>
        </p:txBody>
      </p:sp>
      <p:sp>
        <p:nvSpPr>
          <p:cNvPr id="1034" name="Rectangle 18"/>
          <p:cNvSpPr>
            <a:spLocks noChangeArrowheads="1"/>
          </p:cNvSpPr>
          <p:nvPr userDrawn="1"/>
        </p:nvSpPr>
        <p:spPr bwMode="auto">
          <a:xfrm>
            <a:off x="0" y="5867400"/>
            <a:ext cx="457200" cy="76200"/>
          </a:xfrm>
          <a:prstGeom prst="rect">
            <a:avLst/>
          </a:prstGeom>
          <a:solidFill>
            <a:schemeClr val="bg1">
              <a:alpha val="45097"/>
            </a:schemeClr>
          </a:solidFill>
          <a:ln>
            <a:noFill/>
          </a:ln>
          <a:extLst>
            <a:ext uri="{91240B29-F687-4F45-9708-019B960494DF}">
              <a14:hiddenLine xmlns:a14="http://schemas.microsoft.com/office/drawing/2010/main" w="9525">
                <a:solidFill>
                  <a:schemeClr val="accent1"/>
                </a:solidFill>
                <a:miter lim="800000"/>
                <a:headEnd/>
                <a:tailEnd/>
              </a14:hiddenLine>
            </a:ext>
          </a:extLst>
        </p:spPr>
        <p:txBody>
          <a:bodyPr wrap="none" anchor="ctr"/>
          <a:lstStyle/>
          <a:p>
            <a:pPr algn="ctr"/>
            <a:endParaRPr lang="en-US">
              <a:solidFill>
                <a:schemeClr val="hlink"/>
              </a:solidFill>
            </a:endParaRPr>
          </a:p>
        </p:txBody>
      </p:sp>
      <p:sp>
        <p:nvSpPr>
          <p:cNvPr id="1035" name="Rectangle 8"/>
          <p:cNvSpPr>
            <a:spLocks noChangeArrowheads="1"/>
          </p:cNvSpPr>
          <p:nvPr userDrawn="1"/>
        </p:nvSpPr>
        <p:spPr bwMode="auto">
          <a:xfrm>
            <a:off x="0" y="6781800"/>
            <a:ext cx="9144000" cy="76200"/>
          </a:xfrm>
          <a:prstGeom prst="rect">
            <a:avLst/>
          </a:prstGeom>
          <a:solidFill>
            <a:srgbClr val="00747A"/>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36" name="Line 21"/>
          <p:cNvSpPr>
            <a:spLocks noChangeShapeType="1"/>
          </p:cNvSpPr>
          <p:nvPr userDrawn="1"/>
        </p:nvSpPr>
        <p:spPr bwMode="auto">
          <a:xfrm>
            <a:off x="0" y="6781800"/>
            <a:ext cx="914400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Rectangle 22"/>
          <p:cNvSpPr>
            <a:spLocks noChangeArrowheads="1"/>
          </p:cNvSpPr>
          <p:nvPr userDrawn="1"/>
        </p:nvSpPr>
        <p:spPr bwMode="auto">
          <a:xfrm>
            <a:off x="0" y="0"/>
            <a:ext cx="457200" cy="457200"/>
          </a:xfrm>
          <a:prstGeom prst="rect">
            <a:avLst/>
          </a:prstGeom>
          <a:solidFill>
            <a:srgbClr val="FF7900"/>
          </a:solidFill>
          <a:ln>
            <a:noFill/>
          </a:ln>
          <a:extLst>
            <a:ext uri="{91240B29-F687-4F45-9708-019B960494DF}">
              <a14:hiddenLine xmlns:a14="http://schemas.microsoft.com/office/drawing/2010/main" w="9525">
                <a:solidFill>
                  <a:schemeClr val="accent1"/>
                </a:solidFill>
                <a:miter lim="800000"/>
                <a:headEnd/>
                <a:tailEnd/>
              </a14:hiddenLine>
            </a:ext>
          </a:extLst>
        </p:spPr>
        <p:txBody>
          <a:bodyPr wrap="none" anchor="ctr"/>
          <a:lstStyle/>
          <a:p>
            <a:pPr algn="ctr"/>
            <a:endParaRPr lang="en-US"/>
          </a:p>
        </p:txBody>
      </p:sp>
      <p:sp>
        <p:nvSpPr>
          <p:cNvPr id="1038" name="Rectangle 23"/>
          <p:cNvSpPr>
            <a:spLocks noChangeArrowheads="1"/>
          </p:cNvSpPr>
          <p:nvPr userDrawn="1"/>
        </p:nvSpPr>
        <p:spPr bwMode="auto">
          <a:xfrm>
            <a:off x="0" y="1219200"/>
            <a:ext cx="457200" cy="152400"/>
          </a:xfrm>
          <a:prstGeom prst="rect">
            <a:avLst/>
          </a:prstGeom>
          <a:solidFill>
            <a:srgbClr val="FF7900"/>
          </a:solidFill>
          <a:ln>
            <a:noFill/>
          </a:ln>
          <a:extLst>
            <a:ext uri="{91240B29-F687-4F45-9708-019B960494DF}">
              <a14:hiddenLine xmlns:a14="http://schemas.microsoft.com/office/drawing/2010/main" w="9525">
                <a:solidFill>
                  <a:schemeClr val="accent1"/>
                </a:solidFill>
                <a:miter lim="800000"/>
                <a:headEnd/>
                <a:tailEnd/>
              </a14:hiddenLine>
            </a:ext>
          </a:extLst>
        </p:spPr>
        <p:txBody>
          <a:bodyPr wrap="none" anchor="ctr"/>
          <a:lstStyle/>
          <a:p>
            <a:pPr algn="ctr"/>
            <a:endParaRPr lang="en-US"/>
          </a:p>
        </p:txBody>
      </p:sp>
      <p:sp>
        <p:nvSpPr>
          <p:cNvPr id="1039" name="Rectangle 24"/>
          <p:cNvSpPr>
            <a:spLocks noChangeArrowheads="1"/>
          </p:cNvSpPr>
          <p:nvPr userDrawn="1"/>
        </p:nvSpPr>
        <p:spPr bwMode="auto">
          <a:xfrm>
            <a:off x="0" y="5257800"/>
            <a:ext cx="457200" cy="152400"/>
          </a:xfrm>
          <a:prstGeom prst="rect">
            <a:avLst/>
          </a:prstGeom>
          <a:solidFill>
            <a:srgbClr val="FF7900"/>
          </a:solidFill>
          <a:ln>
            <a:noFill/>
          </a:ln>
          <a:extLst>
            <a:ext uri="{91240B29-F687-4F45-9708-019B960494DF}">
              <a14:hiddenLine xmlns:a14="http://schemas.microsoft.com/office/drawing/2010/main" w="9525">
                <a:solidFill>
                  <a:schemeClr val="accent1"/>
                </a:solidFill>
                <a:miter lim="800000"/>
                <a:headEnd/>
                <a:tailEnd/>
              </a14:hiddenLine>
            </a:ext>
          </a:extLst>
        </p:spPr>
        <p:txBody>
          <a:bodyPr wrap="none" anchor="ctr"/>
          <a:lstStyle/>
          <a:p>
            <a:pPr algn="ctr"/>
            <a:endParaRPr lang="en-US"/>
          </a:p>
        </p:txBody>
      </p:sp>
      <p:pic>
        <p:nvPicPr>
          <p:cNvPr id="1040" name="Picture 26" descr="ENGLogoWeis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24750" y="6165850"/>
            <a:ext cx="1295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5"/>
          <p:cNvSpPr txBox="1">
            <a:spLocks noChangeArrowheads="1"/>
          </p:cNvSpPr>
          <p:nvPr userDrawn="1"/>
        </p:nvSpPr>
        <p:spPr bwMode="auto">
          <a:xfrm>
            <a:off x="900113" y="6092825"/>
            <a:ext cx="6048375" cy="57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rIns="0"/>
          <a:lstStyle>
            <a:defPPr>
              <a:defRPr lang="de-DE"/>
            </a:defPPr>
            <a:lvl1pPr algn="r" rtl="0" eaLnBrk="0" fontAlgn="base" hangingPunct="0">
              <a:spcBef>
                <a:spcPct val="0"/>
              </a:spcBef>
              <a:spcAft>
                <a:spcPct val="0"/>
              </a:spcAft>
              <a:defRPr sz="1000" kern="1200" smtClean="0">
                <a:solidFill>
                  <a:schemeClr val="bg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pPr algn="l">
              <a:lnSpc>
                <a:spcPct val="150000"/>
              </a:lnSpc>
              <a:defRPr/>
            </a:pPr>
            <a:endParaRPr lang="de-DE" sz="1100" dirty="0"/>
          </a:p>
          <a:p>
            <a:pPr algn="l">
              <a:lnSpc>
                <a:spcPct val="150000"/>
              </a:lnSpc>
              <a:defRPr/>
            </a:pPr>
            <a:r>
              <a:rPr lang="de-DE" sz="1100" dirty="0"/>
              <a:t>Software </a:t>
            </a:r>
            <a:r>
              <a:rPr lang="de-DE" sz="1100" dirty="0" err="1"/>
              <a:t>Architectures</a:t>
            </a:r>
            <a:r>
              <a:rPr lang="de-DE" sz="1100" dirty="0"/>
              <a:t> </a:t>
            </a:r>
            <a:r>
              <a:rPr lang="de-DE" sz="1100" dirty="0" err="1"/>
              <a:t>and</a:t>
            </a:r>
            <a:r>
              <a:rPr lang="de-DE" sz="1100" dirty="0"/>
              <a:t> </a:t>
            </a:r>
            <a:r>
              <a:rPr lang="de-DE" sz="1100" dirty="0" err="1"/>
              <a:t>Product</a:t>
            </a:r>
            <a:r>
              <a:rPr lang="de-DE" sz="1100" dirty="0"/>
              <a:t> Lines Group, www.tu-ilmenau.de\swarch-pl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defRPr>
      </a:lvl5pPr>
      <a:lvl6pPr marL="457200" algn="ctr" rtl="0" fontAlgn="base">
        <a:spcBef>
          <a:spcPct val="0"/>
        </a:spcBef>
        <a:spcAft>
          <a:spcPct val="0"/>
        </a:spcAft>
        <a:defRPr sz="4400">
          <a:solidFill>
            <a:schemeClr val="tx2"/>
          </a:solidFill>
          <a:latin typeface="Arial" charset="0"/>
          <a:ea typeface="ＭＳ Ｐゴシック" pitchFamily="1" charset="-128"/>
        </a:defRPr>
      </a:lvl6pPr>
      <a:lvl7pPr marL="914400" algn="ctr" rtl="0" fontAlgn="base">
        <a:spcBef>
          <a:spcPct val="0"/>
        </a:spcBef>
        <a:spcAft>
          <a:spcPct val="0"/>
        </a:spcAft>
        <a:defRPr sz="4400">
          <a:solidFill>
            <a:schemeClr val="tx2"/>
          </a:solidFill>
          <a:latin typeface="Arial" charset="0"/>
          <a:ea typeface="ＭＳ Ｐゴシック" pitchFamily="1" charset="-128"/>
        </a:defRPr>
      </a:lvl7pPr>
      <a:lvl8pPr marL="1371600" algn="ctr" rtl="0" fontAlgn="base">
        <a:spcBef>
          <a:spcPct val="0"/>
        </a:spcBef>
        <a:spcAft>
          <a:spcPct val="0"/>
        </a:spcAft>
        <a:defRPr sz="4400">
          <a:solidFill>
            <a:schemeClr val="tx2"/>
          </a:solidFill>
          <a:latin typeface="Arial" charset="0"/>
          <a:ea typeface="ＭＳ Ｐゴシック" pitchFamily="1" charset="-128"/>
        </a:defRPr>
      </a:lvl8pPr>
      <a:lvl9pPr marL="1828800" algn="ctr" rtl="0" fontAlgn="base">
        <a:spcBef>
          <a:spcPct val="0"/>
        </a:spcBef>
        <a:spcAft>
          <a:spcPct val="0"/>
        </a:spcAft>
        <a:defRPr sz="4400">
          <a:solidFill>
            <a:schemeClr val="tx2"/>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el 1"/>
          <p:cNvSpPr>
            <a:spLocks noGrp="1"/>
          </p:cNvSpPr>
          <p:nvPr>
            <p:ph type="ctrTitle"/>
          </p:nvPr>
        </p:nvSpPr>
        <p:spPr bwMode="auto">
          <a:xfrm>
            <a:off x="685800" y="764704"/>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A WEB-BASED PROTOTYPE FOR REMOTE</a:t>
            </a:r>
            <a:br>
              <a:rPr lang="en-US" dirty="0"/>
            </a:br>
            <a:r>
              <a:rPr lang="en-US" dirty="0"/>
              <a:t>CAR DIAGNOSTICS</a:t>
            </a:r>
            <a:endParaRPr lang="en-US" sz="3200" dirty="0"/>
          </a:p>
        </p:txBody>
      </p:sp>
      <p:sp>
        <p:nvSpPr>
          <p:cNvPr id="2051" name="Untertitel 2"/>
          <p:cNvSpPr>
            <a:spLocks noGrp="1"/>
          </p:cNvSpPr>
          <p:nvPr>
            <p:ph type="subTitle" idx="1"/>
          </p:nvPr>
        </p:nvSpPr>
        <p:spPr bwMode="auto">
          <a:xfrm>
            <a:off x="2057400" y="3717032"/>
            <a:ext cx="64008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r>
              <a:rPr lang="de-DE" sz="2500" dirty="0"/>
              <a:t>Dragos Duca</a:t>
            </a:r>
          </a:p>
          <a:p>
            <a:pPr algn="r"/>
            <a:r>
              <a:rPr lang="de-DE" sz="2500" dirty="0"/>
              <a:t>Iulia Lazaroaie</a:t>
            </a:r>
          </a:p>
          <a:p>
            <a:pPr algn="r"/>
            <a:r>
              <a:rPr lang="de-DE" sz="2500" dirty="0"/>
              <a:t>Bogdan Lupu</a:t>
            </a:r>
          </a:p>
          <a:p>
            <a:pPr algn="r"/>
            <a:r>
              <a:rPr lang="de-DE" sz="2500" dirty="0"/>
              <a:t>Ciprian Mierea</a:t>
            </a:r>
            <a:endParaRPr lang="en-US" sz="2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Performance requirements</a:t>
            </a:r>
          </a:p>
          <a:p>
            <a:r>
              <a:rPr lang="en-US" sz="2200" dirty="0"/>
              <a:t>Description: System needs to be as optimized as possible so every user will be able to use it.</a:t>
            </a:r>
          </a:p>
          <a:p>
            <a:r>
              <a:rPr lang="en-US" sz="2200" dirty="0"/>
              <a:t>Rationale: Most users will get annoyed from application responses that are longer than 3 seconds and will quit using the application</a:t>
            </a:r>
          </a:p>
          <a:p>
            <a:r>
              <a:rPr lang="en-US" sz="2200" dirty="0"/>
              <a:t>Origin: common sense</a:t>
            </a:r>
          </a:p>
          <a:p>
            <a:r>
              <a:rPr lang="en-US" sz="2200" dirty="0"/>
              <a:t>Fit criterion: Makes the application user friendly</a:t>
            </a:r>
          </a:p>
          <a:p>
            <a:r>
              <a:rPr lang="en-US" sz="2200" dirty="0"/>
              <a:t>Dependencies: Skilled developers to implement</a:t>
            </a:r>
          </a:p>
        </p:txBody>
      </p:sp>
      <p:sp>
        <p:nvSpPr>
          <p:cNvPr id="4" name="Slide Number Placeholder 3"/>
          <p:cNvSpPr>
            <a:spLocks noGrp="1"/>
          </p:cNvSpPr>
          <p:nvPr>
            <p:ph type="sldNum" sz="quarter" idx="10"/>
          </p:nvPr>
        </p:nvSpPr>
        <p:spPr/>
        <p:txBody>
          <a:bodyPr/>
          <a:lstStyle/>
          <a:p>
            <a:pPr>
              <a:defRPr/>
            </a:pPr>
            <a:fld id="{09221315-782D-4F26-86CE-4B4A39D3DC62}" type="slidenum">
              <a:rPr lang="de-DE" smtClean="0"/>
              <a:pPr>
                <a:defRPr/>
              </a:pPr>
              <a:t>10</a:t>
            </a:fld>
            <a:endParaRPr lang="de-DE" dirty="0"/>
          </a:p>
        </p:txBody>
      </p:sp>
    </p:spTree>
    <p:extLst>
      <p:ext uri="{BB962C8B-B14F-4D97-AF65-F5344CB8AC3E}">
        <p14:creationId xmlns:p14="http://schemas.microsoft.com/office/powerpoint/2010/main" val="2688479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Safety requirements</a:t>
            </a:r>
          </a:p>
          <a:p>
            <a:r>
              <a:rPr lang="en-US" sz="2200" dirty="0"/>
              <a:t>Description: Valid driving license for the user is needed</a:t>
            </a:r>
          </a:p>
          <a:p>
            <a:r>
              <a:rPr lang="en-US" sz="2200" dirty="0"/>
              <a:t>Rationale: You should not be able to control a car without knowing the current legislation laws and a basic training to control a car</a:t>
            </a:r>
          </a:p>
          <a:p>
            <a:r>
              <a:rPr lang="en-US" sz="2200" dirty="0"/>
              <a:t>Origin: The law</a:t>
            </a:r>
          </a:p>
          <a:p>
            <a:r>
              <a:rPr lang="en-US" sz="2200" dirty="0"/>
              <a:t>Fit criterion: Ensures the user stays alive</a:t>
            </a:r>
          </a:p>
          <a:p>
            <a:r>
              <a:rPr lang="en-US" sz="2200" dirty="0"/>
              <a:t>Dependencies: Having a valid driving license</a:t>
            </a:r>
          </a:p>
          <a:p>
            <a:endParaRPr lang="en-US" sz="2200" dirty="0"/>
          </a:p>
        </p:txBody>
      </p:sp>
      <p:sp>
        <p:nvSpPr>
          <p:cNvPr id="4" name="Slide Number Placeholder 3"/>
          <p:cNvSpPr>
            <a:spLocks noGrp="1"/>
          </p:cNvSpPr>
          <p:nvPr>
            <p:ph type="sldNum" sz="quarter" idx="10"/>
          </p:nvPr>
        </p:nvSpPr>
        <p:spPr/>
        <p:txBody>
          <a:bodyPr/>
          <a:lstStyle/>
          <a:p>
            <a:pPr>
              <a:defRPr/>
            </a:pPr>
            <a:fld id="{09221315-782D-4F26-86CE-4B4A39D3DC62}" type="slidenum">
              <a:rPr lang="de-DE" smtClean="0"/>
              <a:pPr>
                <a:defRPr/>
              </a:pPr>
              <a:t>11</a:t>
            </a:fld>
            <a:endParaRPr lang="de-DE" dirty="0"/>
          </a:p>
        </p:txBody>
      </p:sp>
    </p:spTree>
    <p:extLst>
      <p:ext uri="{BB962C8B-B14F-4D97-AF65-F5344CB8AC3E}">
        <p14:creationId xmlns:p14="http://schemas.microsoft.com/office/powerpoint/2010/main" val="166732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560" y="116632"/>
            <a:ext cx="8229600" cy="864096"/>
          </a:xfrm>
        </p:spPr>
        <p:txBody>
          <a:bodyPr/>
          <a:lstStyle/>
          <a:p>
            <a:pPr algn="l"/>
            <a:r>
              <a:rPr lang="de-DE" sz="3600" b="1" dirty="0" err="1">
                <a:solidFill>
                  <a:schemeClr val="tx1"/>
                </a:solidFill>
              </a:rPr>
              <a:t>W</a:t>
            </a:r>
            <a:r>
              <a:rPr lang="de-DE" sz="3600" dirty="0" err="1"/>
              <a:t>hy</a:t>
            </a:r>
            <a:r>
              <a:rPr lang="de-DE" sz="3600" dirty="0"/>
              <a:t> </a:t>
            </a:r>
            <a:r>
              <a:rPr lang="de-DE" sz="3600" dirty="0" err="1"/>
              <a:t>should</a:t>
            </a:r>
            <a:r>
              <a:rPr lang="de-DE" sz="3600" dirty="0"/>
              <a:t> </a:t>
            </a:r>
            <a:r>
              <a:rPr lang="de-DE" sz="3600" dirty="0" err="1"/>
              <a:t>we</a:t>
            </a:r>
            <a:r>
              <a:rPr lang="de-DE" sz="3600" dirty="0"/>
              <a:t> </a:t>
            </a:r>
            <a:r>
              <a:rPr lang="de-DE" sz="3600" dirty="0" err="1"/>
              <a:t>have</a:t>
            </a:r>
            <a:r>
              <a:rPr lang="de-DE" sz="3600" dirty="0"/>
              <a:t> </a:t>
            </a:r>
            <a:r>
              <a:rPr lang="de-DE" sz="3600" dirty="0" err="1"/>
              <a:t>this</a:t>
            </a:r>
            <a:r>
              <a:rPr lang="de-DE" sz="3600" dirty="0"/>
              <a:t> </a:t>
            </a:r>
            <a:r>
              <a:rPr lang="de-DE" sz="3600" dirty="0" err="1"/>
              <a:t>project</a:t>
            </a:r>
            <a:r>
              <a:rPr lang="de-DE" sz="3600" dirty="0"/>
              <a:t>? (1/2)</a:t>
            </a:r>
          </a:p>
        </p:txBody>
      </p:sp>
      <p:sp>
        <p:nvSpPr>
          <p:cNvPr id="3" name="Inhaltsplatzhalter 2"/>
          <p:cNvSpPr>
            <a:spLocks noGrp="1"/>
          </p:cNvSpPr>
          <p:nvPr>
            <p:ph idx="1"/>
          </p:nvPr>
        </p:nvSpPr>
        <p:spPr>
          <a:xfrm>
            <a:off x="662880" y="764704"/>
            <a:ext cx="8229600" cy="5112568"/>
          </a:xfrm>
        </p:spPr>
        <p:txBody>
          <a:bodyPr/>
          <a:lstStyle/>
          <a:p>
            <a:pPr marL="0" indent="0">
              <a:lnSpc>
                <a:spcPct val="150000"/>
              </a:lnSpc>
              <a:buNone/>
            </a:pPr>
            <a:r>
              <a:rPr lang="de-DE" sz="2000" b="1" dirty="0"/>
              <a:t>Motivation</a:t>
            </a:r>
          </a:p>
          <a:p>
            <a:pPr>
              <a:lnSpc>
                <a:spcPct val="150000"/>
              </a:lnSpc>
              <a:buFont typeface="Arial" panose="020B0604020202020204" pitchFamily="34" charset="0"/>
              <a:buChar char="•"/>
            </a:pPr>
            <a:r>
              <a:rPr lang="de-DE" sz="2000" dirty="0" err="1"/>
              <a:t>For</a:t>
            </a:r>
            <a:r>
              <a:rPr lang="de-DE" sz="2000" dirty="0"/>
              <a:t> </a:t>
            </a:r>
            <a:r>
              <a:rPr lang="de-DE" sz="2000" dirty="0" err="1"/>
              <a:t>customers</a:t>
            </a:r>
            <a:endParaRPr lang="de-DE" sz="2000" dirty="0"/>
          </a:p>
          <a:p>
            <a:pPr lvl="1">
              <a:lnSpc>
                <a:spcPct val="150000"/>
              </a:lnSpc>
              <a:buFont typeface="Arial" panose="020B0604020202020204" pitchFamily="34" charset="0"/>
              <a:buChar char="•"/>
            </a:pPr>
            <a:r>
              <a:rPr lang="de-DE" sz="1600" dirty="0"/>
              <a:t>Easy, flexible and cheaper solution to remote diagnose a car</a:t>
            </a:r>
          </a:p>
          <a:p>
            <a:pPr>
              <a:lnSpc>
                <a:spcPct val="150000"/>
              </a:lnSpc>
              <a:buFont typeface="Arial" panose="020B0604020202020204" pitchFamily="34" charset="0"/>
              <a:buChar char="•"/>
            </a:pPr>
            <a:r>
              <a:rPr lang="de-DE" sz="2000" dirty="0" err="1"/>
              <a:t>For</a:t>
            </a:r>
            <a:r>
              <a:rPr lang="de-DE" sz="2000" dirty="0"/>
              <a:t> </a:t>
            </a:r>
            <a:r>
              <a:rPr lang="de-DE" sz="2000" dirty="0" err="1"/>
              <a:t>developers</a:t>
            </a:r>
            <a:endParaRPr lang="de-DE" sz="2000" dirty="0"/>
          </a:p>
          <a:p>
            <a:pPr lvl="1">
              <a:lnSpc>
                <a:spcPct val="150000"/>
              </a:lnSpc>
              <a:buFont typeface="Arial" panose="020B0604020202020204" pitchFamily="34" charset="0"/>
              <a:buChar char="•"/>
            </a:pPr>
            <a:r>
              <a:rPr lang="de-DE" sz="1600" dirty="0"/>
              <a:t>In the automotive domain Javascript is meerly used and this project is a good opportunity to show the power of Javascript.</a:t>
            </a:r>
          </a:p>
          <a:p>
            <a:pPr>
              <a:lnSpc>
                <a:spcPct val="150000"/>
              </a:lnSpc>
              <a:buFont typeface="Arial" panose="020B0604020202020204" pitchFamily="34" charset="0"/>
              <a:buChar char="•"/>
            </a:pPr>
            <a:r>
              <a:rPr lang="de-DE" sz="2000" dirty="0" err="1"/>
              <a:t>For</a:t>
            </a:r>
            <a:r>
              <a:rPr lang="de-DE" sz="2000" dirty="0"/>
              <a:t> </a:t>
            </a:r>
            <a:r>
              <a:rPr lang="de-DE" sz="2000" dirty="0" err="1"/>
              <a:t>the</a:t>
            </a:r>
            <a:r>
              <a:rPr lang="de-DE" sz="2000" dirty="0"/>
              <a:t> </a:t>
            </a:r>
            <a:r>
              <a:rPr lang="de-DE" sz="2000" dirty="0" err="1"/>
              <a:t>management</a:t>
            </a:r>
            <a:r>
              <a:rPr lang="de-DE" sz="2000" dirty="0"/>
              <a:t>: </a:t>
            </a:r>
            <a:r>
              <a:rPr lang="de-DE" sz="2000" dirty="0" err="1"/>
              <a:t>What</a:t>
            </a:r>
            <a:r>
              <a:rPr lang="de-DE" sz="2000" dirty="0"/>
              <a:t> </a:t>
            </a:r>
            <a:r>
              <a:rPr lang="de-DE" sz="2000" dirty="0" err="1"/>
              <a:t>is</a:t>
            </a:r>
            <a:r>
              <a:rPr lang="de-DE" sz="2000" dirty="0"/>
              <a:t> </a:t>
            </a:r>
            <a:r>
              <a:rPr lang="de-DE" sz="2000" dirty="0" err="1"/>
              <a:t>the</a:t>
            </a:r>
            <a:r>
              <a:rPr lang="de-DE" sz="2000" dirty="0"/>
              <a:t> </a:t>
            </a:r>
            <a:r>
              <a:rPr lang="de-DE" sz="2000" dirty="0" err="1"/>
              <a:t>business</a:t>
            </a:r>
            <a:r>
              <a:rPr lang="de-DE" sz="2000" dirty="0"/>
              <a:t> </a:t>
            </a:r>
            <a:r>
              <a:rPr lang="de-DE" sz="2000" dirty="0" err="1"/>
              <a:t>case</a:t>
            </a:r>
            <a:r>
              <a:rPr lang="de-DE" sz="2000" dirty="0"/>
              <a:t> </a:t>
            </a:r>
            <a:r>
              <a:rPr lang="de-DE" sz="2000" dirty="0" err="1"/>
              <a:t>for</a:t>
            </a:r>
            <a:r>
              <a:rPr lang="de-DE" sz="2000" dirty="0"/>
              <a:t> </a:t>
            </a:r>
            <a:r>
              <a:rPr lang="de-DE" sz="2000" dirty="0" err="1"/>
              <a:t>this</a:t>
            </a:r>
            <a:r>
              <a:rPr lang="de-DE" sz="2000" dirty="0"/>
              <a:t> </a:t>
            </a:r>
            <a:r>
              <a:rPr lang="de-DE" sz="2000" dirty="0" err="1"/>
              <a:t>project</a:t>
            </a:r>
            <a:r>
              <a:rPr lang="de-DE" sz="2000" dirty="0"/>
              <a:t>?</a:t>
            </a:r>
          </a:p>
          <a:p>
            <a:pPr lvl="1">
              <a:lnSpc>
                <a:spcPct val="150000"/>
              </a:lnSpc>
            </a:pPr>
            <a:r>
              <a:rPr lang="de-DE" sz="1800" dirty="0" err="1"/>
              <a:t>What</a:t>
            </a:r>
            <a:r>
              <a:rPr lang="de-DE" sz="1800" dirty="0"/>
              <a:t> </a:t>
            </a:r>
            <a:r>
              <a:rPr lang="de-DE" sz="1800" dirty="0" err="1"/>
              <a:t>are</a:t>
            </a:r>
            <a:r>
              <a:rPr lang="de-DE" sz="1800" dirty="0"/>
              <a:t> </a:t>
            </a:r>
            <a:r>
              <a:rPr lang="de-DE" sz="1800" dirty="0" err="1"/>
              <a:t>the</a:t>
            </a:r>
            <a:r>
              <a:rPr lang="de-DE" sz="1800" dirty="0"/>
              <a:t> </a:t>
            </a:r>
            <a:r>
              <a:rPr lang="de-DE" sz="1800" dirty="0" err="1"/>
              <a:t>expected</a:t>
            </a:r>
            <a:r>
              <a:rPr lang="de-DE" sz="1800" dirty="0"/>
              <a:t> </a:t>
            </a:r>
            <a:r>
              <a:rPr lang="de-DE" sz="1800" dirty="0" err="1"/>
              <a:t>benefits</a:t>
            </a:r>
            <a:r>
              <a:rPr lang="de-DE" sz="1800" dirty="0"/>
              <a:t>?</a:t>
            </a:r>
          </a:p>
          <a:p>
            <a:pPr lvl="2">
              <a:lnSpc>
                <a:spcPct val="150000"/>
              </a:lnSpc>
            </a:pPr>
            <a:r>
              <a:rPr lang="de-DE" sz="1400" dirty="0"/>
              <a:t>Selling argument – this is a solution that is currently missing from the automotive industry, thus ensuring and easy market penetration</a:t>
            </a:r>
          </a:p>
          <a:p>
            <a:pPr lvl="2">
              <a:lnSpc>
                <a:spcPct val="150000"/>
              </a:lnSpc>
            </a:pPr>
            <a:r>
              <a:rPr lang="en-US" sz="1400" dirty="0"/>
              <a:t>Money – the solution is cheap to produce, which will ensure a cheap retail price</a:t>
            </a:r>
          </a:p>
        </p:txBody>
      </p:sp>
      <p:sp>
        <p:nvSpPr>
          <p:cNvPr id="4" name="Foliennummernplatzhalter 3"/>
          <p:cNvSpPr>
            <a:spLocks noGrp="1"/>
          </p:cNvSpPr>
          <p:nvPr>
            <p:ph type="sldNum" sz="quarter" idx="10"/>
          </p:nvPr>
        </p:nvSpPr>
        <p:spPr/>
        <p:txBody>
          <a:bodyPr/>
          <a:lstStyle/>
          <a:p>
            <a:pPr>
              <a:defRPr/>
            </a:pPr>
            <a:fld id="{09221315-782D-4F26-86CE-4B4A39D3DC62}" type="slidenum">
              <a:rPr lang="de-DE" smtClean="0"/>
              <a:pPr>
                <a:defRPr/>
              </a:pPr>
              <a:t>12</a:t>
            </a:fld>
            <a:endParaRPr lang="de-DE" dirty="0"/>
          </a:p>
        </p:txBody>
      </p:sp>
    </p:spTree>
    <p:extLst>
      <p:ext uri="{BB962C8B-B14F-4D97-AF65-F5344CB8AC3E}">
        <p14:creationId xmlns:p14="http://schemas.microsoft.com/office/powerpoint/2010/main" val="250729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lnSpc>
                <a:spcPct val="150000"/>
              </a:lnSpc>
            </a:pPr>
            <a:r>
              <a:rPr lang="en-US" sz="1400" dirty="0"/>
              <a:t>Time savings – for developers you don’t need to train them in special technologies as most of them already know </a:t>
            </a:r>
            <a:r>
              <a:rPr lang="en-US" sz="1400" dirty="0" err="1"/>
              <a:t>Javascript</a:t>
            </a:r>
            <a:endParaRPr lang="en-US" sz="1400" dirty="0"/>
          </a:p>
          <a:p>
            <a:pPr lvl="5">
              <a:lnSpc>
                <a:spcPct val="150000"/>
              </a:lnSpc>
            </a:pPr>
            <a:r>
              <a:rPr lang="en-US" sz="1400" dirty="0"/>
              <a:t>- for customers it reduces the time needed to book a scanner from a car dealership</a:t>
            </a:r>
          </a:p>
        </p:txBody>
      </p:sp>
      <p:sp>
        <p:nvSpPr>
          <p:cNvPr id="4" name="Slide Number Placeholder 3"/>
          <p:cNvSpPr>
            <a:spLocks noGrp="1"/>
          </p:cNvSpPr>
          <p:nvPr>
            <p:ph type="sldNum" sz="quarter" idx="10"/>
          </p:nvPr>
        </p:nvSpPr>
        <p:spPr/>
        <p:txBody>
          <a:bodyPr/>
          <a:lstStyle/>
          <a:p>
            <a:pPr>
              <a:defRPr/>
            </a:pPr>
            <a:fld id="{09221315-782D-4F26-86CE-4B4A39D3DC62}" type="slidenum">
              <a:rPr lang="de-DE" smtClean="0"/>
              <a:pPr>
                <a:defRPr/>
              </a:pPr>
              <a:t>13</a:t>
            </a:fld>
            <a:endParaRPr lang="de-DE" dirty="0"/>
          </a:p>
        </p:txBody>
      </p:sp>
    </p:spTree>
    <p:extLst>
      <p:ext uri="{BB962C8B-B14F-4D97-AF65-F5344CB8AC3E}">
        <p14:creationId xmlns:p14="http://schemas.microsoft.com/office/powerpoint/2010/main" val="292872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560" y="116632"/>
            <a:ext cx="8229600" cy="864096"/>
          </a:xfrm>
        </p:spPr>
        <p:txBody>
          <a:bodyPr/>
          <a:lstStyle/>
          <a:p>
            <a:pPr algn="l"/>
            <a:r>
              <a:rPr lang="de-DE" sz="3600" b="1" dirty="0" err="1">
                <a:solidFill>
                  <a:schemeClr val="tx1"/>
                </a:solidFill>
              </a:rPr>
              <a:t>W</a:t>
            </a:r>
            <a:r>
              <a:rPr lang="de-DE" sz="3600" dirty="0" err="1"/>
              <a:t>hy</a:t>
            </a:r>
            <a:r>
              <a:rPr lang="de-DE" sz="3600" dirty="0"/>
              <a:t> </a:t>
            </a:r>
            <a:r>
              <a:rPr lang="de-DE" sz="3600" dirty="0" err="1"/>
              <a:t>should</a:t>
            </a:r>
            <a:r>
              <a:rPr lang="de-DE" sz="3600" dirty="0"/>
              <a:t> </a:t>
            </a:r>
            <a:r>
              <a:rPr lang="de-DE" sz="3600" dirty="0" err="1"/>
              <a:t>we</a:t>
            </a:r>
            <a:r>
              <a:rPr lang="de-DE" sz="3600" dirty="0"/>
              <a:t> </a:t>
            </a:r>
            <a:r>
              <a:rPr lang="de-DE" sz="3600" dirty="0" err="1"/>
              <a:t>have</a:t>
            </a:r>
            <a:r>
              <a:rPr lang="de-DE" sz="3600" dirty="0"/>
              <a:t> </a:t>
            </a:r>
            <a:r>
              <a:rPr lang="de-DE" sz="3600" dirty="0" err="1"/>
              <a:t>this</a:t>
            </a:r>
            <a:r>
              <a:rPr lang="de-DE" sz="3600" dirty="0"/>
              <a:t> </a:t>
            </a:r>
            <a:r>
              <a:rPr lang="de-DE" sz="3600" dirty="0" err="1"/>
              <a:t>project</a:t>
            </a:r>
            <a:r>
              <a:rPr lang="de-DE" sz="3600" dirty="0"/>
              <a:t>? (2/2)</a:t>
            </a:r>
          </a:p>
        </p:txBody>
      </p:sp>
      <p:sp>
        <p:nvSpPr>
          <p:cNvPr id="3" name="Inhaltsplatzhalter 2"/>
          <p:cNvSpPr>
            <a:spLocks noGrp="1"/>
          </p:cNvSpPr>
          <p:nvPr>
            <p:ph idx="1"/>
          </p:nvPr>
        </p:nvSpPr>
        <p:spPr>
          <a:xfrm>
            <a:off x="662880" y="764704"/>
            <a:ext cx="8229600" cy="5112568"/>
          </a:xfrm>
        </p:spPr>
        <p:txBody>
          <a:bodyPr/>
          <a:lstStyle/>
          <a:p>
            <a:pPr marL="0" indent="0">
              <a:lnSpc>
                <a:spcPct val="150000"/>
              </a:lnSpc>
              <a:buNone/>
            </a:pPr>
            <a:r>
              <a:rPr lang="de-DE" sz="2000" b="1" dirty="0"/>
              <a:t>Motivation</a:t>
            </a:r>
          </a:p>
          <a:p>
            <a:pPr>
              <a:lnSpc>
                <a:spcPct val="150000"/>
              </a:lnSpc>
              <a:buFont typeface="Arial" panose="020B0604020202020204" pitchFamily="34" charset="0"/>
              <a:buChar char="•"/>
            </a:pPr>
            <a:r>
              <a:rPr lang="de-DE" sz="2000" dirty="0" err="1"/>
              <a:t>For</a:t>
            </a:r>
            <a:r>
              <a:rPr lang="de-DE" sz="2000" dirty="0"/>
              <a:t> </a:t>
            </a:r>
            <a:r>
              <a:rPr lang="de-DE" sz="2000" dirty="0" err="1"/>
              <a:t>the</a:t>
            </a:r>
            <a:r>
              <a:rPr lang="de-DE" sz="2000" dirty="0"/>
              <a:t> </a:t>
            </a:r>
            <a:r>
              <a:rPr lang="de-DE" sz="2000" dirty="0" err="1"/>
              <a:t>management</a:t>
            </a:r>
            <a:r>
              <a:rPr lang="de-DE" sz="2000" dirty="0"/>
              <a:t>: </a:t>
            </a:r>
            <a:r>
              <a:rPr lang="de-DE" sz="2000" dirty="0" err="1"/>
              <a:t>What</a:t>
            </a:r>
            <a:r>
              <a:rPr lang="de-DE" sz="2000" dirty="0"/>
              <a:t> </a:t>
            </a:r>
            <a:r>
              <a:rPr lang="de-DE" sz="2000" dirty="0" err="1"/>
              <a:t>is</a:t>
            </a:r>
            <a:r>
              <a:rPr lang="de-DE" sz="2000" dirty="0"/>
              <a:t> </a:t>
            </a:r>
            <a:r>
              <a:rPr lang="de-DE" sz="2000" dirty="0" err="1"/>
              <a:t>the</a:t>
            </a:r>
            <a:r>
              <a:rPr lang="de-DE" sz="2000" dirty="0"/>
              <a:t> </a:t>
            </a:r>
            <a:r>
              <a:rPr lang="de-DE" sz="2000" dirty="0" err="1"/>
              <a:t>business</a:t>
            </a:r>
            <a:r>
              <a:rPr lang="de-DE" sz="2000" dirty="0"/>
              <a:t> </a:t>
            </a:r>
            <a:r>
              <a:rPr lang="de-DE" sz="2000" dirty="0" err="1"/>
              <a:t>case</a:t>
            </a:r>
            <a:r>
              <a:rPr lang="de-DE" sz="2000" dirty="0"/>
              <a:t> </a:t>
            </a:r>
            <a:r>
              <a:rPr lang="de-DE" sz="2000" dirty="0" err="1"/>
              <a:t>for</a:t>
            </a:r>
            <a:r>
              <a:rPr lang="de-DE" sz="2000" dirty="0"/>
              <a:t> </a:t>
            </a:r>
            <a:r>
              <a:rPr lang="de-DE" sz="2000" dirty="0" err="1"/>
              <a:t>this</a:t>
            </a:r>
            <a:r>
              <a:rPr lang="de-DE" sz="2000" dirty="0"/>
              <a:t> </a:t>
            </a:r>
            <a:r>
              <a:rPr lang="de-DE" sz="2000" dirty="0" err="1"/>
              <a:t>project</a:t>
            </a:r>
            <a:r>
              <a:rPr lang="de-DE" sz="2000" dirty="0"/>
              <a:t>?</a:t>
            </a:r>
          </a:p>
          <a:p>
            <a:pPr lvl="1">
              <a:lnSpc>
                <a:spcPct val="150000"/>
              </a:lnSpc>
            </a:pPr>
            <a:r>
              <a:rPr lang="de-DE" sz="1800" dirty="0"/>
              <a:t>The bussiness case for this project is composed from the facts that the solution is highly scalable, cheap to maintain and the idea is young in the automotive industry thus not having to  deal with competitors</a:t>
            </a:r>
          </a:p>
          <a:p>
            <a:pPr lvl="1">
              <a:lnSpc>
                <a:spcPct val="150000"/>
              </a:lnSpc>
            </a:pPr>
            <a:r>
              <a:rPr lang="de-DE" sz="1800" dirty="0"/>
              <a:t>Technology</a:t>
            </a:r>
          </a:p>
          <a:p>
            <a:pPr lvl="2">
              <a:lnSpc>
                <a:spcPct val="150000"/>
              </a:lnSpc>
            </a:pPr>
            <a:r>
              <a:rPr lang="de-DE" sz="1400" dirty="0"/>
              <a:t>Faster, more accessible, widely spread in other industries</a:t>
            </a:r>
          </a:p>
          <a:p>
            <a:pPr lvl="2">
              <a:lnSpc>
                <a:spcPct val="150000"/>
              </a:lnSpc>
            </a:pPr>
            <a:r>
              <a:rPr lang="de-DE" sz="1400" dirty="0"/>
              <a:t>More, </a:t>
            </a:r>
            <a:r>
              <a:rPr lang="de-DE" sz="1400" dirty="0" err="1"/>
              <a:t>better</a:t>
            </a:r>
            <a:r>
              <a:rPr lang="de-DE" sz="1400" dirty="0"/>
              <a:t> </a:t>
            </a:r>
            <a:r>
              <a:rPr lang="de-DE" sz="1400" dirty="0" err="1"/>
              <a:t>features</a:t>
            </a:r>
            <a:endParaRPr lang="de-DE" sz="1400" dirty="0"/>
          </a:p>
          <a:p>
            <a:pPr lvl="2">
              <a:lnSpc>
                <a:spcPct val="150000"/>
              </a:lnSpc>
            </a:pPr>
            <a:r>
              <a:rPr lang="de-DE" sz="1400" dirty="0"/>
              <a:t>Unify the remote diagnostic of cars under the same roof (instead of having proprietary solutions for every brand)</a:t>
            </a:r>
          </a:p>
        </p:txBody>
      </p:sp>
      <p:sp>
        <p:nvSpPr>
          <p:cNvPr id="4" name="Foliennummernplatzhalter 3"/>
          <p:cNvSpPr>
            <a:spLocks noGrp="1"/>
          </p:cNvSpPr>
          <p:nvPr>
            <p:ph type="sldNum" sz="quarter" idx="10"/>
          </p:nvPr>
        </p:nvSpPr>
        <p:spPr/>
        <p:txBody>
          <a:bodyPr/>
          <a:lstStyle/>
          <a:p>
            <a:pPr>
              <a:defRPr/>
            </a:pPr>
            <a:fld id="{09221315-782D-4F26-86CE-4B4A39D3DC62}" type="slidenum">
              <a:rPr lang="de-DE" smtClean="0"/>
              <a:pPr>
                <a:defRPr/>
              </a:pPr>
              <a:t>14</a:t>
            </a:fld>
            <a:endParaRPr lang="de-DE" dirty="0"/>
          </a:p>
        </p:txBody>
      </p:sp>
    </p:spTree>
    <p:extLst>
      <p:ext uri="{BB962C8B-B14F-4D97-AF65-F5344CB8AC3E}">
        <p14:creationId xmlns:p14="http://schemas.microsoft.com/office/powerpoint/2010/main" val="2888769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de-DE" sz="2400" dirty="0"/>
              <a:t>Who will use your solution in the end …?</a:t>
            </a:r>
          </a:p>
          <a:p>
            <a:pPr lvl="1">
              <a:lnSpc>
                <a:spcPct val="150000"/>
              </a:lnSpc>
            </a:pPr>
            <a:r>
              <a:rPr lang="de-DE" sz="1800" dirty="0"/>
              <a:t>Everyone from car owners to car dealerships and manufacturers</a:t>
            </a:r>
          </a:p>
          <a:p>
            <a:endParaRPr lang="en-US" dirty="0"/>
          </a:p>
        </p:txBody>
      </p:sp>
      <p:sp>
        <p:nvSpPr>
          <p:cNvPr id="4" name="Slide Number Placeholder 3"/>
          <p:cNvSpPr>
            <a:spLocks noGrp="1"/>
          </p:cNvSpPr>
          <p:nvPr>
            <p:ph type="sldNum" sz="quarter" idx="10"/>
          </p:nvPr>
        </p:nvSpPr>
        <p:spPr/>
        <p:txBody>
          <a:bodyPr/>
          <a:lstStyle/>
          <a:p>
            <a:pPr>
              <a:defRPr/>
            </a:pPr>
            <a:fld id="{09221315-782D-4F26-86CE-4B4A39D3DC62}" type="slidenum">
              <a:rPr lang="de-DE" smtClean="0"/>
              <a:pPr>
                <a:defRPr/>
              </a:pPr>
              <a:t>15</a:t>
            </a:fld>
            <a:endParaRPr lang="de-DE" dirty="0"/>
          </a:p>
        </p:txBody>
      </p:sp>
    </p:spTree>
    <p:extLst>
      <p:ext uri="{BB962C8B-B14F-4D97-AF65-F5344CB8AC3E}">
        <p14:creationId xmlns:p14="http://schemas.microsoft.com/office/powerpoint/2010/main" val="3456895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a:solidFill>
                  <a:schemeClr val="tx1"/>
                </a:solidFill>
              </a:rPr>
              <a:t>W</a:t>
            </a:r>
            <a:r>
              <a:rPr lang="de-DE" dirty="0"/>
              <a:t>ho will </a:t>
            </a:r>
            <a:r>
              <a:rPr lang="de-DE" dirty="0" err="1"/>
              <a:t>work</a:t>
            </a:r>
            <a:r>
              <a:rPr lang="de-DE" dirty="0"/>
              <a:t> on </a:t>
            </a:r>
            <a:r>
              <a:rPr lang="de-DE" dirty="0" err="1"/>
              <a:t>the</a:t>
            </a:r>
            <a:r>
              <a:rPr lang="de-DE" dirty="0"/>
              <a:t> </a:t>
            </a:r>
            <a:r>
              <a:rPr lang="de-DE" dirty="0" err="1"/>
              <a:t>project</a:t>
            </a:r>
            <a:endParaRPr lang="de-DE" dirty="0"/>
          </a:p>
        </p:txBody>
      </p:sp>
      <p:sp>
        <p:nvSpPr>
          <p:cNvPr id="3" name="Inhaltsplatzhalter 2"/>
          <p:cNvSpPr>
            <a:spLocks noGrp="1"/>
          </p:cNvSpPr>
          <p:nvPr>
            <p:ph idx="1"/>
          </p:nvPr>
        </p:nvSpPr>
        <p:spPr/>
        <p:txBody>
          <a:bodyPr/>
          <a:lstStyle/>
          <a:p>
            <a:r>
              <a:rPr lang="de-DE" dirty="0"/>
              <a:t>List the persons in the project</a:t>
            </a:r>
          </a:p>
          <a:p>
            <a:pPr marL="0" indent="0">
              <a:buNone/>
            </a:pPr>
            <a:r>
              <a:rPr lang="de-DE" sz="1400" dirty="0"/>
              <a:t>1. Dragos Duca</a:t>
            </a:r>
          </a:p>
          <a:p>
            <a:pPr>
              <a:buFontTx/>
              <a:buChar char="-"/>
            </a:pPr>
            <a:r>
              <a:rPr lang="de-DE" sz="1400" dirty="0"/>
              <a:t>Role: architect, developer</a:t>
            </a:r>
          </a:p>
          <a:p>
            <a:pPr>
              <a:buFontTx/>
              <a:buChar char="-"/>
            </a:pPr>
            <a:r>
              <a:rPr lang="de-DE" sz="1400" dirty="0"/>
              <a:t>Involvement: 100%</a:t>
            </a:r>
          </a:p>
          <a:p>
            <a:pPr marL="0" indent="0">
              <a:buNone/>
            </a:pPr>
            <a:r>
              <a:rPr lang="de-DE" sz="1400" dirty="0"/>
              <a:t>2. Iulia Lazaroae</a:t>
            </a:r>
          </a:p>
          <a:p>
            <a:pPr>
              <a:buFontTx/>
              <a:buChar char="-"/>
            </a:pPr>
            <a:r>
              <a:rPr lang="de-DE" sz="1400" dirty="0"/>
              <a:t>Role: scrum master, project manager</a:t>
            </a:r>
          </a:p>
          <a:p>
            <a:pPr>
              <a:buFontTx/>
              <a:buChar char="-"/>
            </a:pPr>
            <a:r>
              <a:rPr lang="de-DE" sz="1400" dirty="0"/>
              <a:t>Involvement: 100%</a:t>
            </a:r>
          </a:p>
          <a:p>
            <a:pPr marL="0" indent="0">
              <a:buNone/>
            </a:pPr>
            <a:r>
              <a:rPr lang="de-DE" sz="1400" dirty="0"/>
              <a:t>3. Bogdan Lupu</a:t>
            </a:r>
          </a:p>
          <a:p>
            <a:pPr>
              <a:buFontTx/>
              <a:buChar char="-"/>
            </a:pPr>
            <a:r>
              <a:rPr lang="de-DE" sz="1400" dirty="0"/>
              <a:t>Role: architect, developer</a:t>
            </a:r>
          </a:p>
          <a:p>
            <a:pPr>
              <a:buFontTx/>
              <a:buChar char="-"/>
            </a:pPr>
            <a:r>
              <a:rPr lang="de-DE" sz="1400" dirty="0"/>
              <a:t>Involvement: 100%</a:t>
            </a:r>
          </a:p>
          <a:p>
            <a:pPr marL="0" indent="0">
              <a:buNone/>
            </a:pPr>
            <a:r>
              <a:rPr lang="de-DE" sz="1400" dirty="0"/>
              <a:t>4. Ciprian Mierea</a:t>
            </a:r>
          </a:p>
          <a:p>
            <a:pPr>
              <a:buFontTx/>
              <a:buChar char="-"/>
            </a:pPr>
            <a:r>
              <a:rPr lang="de-DE" sz="1400" dirty="0"/>
              <a:t>Role: architect, system administrator</a:t>
            </a:r>
          </a:p>
          <a:p>
            <a:pPr>
              <a:buFontTx/>
              <a:buChar char="-"/>
            </a:pPr>
            <a:r>
              <a:rPr lang="de-DE" sz="1400" dirty="0"/>
              <a:t>Involvement: 100%</a:t>
            </a:r>
          </a:p>
          <a:p>
            <a:pPr>
              <a:buFontTx/>
              <a:buChar char="-"/>
            </a:pPr>
            <a:endParaRPr lang="de-DE" dirty="0"/>
          </a:p>
        </p:txBody>
      </p:sp>
      <p:sp>
        <p:nvSpPr>
          <p:cNvPr id="4" name="Foliennummernplatzhalter 3"/>
          <p:cNvSpPr>
            <a:spLocks noGrp="1"/>
          </p:cNvSpPr>
          <p:nvPr>
            <p:ph type="sldNum" sz="quarter" idx="10"/>
          </p:nvPr>
        </p:nvSpPr>
        <p:spPr/>
        <p:txBody>
          <a:bodyPr/>
          <a:lstStyle/>
          <a:p>
            <a:pPr>
              <a:defRPr/>
            </a:pPr>
            <a:fld id="{09221315-782D-4F26-86CE-4B4A39D3DC62}" type="slidenum">
              <a:rPr lang="de-DE" smtClean="0"/>
              <a:pPr>
                <a:defRPr/>
              </a:pPr>
              <a:t>16</a:t>
            </a:fld>
            <a:endParaRPr lang="de-DE" dirty="0"/>
          </a:p>
        </p:txBody>
      </p:sp>
    </p:spTree>
    <p:extLst>
      <p:ext uri="{BB962C8B-B14F-4D97-AF65-F5344CB8AC3E}">
        <p14:creationId xmlns:p14="http://schemas.microsoft.com/office/powerpoint/2010/main" val="230979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pPr>
              <a:defRPr/>
            </a:pPr>
            <a:fld id="{09221315-782D-4F26-86CE-4B4A39D3DC62}" type="slidenum">
              <a:rPr lang="de-DE" smtClean="0"/>
              <a:pPr>
                <a:defRPr/>
              </a:pPr>
              <a:t>2</a:t>
            </a:fld>
            <a:endParaRPr lang="de-DE" dirty="0"/>
          </a:p>
        </p:txBody>
      </p:sp>
      <p:sp>
        <p:nvSpPr>
          <p:cNvPr id="9" name="Titel 1"/>
          <p:cNvSpPr txBox="1">
            <a:spLocks/>
          </p:cNvSpPr>
          <p:nvPr/>
        </p:nvSpPr>
        <p:spPr>
          <a:xfrm>
            <a:off x="611560" y="116632"/>
            <a:ext cx="8229600" cy="93610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defRPr>
            </a:lvl5pPr>
            <a:lvl6pPr marL="457200" algn="ctr" rtl="0" fontAlgn="base">
              <a:spcBef>
                <a:spcPct val="0"/>
              </a:spcBef>
              <a:spcAft>
                <a:spcPct val="0"/>
              </a:spcAft>
              <a:defRPr sz="4400">
                <a:solidFill>
                  <a:schemeClr val="tx2"/>
                </a:solidFill>
                <a:latin typeface="Arial" charset="0"/>
                <a:ea typeface="ＭＳ Ｐゴシック" pitchFamily="1" charset="-128"/>
              </a:defRPr>
            </a:lvl6pPr>
            <a:lvl7pPr marL="914400" algn="ctr" rtl="0" fontAlgn="base">
              <a:spcBef>
                <a:spcPct val="0"/>
              </a:spcBef>
              <a:spcAft>
                <a:spcPct val="0"/>
              </a:spcAft>
              <a:defRPr sz="4400">
                <a:solidFill>
                  <a:schemeClr val="tx2"/>
                </a:solidFill>
                <a:latin typeface="Arial" charset="0"/>
                <a:ea typeface="ＭＳ Ｐゴシック" pitchFamily="1" charset="-128"/>
              </a:defRPr>
            </a:lvl7pPr>
            <a:lvl8pPr marL="1371600" algn="ctr" rtl="0" fontAlgn="base">
              <a:spcBef>
                <a:spcPct val="0"/>
              </a:spcBef>
              <a:spcAft>
                <a:spcPct val="0"/>
              </a:spcAft>
              <a:defRPr sz="4400">
                <a:solidFill>
                  <a:schemeClr val="tx2"/>
                </a:solidFill>
                <a:latin typeface="Arial" charset="0"/>
                <a:ea typeface="ＭＳ Ｐゴシック" pitchFamily="1" charset="-128"/>
              </a:defRPr>
            </a:lvl8pPr>
            <a:lvl9pPr marL="1828800" algn="ctr" rtl="0" fontAlgn="base">
              <a:spcBef>
                <a:spcPct val="0"/>
              </a:spcBef>
              <a:spcAft>
                <a:spcPct val="0"/>
              </a:spcAft>
              <a:defRPr sz="4400">
                <a:solidFill>
                  <a:schemeClr val="tx2"/>
                </a:solidFill>
                <a:latin typeface="Arial" charset="0"/>
                <a:ea typeface="ＭＳ Ｐゴシック" pitchFamily="1" charset="-128"/>
              </a:defRPr>
            </a:lvl9pPr>
          </a:lstStyle>
          <a:p>
            <a:pPr algn="l"/>
            <a:r>
              <a:rPr lang="en-US" sz="3600" b="1" kern="0">
                <a:solidFill>
                  <a:schemeClr val="tx1"/>
                </a:solidFill>
              </a:rPr>
              <a:t>W</a:t>
            </a:r>
            <a:r>
              <a:rPr lang="en-US" sz="3600" kern="0"/>
              <a:t>hat is the project all about?</a:t>
            </a:r>
            <a:endParaRPr lang="de-DE" sz="3600" kern="0"/>
          </a:p>
        </p:txBody>
      </p:sp>
      <p:sp>
        <p:nvSpPr>
          <p:cNvPr id="2" name="Textfeld 1"/>
          <p:cNvSpPr txBox="1"/>
          <p:nvPr/>
        </p:nvSpPr>
        <p:spPr>
          <a:xfrm>
            <a:off x="734888" y="980728"/>
            <a:ext cx="7797552" cy="2492990"/>
          </a:xfrm>
          <a:prstGeom prst="rect">
            <a:avLst/>
          </a:prstGeom>
          <a:noFill/>
        </p:spPr>
        <p:txBody>
          <a:bodyPr wrap="square" rtlCol="0">
            <a:spAutoFit/>
          </a:bodyPr>
          <a:lstStyle/>
          <a:p>
            <a:pPr>
              <a:lnSpc>
                <a:spcPct val="150000"/>
              </a:lnSpc>
            </a:pPr>
            <a:r>
              <a:rPr lang="de-DE" b="1" dirty="0"/>
              <a:t>Background</a:t>
            </a:r>
          </a:p>
          <a:p>
            <a:pPr marL="342900" indent="-342900">
              <a:lnSpc>
                <a:spcPct val="150000"/>
              </a:lnSpc>
              <a:buFont typeface="Arial" panose="020B0604020202020204" pitchFamily="34" charset="0"/>
              <a:buChar char="•"/>
            </a:pPr>
            <a:r>
              <a:rPr lang="de-DE" sz="2000" dirty="0"/>
              <a:t>Having to go every time to the service to solve some sort of error in your car‘s dashboard is time and nerve consuming</a:t>
            </a:r>
          </a:p>
          <a:p>
            <a:pPr marL="342900" indent="-342900">
              <a:lnSpc>
                <a:spcPct val="150000"/>
              </a:lnSpc>
              <a:buFont typeface="Arial" panose="020B0604020202020204" pitchFamily="34" charset="0"/>
              <a:buChar char="•"/>
            </a:pPr>
            <a:r>
              <a:rPr lang="de-DE" sz="2000" dirty="0"/>
              <a:t>Here is a remote diagnostics tools which could work for every car</a:t>
            </a:r>
            <a:endParaRPr lang="de-DE" dirty="0"/>
          </a:p>
        </p:txBody>
      </p:sp>
    </p:spTree>
    <p:extLst>
      <p:ext uri="{BB962C8B-B14F-4D97-AF65-F5344CB8AC3E}">
        <p14:creationId xmlns:p14="http://schemas.microsoft.com/office/powerpoint/2010/main" val="167702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078" y="476672"/>
            <a:ext cx="8229600" cy="4392488"/>
          </a:xfrm>
        </p:spPr>
        <p:txBody>
          <a:bodyPr/>
          <a:lstStyle/>
          <a:p>
            <a:pPr>
              <a:lnSpc>
                <a:spcPct val="150000"/>
              </a:lnSpc>
              <a:buFont typeface="Arial" panose="020B0604020202020204" pitchFamily="34" charset="0"/>
              <a:buChar char="•"/>
            </a:pPr>
            <a:r>
              <a:rPr lang="de-DE" sz="2000" dirty="0"/>
              <a:t>This application is for the automotive industry</a:t>
            </a:r>
          </a:p>
          <a:p>
            <a:pPr>
              <a:lnSpc>
                <a:spcPct val="150000"/>
              </a:lnSpc>
              <a:buFont typeface="Arial" panose="020B0604020202020204" pitchFamily="34" charset="0"/>
              <a:buChar char="•"/>
            </a:pPr>
            <a:r>
              <a:rPr lang="de-DE" sz="2000" dirty="0"/>
              <a:t>You just connect to the web application which communicates with the car through a Raspberry Client via Wi-Fi</a:t>
            </a:r>
          </a:p>
          <a:p>
            <a:pPr>
              <a:lnSpc>
                <a:spcPct val="150000"/>
              </a:lnSpc>
              <a:buFont typeface="Arial" panose="020B0604020202020204" pitchFamily="34" charset="0"/>
              <a:buChar char="•"/>
            </a:pPr>
            <a:r>
              <a:rPr lang="de-DE" sz="2000" dirty="0"/>
              <a:t>Here you can see different values for any part of the car</a:t>
            </a:r>
          </a:p>
          <a:p>
            <a:endParaRPr lang="en-US" sz="2000" dirty="0"/>
          </a:p>
        </p:txBody>
      </p:sp>
      <p:sp>
        <p:nvSpPr>
          <p:cNvPr id="4" name="Slide Number Placeholder 3"/>
          <p:cNvSpPr>
            <a:spLocks noGrp="1"/>
          </p:cNvSpPr>
          <p:nvPr>
            <p:ph type="sldNum" sz="quarter" idx="10"/>
          </p:nvPr>
        </p:nvSpPr>
        <p:spPr/>
        <p:txBody>
          <a:bodyPr/>
          <a:lstStyle/>
          <a:p>
            <a:pPr>
              <a:defRPr/>
            </a:pPr>
            <a:fld id="{09221315-782D-4F26-86CE-4B4A39D3DC62}" type="slidenum">
              <a:rPr lang="de-DE" smtClean="0"/>
              <a:pPr>
                <a:defRPr/>
              </a:pPr>
              <a:t>3</a:t>
            </a:fld>
            <a:endParaRPr lang="de-DE"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7029400"/>
            <a:ext cx="4211960" cy="280797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2564904"/>
            <a:ext cx="4644517" cy="3096344"/>
          </a:xfrm>
          <a:prstGeom prst="rect">
            <a:avLst/>
          </a:prstGeom>
        </p:spPr>
      </p:pic>
    </p:spTree>
    <p:extLst>
      <p:ext uri="{BB962C8B-B14F-4D97-AF65-F5344CB8AC3E}">
        <p14:creationId xmlns:p14="http://schemas.microsoft.com/office/powerpoint/2010/main" val="363369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requirement</a:t>
            </a:r>
          </a:p>
        </p:txBody>
      </p:sp>
      <p:sp>
        <p:nvSpPr>
          <p:cNvPr id="4" name="Slide Number Placeholder 3"/>
          <p:cNvSpPr>
            <a:spLocks noGrp="1"/>
          </p:cNvSpPr>
          <p:nvPr>
            <p:ph type="sldNum" sz="quarter" idx="10"/>
          </p:nvPr>
        </p:nvSpPr>
        <p:spPr/>
        <p:txBody>
          <a:bodyPr/>
          <a:lstStyle/>
          <a:p>
            <a:pPr>
              <a:defRPr/>
            </a:pPr>
            <a:fld id="{09221315-782D-4F26-86CE-4B4A39D3DC62}" type="slidenum">
              <a:rPr lang="de-DE" smtClean="0"/>
              <a:pPr>
                <a:defRPr/>
              </a:pPr>
              <a:t>4</a:t>
            </a:fld>
            <a:endParaRPr lang="de-DE"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78531" y="1484784"/>
            <a:ext cx="6495658" cy="4321601"/>
          </a:xfrm>
          <a:prstGeom prst="rect">
            <a:avLst/>
          </a:prstGeom>
        </p:spPr>
      </p:pic>
    </p:spTree>
    <p:extLst>
      <p:ext uri="{BB962C8B-B14F-4D97-AF65-F5344CB8AC3E}">
        <p14:creationId xmlns:p14="http://schemas.microsoft.com/office/powerpoint/2010/main" val="185857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a:xfrm>
            <a:off x="700088" y="116632"/>
            <a:ext cx="8229600" cy="5688632"/>
          </a:xfrm>
        </p:spPr>
        <p:txBody>
          <a:bodyPr/>
          <a:lstStyle/>
          <a:p>
            <a:pPr marL="0" indent="0">
              <a:buNone/>
            </a:pPr>
            <a:r>
              <a:rPr lang="en-US" dirty="0"/>
              <a:t>Keyboard Controller</a:t>
            </a:r>
          </a:p>
          <a:p>
            <a:pPr marL="0" indent="0">
              <a:buNone/>
            </a:pPr>
            <a:endParaRPr lang="en-US" dirty="0"/>
          </a:p>
          <a:p>
            <a:r>
              <a:rPr lang="en-US" sz="2200" dirty="0"/>
              <a:t>Description: Having some sort of direction controller for the steering of the car is necessary for the car to move.</a:t>
            </a:r>
          </a:p>
          <a:p>
            <a:r>
              <a:rPr lang="en-US" sz="2200" dirty="0"/>
              <a:t>Rationale: So the user can manipulate the car’s position and motion</a:t>
            </a:r>
          </a:p>
          <a:p>
            <a:r>
              <a:rPr lang="en-US" sz="2200" dirty="0"/>
              <a:t>Origin: Remote Diagnostics Team</a:t>
            </a:r>
          </a:p>
          <a:p>
            <a:r>
              <a:rPr lang="en-US" sz="2200" dirty="0"/>
              <a:t>Fit criterion: The car can move forward, backwards, left, right and it can stop</a:t>
            </a:r>
          </a:p>
          <a:p>
            <a:r>
              <a:rPr lang="en-US" sz="2200" dirty="0"/>
              <a:t>Dependencies CAN network can be accessible from  the keyboard controller</a:t>
            </a:r>
          </a:p>
          <a:p>
            <a:endParaRPr lang="en-US" sz="2500" dirty="0"/>
          </a:p>
          <a:p>
            <a:pPr marL="0" indent="0">
              <a:buNone/>
            </a:pPr>
            <a:endParaRPr lang="en-US" sz="2500" dirty="0"/>
          </a:p>
        </p:txBody>
      </p:sp>
      <p:sp>
        <p:nvSpPr>
          <p:cNvPr id="4" name="Slide Number Placeholder 3"/>
          <p:cNvSpPr>
            <a:spLocks noGrp="1"/>
          </p:cNvSpPr>
          <p:nvPr>
            <p:ph type="sldNum" sz="quarter" idx="10"/>
          </p:nvPr>
        </p:nvSpPr>
        <p:spPr/>
        <p:txBody>
          <a:bodyPr/>
          <a:lstStyle/>
          <a:p>
            <a:pPr>
              <a:defRPr/>
            </a:pPr>
            <a:fld id="{09221315-782D-4F26-86CE-4B4A39D3DC62}" type="slidenum">
              <a:rPr lang="de-DE" smtClean="0"/>
              <a:pPr>
                <a:defRPr/>
              </a:pPr>
              <a:t>5</a:t>
            </a:fld>
            <a:endParaRPr lang="de-DE" dirty="0"/>
          </a:p>
        </p:txBody>
      </p:sp>
    </p:spTree>
    <p:extLst>
      <p:ext uri="{BB962C8B-B14F-4D97-AF65-F5344CB8AC3E}">
        <p14:creationId xmlns:p14="http://schemas.microsoft.com/office/powerpoint/2010/main" val="359315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Gyroscope requirement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9221315-782D-4F26-86CE-4B4A39D3DC62}" type="slidenum">
              <a:rPr lang="de-DE" smtClean="0"/>
              <a:pPr>
                <a:defRPr/>
              </a:pPr>
              <a:t>6</a:t>
            </a:fld>
            <a:endParaRPr lang="de-DE"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7000" y="1484785"/>
            <a:ext cx="6358720" cy="4248471"/>
          </a:xfrm>
          <a:prstGeom prst="rect">
            <a:avLst/>
          </a:prstGeom>
        </p:spPr>
      </p:pic>
    </p:spTree>
    <p:extLst>
      <p:ext uri="{BB962C8B-B14F-4D97-AF65-F5344CB8AC3E}">
        <p14:creationId xmlns:p14="http://schemas.microsoft.com/office/powerpoint/2010/main" val="101341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90107" y="836712"/>
            <a:ext cx="8229600" cy="4392488"/>
          </a:xfrm>
        </p:spPr>
        <p:txBody>
          <a:bodyPr/>
          <a:lstStyle/>
          <a:p>
            <a:pPr marL="0" indent="0">
              <a:buNone/>
            </a:pPr>
            <a:r>
              <a:rPr lang="en-US" dirty="0"/>
              <a:t>Gyroscope Controller</a:t>
            </a:r>
          </a:p>
          <a:p>
            <a:endParaRPr lang="en-US" sz="2200" dirty="0"/>
          </a:p>
          <a:p>
            <a:r>
              <a:rPr lang="en-US" sz="2200" dirty="0"/>
              <a:t>Description: Use the Z-axis accelerometer sensors from the phone to control the car instead of using keyboard controller</a:t>
            </a:r>
          </a:p>
          <a:p>
            <a:r>
              <a:rPr lang="en-US" sz="2200" dirty="0"/>
              <a:t>Rationale: Faster usage than a keyboard</a:t>
            </a:r>
          </a:p>
          <a:p>
            <a:r>
              <a:rPr lang="en-US" sz="2200" dirty="0"/>
              <a:t>Origin: Remote diagnostics team</a:t>
            </a:r>
          </a:p>
          <a:p>
            <a:r>
              <a:rPr lang="en-US" sz="2200" dirty="0"/>
              <a:t>Fit criterion: The movement of the car</a:t>
            </a:r>
          </a:p>
          <a:p>
            <a:r>
              <a:rPr lang="en-US" sz="2200" dirty="0"/>
              <a:t>Dependencies: CAN network can be accessible from the gyroscope controller</a:t>
            </a:r>
          </a:p>
          <a:p>
            <a:endParaRPr lang="en-US" sz="2500" dirty="0"/>
          </a:p>
        </p:txBody>
      </p:sp>
      <p:sp>
        <p:nvSpPr>
          <p:cNvPr id="4" name="Slide Number Placeholder 3"/>
          <p:cNvSpPr>
            <a:spLocks noGrp="1"/>
          </p:cNvSpPr>
          <p:nvPr>
            <p:ph type="sldNum" sz="quarter" idx="10"/>
          </p:nvPr>
        </p:nvSpPr>
        <p:spPr/>
        <p:txBody>
          <a:bodyPr/>
          <a:lstStyle/>
          <a:p>
            <a:pPr>
              <a:defRPr/>
            </a:pPr>
            <a:fld id="{09221315-782D-4F26-86CE-4B4A39D3DC62}" type="slidenum">
              <a:rPr lang="de-DE" smtClean="0"/>
              <a:pPr>
                <a:defRPr/>
              </a:pPr>
              <a:t>7</a:t>
            </a:fld>
            <a:endParaRPr lang="de-DE" dirty="0"/>
          </a:p>
        </p:txBody>
      </p:sp>
    </p:spTree>
    <p:extLst>
      <p:ext uri="{BB962C8B-B14F-4D97-AF65-F5344CB8AC3E}">
        <p14:creationId xmlns:p14="http://schemas.microsoft.com/office/powerpoint/2010/main" val="317275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requirements</a:t>
            </a:r>
          </a:p>
        </p:txBody>
      </p:sp>
      <p:sp>
        <p:nvSpPr>
          <p:cNvPr id="4" name="Slide Number Placeholder 3"/>
          <p:cNvSpPr>
            <a:spLocks noGrp="1"/>
          </p:cNvSpPr>
          <p:nvPr>
            <p:ph type="sldNum" sz="quarter" idx="10"/>
          </p:nvPr>
        </p:nvSpPr>
        <p:spPr/>
        <p:txBody>
          <a:bodyPr/>
          <a:lstStyle/>
          <a:p>
            <a:pPr>
              <a:defRPr/>
            </a:pPr>
            <a:fld id="{09221315-782D-4F26-86CE-4B4A39D3DC62}" type="slidenum">
              <a:rPr lang="de-DE" smtClean="0"/>
              <a:pPr>
                <a:defRPr/>
              </a:pPr>
              <a:t>8</a:t>
            </a:fld>
            <a:endParaRPr lang="de-DE"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2729" y="1052736"/>
            <a:ext cx="6787262" cy="4545316"/>
          </a:xfrm>
          <a:prstGeom prst="rect">
            <a:avLst/>
          </a:prstGeom>
        </p:spPr>
      </p:pic>
    </p:spTree>
    <p:extLst>
      <p:ext uri="{BB962C8B-B14F-4D97-AF65-F5344CB8AC3E}">
        <p14:creationId xmlns:p14="http://schemas.microsoft.com/office/powerpoint/2010/main" val="335933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84847" y="836712"/>
            <a:ext cx="8229600" cy="4392488"/>
          </a:xfrm>
        </p:spPr>
        <p:txBody>
          <a:bodyPr/>
          <a:lstStyle/>
          <a:p>
            <a:pPr marL="0" indent="0">
              <a:buNone/>
            </a:pPr>
            <a:r>
              <a:rPr lang="en-US" dirty="0"/>
              <a:t>Speech Controller</a:t>
            </a:r>
          </a:p>
          <a:p>
            <a:endParaRPr lang="en-US" sz="2200" dirty="0"/>
          </a:p>
          <a:p>
            <a:r>
              <a:rPr lang="en-US" sz="2200" dirty="0"/>
              <a:t>Description: Through voice control same results can be achieved as the keyboard and gyroscope controller</a:t>
            </a:r>
          </a:p>
          <a:p>
            <a:r>
              <a:rPr lang="en-US" sz="2200" dirty="0"/>
              <a:t>Rationale: Most modern software has the ability to control something through voice commands</a:t>
            </a:r>
          </a:p>
          <a:p>
            <a:r>
              <a:rPr lang="en-US" sz="2200" dirty="0"/>
              <a:t>Origin: Remote diagnostics team</a:t>
            </a:r>
          </a:p>
          <a:p>
            <a:r>
              <a:rPr lang="en-US" sz="2200" dirty="0"/>
              <a:t>Fit criterion: Moving the car using voice commands</a:t>
            </a:r>
          </a:p>
          <a:p>
            <a:r>
              <a:rPr lang="en-US" sz="2200" dirty="0"/>
              <a:t>Dependencies: Accessing the CAN network through voice and having a microphone on the phone</a:t>
            </a:r>
          </a:p>
        </p:txBody>
      </p:sp>
      <p:sp>
        <p:nvSpPr>
          <p:cNvPr id="4" name="Slide Number Placeholder 3"/>
          <p:cNvSpPr>
            <a:spLocks noGrp="1"/>
          </p:cNvSpPr>
          <p:nvPr>
            <p:ph type="sldNum" sz="quarter" idx="10"/>
          </p:nvPr>
        </p:nvSpPr>
        <p:spPr/>
        <p:txBody>
          <a:bodyPr/>
          <a:lstStyle/>
          <a:p>
            <a:pPr>
              <a:defRPr/>
            </a:pPr>
            <a:fld id="{09221315-782D-4F26-86CE-4B4A39D3DC62}" type="slidenum">
              <a:rPr lang="de-DE" smtClean="0"/>
              <a:pPr>
                <a:defRPr/>
              </a:pPr>
              <a:t>9</a:t>
            </a:fld>
            <a:endParaRPr lang="de-DE" dirty="0"/>
          </a:p>
        </p:txBody>
      </p:sp>
    </p:spTree>
    <p:extLst>
      <p:ext uri="{BB962C8B-B14F-4D97-AF65-F5344CB8AC3E}">
        <p14:creationId xmlns:p14="http://schemas.microsoft.com/office/powerpoint/2010/main" val="865590812"/>
      </p:ext>
    </p:extLst>
  </p:cSld>
  <p:clrMapOvr>
    <a:masterClrMapping/>
  </p:clrMapOvr>
</p:sld>
</file>

<file path=ppt/theme/theme1.xml><?xml version="1.0" encoding="utf-8"?>
<a:theme xmlns:a="http://schemas.openxmlformats.org/drawingml/2006/main" name="Leere Präsentation">
  <a:themeElements>
    <a:clrScheme name="Leere Präsentation 13">
      <a:dk1>
        <a:srgbClr val="003359"/>
      </a:dk1>
      <a:lt1>
        <a:srgbClr val="FFFFFF"/>
      </a:lt1>
      <a:dk2>
        <a:srgbClr val="FF7900"/>
      </a:dk2>
      <a:lt2>
        <a:srgbClr val="808080"/>
      </a:lt2>
      <a:accent1>
        <a:srgbClr val="B4DCDC"/>
      </a:accent1>
      <a:accent2>
        <a:srgbClr val="FF7900"/>
      </a:accent2>
      <a:accent3>
        <a:srgbClr val="FFFFFF"/>
      </a:accent3>
      <a:accent4>
        <a:srgbClr val="002A4B"/>
      </a:accent4>
      <a:accent5>
        <a:srgbClr val="D6EBEB"/>
      </a:accent5>
      <a:accent6>
        <a:srgbClr val="E76D00"/>
      </a:accent6>
      <a:hlink>
        <a:srgbClr val="00747A"/>
      </a:hlink>
      <a:folHlink>
        <a:srgbClr val="78B6AB"/>
      </a:folHlink>
    </a:clrScheme>
    <a:fontScheme name="Leere Präsentation">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eere Präsentation 13">
        <a:dk1>
          <a:srgbClr val="003359"/>
        </a:dk1>
        <a:lt1>
          <a:srgbClr val="FFFFFF"/>
        </a:lt1>
        <a:dk2>
          <a:srgbClr val="FF7900"/>
        </a:dk2>
        <a:lt2>
          <a:srgbClr val="808080"/>
        </a:lt2>
        <a:accent1>
          <a:srgbClr val="B4DCDC"/>
        </a:accent1>
        <a:accent2>
          <a:srgbClr val="FF7900"/>
        </a:accent2>
        <a:accent3>
          <a:srgbClr val="FFFFFF"/>
        </a:accent3>
        <a:accent4>
          <a:srgbClr val="002A4B"/>
        </a:accent4>
        <a:accent5>
          <a:srgbClr val="D6EBEB"/>
        </a:accent5>
        <a:accent6>
          <a:srgbClr val="E76D00"/>
        </a:accent6>
        <a:hlink>
          <a:srgbClr val="00747A"/>
        </a:hlink>
        <a:folHlink>
          <a:srgbClr val="78B6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818</Words>
  <Application>Microsoft Office PowerPoint</Application>
  <PresentationFormat>On-screen Show (4:3)</PresentationFormat>
  <Paragraphs>115</Paragraphs>
  <Slides>16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ＭＳ Ｐゴシック</vt:lpstr>
      <vt:lpstr>Arial</vt:lpstr>
      <vt:lpstr>Leere Präsentation</vt:lpstr>
      <vt:lpstr>A WEB-BASED PROTOTYPE FOR REMOTE CAR DIAGNOSTICS</vt:lpstr>
      <vt:lpstr>PowerPoint Presentation</vt:lpstr>
      <vt:lpstr>PowerPoint Presentation</vt:lpstr>
      <vt:lpstr>Keyboard requirement</vt:lpstr>
      <vt:lpstr> </vt:lpstr>
      <vt:lpstr>Gyroscope requirement</vt:lpstr>
      <vt:lpstr>PowerPoint Presentation</vt:lpstr>
      <vt:lpstr>Speech requirements</vt:lpstr>
      <vt:lpstr>PowerPoint Presentation</vt:lpstr>
      <vt:lpstr>PowerPoint Presentation</vt:lpstr>
      <vt:lpstr>PowerPoint Presentation</vt:lpstr>
      <vt:lpstr>Why should we have this project? (1/2)</vt:lpstr>
      <vt:lpstr>PowerPoint Presentation</vt:lpstr>
      <vt:lpstr>Why should we have this project? (2/2)</vt:lpstr>
      <vt:lpstr>PowerPoint Presentation</vt:lpstr>
      <vt:lpstr>Who will work on the project</vt:lpstr>
    </vt:vector>
  </TitlesOfParts>
  <Company>Torsten Weilepp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Torsten Weilepp</dc:creator>
  <cp:lastModifiedBy>Bogdan-Alexandru Lupu</cp:lastModifiedBy>
  <cp:revision>119</cp:revision>
  <cp:lastPrinted>2014-07-03T15:02:39Z</cp:lastPrinted>
  <dcterms:created xsi:type="dcterms:W3CDTF">2008-09-25T09:57:29Z</dcterms:created>
  <dcterms:modified xsi:type="dcterms:W3CDTF">2016-09-16T13:20:55Z</dcterms:modified>
</cp:coreProperties>
</file>