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0" r:id="rId5"/>
    <p:sldId id="261" r:id="rId6"/>
    <p:sldId id="278" r:id="rId7"/>
    <p:sldId id="279" r:id="rId8"/>
    <p:sldId id="280" r:id="rId9"/>
    <p:sldId id="265" r:id="rId10"/>
    <p:sldId id="282" r:id="rId11"/>
    <p:sldId id="270" r:id="rId12"/>
    <p:sldId id="271" r:id="rId13"/>
    <p:sldId id="272" r:id="rId14"/>
    <p:sldId id="273" r:id="rId15"/>
    <p:sldId id="266" r:id="rId16"/>
    <p:sldId id="267" r:id="rId17"/>
    <p:sldId id="274" r:id="rId18"/>
    <p:sldId id="281" r:id="rId19"/>
    <p:sldId id="275" r:id="rId20"/>
    <p:sldId id="276" r:id="rId21"/>
    <p:sldId id="277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/>
    <p:restoredTop sz="94643"/>
  </p:normalViewPr>
  <p:slideViewPr>
    <p:cSldViewPr>
      <p:cViewPr varScale="1">
        <p:scale>
          <a:sx n="179" d="100"/>
          <a:sy n="179" d="100"/>
        </p:scale>
        <p:origin x="3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76364"/>
            <a:ext cx="4608195" cy="3079750"/>
          </a:xfrm>
          <a:custGeom>
            <a:avLst/>
            <a:gdLst/>
            <a:ahLst/>
            <a:cxnLst/>
            <a:rect l="l" t="t" r="r" b="b"/>
            <a:pathLst>
              <a:path w="4608195" h="3079750">
                <a:moveTo>
                  <a:pt x="0" y="3079635"/>
                </a:moveTo>
                <a:lnTo>
                  <a:pt x="4608004" y="3079635"/>
                </a:lnTo>
                <a:lnTo>
                  <a:pt x="4608004" y="0"/>
                </a:lnTo>
                <a:lnTo>
                  <a:pt x="0" y="0"/>
                </a:lnTo>
                <a:lnTo>
                  <a:pt x="0" y="3079635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0" y="376377"/>
                </a:moveTo>
                <a:lnTo>
                  <a:pt x="4608004" y="376377"/>
                </a:lnTo>
                <a:lnTo>
                  <a:pt x="4608004" y="0"/>
                </a:lnTo>
                <a:lnTo>
                  <a:pt x="0" y="0"/>
                </a:lnTo>
                <a:lnTo>
                  <a:pt x="0" y="376377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938494"/>
            <a:ext cx="3915511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178240"/>
            <a:ext cx="3915511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3841" y="3191529"/>
            <a:ext cx="15875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edmiston@wisc.edu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-40" dirty="0"/>
              <a:t>Correlations </a:t>
            </a:r>
            <a:r>
              <a:rPr spc="-30" dirty="0"/>
              <a:t>between </a:t>
            </a:r>
            <a:r>
              <a:rPr spc="-40" dirty="0"/>
              <a:t>programming </a:t>
            </a:r>
            <a:r>
              <a:rPr spc="-65" dirty="0"/>
              <a:t>languages  </a:t>
            </a:r>
            <a:r>
              <a:rPr spc="-45" dirty="0"/>
              <a:t>and beliefs </a:t>
            </a:r>
            <a:r>
              <a:rPr spc="-10" dirty="0"/>
              <a:t>about</a:t>
            </a:r>
            <a:r>
              <a:rPr spc="-200" dirty="0"/>
              <a:t> </a:t>
            </a:r>
            <a:r>
              <a:rPr spc="-40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73414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002314"/>
            <a:ext cx="109855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Pierce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Edmiston  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  <a:hlinkClick r:id="rId2"/>
              </a:rPr>
              <a:t>pedmiston@wisc.edu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1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348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40" dirty="0">
                <a:solidFill>
                  <a:srgbClr val="F9F9F9"/>
                </a:solidFill>
              </a:rPr>
              <a:t>Complication: Programmers know multiple languages</a:t>
            </a:r>
            <a:endParaRPr sz="1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D501DA3-A5A2-8249-BAF5-AC98342047F6}"/>
              </a:ext>
            </a:extLst>
          </p:cNvPr>
          <p:cNvSpPr/>
          <p:nvPr/>
        </p:nvSpPr>
        <p:spPr>
          <a:xfrm>
            <a:off x="365599" y="717709"/>
            <a:ext cx="3876589" cy="2089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361395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246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9F9F9"/>
                </a:solidFill>
              </a:rPr>
              <a:t>Languages </a:t>
            </a:r>
            <a:r>
              <a:rPr sz="1200" spc="-40" dirty="0">
                <a:solidFill>
                  <a:srgbClr val="F9F9F9"/>
                </a:solidFill>
              </a:rPr>
              <a:t>per</a:t>
            </a:r>
            <a:r>
              <a:rPr sz="1200" spc="-15" dirty="0">
                <a:solidFill>
                  <a:srgbClr val="F9F9F9"/>
                </a:solidFill>
              </a:rPr>
              <a:t> </a:t>
            </a:r>
            <a:r>
              <a:rPr sz="1200" spc="-50" dirty="0">
                <a:solidFill>
                  <a:srgbClr val="F9F9F9"/>
                </a:solidFill>
              </a:rPr>
              <a:t>programmer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510736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8634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6588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4541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0736" y="220983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8634" y="220983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6588" y="220983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666" y="2209834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0736" y="1752388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8634" y="175238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6588" y="175238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666" y="1752388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0736" y="1294942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8634" y="129494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666" y="1294942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8634" y="837496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666" y="837496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1099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146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5248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47294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666" y="2895976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706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0736" y="243853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8634" y="243853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46588" y="243853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666" y="243853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0736" y="1981084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8634" y="198108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6588" y="198108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666" y="1981084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0736" y="1523637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8634" y="152363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6588" y="152363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666" y="1523637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0736" y="1066191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8634" y="1066191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666" y="1066191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8634" y="608745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66" y="608745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5076" y="590439"/>
            <a:ext cx="0" cy="1848485"/>
          </a:xfrm>
          <a:custGeom>
            <a:avLst/>
            <a:gdLst/>
            <a:ahLst/>
            <a:cxnLst/>
            <a:rect l="l" t="t" r="r" b="b"/>
            <a:pathLst>
              <a:path h="1848485">
                <a:moveTo>
                  <a:pt x="0" y="0"/>
                </a:moveTo>
                <a:lnTo>
                  <a:pt x="0" y="1848091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7123" y="590439"/>
            <a:ext cx="0" cy="896619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585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81271" y="59043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047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13317" y="590439"/>
            <a:ext cx="0" cy="1427480"/>
          </a:xfrm>
          <a:custGeom>
            <a:avLst/>
            <a:gdLst/>
            <a:ahLst/>
            <a:cxnLst/>
            <a:rect l="l" t="t" r="r" b="b"/>
            <a:pathLst>
              <a:path h="1427480">
                <a:moveTo>
                  <a:pt x="0" y="0"/>
                </a:moveTo>
                <a:lnTo>
                  <a:pt x="0" y="1427258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5666" y="2438530"/>
            <a:ext cx="659130" cy="457834"/>
          </a:xfrm>
          <a:custGeom>
            <a:avLst/>
            <a:gdLst/>
            <a:ahLst/>
            <a:cxnLst/>
            <a:rect l="l" t="t" r="r" b="b"/>
            <a:pathLst>
              <a:path w="659130" h="457835">
                <a:moveTo>
                  <a:pt x="0" y="457446"/>
                </a:moveTo>
                <a:lnTo>
                  <a:pt x="658875" y="457446"/>
                </a:lnTo>
                <a:lnTo>
                  <a:pt x="658875" y="0"/>
                </a:lnTo>
                <a:lnTo>
                  <a:pt x="0" y="0"/>
                </a:lnTo>
                <a:lnTo>
                  <a:pt x="0" y="45744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7713" y="1487024"/>
            <a:ext cx="659130" cy="1409065"/>
          </a:xfrm>
          <a:custGeom>
            <a:avLst/>
            <a:gdLst/>
            <a:ahLst/>
            <a:cxnLst/>
            <a:rect l="l" t="t" r="r" b="b"/>
            <a:pathLst>
              <a:path w="659130" h="1409064">
                <a:moveTo>
                  <a:pt x="0" y="1408951"/>
                </a:moveTo>
                <a:lnTo>
                  <a:pt x="658875" y="1408951"/>
                </a:lnTo>
                <a:lnTo>
                  <a:pt x="658875" y="0"/>
                </a:lnTo>
                <a:lnTo>
                  <a:pt x="0" y="0"/>
                </a:lnTo>
                <a:lnTo>
                  <a:pt x="0" y="14089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19759" y="590438"/>
            <a:ext cx="659130" cy="2305685"/>
          </a:xfrm>
          <a:custGeom>
            <a:avLst/>
            <a:gdLst/>
            <a:ahLst/>
            <a:cxnLst/>
            <a:rect l="l" t="t" r="r" b="b"/>
            <a:pathLst>
              <a:path w="659130" h="2305685">
                <a:moveTo>
                  <a:pt x="0" y="2305537"/>
                </a:moveTo>
                <a:lnTo>
                  <a:pt x="658875" y="2305537"/>
                </a:lnTo>
                <a:lnTo>
                  <a:pt x="658875" y="0"/>
                </a:lnTo>
                <a:lnTo>
                  <a:pt x="0" y="0"/>
                </a:lnTo>
                <a:lnTo>
                  <a:pt x="0" y="230553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51861" y="901486"/>
            <a:ext cx="659130" cy="1994535"/>
          </a:xfrm>
          <a:custGeom>
            <a:avLst/>
            <a:gdLst/>
            <a:ahLst/>
            <a:cxnLst/>
            <a:rect l="l" t="t" r="r" b="b"/>
            <a:pathLst>
              <a:path w="659129" h="1994535">
                <a:moveTo>
                  <a:pt x="0" y="1994489"/>
                </a:moveTo>
                <a:lnTo>
                  <a:pt x="658875" y="1994489"/>
                </a:lnTo>
                <a:lnTo>
                  <a:pt x="658875" y="0"/>
                </a:lnTo>
                <a:lnTo>
                  <a:pt x="0" y="0"/>
                </a:lnTo>
                <a:lnTo>
                  <a:pt x="0" y="19944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3907" y="2017697"/>
            <a:ext cx="659130" cy="878840"/>
          </a:xfrm>
          <a:custGeom>
            <a:avLst/>
            <a:gdLst/>
            <a:ahLst/>
            <a:cxnLst/>
            <a:rect l="l" t="t" r="r" b="b"/>
            <a:pathLst>
              <a:path w="659129" h="878839">
                <a:moveTo>
                  <a:pt x="0" y="878278"/>
                </a:moveTo>
                <a:lnTo>
                  <a:pt x="658875" y="878278"/>
                </a:lnTo>
                <a:lnTo>
                  <a:pt x="658875" y="0"/>
                </a:lnTo>
                <a:lnTo>
                  <a:pt x="0" y="0"/>
                </a:lnTo>
                <a:lnTo>
                  <a:pt x="0" y="87827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5249" y="2833665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512220" y="2376219"/>
            <a:ext cx="11176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25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2220" y="1918773"/>
            <a:ext cx="11176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50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2220" y="1461327"/>
            <a:ext cx="11176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75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9191" y="1003881"/>
            <a:ext cx="15494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100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9191" y="546435"/>
            <a:ext cx="15494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125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0862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82908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47056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79103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08815" y="2901374"/>
            <a:ext cx="81280" cy="2489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45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750" spc="10" dirty="0">
                <a:latin typeface="Helvetica"/>
                <a:cs typeface="Helvetica"/>
              </a:rPr>
              <a:t>n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8462" y="1608758"/>
            <a:ext cx="137160" cy="26924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Helvetica"/>
                <a:cs typeface="Helvetica"/>
              </a:rPr>
              <a:t>count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2966" y="381951"/>
            <a:ext cx="12433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Helvetica"/>
                <a:cs typeface="Helvetica"/>
              </a:rPr>
              <a:t>Languages per</a:t>
            </a:r>
            <a:r>
              <a:rPr sz="950" spc="-20" dirty="0">
                <a:latin typeface="Helvetica"/>
                <a:cs typeface="Helvetica"/>
              </a:rPr>
              <a:t> </a:t>
            </a:r>
            <a:r>
              <a:rPr sz="950" dirty="0">
                <a:latin typeface="Helvetica"/>
                <a:cs typeface="Helvetica"/>
              </a:rPr>
              <a:t>person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094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9F9F9"/>
                </a:solidFill>
              </a:rPr>
              <a:t>Solutions </a:t>
            </a:r>
            <a:r>
              <a:rPr sz="1200" dirty="0">
                <a:solidFill>
                  <a:srgbClr val="F9F9F9"/>
                </a:solidFill>
              </a:rPr>
              <a:t>to </a:t>
            </a:r>
            <a:r>
              <a:rPr sz="1200" spc="-15" dirty="0">
                <a:solidFill>
                  <a:srgbClr val="F9F9F9"/>
                </a:solidFill>
              </a:rPr>
              <a:t>the </a:t>
            </a:r>
            <a:r>
              <a:rPr sz="1200" spc="-35" dirty="0">
                <a:solidFill>
                  <a:srgbClr val="F9F9F9"/>
                </a:solidFill>
              </a:rPr>
              <a:t>multiple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r>
              <a:rPr sz="1200" spc="50" dirty="0">
                <a:solidFill>
                  <a:srgbClr val="F9F9F9"/>
                </a:solidFill>
              </a:rPr>
              <a:t> </a:t>
            </a:r>
            <a:r>
              <a:rPr sz="1200" spc="-55" dirty="0">
                <a:solidFill>
                  <a:srgbClr val="F9F9F9"/>
                </a:solidFill>
              </a:rPr>
              <a:t>problem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7357" y="1461602"/>
            <a:ext cx="3179445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865" algn="l"/>
              </a:tabLst>
            </a:pP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language</a:t>
            </a:r>
            <a:r>
              <a:rPr sz="1100" spc="-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only.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235"/>
              </a:spcBef>
              <a:buChar char="•"/>
              <a:tabLst>
                <a:tab pos="189865" algn="l"/>
              </a:tabLst>
            </a:pPr>
            <a:r>
              <a:rPr sz="1100" spc="-40" dirty="0">
                <a:solidFill>
                  <a:srgbClr val="22373A"/>
                </a:solidFill>
                <a:latin typeface="Arial"/>
                <a:cs typeface="Arial"/>
              </a:rPr>
              <a:t>Count </a:t>
            </a:r>
            <a:r>
              <a:rPr sz="1100" spc="-25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100" spc="-45" dirty="0">
                <a:solidFill>
                  <a:srgbClr val="22373A"/>
                </a:solidFill>
                <a:latin typeface="Arial"/>
                <a:cs typeface="Arial"/>
              </a:rPr>
              <a:t>reported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languages.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89865" algn="l"/>
              </a:tabLst>
            </a:pP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Weigh </a:t>
            </a:r>
            <a:r>
              <a:rPr sz="1100" i="1" spc="-80" dirty="0">
                <a:solidFill>
                  <a:srgbClr val="22373A"/>
                </a:solidFill>
                <a:latin typeface="Arial"/>
                <a:cs typeface="Arial"/>
              </a:rPr>
              <a:t>languages </a:t>
            </a:r>
            <a:r>
              <a:rPr sz="1100" i="1" spc="-95" dirty="0">
                <a:solidFill>
                  <a:srgbClr val="22373A"/>
                </a:solidFill>
                <a:latin typeface="Arial"/>
                <a:cs typeface="Arial"/>
              </a:rPr>
              <a:t>based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self </a:t>
            </a:r>
            <a:r>
              <a:rPr sz="1100" i="1" spc="-45" dirty="0">
                <a:solidFill>
                  <a:srgbClr val="22373A"/>
                </a:solidFill>
                <a:latin typeface="Arial"/>
                <a:cs typeface="Arial"/>
              </a:rPr>
              <a:t>reported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proficiency.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939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9F9F9"/>
                </a:solidFill>
              </a:rPr>
              <a:t>Changed </a:t>
            </a:r>
            <a:r>
              <a:rPr sz="1200" spc="-65" dirty="0">
                <a:solidFill>
                  <a:srgbClr val="F9F9F9"/>
                </a:solidFill>
              </a:rPr>
              <a:t>reasoning: </a:t>
            </a:r>
            <a:r>
              <a:rPr sz="1200" spc="-35" dirty="0">
                <a:solidFill>
                  <a:srgbClr val="F9F9F9"/>
                </a:solidFill>
              </a:rPr>
              <a:t>Top</a:t>
            </a:r>
            <a:r>
              <a:rPr sz="1200" spc="-15" dirty="0">
                <a:solidFill>
                  <a:srgbClr val="F9F9F9"/>
                </a:solidFill>
              </a:rPr>
              <a:t> </a:t>
            </a:r>
            <a:r>
              <a:rPr sz="1200" spc="-60" dirty="0">
                <a:solidFill>
                  <a:srgbClr val="F9F9F9"/>
                </a:solidFill>
              </a:rPr>
              <a:t>language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102546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381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2209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0552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532" y="254234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532" y="184495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532" y="1147508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297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4639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303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1381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978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7520" y="17544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3122" y="24568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6780" y="18290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3087" y="24721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0983" y="17817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464" y="10906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6161" y="25237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3423" y="11523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9323" y="17823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9714" y="17442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2211" y="106832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2727" y="18272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88096" y="10313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89226" y="26172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9249" y="18236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1719" y="113968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0331" y="249061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6784" y="11614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5204" y="11021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140" y="24736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10445" y="17937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1433" y="17385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1795" y="18151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9332" y="17331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7529" y="1738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15629" y="19297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54666" y="18297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20083" y="12268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88377" y="18608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01383" y="18713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3497" y="11228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94022" y="19279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9136" y="10660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83658" y="11743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34969" y="19231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37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47514" y="19071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50372" y="11672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0311" y="18591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37107" y="12295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71881" y="10371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2532" y="122092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03823" y="11774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69754" y="11799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5006" y="11011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37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9345" y="18610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37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83258" y="19140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40994" y="187412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46159" y="19000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91293" y="17262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60706" y="24559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44317" y="17890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80186" y="11769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70199" y="17637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79387" y="17468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7832" y="10451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40648" y="18525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01653" y="25948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69141" y="11052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73209" y="10867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30360" y="11107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8884" y="19247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58803" y="17802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39563" y="25467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56321" y="17524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05821" y="18326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87540" y="24599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48527" y="24933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11930" y="18781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79532" y="10541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37584" y="24933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37698" y="26106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6001" y="18613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54167" y="11912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12714" y="17265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97318" y="10942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53284" y="18798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22625" y="17659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30428" y="10724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3277" y="25736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14716" y="249849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35566" y="26093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83799" y="24555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96188" y="11758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74595" y="19086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77819" y="24814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30219" y="10915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12988" y="11081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79931" y="11612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64927" y="25502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05098" y="18899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25678" y="18337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87498" y="18125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09707" y="17708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12630" y="174218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85325" y="249301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91879" y="11353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41165" y="19177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96202" y="10344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31060" y="175948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36324" y="18870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28818" y="17279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90809" y="18475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36282" y="18900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57790" y="251157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69540" y="17566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87567" y="119803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3929" y="17404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19154" y="11215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08634" y="17914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06875" y="24737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6886" y="106329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83399" y="18590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95305" y="18677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20338" y="17927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91038" y="173727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96572" y="10551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03412" y="113711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95076" y="10973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9749" y="18455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18914" y="11648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36096" y="18141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739281" y="188457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09692" y="17662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18609" y="19108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52127" y="18743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0833" y="25485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08679" y="2583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70698" y="24614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36312" y="26302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00812" y="10643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28433" y="17502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12318" y="10507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47442" y="104040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83098" y="25256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91879" y="17879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08638" y="10643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420513" y="25366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12672" y="11452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59990" y="19266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10305" y="119409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79786" y="11960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4755" y="17987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36442" y="11038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613487" y="12008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548172" y="17462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657448" y="18171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715645" y="1054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793234" y="175372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715645" y="24923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38310" y="25452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42920" y="25413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73453" y="19348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01501" y="12255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94422" y="18964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18781" y="11075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480403" y="116600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492222" y="17714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82314" y="12143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72323" y="10980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710221" y="19260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45489" y="247708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05951" y="181618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45074" y="10372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730603" y="17613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63317" y="25413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83113" y="18212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99644" y="10831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21739" y="10549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06297" y="18750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11919" y="114042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48629" y="12006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29187" y="18296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55210" y="10690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70397" y="24560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128673" y="17670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08961" y="11831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46928" y="17554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672768" y="18582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408809" y="11650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48473" y="11218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5146" y="10554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9120" y="10722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86611" y="11866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80118" y="18967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7561" y="17500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27174" y="17502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37306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774507" y="254234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262798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74507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97543" y="170547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728376" y="1844954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169166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728376" y="170547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938193" y="100803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47445" y="1147508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190747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47445" y="100803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3870322" y="2478431"/>
            <a:ext cx="3917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impe</a:t>
            </a:r>
            <a:r>
              <a:rPr sz="600" spc="-5" dirty="0">
                <a:solidFill>
                  <a:srgbClr val="4D4D4D"/>
                </a:solidFill>
                <a:latin typeface="Helvetica"/>
                <a:cs typeface="Helvetica"/>
              </a:rPr>
              <a:t>r</a:t>
            </a: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ati</a:t>
            </a:r>
            <a:r>
              <a:rPr sz="600" spc="-10" dirty="0">
                <a:solidFill>
                  <a:srgbClr val="4D4D4D"/>
                </a:solidFill>
                <a:latin typeface="Helvetica"/>
                <a:cs typeface="Helvetica"/>
              </a:rPr>
              <a:t>v</a:t>
            </a: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3133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349730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842898" y="2979171"/>
            <a:ext cx="516890" cy="245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Helvetica"/>
                <a:cs typeface="Helvetica"/>
              </a:rPr>
              <a:t>agreement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7864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5048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9" name="object 2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11" name="object 211"/>
          <p:cNvSpPr txBox="1"/>
          <p:nvPr/>
        </p:nvSpPr>
        <p:spPr>
          <a:xfrm>
            <a:off x="3870322" y="1780985"/>
            <a:ext cx="18097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both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870322" y="1083596"/>
            <a:ext cx="36766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functional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52832" y="381068"/>
            <a:ext cx="2665095" cy="309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50"/>
              </a:spcBef>
            </a:pPr>
            <a:r>
              <a:rPr sz="950" spc="15" dirty="0">
                <a:latin typeface="Helvetica"/>
                <a:cs typeface="Helvetica"/>
              </a:rPr>
              <a:t>Learning </a:t>
            </a:r>
            <a:r>
              <a:rPr sz="950" spc="10" dirty="0">
                <a:latin typeface="Helvetica"/>
                <a:cs typeface="Helvetica"/>
              </a:rPr>
              <a:t>to program </a:t>
            </a:r>
            <a:r>
              <a:rPr sz="950" spc="15" dirty="0">
                <a:latin typeface="Helvetica"/>
                <a:cs typeface="Helvetica"/>
              </a:rPr>
              <a:t>has changed </a:t>
            </a:r>
            <a:r>
              <a:rPr sz="950" spc="10" dirty="0">
                <a:latin typeface="Helvetica"/>
                <a:cs typeface="Helvetica"/>
              </a:rPr>
              <a:t>how </a:t>
            </a:r>
            <a:r>
              <a:rPr sz="950" spc="5" dirty="0">
                <a:latin typeface="Helvetica"/>
                <a:cs typeface="Helvetica"/>
              </a:rPr>
              <a:t>I</a:t>
            </a:r>
            <a:r>
              <a:rPr sz="950" spc="-4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reason  about things outside of</a:t>
            </a:r>
            <a:r>
              <a:rPr sz="950" spc="-1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coding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80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9F9F9"/>
                </a:solidFill>
              </a:rPr>
              <a:t>Changed </a:t>
            </a:r>
            <a:r>
              <a:rPr sz="1200" spc="-65" dirty="0">
                <a:solidFill>
                  <a:srgbClr val="F9F9F9"/>
                </a:solidFill>
              </a:rPr>
              <a:t>reasoning: </a:t>
            </a:r>
            <a:r>
              <a:rPr sz="1200" spc="-15" dirty="0">
                <a:solidFill>
                  <a:srgbClr val="F9F9F9"/>
                </a:solidFill>
              </a:rPr>
              <a:t>All</a:t>
            </a:r>
            <a:r>
              <a:rPr sz="1200" spc="0" dirty="0">
                <a:solidFill>
                  <a:srgbClr val="F9F9F9"/>
                </a:solidFill>
              </a:rPr>
              <a:t>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1014164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479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535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984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532" y="254234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532" y="184495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532" y="1147508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51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4477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5102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5671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6297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6297" y="1705476"/>
            <a:ext cx="319034" cy="27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7438" y="2402866"/>
            <a:ext cx="338532" cy="27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9551" y="1008030"/>
            <a:ext cx="309386" cy="278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9777" y="2424647"/>
            <a:ext cx="314353" cy="228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3146" y="1031638"/>
            <a:ext cx="312240" cy="233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6523" y="1728742"/>
            <a:ext cx="315380" cy="23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5157" y="1735536"/>
            <a:ext cx="317778" cy="229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3600" y="10507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7782" y="11203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8425" y="18677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8315" y="12334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063" y="18294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55293" y="24930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46501" y="10946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73495" y="25481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67412" y="12148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8330" y="24476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91334" y="11186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64356" y="11838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3023" y="107340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3730" y="1925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88293" y="17941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17924" y="11766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7880" y="18632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1692" y="24488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07507" y="10504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71538" y="24240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47270" y="18128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3179" y="10899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7803" y="26262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80216" y="17424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7994" y="10598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36510" y="10646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3241" y="11845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67043" y="242901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3585" y="25017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41161" y="10711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9224" y="18135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6306" y="25819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70724" y="12222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9160" y="11458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79345" y="11523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65156" y="25701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8996" y="12367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17471" y="173750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92191" y="24839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62643" y="10528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6596" y="192060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8054" y="19253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7733" y="178358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9714" y="18360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53778" y="25512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7990" y="12176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62202" y="18500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69083" y="18011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5730" y="10777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9120" y="25575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518" y="1901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13631" y="115738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2037" y="24571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31455" y="107243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0994" y="17885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41119" y="11273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961" y="18138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549" y="11694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94844" y="25966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51739" y="11605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41877" y="17465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00625" y="189188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17243" y="19018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0074" y="24447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311" y="10581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5353" y="17871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2884" y="18367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1233" y="19132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05109" y="18857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94547" y="24537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89633" y="11187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38424" y="19033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3695" y="18075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5063" y="17727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7079" y="10335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7404" y="25502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54369" y="26138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35082" y="246161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35482" y="24661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68912" y="17313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4564" y="17355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59077" y="11287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75976" y="11052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1527" y="103497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4980" y="24841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2898" y="25012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8128" y="17585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5625" y="11490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7566" y="18109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0921" y="11934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9028" y="12244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40994" y="10684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89465" y="10384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69909" y="11893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17182" y="18068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98886" y="17910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99396" y="17610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3165" y="18660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3381" y="19127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870322" y="2478431"/>
            <a:ext cx="3917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impe</a:t>
            </a:r>
            <a:r>
              <a:rPr sz="600" spc="-5" dirty="0">
                <a:solidFill>
                  <a:srgbClr val="4D4D4D"/>
                </a:solidFill>
                <a:latin typeface="Helvetica"/>
                <a:cs typeface="Helvetica"/>
              </a:rPr>
              <a:t>r</a:t>
            </a: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ati</a:t>
            </a:r>
            <a:r>
              <a:rPr sz="600" spc="-10" dirty="0">
                <a:solidFill>
                  <a:srgbClr val="4D4D4D"/>
                </a:solidFill>
                <a:latin typeface="Helvetica"/>
                <a:cs typeface="Helvetica"/>
              </a:rPr>
              <a:t>v</a:t>
            </a: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133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349730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842898" y="2979171"/>
            <a:ext cx="516890" cy="245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Helvetica"/>
                <a:cs typeface="Helvetica"/>
              </a:rPr>
              <a:t>agreement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864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5048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22" name="object 122"/>
          <p:cNvSpPr txBox="1"/>
          <p:nvPr/>
        </p:nvSpPr>
        <p:spPr>
          <a:xfrm>
            <a:off x="3870322" y="1780985"/>
            <a:ext cx="18097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both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870322" y="1083596"/>
            <a:ext cx="36766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functional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2832" y="381068"/>
            <a:ext cx="2665095" cy="309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50"/>
              </a:spcBef>
            </a:pPr>
            <a:r>
              <a:rPr sz="950" spc="15" dirty="0">
                <a:latin typeface="Helvetica"/>
                <a:cs typeface="Helvetica"/>
              </a:rPr>
              <a:t>Learning </a:t>
            </a:r>
            <a:r>
              <a:rPr sz="950" spc="10" dirty="0">
                <a:latin typeface="Helvetica"/>
                <a:cs typeface="Helvetica"/>
              </a:rPr>
              <a:t>to program </a:t>
            </a:r>
            <a:r>
              <a:rPr sz="950" spc="15" dirty="0">
                <a:latin typeface="Helvetica"/>
                <a:cs typeface="Helvetica"/>
              </a:rPr>
              <a:t>has changed </a:t>
            </a:r>
            <a:r>
              <a:rPr sz="950" spc="10" dirty="0">
                <a:latin typeface="Helvetica"/>
                <a:cs typeface="Helvetica"/>
              </a:rPr>
              <a:t>how </a:t>
            </a:r>
            <a:r>
              <a:rPr sz="950" spc="5" dirty="0">
                <a:latin typeface="Helvetica"/>
                <a:cs typeface="Helvetica"/>
              </a:rPr>
              <a:t>I</a:t>
            </a:r>
            <a:r>
              <a:rPr sz="950" spc="-4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reason  about things outside of</a:t>
            </a:r>
            <a:r>
              <a:rPr sz="950" spc="-1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coding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055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F9F9F9"/>
                </a:solidFill>
              </a:rPr>
              <a:t>Functional </a:t>
            </a:r>
            <a:r>
              <a:rPr sz="1200" spc="-90" dirty="0">
                <a:solidFill>
                  <a:srgbClr val="F9F9F9"/>
                </a:solidFill>
              </a:rPr>
              <a:t>versus </a:t>
            </a:r>
            <a:r>
              <a:rPr sz="1200" spc="-35" dirty="0">
                <a:solidFill>
                  <a:srgbClr val="F9F9F9"/>
                </a:solidFill>
              </a:rPr>
              <a:t>object-oriented</a:t>
            </a:r>
            <a:r>
              <a:rPr sz="1200" spc="-100" dirty="0">
                <a:solidFill>
                  <a:srgbClr val="F9F9F9"/>
                </a:solidFill>
              </a:rPr>
              <a:t>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60861" y="923453"/>
            <a:ext cx="3884598" cy="167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993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9F9F9"/>
                </a:solidFill>
              </a:rPr>
              <a:t>Tower </a:t>
            </a:r>
            <a:r>
              <a:rPr sz="1200" spc="-40" dirty="0">
                <a:solidFill>
                  <a:srgbClr val="F9F9F9"/>
                </a:solidFill>
              </a:rPr>
              <a:t>of </a:t>
            </a:r>
            <a:r>
              <a:rPr sz="1200" spc="-30" dirty="0">
                <a:solidFill>
                  <a:srgbClr val="F9F9F9"/>
                </a:solidFill>
              </a:rPr>
              <a:t>Hanoi:</a:t>
            </a:r>
            <a:r>
              <a:rPr sz="1200" spc="-9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Object-oriented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22046" y="600430"/>
            <a:ext cx="3964304" cy="2348865"/>
          </a:xfrm>
          <a:custGeom>
            <a:avLst/>
            <a:gdLst/>
            <a:ahLst/>
            <a:cxnLst/>
            <a:rect l="l" t="t" r="r" b="b"/>
            <a:pathLst>
              <a:path w="3964304" h="2348865">
                <a:moveTo>
                  <a:pt x="0" y="2348865"/>
                </a:moveTo>
                <a:lnTo>
                  <a:pt x="3963911" y="2348865"/>
                </a:lnTo>
                <a:lnTo>
                  <a:pt x="3963911" y="0"/>
                </a:lnTo>
                <a:lnTo>
                  <a:pt x="0" y="0"/>
                </a:lnTo>
                <a:lnTo>
                  <a:pt x="0" y="23488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83360"/>
            <a:ext cx="4244340" cy="2379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90" dirty="0">
                <a:solidFill>
                  <a:srgbClr val="8E5902"/>
                </a:solidFill>
                <a:latin typeface="Courier New"/>
                <a:cs typeface="Courier New"/>
              </a:rPr>
              <a:t>#import</a:t>
            </a:r>
            <a:r>
              <a:rPr sz="1100" i="1" spc="90" dirty="0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&lt;Foundation/NSObject.h&gt;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03530" marR="1605280" indent="-291465">
              <a:lnSpc>
                <a:spcPct val="118000"/>
              </a:lnSpc>
            </a:pPr>
            <a:r>
              <a:rPr sz="1100" b="1" spc="-90" dirty="0">
                <a:solidFill>
                  <a:srgbClr val="214987"/>
                </a:solidFill>
                <a:latin typeface="Courier New"/>
                <a:cs typeface="Courier New"/>
              </a:rPr>
              <a:t>@interface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TowersOfHanoi: NSObject { 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5" dirty="0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pegFrom;</a:t>
            </a:r>
            <a:endParaRPr sz="1100" dirty="0">
              <a:latin typeface="Courier New"/>
              <a:cs typeface="Courier New"/>
            </a:endParaRPr>
          </a:p>
          <a:p>
            <a:pPr marL="303530" marR="2987040">
              <a:lnSpc>
                <a:spcPct val="118000"/>
              </a:lnSpc>
            </a:pP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pegTo; 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pegVia; 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160" dirty="0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numDisks;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-(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void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setPegFrom: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from</a:t>
            </a:r>
            <a:r>
              <a:rPr lang="en-US" sz="1100" spc="-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 err="1">
                <a:solidFill>
                  <a:srgbClr val="22373A"/>
                </a:solidFill>
                <a:latin typeface="Courier New"/>
                <a:cs typeface="Courier New"/>
              </a:rPr>
              <a:t>andSetPegTo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to</a:t>
            </a:r>
            <a:r>
              <a:rPr sz="11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andSe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-(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void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movePegFrom: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from andMovePegTo: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to</a:t>
            </a:r>
            <a:r>
              <a:rPr sz="11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and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1" spc="-90" dirty="0">
                <a:solidFill>
                  <a:srgbClr val="214987"/>
                </a:solidFill>
                <a:latin typeface="Courier New"/>
                <a:cs typeface="Courier New"/>
              </a:rPr>
              <a:t>@end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80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9F9F9"/>
                </a:solidFill>
              </a:rPr>
              <a:t>Changed </a:t>
            </a:r>
            <a:r>
              <a:rPr sz="1200" spc="-65" dirty="0">
                <a:solidFill>
                  <a:srgbClr val="F9F9F9"/>
                </a:solidFill>
              </a:rPr>
              <a:t>reasoning: </a:t>
            </a:r>
            <a:r>
              <a:rPr sz="1200" spc="-15" dirty="0">
                <a:solidFill>
                  <a:srgbClr val="F9F9F9"/>
                </a:solidFill>
              </a:rPr>
              <a:t>All</a:t>
            </a:r>
            <a:r>
              <a:rPr sz="1200" spc="0" dirty="0">
                <a:solidFill>
                  <a:srgbClr val="F9F9F9"/>
                </a:solidFill>
              </a:rPr>
              <a:t>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98870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8505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8252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800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532" y="2542344"/>
            <a:ext cx="3287395" cy="0"/>
          </a:xfrm>
          <a:custGeom>
            <a:avLst/>
            <a:gdLst/>
            <a:ahLst/>
            <a:cxnLst/>
            <a:rect l="l" t="t" r="r" b="b"/>
            <a:pathLst>
              <a:path w="3287395">
                <a:moveTo>
                  <a:pt x="0" y="0"/>
                </a:moveTo>
                <a:lnTo>
                  <a:pt x="3287292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532" y="1844954"/>
            <a:ext cx="3287395" cy="0"/>
          </a:xfrm>
          <a:custGeom>
            <a:avLst/>
            <a:gdLst/>
            <a:ahLst/>
            <a:cxnLst/>
            <a:rect l="l" t="t" r="r" b="b"/>
            <a:pathLst>
              <a:path w="3287395">
                <a:moveTo>
                  <a:pt x="0" y="0"/>
                </a:moveTo>
                <a:lnTo>
                  <a:pt x="3287292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532" y="1147508"/>
            <a:ext cx="3287395" cy="0"/>
          </a:xfrm>
          <a:custGeom>
            <a:avLst/>
            <a:gdLst/>
            <a:ahLst/>
            <a:cxnLst/>
            <a:rect l="l" t="t" r="r" b="b"/>
            <a:pathLst>
              <a:path w="3287395">
                <a:moveTo>
                  <a:pt x="0" y="0"/>
                </a:moveTo>
                <a:lnTo>
                  <a:pt x="3287292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826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574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837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8126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793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2339" y="1008030"/>
            <a:ext cx="293913" cy="27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3123" y="24958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6345" y="1705476"/>
            <a:ext cx="299337" cy="27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6435" y="1725145"/>
            <a:ext cx="303220" cy="240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7910" y="1730626"/>
            <a:ext cx="287690" cy="234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326" y="25950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9213" y="1217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1391" y="25934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7748" y="1027356"/>
            <a:ext cx="297910" cy="239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88800" y="24764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8561" y="24487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0623" y="25912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7166" y="25130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0869" y="25105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6417" y="24508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40838" y="24512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7522" y="10628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2517" y="245784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84414" y="18835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7511" y="190918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0928" y="17468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2267" y="25623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3923" y="17396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76490" y="119906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0509" y="10644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79474" y="19083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48640" y="10464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37850" y="17335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19812" y="1229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38196" y="26011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11835" y="26169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37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9232" y="24517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5131" y="25031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34002" y="2621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7983" y="26048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53440" y="19273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06905" y="180282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8850" y="17814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56013" y="25828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4469" y="12054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80129" y="18828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1569" y="11038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2065" y="17395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33031" y="25684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44781" y="26201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71496" y="11572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1156" y="24509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39821" y="18012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11389" y="19182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85500" y="25769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04241" y="10650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0605" y="26056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0316" y="11546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89237" y="18198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40449" y="18484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69141" y="24388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29834" y="26193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38284" y="25476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805" y="18960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2401" y="18728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6903" y="11914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3442" y="17663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7164" y="17401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89092" y="18726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32886" y="19289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8388" y="18018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994" y="25044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7201" y="17390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77321" y="24294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02700" y="26314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22781" y="17879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88038" y="19110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9753" y="19048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7557" y="17304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3346" y="25468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40236" y="11895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7838" y="25604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45443" y="18427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26321" y="12325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0383" y="19186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07594" y="26275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728" y="17485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6187" y="19076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8229" y="10571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294" y="17499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97219" y="25326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34257" y="18516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25007" y="25611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88971" y="259378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22013" y="25542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04595" y="24239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7153" y="24696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7006" y="24308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02700" y="10775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546" y="17349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21810" y="17688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93747" y="104023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8366" y="17585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2691" y="18779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10662" y="12087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43464" y="25775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97630" y="24461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70682" y="25921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84414" y="18852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80186" y="18963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51670" y="24560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75634" y="11188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88811" y="24298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66587" y="24702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80590" y="24587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94079" y="24246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56382" y="2424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13589" y="2423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31158" y="11112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00930" y="12348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71756" y="2610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81541" y="18953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3626" y="24258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1255" y="10810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4171" y="184078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3609" y="19194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0689" y="11088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7272" y="11674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4986" y="11095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00454" y="12250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61802" y="1077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37678" y="11271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77304" y="1892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69966" y="18389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3960" y="10551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3241" y="18260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62548" y="25066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12744" y="12337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717415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504915" y="2542344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212499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504915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3686198" y="2478431"/>
            <a:ext cx="57594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object−oriented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133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349730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842898" y="2979171"/>
            <a:ext cx="516890" cy="245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Helvetica"/>
                <a:cs typeface="Helvetica"/>
              </a:rPr>
              <a:t>agreement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7864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5048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60" name="object 1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52" name="object 152"/>
          <p:cNvSpPr txBox="1"/>
          <p:nvPr/>
        </p:nvSpPr>
        <p:spPr>
          <a:xfrm>
            <a:off x="3686198" y="1780985"/>
            <a:ext cx="18097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both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686198" y="1083596"/>
            <a:ext cx="36766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functional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52832" y="381068"/>
            <a:ext cx="2665095" cy="309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50"/>
              </a:spcBef>
            </a:pPr>
            <a:r>
              <a:rPr sz="950" spc="15" dirty="0">
                <a:latin typeface="Helvetica"/>
                <a:cs typeface="Helvetica"/>
              </a:rPr>
              <a:t>Learning </a:t>
            </a:r>
            <a:r>
              <a:rPr sz="950" spc="10" dirty="0">
                <a:latin typeface="Helvetica"/>
                <a:cs typeface="Helvetica"/>
              </a:rPr>
              <a:t>to program </a:t>
            </a:r>
            <a:r>
              <a:rPr sz="950" spc="15" dirty="0">
                <a:latin typeface="Helvetica"/>
                <a:cs typeface="Helvetica"/>
              </a:rPr>
              <a:t>has changed </a:t>
            </a:r>
            <a:r>
              <a:rPr sz="950" spc="10" dirty="0">
                <a:latin typeface="Helvetica"/>
                <a:cs typeface="Helvetica"/>
              </a:rPr>
              <a:t>how </a:t>
            </a:r>
            <a:r>
              <a:rPr sz="950" spc="5" dirty="0">
                <a:latin typeface="Helvetica"/>
                <a:cs typeface="Helvetica"/>
              </a:rPr>
              <a:t>I</a:t>
            </a:r>
            <a:r>
              <a:rPr sz="950" spc="-4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reason  about things outside of</a:t>
            </a:r>
            <a:r>
              <a:rPr sz="950" spc="-1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coding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0556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40" dirty="0">
                <a:solidFill>
                  <a:srgbClr val="F9F9F9"/>
                </a:solidFill>
              </a:rPr>
              <a:t>Full Venn Diagram</a:t>
            </a:r>
            <a:endParaRPr sz="1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5233AE3-6EB1-C74C-9342-F6D87F190096}"/>
              </a:ext>
            </a:extLst>
          </p:cNvPr>
          <p:cNvSpPr/>
          <p:nvPr/>
        </p:nvSpPr>
        <p:spPr>
          <a:xfrm>
            <a:off x="361283" y="429873"/>
            <a:ext cx="3880617" cy="302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36303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141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9F9F9"/>
                </a:solidFill>
              </a:rPr>
              <a:t>Language paradigms </a:t>
            </a:r>
            <a:r>
              <a:rPr sz="1200" spc="-55" dirty="0">
                <a:solidFill>
                  <a:srgbClr val="F9F9F9"/>
                </a:solidFill>
              </a:rPr>
              <a:t>and </a:t>
            </a:r>
            <a:r>
              <a:rPr sz="1200" spc="-90" dirty="0">
                <a:solidFill>
                  <a:srgbClr val="F9F9F9"/>
                </a:solidFill>
              </a:rPr>
              <a:t>years </a:t>
            </a:r>
            <a:r>
              <a:rPr sz="1200" dirty="0">
                <a:solidFill>
                  <a:srgbClr val="F9F9F9"/>
                </a:solidFill>
              </a:rPr>
              <a:t>to</a:t>
            </a:r>
            <a:r>
              <a:rPr sz="1200" spc="30" dirty="0">
                <a:solidFill>
                  <a:srgbClr val="F9F9F9"/>
                </a:solidFill>
              </a:rPr>
              <a:t> </a:t>
            </a:r>
            <a:r>
              <a:rPr sz="1200" spc="-60" dirty="0">
                <a:solidFill>
                  <a:srgbClr val="F9F9F9"/>
                </a:solidFill>
              </a:rPr>
              <a:t>proficiency</a:t>
            </a:r>
            <a:endParaRPr sz="1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7972" y="589829"/>
          <a:ext cx="3655056" cy="2296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47048" y="912273"/>
            <a:ext cx="3035343" cy="94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9283" y="72513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9283" y="72513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0974" y="217645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0974" y="217645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9476" y="23167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9476" y="23167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991" y="6133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2991" y="6133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9365" y="2293975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16733" y="0"/>
                </a:moveTo>
                <a:lnTo>
                  <a:pt x="4804" y="0"/>
                </a:lnTo>
                <a:lnTo>
                  <a:pt x="0" y="4859"/>
                </a:lnTo>
                <a:lnTo>
                  <a:pt x="0" y="16733"/>
                </a:lnTo>
                <a:lnTo>
                  <a:pt x="4804" y="21593"/>
                </a:lnTo>
                <a:lnTo>
                  <a:pt x="16733" y="21593"/>
                </a:lnTo>
                <a:lnTo>
                  <a:pt x="21538" y="16733"/>
                </a:lnTo>
                <a:lnTo>
                  <a:pt x="21538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9365" y="2293975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0" y="10824"/>
                </a:moveTo>
                <a:lnTo>
                  <a:pt x="0" y="4859"/>
                </a:lnTo>
                <a:lnTo>
                  <a:pt x="4804" y="0"/>
                </a:lnTo>
                <a:lnTo>
                  <a:pt x="10769" y="0"/>
                </a:lnTo>
                <a:lnTo>
                  <a:pt x="16733" y="0"/>
                </a:lnTo>
                <a:lnTo>
                  <a:pt x="21538" y="4859"/>
                </a:lnTo>
                <a:lnTo>
                  <a:pt x="21538" y="10824"/>
                </a:lnTo>
                <a:lnTo>
                  <a:pt x="21538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04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0661" y="78246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0661" y="78246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8612" y="739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8612" y="739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4580" y="62307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64580" y="62307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9215" y="216071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9215" y="216071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9654" y="7108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9654" y="7108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4091" y="589829"/>
            <a:ext cx="22225" cy="19050"/>
          </a:xfrm>
          <a:custGeom>
            <a:avLst/>
            <a:gdLst/>
            <a:ahLst/>
            <a:cxnLst/>
            <a:rect l="l" t="t" r="r" b="b"/>
            <a:pathLst>
              <a:path w="22225" h="19050">
                <a:moveTo>
                  <a:pt x="19440" y="0"/>
                </a:moveTo>
                <a:lnTo>
                  <a:pt x="2153" y="0"/>
                </a:lnTo>
                <a:lnTo>
                  <a:pt x="0" y="2153"/>
                </a:lnTo>
                <a:lnTo>
                  <a:pt x="0" y="14027"/>
                </a:lnTo>
                <a:lnTo>
                  <a:pt x="4859" y="18887"/>
                </a:lnTo>
                <a:lnTo>
                  <a:pt x="16733" y="18887"/>
                </a:lnTo>
                <a:lnTo>
                  <a:pt x="21593" y="14027"/>
                </a:lnTo>
                <a:lnTo>
                  <a:pt x="21593" y="2153"/>
                </a:lnTo>
                <a:lnTo>
                  <a:pt x="1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4090" y="589829"/>
            <a:ext cx="22225" cy="19050"/>
          </a:xfrm>
          <a:custGeom>
            <a:avLst/>
            <a:gdLst/>
            <a:ahLst/>
            <a:cxnLst/>
            <a:rect l="l" t="t" r="r" b="b"/>
            <a:pathLst>
              <a:path w="22225" h="19050">
                <a:moveTo>
                  <a:pt x="0" y="8063"/>
                </a:moveTo>
                <a:lnTo>
                  <a:pt x="0" y="2153"/>
                </a:lnTo>
                <a:lnTo>
                  <a:pt x="2153" y="0"/>
                </a:lnTo>
                <a:lnTo>
                  <a:pt x="19440" y="0"/>
                </a:lnTo>
                <a:lnTo>
                  <a:pt x="21593" y="2153"/>
                </a:lnTo>
                <a:lnTo>
                  <a:pt x="21593" y="8063"/>
                </a:lnTo>
                <a:lnTo>
                  <a:pt x="21593" y="14027"/>
                </a:lnTo>
                <a:lnTo>
                  <a:pt x="16733" y="18887"/>
                </a:lnTo>
                <a:lnTo>
                  <a:pt x="10824" y="18887"/>
                </a:lnTo>
                <a:lnTo>
                  <a:pt x="4859" y="18887"/>
                </a:lnTo>
                <a:lnTo>
                  <a:pt x="0" y="14027"/>
                </a:lnTo>
                <a:lnTo>
                  <a:pt x="0" y="8063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96945" y="7364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6945" y="7364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0315" y="26849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0315" y="26849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6523" y="274551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6522" y="274551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7746" y="64312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97746" y="64312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1079" y="23455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1079" y="23455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0710" y="229927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0710" y="229927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8714" y="766169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>
                <a:moveTo>
                  <a:pt x="16733" y="0"/>
                </a:moveTo>
                <a:lnTo>
                  <a:pt x="4804" y="0"/>
                </a:lnTo>
                <a:lnTo>
                  <a:pt x="0" y="4859"/>
                </a:lnTo>
                <a:lnTo>
                  <a:pt x="0" y="16733"/>
                </a:lnTo>
                <a:lnTo>
                  <a:pt x="4804" y="21593"/>
                </a:lnTo>
                <a:lnTo>
                  <a:pt x="16733" y="21593"/>
                </a:lnTo>
                <a:lnTo>
                  <a:pt x="21538" y="16733"/>
                </a:lnTo>
                <a:lnTo>
                  <a:pt x="21538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78714" y="766169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>
                <a:moveTo>
                  <a:pt x="0" y="10769"/>
                </a:moveTo>
                <a:lnTo>
                  <a:pt x="0" y="4859"/>
                </a:lnTo>
                <a:lnTo>
                  <a:pt x="4804" y="0"/>
                </a:lnTo>
                <a:lnTo>
                  <a:pt x="10769" y="0"/>
                </a:lnTo>
                <a:lnTo>
                  <a:pt x="16733" y="0"/>
                </a:lnTo>
                <a:lnTo>
                  <a:pt x="21538" y="4859"/>
                </a:lnTo>
                <a:lnTo>
                  <a:pt x="21538" y="10769"/>
                </a:lnTo>
                <a:lnTo>
                  <a:pt x="21538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04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5341" y="696638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16733" y="0"/>
                </a:moveTo>
                <a:lnTo>
                  <a:pt x="4859" y="0"/>
                </a:lnTo>
                <a:lnTo>
                  <a:pt x="0" y="4804"/>
                </a:lnTo>
                <a:lnTo>
                  <a:pt x="0" y="16733"/>
                </a:lnTo>
                <a:lnTo>
                  <a:pt x="4859" y="21538"/>
                </a:lnTo>
                <a:lnTo>
                  <a:pt x="16733" y="21538"/>
                </a:lnTo>
                <a:lnTo>
                  <a:pt x="21593" y="16733"/>
                </a:lnTo>
                <a:lnTo>
                  <a:pt x="21593" y="4804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85341" y="696638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0" y="10769"/>
                </a:moveTo>
                <a:lnTo>
                  <a:pt x="0" y="4804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04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38"/>
                </a:lnTo>
                <a:lnTo>
                  <a:pt x="10769" y="21538"/>
                </a:lnTo>
                <a:lnTo>
                  <a:pt x="4859" y="21538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34881" y="235444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34881" y="235444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8493" y="272496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8493" y="272496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1928" y="2243884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38" y="16733"/>
                </a:lnTo>
                <a:lnTo>
                  <a:pt x="21538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71928" y="2243884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38" y="4859"/>
                </a:lnTo>
                <a:lnTo>
                  <a:pt x="21538" y="10769"/>
                </a:lnTo>
                <a:lnTo>
                  <a:pt x="21538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2370" y="271099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2370" y="271099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55276" y="223394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5276" y="223394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2524" y="22063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2524" y="22063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92388" y="66129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2388" y="66129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97055" y="58745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97055" y="58745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58478" y="67427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58478" y="67427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2657" y="21761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2657" y="21761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27751" y="68007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7751" y="68007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77091" y="6311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77091" y="6311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18091" y="6936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18091" y="6936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32395" y="75192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32395" y="75192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58480" y="2337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58480" y="2337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0327" y="67206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20327" y="67206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5267" y="28381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5267" y="28381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13087" y="7357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13087" y="7357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37719" y="589829"/>
            <a:ext cx="22225" cy="12065"/>
          </a:xfrm>
          <a:custGeom>
            <a:avLst/>
            <a:gdLst/>
            <a:ahLst/>
            <a:cxnLst/>
            <a:rect l="l" t="t" r="r" b="b"/>
            <a:pathLst>
              <a:path w="22225" h="12065">
                <a:moveTo>
                  <a:pt x="21593" y="0"/>
                </a:moveTo>
                <a:lnTo>
                  <a:pt x="0" y="0"/>
                </a:lnTo>
                <a:lnTo>
                  <a:pt x="0" y="6903"/>
                </a:lnTo>
                <a:lnTo>
                  <a:pt x="4859" y="11763"/>
                </a:lnTo>
                <a:lnTo>
                  <a:pt x="16733" y="11763"/>
                </a:lnTo>
                <a:lnTo>
                  <a:pt x="21593" y="6903"/>
                </a:lnTo>
                <a:lnTo>
                  <a:pt x="21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37718" y="589829"/>
            <a:ext cx="22225" cy="12065"/>
          </a:xfrm>
          <a:custGeom>
            <a:avLst/>
            <a:gdLst/>
            <a:ahLst/>
            <a:cxnLst/>
            <a:rect l="l" t="t" r="r" b="b"/>
            <a:pathLst>
              <a:path w="22225" h="12065">
                <a:moveTo>
                  <a:pt x="0" y="993"/>
                </a:moveTo>
                <a:lnTo>
                  <a:pt x="0" y="0"/>
                </a:lnTo>
                <a:lnTo>
                  <a:pt x="21593" y="0"/>
                </a:lnTo>
                <a:lnTo>
                  <a:pt x="21593" y="993"/>
                </a:lnTo>
                <a:lnTo>
                  <a:pt x="21593" y="6903"/>
                </a:lnTo>
                <a:lnTo>
                  <a:pt x="16733" y="11763"/>
                </a:lnTo>
                <a:lnTo>
                  <a:pt x="10769" y="11763"/>
                </a:lnTo>
                <a:lnTo>
                  <a:pt x="4859" y="11763"/>
                </a:lnTo>
                <a:lnTo>
                  <a:pt x="0" y="6903"/>
                </a:lnTo>
                <a:lnTo>
                  <a:pt x="0" y="993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35294" y="745017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16733" y="0"/>
                </a:moveTo>
                <a:lnTo>
                  <a:pt x="4859" y="0"/>
                </a:lnTo>
                <a:lnTo>
                  <a:pt x="0" y="4804"/>
                </a:lnTo>
                <a:lnTo>
                  <a:pt x="0" y="16678"/>
                </a:lnTo>
                <a:lnTo>
                  <a:pt x="4859" y="21538"/>
                </a:lnTo>
                <a:lnTo>
                  <a:pt x="16733" y="21538"/>
                </a:lnTo>
                <a:lnTo>
                  <a:pt x="21593" y="16678"/>
                </a:lnTo>
                <a:lnTo>
                  <a:pt x="21593" y="4804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35294" y="745017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0" y="10769"/>
                </a:moveTo>
                <a:lnTo>
                  <a:pt x="0" y="4804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04"/>
                </a:lnTo>
                <a:lnTo>
                  <a:pt x="21593" y="10769"/>
                </a:lnTo>
                <a:lnTo>
                  <a:pt x="21593" y="16678"/>
                </a:lnTo>
                <a:lnTo>
                  <a:pt x="16733" y="21538"/>
                </a:lnTo>
                <a:lnTo>
                  <a:pt x="10824" y="21538"/>
                </a:lnTo>
                <a:lnTo>
                  <a:pt x="4859" y="21538"/>
                </a:lnTo>
                <a:lnTo>
                  <a:pt x="0" y="16678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72921" y="6136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72921" y="6136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2763" y="6252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52763" y="6252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71651" y="63898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71651" y="63898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37002" y="27630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37002" y="27630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6370" y="65532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26370" y="65532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34047" y="63450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34047" y="63450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6712" y="225448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6712" y="225448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29049" y="235693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9049" y="235693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87681" y="272452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86541" y="3191529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87681" y="2201472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681" y="1678360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7681" y="1155303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87681" y="632190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19912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550529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190225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020843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158139" y="2896795"/>
            <a:ext cx="514984" cy="2482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750" spc="-5" dirty="0">
                <a:latin typeface="Helvetica"/>
                <a:cs typeface="Helvetica"/>
              </a:rPr>
              <a:t>Years</a:t>
            </a:r>
            <a:r>
              <a:rPr sz="750" spc="-55" dirty="0">
                <a:latin typeface="Helvetica"/>
                <a:cs typeface="Helvetica"/>
              </a:rPr>
              <a:t> </a:t>
            </a:r>
            <a:r>
              <a:rPr sz="750" spc="10" dirty="0">
                <a:latin typeface="Helvetica"/>
                <a:cs typeface="Helvetica"/>
              </a:rPr>
              <a:t>used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4012" y="1174696"/>
            <a:ext cx="136525" cy="113220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Helvetica"/>
                <a:cs typeface="Helvetica"/>
              </a:rPr>
              <a:t>Self−reported</a:t>
            </a:r>
            <a:r>
              <a:rPr sz="750" spc="-10" dirty="0">
                <a:latin typeface="Helvetica"/>
                <a:cs typeface="Helvetica"/>
              </a:rPr>
              <a:t> </a:t>
            </a:r>
            <a:r>
              <a:rPr sz="750" spc="5" dirty="0">
                <a:latin typeface="Helvetica"/>
                <a:cs typeface="Helvetica"/>
              </a:rPr>
              <a:t>proficiency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75272" y="382011"/>
            <a:ext cx="4038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Helvetica"/>
                <a:cs typeface="Helvetica"/>
              </a:rPr>
              <a:t>Python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73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9F9F9"/>
                </a:solidFill>
              </a:rPr>
              <a:t>My </a:t>
            </a:r>
            <a:r>
              <a:rPr sz="1200" spc="-70" dirty="0">
                <a:solidFill>
                  <a:srgbClr val="F9F9F9"/>
                </a:solidFill>
              </a:rPr>
              <a:t>research</a:t>
            </a:r>
            <a:r>
              <a:rPr sz="1200" spc="125" dirty="0">
                <a:solidFill>
                  <a:srgbClr val="F9F9F9"/>
                </a:solidFill>
              </a:rPr>
              <a:t> </a:t>
            </a:r>
            <a:r>
              <a:rPr sz="1200" spc="-70" dirty="0">
                <a:solidFill>
                  <a:srgbClr val="F9F9F9"/>
                </a:solidFill>
              </a:rPr>
              <a:t>questions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04949"/>
            <a:ext cx="3910965" cy="1024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How is </a:t>
            </a:r>
            <a:r>
              <a:rPr sz="1100" spc="-40" dirty="0">
                <a:solidFill>
                  <a:srgbClr val="22373A"/>
                </a:solidFill>
                <a:latin typeface="Arial"/>
                <a:cs typeface="Arial"/>
              </a:rPr>
              <a:t>our </a:t>
            </a:r>
            <a:r>
              <a:rPr sz="1100" spc="-20" dirty="0">
                <a:solidFill>
                  <a:srgbClr val="22373A"/>
                </a:solidFill>
                <a:latin typeface="Arial"/>
                <a:cs typeface="Arial"/>
              </a:rPr>
              <a:t>ability </a:t>
            </a:r>
            <a:r>
              <a:rPr sz="1100" spc="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solve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problems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affected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by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tools </a:t>
            </a:r>
            <a:r>
              <a:rPr sz="1100" spc="-110" dirty="0">
                <a:solidFill>
                  <a:srgbClr val="22373A"/>
                </a:solidFill>
                <a:latin typeface="Arial"/>
                <a:cs typeface="Arial"/>
              </a:rPr>
              <a:t>we use </a:t>
            </a:r>
            <a:r>
              <a:rPr sz="1100" spc="0" dirty="0">
                <a:solidFill>
                  <a:srgbClr val="22373A"/>
                </a:solidFill>
                <a:latin typeface="Arial"/>
                <a:cs typeface="Arial"/>
              </a:rPr>
              <a:t>to 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solve</a:t>
            </a:r>
            <a:r>
              <a:rPr sz="11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them?</a:t>
            </a:r>
            <a:endParaRPr lang="en-US" sz="1100" spc="-50" dirty="0">
              <a:solidFill>
                <a:srgbClr val="22373A"/>
              </a:solidFill>
              <a:latin typeface="Arial"/>
              <a:cs typeface="Arial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endParaRPr sz="1100" dirty="0">
              <a:latin typeface="Arial"/>
              <a:cs typeface="Arial"/>
            </a:endParaRPr>
          </a:p>
          <a:p>
            <a:pPr marL="12700" marR="703580">
              <a:lnSpc>
                <a:spcPct val="118000"/>
              </a:lnSpc>
            </a:pP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How do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people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solve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100" spc="-100" dirty="0">
                <a:solidFill>
                  <a:srgbClr val="22373A"/>
                </a:solidFill>
                <a:latin typeface="Arial"/>
                <a:cs typeface="Arial"/>
              </a:rPr>
              <a:t>same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problems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different 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programming</a:t>
            </a:r>
            <a:r>
              <a:rPr sz="11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"/>
                <a:cs typeface="Arial"/>
              </a:rPr>
              <a:t>languages?</a:t>
            </a:r>
            <a:endParaRPr lang="en-US" sz="1100" spc="-80" dirty="0">
              <a:solidFill>
                <a:srgbClr val="22373A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8738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9F9F9"/>
                </a:solidFill>
              </a:rPr>
              <a:t>Experience and</a:t>
            </a:r>
            <a:r>
              <a:rPr sz="1200" spc="-25" dirty="0">
                <a:solidFill>
                  <a:srgbClr val="F9F9F9"/>
                </a:solidFill>
              </a:rPr>
              <a:t> </a:t>
            </a:r>
            <a:r>
              <a:rPr sz="1200" spc="-60" dirty="0">
                <a:solidFill>
                  <a:srgbClr val="F9F9F9"/>
                </a:solidFill>
              </a:rPr>
              <a:t>proficiency</a:t>
            </a:r>
            <a:endParaRPr sz="1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7972" y="429007"/>
          <a:ext cx="3660134" cy="24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19904" y="734524"/>
            <a:ext cx="3223260" cy="935990"/>
          </a:xfrm>
          <a:custGeom>
            <a:avLst/>
            <a:gdLst/>
            <a:ahLst/>
            <a:cxnLst/>
            <a:rect l="l" t="t" r="r" b="b"/>
            <a:pathLst>
              <a:path w="3223260" h="935989">
                <a:moveTo>
                  <a:pt x="0" y="935880"/>
                </a:moveTo>
                <a:lnTo>
                  <a:pt x="132876" y="860660"/>
                </a:lnTo>
                <a:lnTo>
                  <a:pt x="265753" y="788644"/>
                </a:lnTo>
                <a:lnTo>
                  <a:pt x="398685" y="719721"/>
                </a:lnTo>
                <a:lnTo>
                  <a:pt x="531561" y="654000"/>
                </a:lnTo>
                <a:lnTo>
                  <a:pt x="664493" y="591428"/>
                </a:lnTo>
                <a:lnTo>
                  <a:pt x="797370" y="531948"/>
                </a:lnTo>
                <a:lnTo>
                  <a:pt x="930247" y="475616"/>
                </a:lnTo>
                <a:lnTo>
                  <a:pt x="1063179" y="422488"/>
                </a:lnTo>
                <a:lnTo>
                  <a:pt x="1196055" y="372452"/>
                </a:lnTo>
                <a:lnTo>
                  <a:pt x="1328932" y="325619"/>
                </a:lnTo>
                <a:lnTo>
                  <a:pt x="1461864" y="281879"/>
                </a:lnTo>
                <a:lnTo>
                  <a:pt x="1594741" y="241342"/>
                </a:lnTo>
                <a:lnTo>
                  <a:pt x="1727673" y="203898"/>
                </a:lnTo>
                <a:lnTo>
                  <a:pt x="1993426" y="138509"/>
                </a:lnTo>
                <a:lnTo>
                  <a:pt x="2392111" y="64008"/>
                </a:lnTo>
                <a:lnTo>
                  <a:pt x="2525043" y="45507"/>
                </a:lnTo>
                <a:lnTo>
                  <a:pt x="2657920" y="30098"/>
                </a:lnTo>
                <a:lnTo>
                  <a:pt x="2923728" y="8781"/>
                </a:lnTo>
                <a:lnTo>
                  <a:pt x="3056605" y="2816"/>
                </a:lnTo>
                <a:lnTo>
                  <a:pt x="3189537" y="0"/>
                </a:lnTo>
                <a:lnTo>
                  <a:pt x="3222784" y="88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904" y="692662"/>
            <a:ext cx="1993900" cy="956310"/>
          </a:xfrm>
          <a:custGeom>
            <a:avLst/>
            <a:gdLst/>
            <a:ahLst/>
            <a:cxnLst/>
            <a:rect l="l" t="t" r="r" b="b"/>
            <a:pathLst>
              <a:path w="1993900" h="956310">
                <a:moveTo>
                  <a:pt x="0" y="955707"/>
                </a:moveTo>
                <a:lnTo>
                  <a:pt x="132876" y="797812"/>
                </a:lnTo>
                <a:lnTo>
                  <a:pt x="265753" y="654166"/>
                </a:lnTo>
                <a:lnTo>
                  <a:pt x="398685" y="524713"/>
                </a:lnTo>
                <a:lnTo>
                  <a:pt x="531561" y="409509"/>
                </a:lnTo>
                <a:lnTo>
                  <a:pt x="664493" y="308554"/>
                </a:lnTo>
                <a:lnTo>
                  <a:pt x="797370" y="221792"/>
                </a:lnTo>
                <a:lnTo>
                  <a:pt x="930247" y="149279"/>
                </a:lnTo>
                <a:lnTo>
                  <a:pt x="1063179" y="90959"/>
                </a:lnTo>
                <a:lnTo>
                  <a:pt x="1196055" y="46887"/>
                </a:lnTo>
                <a:lnTo>
                  <a:pt x="1328932" y="17009"/>
                </a:lnTo>
                <a:lnTo>
                  <a:pt x="1461864" y="1380"/>
                </a:lnTo>
                <a:lnTo>
                  <a:pt x="1594741" y="0"/>
                </a:lnTo>
                <a:lnTo>
                  <a:pt x="1727673" y="12812"/>
                </a:lnTo>
                <a:lnTo>
                  <a:pt x="1993426" y="81128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904" y="842162"/>
            <a:ext cx="3223260" cy="1057910"/>
          </a:xfrm>
          <a:custGeom>
            <a:avLst/>
            <a:gdLst/>
            <a:ahLst/>
            <a:cxnLst/>
            <a:rect l="l" t="t" r="r" b="b"/>
            <a:pathLst>
              <a:path w="3223260" h="1057910">
                <a:moveTo>
                  <a:pt x="0" y="1057711"/>
                </a:moveTo>
                <a:lnTo>
                  <a:pt x="132876" y="951730"/>
                </a:lnTo>
                <a:lnTo>
                  <a:pt x="265753" y="851382"/>
                </a:lnTo>
                <a:lnTo>
                  <a:pt x="398685" y="756612"/>
                </a:lnTo>
                <a:lnTo>
                  <a:pt x="531561" y="667365"/>
                </a:lnTo>
                <a:lnTo>
                  <a:pt x="664493" y="583806"/>
                </a:lnTo>
                <a:lnTo>
                  <a:pt x="797370" y="505770"/>
                </a:lnTo>
                <a:lnTo>
                  <a:pt x="930247" y="433312"/>
                </a:lnTo>
                <a:lnTo>
                  <a:pt x="1063179" y="366487"/>
                </a:lnTo>
                <a:lnTo>
                  <a:pt x="1196055" y="305185"/>
                </a:lnTo>
                <a:lnTo>
                  <a:pt x="1461864" y="199425"/>
                </a:lnTo>
                <a:lnTo>
                  <a:pt x="1727673" y="116032"/>
                </a:lnTo>
                <a:lnTo>
                  <a:pt x="1860549" y="82675"/>
                </a:lnTo>
                <a:lnTo>
                  <a:pt x="1993426" y="54951"/>
                </a:lnTo>
                <a:lnTo>
                  <a:pt x="2126358" y="32749"/>
                </a:lnTo>
                <a:lnTo>
                  <a:pt x="2259235" y="16181"/>
                </a:lnTo>
                <a:lnTo>
                  <a:pt x="2392111" y="5191"/>
                </a:lnTo>
                <a:lnTo>
                  <a:pt x="2657920" y="0"/>
                </a:lnTo>
                <a:lnTo>
                  <a:pt x="2790852" y="5743"/>
                </a:lnTo>
                <a:lnTo>
                  <a:pt x="2923728" y="17120"/>
                </a:lnTo>
                <a:lnTo>
                  <a:pt x="3056605" y="34019"/>
                </a:lnTo>
                <a:lnTo>
                  <a:pt x="3222784" y="65681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904" y="846359"/>
            <a:ext cx="1063625" cy="1078230"/>
          </a:xfrm>
          <a:custGeom>
            <a:avLst/>
            <a:gdLst/>
            <a:ahLst/>
            <a:cxnLst/>
            <a:rect l="l" t="t" r="r" b="b"/>
            <a:pathLst>
              <a:path w="1063625" h="1078230">
                <a:moveTo>
                  <a:pt x="0" y="1078200"/>
                </a:moveTo>
                <a:lnTo>
                  <a:pt x="265753" y="504942"/>
                </a:lnTo>
                <a:lnTo>
                  <a:pt x="398685" y="294195"/>
                </a:lnTo>
                <a:lnTo>
                  <a:pt x="1063179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904" y="768600"/>
            <a:ext cx="532130" cy="441959"/>
          </a:xfrm>
          <a:custGeom>
            <a:avLst/>
            <a:gdLst/>
            <a:ahLst/>
            <a:cxnLst/>
            <a:rect l="l" t="t" r="r" b="b"/>
            <a:pathLst>
              <a:path w="532130" h="441959">
                <a:moveTo>
                  <a:pt x="0" y="441596"/>
                </a:moveTo>
                <a:lnTo>
                  <a:pt x="132876" y="129563"/>
                </a:lnTo>
                <a:lnTo>
                  <a:pt x="265753" y="0"/>
                </a:lnTo>
                <a:lnTo>
                  <a:pt x="531561" y="288175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904" y="866832"/>
            <a:ext cx="3223260" cy="788035"/>
          </a:xfrm>
          <a:custGeom>
            <a:avLst/>
            <a:gdLst/>
            <a:ahLst/>
            <a:cxnLst/>
            <a:rect l="l" t="t" r="r" b="b"/>
            <a:pathLst>
              <a:path w="3223260" h="788035">
                <a:moveTo>
                  <a:pt x="0" y="787777"/>
                </a:moveTo>
                <a:lnTo>
                  <a:pt x="132876" y="726751"/>
                </a:lnTo>
                <a:lnTo>
                  <a:pt x="265753" y="668155"/>
                </a:lnTo>
                <a:lnTo>
                  <a:pt x="1727673" y="183039"/>
                </a:lnTo>
                <a:lnTo>
                  <a:pt x="3222784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9904" y="803890"/>
            <a:ext cx="2392680" cy="915669"/>
          </a:xfrm>
          <a:custGeom>
            <a:avLst/>
            <a:gdLst/>
            <a:ahLst/>
            <a:cxnLst/>
            <a:rect l="l" t="t" r="r" b="b"/>
            <a:pathLst>
              <a:path w="2392679" h="915669">
                <a:moveTo>
                  <a:pt x="0" y="915556"/>
                </a:moveTo>
                <a:lnTo>
                  <a:pt x="132876" y="782127"/>
                </a:lnTo>
                <a:lnTo>
                  <a:pt x="265753" y="659136"/>
                </a:lnTo>
                <a:lnTo>
                  <a:pt x="398685" y="546694"/>
                </a:lnTo>
                <a:lnTo>
                  <a:pt x="664493" y="353343"/>
                </a:lnTo>
                <a:lnTo>
                  <a:pt x="797370" y="272380"/>
                </a:lnTo>
                <a:lnTo>
                  <a:pt x="930247" y="201965"/>
                </a:lnTo>
                <a:lnTo>
                  <a:pt x="1196055" y="92616"/>
                </a:lnTo>
                <a:lnTo>
                  <a:pt x="1328932" y="53736"/>
                </a:lnTo>
                <a:lnTo>
                  <a:pt x="1727673" y="0"/>
                </a:lnTo>
                <a:lnTo>
                  <a:pt x="2392111" y="120616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904" y="738722"/>
            <a:ext cx="2924175" cy="1158875"/>
          </a:xfrm>
          <a:custGeom>
            <a:avLst/>
            <a:gdLst/>
            <a:ahLst/>
            <a:cxnLst/>
            <a:rect l="l" t="t" r="r" b="b"/>
            <a:pathLst>
              <a:path w="2924175" h="1158875">
                <a:moveTo>
                  <a:pt x="0" y="1158390"/>
                </a:moveTo>
                <a:lnTo>
                  <a:pt x="132876" y="1008283"/>
                </a:lnTo>
                <a:lnTo>
                  <a:pt x="265753" y="868558"/>
                </a:lnTo>
                <a:lnTo>
                  <a:pt x="398685" y="739271"/>
                </a:lnTo>
                <a:lnTo>
                  <a:pt x="531561" y="620367"/>
                </a:lnTo>
                <a:lnTo>
                  <a:pt x="664493" y="511901"/>
                </a:lnTo>
                <a:lnTo>
                  <a:pt x="797370" y="413872"/>
                </a:lnTo>
                <a:lnTo>
                  <a:pt x="930247" y="326227"/>
                </a:lnTo>
                <a:lnTo>
                  <a:pt x="1063179" y="249019"/>
                </a:lnTo>
                <a:lnTo>
                  <a:pt x="1328932" y="125807"/>
                </a:lnTo>
                <a:lnTo>
                  <a:pt x="1594741" y="44237"/>
                </a:lnTo>
                <a:lnTo>
                  <a:pt x="1727673" y="19053"/>
                </a:lnTo>
                <a:lnTo>
                  <a:pt x="1860549" y="4307"/>
                </a:lnTo>
                <a:lnTo>
                  <a:pt x="1993426" y="0"/>
                </a:lnTo>
                <a:lnTo>
                  <a:pt x="2126358" y="6074"/>
                </a:lnTo>
                <a:lnTo>
                  <a:pt x="2392111" y="49483"/>
                </a:lnTo>
                <a:lnTo>
                  <a:pt x="2525043" y="86761"/>
                </a:lnTo>
                <a:lnTo>
                  <a:pt x="2657920" y="134533"/>
                </a:lnTo>
                <a:lnTo>
                  <a:pt x="2923728" y="261224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904" y="841941"/>
            <a:ext cx="2791460" cy="959485"/>
          </a:xfrm>
          <a:custGeom>
            <a:avLst/>
            <a:gdLst/>
            <a:ahLst/>
            <a:cxnLst/>
            <a:rect l="l" t="t" r="r" b="b"/>
            <a:pathLst>
              <a:path w="2791460" h="959485">
                <a:moveTo>
                  <a:pt x="0" y="959131"/>
                </a:moveTo>
                <a:lnTo>
                  <a:pt x="132876" y="846522"/>
                </a:lnTo>
                <a:lnTo>
                  <a:pt x="265753" y="740983"/>
                </a:lnTo>
                <a:lnTo>
                  <a:pt x="398685" y="642458"/>
                </a:lnTo>
                <a:lnTo>
                  <a:pt x="531561" y="550946"/>
                </a:lnTo>
                <a:lnTo>
                  <a:pt x="664493" y="466449"/>
                </a:lnTo>
                <a:lnTo>
                  <a:pt x="797370" y="388965"/>
                </a:lnTo>
                <a:lnTo>
                  <a:pt x="930247" y="318495"/>
                </a:lnTo>
                <a:lnTo>
                  <a:pt x="1063179" y="255039"/>
                </a:lnTo>
                <a:lnTo>
                  <a:pt x="1196055" y="198597"/>
                </a:lnTo>
                <a:lnTo>
                  <a:pt x="1328932" y="149168"/>
                </a:lnTo>
                <a:lnTo>
                  <a:pt x="1461864" y="106754"/>
                </a:lnTo>
                <a:lnTo>
                  <a:pt x="1594741" y="71353"/>
                </a:lnTo>
                <a:lnTo>
                  <a:pt x="1860549" y="21649"/>
                </a:lnTo>
                <a:lnTo>
                  <a:pt x="1993426" y="7289"/>
                </a:lnTo>
                <a:lnTo>
                  <a:pt x="2126358" y="0"/>
                </a:lnTo>
                <a:lnTo>
                  <a:pt x="2392111" y="6406"/>
                </a:lnTo>
                <a:lnTo>
                  <a:pt x="2525043" y="20102"/>
                </a:lnTo>
                <a:lnTo>
                  <a:pt x="2790852" y="68647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904" y="977524"/>
            <a:ext cx="398780" cy="693420"/>
          </a:xfrm>
          <a:custGeom>
            <a:avLst/>
            <a:gdLst/>
            <a:ahLst/>
            <a:cxnLst/>
            <a:rect l="l" t="t" r="r" b="b"/>
            <a:pathLst>
              <a:path w="398780" h="693419">
                <a:moveTo>
                  <a:pt x="0" y="692991"/>
                </a:moveTo>
                <a:lnTo>
                  <a:pt x="132876" y="387474"/>
                </a:lnTo>
                <a:lnTo>
                  <a:pt x="398685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2780" y="935662"/>
            <a:ext cx="266065" cy="414655"/>
          </a:xfrm>
          <a:custGeom>
            <a:avLst/>
            <a:gdLst/>
            <a:ahLst/>
            <a:cxnLst/>
            <a:rect l="l" t="t" r="r" b="b"/>
            <a:pathLst>
              <a:path w="266065" h="414655">
                <a:moveTo>
                  <a:pt x="0" y="414038"/>
                </a:moveTo>
                <a:lnTo>
                  <a:pt x="132876" y="159054"/>
                </a:lnTo>
                <a:lnTo>
                  <a:pt x="265808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2780" y="632133"/>
            <a:ext cx="2392680" cy="760095"/>
          </a:xfrm>
          <a:custGeom>
            <a:avLst/>
            <a:gdLst/>
            <a:ahLst/>
            <a:cxnLst/>
            <a:rect l="l" t="t" r="r" b="b"/>
            <a:pathLst>
              <a:path w="2392679" h="760094">
                <a:moveTo>
                  <a:pt x="0" y="759484"/>
                </a:moveTo>
                <a:lnTo>
                  <a:pt x="265808" y="555585"/>
                </a:lnTo>
                <a:lnTo>
                  <a:pt x="398685" y="465289"/>
                </a:lnTo>
                <a:lnTo>
                  <a:pt x="531617" y="382669"/>
                </a:lnTo>
                <a:lnTo>
                  <a:pt x="664493" y="307781"/>
                </a:lnTo>
                <a:lnTo>
                  <a:pt x="797370" y="240624"/>
                </a:lnTo>
                <a:lnTo>
                  <a:pt x="930302" y="181200"/>
                </a:lnTo>
                <a:lnTo>
                  <a:pt x="1196055" y="85546"/>
                </a:lnTo>
                <a:lnTo>
                  <a:pt x="1328987" y="49317"/>
                </a:lnTo>
                <a:lnTo>
                  <a:pt x="1461864" y="20820"/>
                </a:lnTo>
                <a:lnTo>
                  <a:pt x="1594796" y="0"/>
                </a:lnTo>
                <a:lnTo>
                  <a:pt x="2392166" y="37664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9904" y="776110"/>
            <a:ext cx="2525395" cy="819785"/>
          </a:xfrm>
          <a:custGeom>
            <a:avLst/>
            <a:gdLst/>
            <a:ahLst/>
            <a:cxnLst/>
            <a:rect l="l" t="t" r="r" b="b"/>
            <a:pathLst>
              <a:path w="2525395" h="819785">
                <a:moveTo>
                  <a:pt x="0" y="819295"/>
                </a:moveTo>
                <a:lnTo>
                  <a:pt x="132876" y="738884"/>
                </a:lnTo>
                <a:lnTo>
                  <a:pt x="531561" y="522449"/>
                </a:lnTo>
                <a:lnTo>
                  <a:pt x="1594741" y="127685"/>
                </a:lnTo>
                <a:lnTo>
                  <a:pt x="1727673" y="97034"/>
                </a:lnTo>
                <a:lnTo>
                  <a:pt x="2525043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2780" y="878060"/>
            <a:ext cx="2791460" cy="1283970"/>
          </a:xfrm>
          <a:custGeom>
            <a:avLst/>
            <a:gdLst/>
            <a:ahLst/>
            <a:cxnLst/>
            <a:rect l="l" t="t" r="r" b="b"/>
            <a:pathLst>
              <a:path w="2791460" h="1283970">
                <a:moveTo>
                  <a:pt x="0" y="1283591"/>
                </a:moveTo>
                <a:lnTo>
                  <a:pt x="132876" y="1165680"/>
                </a:lnTo>
                <a:lnTo>
                  <a:pt x="265808" y="1053403"/>
                </a:lnTo>
                <a:lnTo>
                  <a:pt x="930302" y="577290"/>
                </a:lnTo>
                <a:lnTo>
                  <a:pt x="1196055" y="426630"/>
                </a:lnTo>
                <a:lnTo>
                  <a:pt x="1594796" y="243275"/>
                </a:lnTo>
                <a:lnTo>
                  <a:pt x="1727673" y="193516"/>
                </a:lnTo>
                <a:lnTo>
                  <a:pt x="1993481" y="111006"/>
                </a:lnTo>
                <a:lnTo>
                  <a:pt x="2126358" y="78312"/>
                </a:lnTo>
                <a:lnTo>
                  <a:pt x="2392166" y="29933"/>
                </a:lnTo>
                <a:lnTo>
                  <a:pt x="2790852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904" y="919922"/>
            <a:ext cx="2392680" cy="1274445"/>
          </a:xfrm>
          <a:custGeom>
            <a:avLst/>
            <a:gdLst/>
            <a:ahLst/>
            <a:cxnLst/>
            <a:rect l="l" t="t" r="r" b="b"/>
            <a:pathLst>
              <a:path w="2392679" h="1274445">
                <a:moveTo>
                  <a:pt x="0" y="1274423"/>
                </a:moveTo>
                <a:lnTo>
                  <a:pt x="132876" y="1128678"/>
                </a:lnTo>
                <a:lnTo>
                  <a:pt x="265753" y="991770"/>
                </a:lnTo>
                <a:lnTo>
                  <a:pt x="398685" y="863698"/>
                </a:lnTo>
                <a:lnTo>
                  <a:pt x="531561" y="744407"/>
                </a:lnTo>
                <a:lnTo>
                  <a:pt x="797370" y="532335"/>
                </a:lnTo>
                <a:lnTo>
                  <a:pt x="930247" y="439498"/>
                </a:lnTo>
                <a:lnTo>
                  <a:pt x="1063179" y="355442"/>
                </a:lnTo>
                <a:lnTo>
                  <a:pt x="1328932" y="213839"/>
                </a:lnTo>
                <a:lnTo>
                  <a:pt x="1461864" y="156293"/>
                </a:lnTo>
                <a:lnTo>
                  <a:pt x="1727673" y="67542"/>
                </a:lnTo>
                <a:lnTo>
                  <a:pt x="1860549" y="36394"/>
                </a:lnTo>
                <a:lnTo>
                  <a:pt x="1993426" y="14082"/>
                </a:lnTo>
                <a:lnTo>
                  <a:pt x="2392111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904" y="759487"/>
            <a:ext cx="2392680" cy="965200"/>
          </a:xfrm>
          <a:custGeom>
            <a:avLst/>
            <a:gdLst/>
            <a:ahLst/>
            <a:cxnLst/>
            <a:rect l="l" t="t" r="r" b="b"/>
            <a:pathLst>
              <a:path w="2392679" h="965200">
                <a:moveTo>
                  <a:pt x="0" y="965095"/>
                </a:moveTo>
                <a:lnTo>
                  <a:pt x="132876" y="825536"/>
                </a:lnTo>
                <a:lnTo>
                  <a:pt x="265753" y="696857"/>
                </a:lnTo>
                <a:lnTo>
                  <a:pt x="398685" y="579057"/>
                </a:lnTo>
                <a:lnTo>
                  <a:pt x="531561" y="472137"/>
                </a:lnTo>
                <a:lnTo>
                  <a:pt x="664493" y="376152"/>
                </a:lnTo>
                <a:lnTo>
                  <a:pt x="797370" y="290992"/>
                </a:lnTo>
                <a:lnTo>
                  <a:pt x="930247" y="216766"/>
                </a:lnTo>
                <a:lnTo>
                  <a:pt x="1063179" y="153421"/>
                </a:lnTo>
                <a:lnTo>
                  <a:pt x="1196055" y="100955"/>
                </a:lnTo>
                <a:lnTo>
                  <a:pt x="1461864" y="28718"/>
                </a:lnTo>
                <a:lnTo>
                  <a:pt x="1594741" y="8891"/>
                </a:lnTo>
                <a:lnTo>
                  <a:pt x="1727673" y="0"/>
                </a:lnTo>
                <a:lnTo>
                  <a:pt x="1993426" y="14856"/>
                </a:lnTo>
                <a:lnTo>
                  <a:pt x="2259235" y="73286"/>
                </a:lnTo>
                <a:lnTo>
                  <a:pt x="2392111" y="118793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9904" y="564259"/>
            <a:ext cx="3223260" cy="586105"/>
          </a:xfrm>
          <a:custGeom>
            <a:avLst/>
            <a:gdLst/>
            <a:ahLst/>
            <a:cxnLst/>
            <a:rect l="l" t="t" r="r" b="b"/>
            <a:pathLst>
              <a:path w="3223260" h="586105">
                <a:moveTo>
                  <a:pt x="0" y="585850"/>
                </a:moveTo>
                <a:lnTo>
                  <a:pt x="132876" y="528855"/>
                </a:lnTo>
                <a:lnTo>
                  <a:pt x="265753" y="474622"/>
                </a:lnTo>
                <a:lnTo>
                  <a:pt x="398685" y="423095"/>
                </a:lnTo>
                <a:lnTo>
                  <a:pt x="531561" y="374219"/>
                </a:lnTo>
                <a:lnTo>
                  <a:pt x="664493" y="328104"/>
                </a:lnTo>
                <a:lnTo>
                  <a:pt x="797370" y="284751"/>
                </a:lnTo>
                <a:lnTo>
                  <a:pt x="930247" y="244049"/>
                </a:lnTo>
                <a:lnTo>
                  <a:pt x="1063179" y="206052"/>
                </a:lnTo>
                <a:lnTo>
                  <a:pt x="1196055" y="170817"/>
                </a:lnTo>
                <a:lnTo>
                  <a:pt x="1328932" y="138288"/>
                </a:lnTo>
                <a:lnTo>
                  <a:pt x="1594741" y="81349"/>
                </a:lnTo>
                <a:lnTo>
                  <a:pt x="1727673" y="56939"/>
                </a:lnTo>
                <a:lnTo>
                  <a:pt x="1993426" y="16236"/>
                </a:lnTo>
                <a:lnTo>
                  <a:pt x="2126358" y="0"/>
                </a:lnTo>
                <a:lnTo>
                  <a:pt x="3222784" y="105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9904" y="739716"/>
            <a:ext cx="2525395" cy="983615"/>
          </a:xfrm>
          <a:custGeom>
            <a:avLst/>
            <a:gdLst/>
            <a:ahLst/>
            <a:cxnLst/>
            <a:rect l="l" t="t" r="r" b="b"/>
            <a:pathLst>
              <a:path w="2525395" h="983614">
                <a:moveTo>
                  <a:pt x="0" y="983210"/>
                </a:moveTo>
                <a:lnTo>
                  <a:pt x="132876" y="893907"/>
                </a:lnTo>
                <a:lnTo>
                  <a:pt x="265753" y="808802"/>
                </a:lnTo>
                <a:lnTo>
                  <a:pt x="398685" y="727839"/>
                </a:lnTo>
                <a:lnTo>
                  <a:pt x="531561" y="651018"/>
                </a:lnTo>
                <a:lnTo>
                  <a:pt x="930247" y="445683"/>
                </a:lnTo>
                <a:lnTo>
                  <a:pt x="1328932" y="277903"/>
                </a:lnTo>
                <a:lnTo>
                  <a:pt x="1594741" y="186944"/>
                </a:lnTo>
                <a:lnTo>
                  <a:pt x="1860549" y="112663"/>
                </a:lnTo>
                <a:lnTo>
                  <a:pt x="2525043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9904" y="858454"/>
            <a:ext cx="2392680" cy="935990"/>
          </a:xfrm>
          <a:custGeom>
            <a:avLst/>
            <a:gdLst/>
            <a:ahLst/>
            <a:cxnLst/>
            <a:rect l="l" t="t" r="r" b="b"/>
            <a:pathLst>
              <a:path w="2392679" h="935989">
                <a:moveTo>
                  <a:pt x="0" y="935383"/>
                </a:moveTo>
                <a:lnTo>
                  <a:pt x="132876" y="827690"/>
                </a:lnTo>
                <a:lnTo>
                  <a:pt x="398685" y="631965"/>
                </a:lnTo>
                <a:lnTo>
                  <a:pt x="797370" y="387584"/>
                </a:lnTo>
                <a:lnTo>
                  <a:pt x="2392111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7681" y="271723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487681" y="2157621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681" y="159794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681" y="1038276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681" y="47865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912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4406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7361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1855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56349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20843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8139" y="3000278"/>
            <a:ext cx="51498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" dirty="0">
                <a:latin typeface="Helvetica"/>
                <a:cs typeface="Helvetica"/>
              </a:rPr>
              <a:t>Years</a:t>
            </a:r>
            <a:r>
              <a:rPr sz="750" spc="-55" dirty="0">
                <a:latin typeface="Helvetica"/>
                <a:cs typeface="Helvetica"/>
              </a:rPr>
              <a:t> </a:t>
            </a:r>
            <a:r>
              <a:rPr sz="750" spc="10" dirty="0">
                <a:latin typeface="Helvetica"/>
                <a:cs typeface="Helvetica"/>
              </a:rPr>
              <a:t>used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012" y="1094285"/>
            <a:ext cx="136525" cy="113220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Helvetica"/>
                <a:cs typeface="Helvetica"/>
              </a:rPr>
              <a:t>Self−reported</a:t>
            </a:r>
            <a:r>
              <a:rPr sz="750" spc="-10" dirty="0">
                <a:latin typeface="Helvetica"/>
                <a:cs typeface="Helvetica"/>
              </a:rPr>
              <a:t> </a:t>
            </a:r>
            <a:r>
              <a:rPr sz="750" spc="5" dirty="0">
                <a:latin typeface="Helvetica"/>
                <a:cs typeface="Helvetica"/>
              </a:rPr>
              <a:t>proficiency</a:t>
            </a:r>
            <a:endParaRPr sz="7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835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9F9F9"/>
                </a:solidFill>
              </a:rPr>
              <a:t>Conclusions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587375"/>
            <a:ext cx="3915511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45" dirty="0"/>
              <a:t>Programming </a:t>
            </a:r>
            <a:r>
              <a:rPr spc="-80" dirty="0"/>
              <a:t>languages </a:t>
            </a:r>
            <a:r>
              <a:rPr spc="-85" dirty="0"/>
              <a:t>are </a:t>
            </a:r>
            <a:r>
              <a:rPr spc="-90" dirty="0"/>
              <a:t>a </a:t>
            </a:r>
            <a:r>
              <a:rPr lang="en-US" spc="-90" dirty="0"/>
              <a:t>great </a:t>
            </a:r>
            <a:r>
              <a:rPr spc="-25" dirty="0"/>
              <a:t>test </a:t>
            </a:r>
            <a:r>
              <a:rPr spc="-70" dirty="0"/>
              <a:t>bed </a:t>
            </a:r>
            <a:r>
              <a:rPr spc="-25" dirty="0"/>
              <a:t>for </a:t>
            </a:r>
            <a:r>
              <a:rPr spc="-60" dirty="0"/>
              <a:t>questions </a:t>
            </a:r>
            <a:r>
              <a:rPr spc="-30" dirty="0"/>
              <a:t>about </a:t>
            </a:r>
            <a:r>
              <a:rPr spc="-65" dirty="0"/>
              <a:t>human  </a:t>
            </a:r>
            <a:r>
              <a:rPr spc="-55" dirty="0"/>
              <a:t>problem</a:t>
            </a:r>
            <a:r>
              <a:rPr spc="50" dirty="0"/>
              <a:t> </a:t>
            </a:r>
            <a:r>
              <a:rPr spc="-45" dirty="0"/>
              <a:t>solving.</a:t>
            </a:r>
            <a:endParaRPr lang="en-US" spc="-45" dirty="0"/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endParaRPr spc="-45" dirty="0"/>
          </a:p>
          <a:p>
            <a:pPr marL="12700" marR="129539">
              <a:lnSpc>
                <a:spcPct val="118000"/>
              </a:lnSpc>
            </a:pPr>
            <a:r>
              <a:rPr spc="-10" dirty="0"/>
              <a:t>Pithy </a:t>
            </a:r>
            <a:r>
              <a:rPr spc="-20" dirty="0"/>
              <a:t>intuitions </a:t>
            </a:r>
            <a:r>
              <a:rPr spc="-25" dirty="0"/>
              <a:t>from </a:t>
            </a:r>
            <a:r>
              <a:rPr spc="-40" dirty="0"/>
              <a:t>computer </a:t>
            </a:r>
            <a:r>
              <a:rPr spc="-45" dirty="0"/>
              <a:t>scientists </a:t>
            </a:r>
            <a:r>
              <a:rPr spc="-95" dirty="0"/>
              <a:t>need </a:t>
            </a:r>
            <a:r>
              <a:rPr spc="5" dirty="0"/>
              <a:t>to </a:t>
            </a:r>
            <a:r>
              <a:rPr spc="-80" dirty="0"/>
              <a:t>be </a:t>
            </a:r>
            <a:r>
              <a:rPr spc="-45" dirty="0"/>
              <a:t>tested </a:t>
            </a:r>
            <a:r>
              <a:rPr dirty="0"/>
              <a:t>with  </a:t>
            </a:r>
            <a:r>
              <a:rPr spc="-45" dirty="0"/>
              <a:t>experimental</a:t>
            </a:r>
            <a:r>
              <a:rPr spc="50" dirty="0"/>
              <a:t> </a:t>
            </a:r>
            <a:r>
              <a:rPr spc="-45" dirty="0"/>
              <a:t>work.</a:t>
            </a:r>
          </a:p>
          <a:p>
            <a:pPr marL="12700" marR="427990">
              <a:lnSpc>
                <a:spcPct val="118000"/>
              </a:lnSpc>
            </a:pPr>
            <a:endParaRPr lang="en-US" spc="-60" dirty="0"/>
          </a:p>
          <a:p>
            <a:pPr marL="12700" marR="427990">
              <a:lnSpc>
                <a:spcPct val="118000"/>
              </a:lnSpc>
            </a:pPr>
            <a:r>
              <a:rPr spc="-60" dirty="0"/>
              <a:t>Maybe </a:t>
            </a:r>
            <a:r>
              <a:rPr spc="-30" dirty="0"/>
              <a:t>the </a:t>
            </a:r>
            <a:r>
              <a:rPr spc="-60" dirty="0"/>
              <a:t>differences </a:t>
            </a:r>
            <a:r>
              <a:rPr spc="-70" dirty="0"/>
              <a:t>between </a:t>
            </a:r>
            <a:r>
              <a:rPr spc="-50" dirty="0"/>
              <a:t>programming </a:t>
            </a:r>
            <a:r>
              <a:rPr spc="-80" dirty="0"/>
              <a:t>languages </a:t>
            </a:r>
            <a:r>
              <a:rPr spc="-85" dirty="0"/>
              <a:t>are  </a:t>
            </a:r>
            <a:r>
              <a:rPr spc="-50" dirty="0"/>
              <a:t>overblown.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735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40" dirty="0">
                <a:solidFill>
                  <a:srgbClr val="F9F9F9"/>
                </a:solidFill>
              </a:rPr>
              <a:t>This data blitz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43440"/>
            <a:ext cx="3910965" cy="101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 marR="116205">
              <a:lnSpc>
                <a:spcPct val="118000"/>
              </a:lnSpc>
              <a:spcBef>
                <a:spcPts val="300"/>
              </a:spcBef>
              <a:tabLst>
                <a:tab pos="290195" algn="l"/>
              </a:tabLst>
            </a:pP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Explore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survey </a:t>
            </a:r>
            <a:r>
              <a:rPr sz="1100" spc="-90" dirty="0">
                <a:solidFill>
                  <a:srgbClr val="22373A"/>
                </a:solidFill>
                <a:latin typeface="Arial"/>
                <a:cs typeface="Arial"/>
              </a:rPr>
              <a:t>responses </a:t>
            </a:r>
            <a:r>
              <a:rPr sz="1100" spc="-55" dirty="0">
                <a:solidFill>
                  <a:srgbClr val="22373A"/>
                </a:solidFill>
                <a:latin typeface="Arial"/>
                <a:cs typeface="Arial"/>
              </a:rPr>
              <a:t>given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by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professional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academic 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programmers.</a:t>
            </a:r>
            <a:endParaRPr sz="1100" dirty="0">
              <a:latin typeface="Arial"/>
              <a:cs typeface="Arial"/>
            </a:endParaRPr>
          </a:p>
          <a:p>
            <a:pPr marL="112395" marR="176530">
              <a:lnSpc>
                <a:spcPct val="118000"/>
              </a:lnSpc>
              <a:tabLst>
                <a:tab pos="290195" algn="l"/>
              </a:tabLst>
            </a:pPr>
            <a:endParaRPr lang="en-US" sz="1100" spc="-90" dirty="0">
              <a:solidFill>
                <a:srgbClr val="22373A"/>
              </a:solidFill>
              <a:latin typeface="Arial"/>
              <a:cs typeface="Arial"/>
            </a:endParaRPr>
          </a:p>
          <a:p>
            <a:pPr marL="112395" marR="176530">
              <a:lnSpc>
                <a:spcPct val="118000"/>
              </a:lnSpc>
              <a:tabLst>
                <a:tab pos="290195" algn="l"/>
              </a:tabLst>
            </a:pPr>
            <a:r>
              <a:rPr sz="1100" spc="-90" dirty="0">
                <a:solidFill>
                  <a:srgbClr val="22373A"/>
                </a:solidFill>
                <a:latin typeface="Arial"/>
                <a:cs typeface="Arial"/>
              </a:rPr>
              <a:t>We asked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them </a:t>
            </a:r>
            <a:r>
              <a:rPr sz="1100" spc="-25" dirty="0">
                <a:solidFill>
                  <a:srgbClr val="22373A"/>
                </a:solidFill>
                <a:latin typeface="Arial"/>
                <a:cs typeface="Arial"/>
              </a:rPr>
              <a:t>what </a:t>
            </a:r>
            <a:r>
              <a:rPr sz="1100" spc="-80" dirty="0">
                <a:solidFill>
                  <a:srgbClr val="22373A"/>
                </a:solidFill>
                <a:latin typeface="Arial"/>
                <a:cs typeface="Arial"/>
              </a:rPr>
              <a:t>languages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they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knew and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their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beliefs 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about</a:t>
            </a:r>
            <a:r>
              <a:rPr sz="11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programming.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E173090-FFB5-804B-961E-967EA5847FC4}"/>
              </a:ext>
            </a:extLst>
          </p:cNvPr>
          <p:cNvSpPr txBox="1"/>
          <p:nvPr/>
        </p:nvSpPr>
        <p:spPr>
          <a:xfrm>
            <a:off x="122770" y="2035175"/>
            <a:ext cx="4239680" cy="5007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1370" marR="152400" indent="-255904">
              <a:lnSpc>
                <a:spcPct val="118000"/>
              </a:lnSpc>
              <a:spcBef>
                <a:spcPts val="675"/>
              </a:spcBef>
            </a:pPr>
            <a:r>
              <a:rPr lang="en-US" sz="1100" b="1" spc="25" dirty="0">
                <a:solidFill>
                  <a:srgbClr val="22373A"/>
                </a:solidFill>
                <a:latin typeface="Arial"/>
                <a:cs typeface="Arial"/>
              </a:rPr>
              <a:t>Q</a:t>
            </a:r>
            <a:r>
              <a:rPr sz="1100" b="1" spc="25" dirty="0">
                <a:solidFill>
                  <a:srgbClr val="22373A"/>
                </a:solidFill>
                <a:latin typeface="Arial"/>
                <a:cs typeface="Arial"/>
              </a:rPr>
              <a:t>1 </a:t>
            </a:r>
            <a:r>
              <a:rPr lang="en-US" sz="1100" spc="-40" dirty="0">
                <a:solidFill>
                  <a:srgbClr val="22373A"/>
                </a:solidFill>
                <a:latin typeface="Arial"/>
                <a:cs typeface="Arial"/>
              </a:rPr>
              <a:t>Are some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languages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more </a:t>
            </a:r>
            <a:r>
              <a:rPr lang="en-US" sz="1100" spc="-35" dirty="0">
                <a:solidFill>
                  <a:srgbClr val="22373A"/>
                </a:solidFill>
                <a:latin typeface="Arial"/>
                <a:cs typeface="Arial"/>
              </a:rPr>
              <a:t>influential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"/>
                <a:cs typeface="Arial"/>
              </a:rPr>
              <a:t>than </a:t>
            </a:r>
            <a:r>
              <a:rPr lang="en-US" sz="1100" spc="-30" dirty="0">
                <a:solidFill>
                  <a:srgbClr val="22373A"/>
                </a:solidFill>
                <a:latin typeface="Arial"/>
                <a:cs typeface="Arial"/>
              </a:rPr>
              <a:t>others? </a:t>
            </a:r>
          </a:p>
          <a:p>
            <a:pPr marL="801370" marR="152400" indent="-255904">
              <a:lnSpc>
                <a:spcPct val="118000"/>
              </a:lnSpc>
              <a:spcBef>
                <a:spcPts val="675"/>
              </a:spcBef>
            </a:pPr>
            <a:r>
              <a:rPr lang="en-US" sz="1100" b="1" spc="25" dirty="0">
                <a:solidFill>
                  <a:srgbClr val="22373A"/>
                </a:solidFill>
                <a:latin typeface="Arial"/>
                <a:cs typeface="Arial"/>
              </a:rPr>
              <a:t>Q</a:t>
            </a:r>
            <a:r>
              <a:rPr sz="1100" b="1" spc="25" dirty="0">
                <a:solidFill>
                  <a:srgbClr val="22373A"/>
                </a:solidFill>
                <a:latin typeface="Arial"/>
                <a:cs typeface="Arial"/>
              </a:rPr>
              <a:t>2 </a:t>
            </a:r>
            <a:r>
              <a:rPr lang="en-US" sz="1100" spc="-85" dirty="0">
                <a:solidFill>
                  <a:srgbClr val="22373A"/>
                </a:solidFill>
                <a:latin typeface="Arial"/>
                <a:cs typeface="Arial"/>
              </a:rPr>
              <a:t>Are some l</a:t>
            </a:r>
            <a:r>
              <a:rPr sz="1100" spc="-85" dirty="0">
                <a:solidFill>
                  <a:srgbClr val="22373A"/>
                </a:solidFill>
                <a:latin typeface="Arial"/>
                <a:cs typeface="Arial"/>
              </a:rPr>
              <a:t>anguages </a:t>
            </a:r>
            <a:r>
              <a:rPr sz="1100" spc="-80" dirty="0">
                <a:solidFill>
                  <a:srgbClr val="22373A"/>
                </a:solidFill>
                <a:latin typeface="Arial"/>
                <a:cs typeface="Arial"/>
              </a:rPr>
              <a:t>easier </a:t>
            </a:r>
            <a:r>
              <a:rPr sz="1100" spc="5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"/>
                <a:cs typeface="Arial"/>
              </a:rPr>
              <a:t>master</a:t>
            </a:r>
            <a:r>
              <a:rPr lang="en-US" sz="1100" spc="-45" dirty="0">
                <a:solidFill>
                  <a:srgbClr val="22373A"/>
                </a:solidFill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95792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548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solidFill>
                  <a:srgbClr val="F9F9F9"/>
                </a:solidFill>
              </a:rPr>
              <a:t>What </a:t>
            </a:r>
            <a:r>
              <a:rPr sz="1200" spc="-75" dirty="0">
                <a:solidFill>
                  <a:srgbClr val="F9F9F9"/>
                </a:solidFill>
              </a:rPr>
              <a:t>languages </a:t>
            </a:r>
            <a:r>
              <a:rPr sz="1200" spc="-55" dirty="0">
                <a:solidFill>
                  <a:srgbClr val="F9F9F9"/>
                </a:solidFill>
              </a:rPr>
              <a:t>did </a:t>
            </a:r>
            <a:r>
              <a:rPr sz="1200" spc="-30" dirty="0">
                <a:solidFill>
                  <a:srgbClr val="F9F9F9"/>
                </a:solidFill>
              </a:rPr>
              <a:t>they</a:t>
            </a:r>
            <a:r>
              <a:rPr sz="1200" spc="-10" dirty="0">
                <a:solidFill>
                  <a:srgbClr val="F9F9F9"/>
                </a:solidFill>
              </a:rPr>
              <a:t> </a:t>
            </a:r>
            <a:r>
              <a:rPr sz="1200" spc="-80" dirty="0">
                <a:solidFill>
                  <a:srgbClr val="F9F9F9"/>
                </a:solidFill>
              </a:rPr>
              <a:t>know?</a:t>
            </a:r>
            <a:endParaRPr sz="1200"/>
          </a:p>
        </p:txBody>
      </p:sp>
      <p:sp>
        <p:nvSpPr>
          <p:cNvPr id="248" name="object 248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4</a:t>
            </a:fld>
            <a:endParaRPr sz="800">
              <a:latin typeface="Arial"/>
              <a:cs typeface="Arial"/>
            </a:endParaRP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DA62F992-50CE-3845-AE54-55B1A4D0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34975"/>
            <a:ext cx="4129088" cy="294589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443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9F9F9"/>
                </a:solidFill>
              </a:rPr>
              <a:t>Language</a:t>
            </a:r>
            <a:r>
              <a:rPr sz="1200" spc="6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paradigms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5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539" y="1376982"/>
            <a:ext cx="337312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>
              <a:lnSpc>
                <a:spcPct val="118000"/>
              </a:lnSpc>
              <a:spcBef>
                <a:spcPts val="100"/>
              </a:spcBef>
            </a:pP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[Lisp] </a:t>
            </a:r>
            <a:r>
              <a:rPr sz="1100" i="1" spc="-85" dirty="0">
                <a:solidFill>
                  <a:srgbClr val="22373A"/>
                </a:solidFill>
                <a:latin typeface="Arial"/>
                <a:cs typeface="Arial"/>
              </a:rPr>
              <a:t>has </a:t>
            </a:r>
            <a:r>
              <a:rPr sz="1100" i="1" spc="-65" dirty="0">
                <a:solidFill>
                  <a:srgbClr val="22373A"/>
                </a:solidFill>
                <a:latin typeface="Arial"/>
                <a:cs typeface="Arial"/>
              </a:rPr>
              <a:t>assisted </a:t>
            </a:r>
            <a:r>
              <a:rPr sz="1100" i="1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number 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our most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gifted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fellow  </a:t>
            </a:r>
            <a:r>
              <a:rPr sz="1100" i="1" spc="-75" dirty="0">
                <a:solidFill>
                  <a:srgbClr val="22373A"/>
                </a:solidFill>
                <a:latin typeface="Arial"/>
                <a:cs typeface="Arial"/>
              </a:rPr>
              <a:t>humans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thinking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previously </a:t>
            </a: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impossible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thoughts.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i="1" spc="-70" dirty="0">
                <a:solidFill>
                  <a:srgbClr val="22373A"/>
                </a:solidFill>
                <a:latin typeface="Arial"/>
                <a:cs typeface="Arial"/>
              </a:rPr>
              <a:t>–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Dijkstra,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22373A"/>
                </a:solidFill>
                <a:latin typeface="Arial"/>
                <a:cs typeface="Arial"/>
              </a:rPr>
              <a:t>1972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443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rgbClr val="F9F9F9"/>
                </a:solidFill>
              </a:rPr>
              <a:t>Functional languages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2F08-C75E-C74D-8CD5-78563326898A}"/>
              </a:ext>
            </a:extLst>
          </p:cNvPr>
          <p:cNvSpPr txBox="1"/>
          <p:nvPr/>
        </p:nvSpPr>
        <p:spPr>
          <a:xfrm>
            <a:off x="50006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1A152EB-38F3-7349-8D92-E33F76C3EBA8}"/>
              </a:ext>
            </a:extLst>
          </p:cNvPr>
          <p:cNvSpPr/>
          <p:nvPr/>
        </p:nvSpPr>
        <p:spPr>
          <a:xfrm>
            <a:off x="400050" y="521494"/>
            <a:ext cx="2852807" cy="293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43017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325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rgbClr val="F9F9F9"/>
                </a:solidFill>
              </a:rPr>
              <a:t>Programming languages have many paradigms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2F08-C75E-C74D-8CD5-78563326898A}"/>
              </a:ext>
            </a:extLst>
          </p:cNvPr>
          <p:cNvSpPr txBox="1"/>
          <p:nvPr/>
        </p:nvSpPr>
        <p:spPr>
          <a:xfrm>
            <a:off x="50006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993E762-1159-2B4D-A025-CB1EB0EB73D4}"/>
              </a:ext>
            </a:extLst>
          </p:cNvPr>
          <p:cNvSpPr/>
          <p:nvPr/>
        </p:nvSpPr>
        <p:spPr>
          <a:xfrm>
            <a:off x="366790" y="428676"/>
            <a:ext cx="3104802" cy="302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83739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325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rgbClr val="F9F9F9"/>
                </a:solidFill>
              </a:rPr>
              <a:t>Functional versus imperative languages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2F08-C75E-C74D-8CD5-78563326898A}"/>
              </a:ext>
            </a:extLst>
          </p:cNvPr>
          <p:cNvSpPr txBox="1"/>
          <p:nvPr/>
        </p:nvSpPr>
        <p:spPr>
          <a:xfrm>
            <a:off x="50006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9835A-B61A-164C-8026-A3128B7A0C45}"/>
              </a:ext>
            </a:extLst>
          </p:cNvPr>
          <p:cNvSpPr txBox="1"/>
          <p:nvPr/>
        </p:nvSpPr>
        <p:spPr>
          <a:xfrm>
            <a:off x="1193006" y="357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85381DC-60CF-7145-A34E-615D86B11FE4}"/>
              </a:ext>
            </a:extLst>
          </p:cNvPr>
          <p:cNvSpPr/>
          <p:nvPr/>
        </p:nvSpPr>
        <p:spPr>
          <a:xfrm>
            <a:off x="360472" y="953871"/>
            <a:ext cx="3886273" cy="161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73074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176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9F9F9"/>
                </a:solidFill>
              </a:rPr>
              <a:t>Tower </a:t>
            </a:r>
            <a:r>
              <a:rPr sz="1200" spc="-40" dirty="0">
                <a:solidFill>
                  <a:srgbClr val="F9F9F9"/>
                </a:solidFill>
              </a:rPr>
              <a:t>of </a:t>
            </a:r>
            <a:r>
              <a:rPr sz="1200" spc="-30" dirty="0">
                <a:solidFill>
                  <a:srgbClr val="F9F9F9"/>
                </a:solidFill>
              </a:rPr>
              <a:t>Hanoi: </a:t>
            </a:r>
            <a:r>
              <a:rPr sz="1200" spc="-20" dirty="0">
                <a:solidFill>
                  <a:srgbClr val="F9F9F9"/>
                </a:solidFill>
              </a:rPr>
              <a:t>Imperative </a:t>
            </a:r>
            <a:r>
              <a:rPr sz="1200" spc="-90" dirty="0">
                <a:solidFill>
                  <a:srgbClr val="F9F9F9"/>
                </a:solidFill>
              </a:rPr>
              <a:t>versus</a:t>
            </a:r>
            <a:r>
              <a:rPr sz="1200" spc="-85" dirty="0">
                <a:solidFill>
                  <a:srgbClr val="F9F9F9"/>
                </a:solidFill>
              </a:rPr>
              <a:t> </a:t>
            </a:r>
            <a:r>
              <a:rPr sz="1200" spc="-40" dirty="0">
                <a:solidFill>
                  <a:srgbClr val="F9F9F9"/>
                </a:solidFill>
              </a:rPr>
              <a:t>functional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22046" y="635863"/>
            <a:ext cx="3964304" cy="1569085"/>
          </a:xfrm>
          <a:custGeom>
            <a:avLst/>
            <a:gdLst/>
            <a:ahLst/>
            <a:cxnLst/>
            <a:rect l="l" t="t" r="r" b="b"/>
            <a:pathLst>
              <a:path w="3964304" h="1569085">
                <a:moveTo>
                  <a:pt x="0" y="1568869"/>
                </a:moveTo>
                <a:lnTo>
                  <a:pt x="3963911" y="1568869"/>
                </a:lnTo>
                <a:lnTo>
                  <a:pt x="3963911" y="0"/>
                </a:lnTo>
                <a:lnTo>
                  <a:pt x="0" y="0"/>
                </a:lnTo>
                <a:lnTo>
                  <a:pt x="0" y="156886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92853"/>
            <a:ext cx="4098925" cy="179472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100" spc="-90" dirty="0">
                <a:solidFill>
                  <a:srgbClr val="214987"/>
                </a:solidFill>
                <a:latin typeface="Courier New"/>
                <a:cs typeface="Courier New"/>
              </a:rPr>
              <a:t>/* c */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void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n,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a,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b,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100" dirty="0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c)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1100" dirty="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240"/>
              </a:spcBef>
            </a:pPr>
            <a:r>
              <a:rPr sz="1100" b="1" spc="-90" dirty="0">
                <a:solidFill>
                  <a:srgbClr val="214987"/>
                </a:solidFill>
                <a:latin typeface="Courier New"/>
                <a:cs typeface="Courier New"/>
              </a:rPr>
              <a:t>if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(n &gt;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1100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1100" dirty="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hanoi(n -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, a, c,</a:t>
            </a:r>
            <a:r>
              <a:rPr sz="1100" spc="-1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b);</a:t>
            </a:r>
            <a:endParaRPr sz="1100" dirty="0">
              <a:latin typeface="Courier New"/>
              <a:cs typeface="Courier New"/>
            </a:endParaRPr>
          </a:p>
          <a:p>
            <a:pPr marL="303530" marR="5080">
              <a:lnSpc>
                <a:spcPct val="118000"/>
              </a:lnSpc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printf(</a:t>
            </a:r>
            <a:r>
              <a:rPr sz="1100" spc="-90" dirty="0">
                <a:solidFill>
                  <a:srgbClr val="4F9905"/>
                </a:solidFill>
                <a:latin typeface="Courier New"/>
                <a:cs typeface="Courier New"/>
              </a:rPr>
              <a:t>"Move disk from pole %d to pole %d</a:t>
            </a:r>
            <a:r>
              <a:rPr sz="1100" spc="-90" dirty="0">
                <a:latin typeface="Courier New"/>
                <a:cs typeface="Courier New"/>
              </a:rPr>
              <a:t>\n</a:t>
            </a:r>
            <a:r>
              <a:rPr sz="1100" spc="-90" dirty="0">
                <a:solidFill>
                  <a:srgbClr val="4F9905"/>
                </a:solidFill>
                <a:latin typeface="Courier New"/>
                <a:cs typeface="Courier New"/>
              </a:rPr>
              <a:t>"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, a, b);  hanoi(n -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, c, b,</a:t>
            </a:r>
            <a:r>
              <a:rPr sz="1100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a);</a:t>
            </a:r>
            <a:endParaRPr sz="1100" dirty="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22046" y="2326703"/>
            <a:ext cx="3964304" cy="918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lang="en-US" sz="1100" spc="-90" dirty="0">
                <a:solidFill>
                  <a:srgbClr val="8E5902"/>
                </a:solidFill>
                <a:latin typeface="Courier New"/>
                <a:cs typeface="Courier New"/>
              </a:rPr>
              <a:t>-- </a:t>
            </a:r>
            <a:r>
              <a:rPr lang="en-US" sz="1100" spc="-90" dirty="0" err="1">
                <a:solidFill>
                  <a:srgbClr val="8E5902"/>
                </a:solidFill>
                <a:latin typeface="Courier New"/>
                <a:cs typeface="Courier New"/>
              </a:rPr>
              <a:t>haskell</a:t>
            </a:r>
            <a:endParaRPr lang="en-US" sz="1100" spc="-90" dirty="0">
              <a:solidFill>
                <a:srgbClr val="8E5902"/>
              </a:solidFill>
              <a:latin typeface="Courier New"/>
              <a:cs typeface="Courier New"/>
            </a:endParaRPr>
          </a:p>
          <a:p>
            <a:pPr marL="37465">
              <a:lnSpc>
                <a:spcPts val="1275"/>
              </a:lnSpc>
            </a:pPr>
            <a:r>
              <a:rPr sz="1100" spc="-90" dirty="0" err="1">
                <a:solidFill>
                  <a:srgbClr val="8E5902"/>
                </a:solidFill>
                <a:latin typeface="Courier New"/>
                <a:cs typeface="Courier New"/>
              </a:rPr>
              <a:t>hanoi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 ::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Integer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[(a,</a:t>
            </a:r>
            <a:r>
              <a:rPr sz="1100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a)]</a:t>
            </a:r>
            <a:endParaRPr sz="1100" dirty="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0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_ _ _ </a:t>
            </a:r>
            <a:r>
              <a:rPr sz="1100" spc="-90" dirty="0">
                <a:latin typeface="Courier New"/>
                <a:cs typeface="Courier New"/>
              </a:rPr>
              <a:t>=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[]</a:t>
            </a:r>
            <a:endParaRPr sz="1100" dirty="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 n a b c </a:t>
            </a:r>
            <a:r>
              <a:rPr sz="1100" spc="-90" dirty="0">
                <a:latin typeface="Courier New"/>
                <a:cs typeface="Courier New"/>
              </a:rPr>
              <a:t>= </a:t>
            </a:r>
            <a:endParaRPr lang="en-US" sz="1100" spc="-90" dirty="0">
              <a:latin typeface="Courier New"/>
              <a:cs typeface="Courier New"/>
            </a:endParaRPr>
          </a:p>
          <a:p>
            <a:pPr marL="37465">
              <a:spcBef>
                <a:spcPts val="240"/>
              </a:spcBef>
            </a:pPr>
            <a:r>
              <a:rPr lang="en-US" sz="1100" spc="-90" dirty="0">
                <a:solidFill>
                  <a:srgbClr val="22373A"/>
                </a:solidFill>
                <a:latin typeface="Courier New"/>
                <a:cs typeface="Courier New"/>
              </a:rPr>
              <a:t>  </a:t>
            </a:r>
            <a:r>
              <a:rPr sz="1100" spc="-90" dirty="0" err="1">
                <a:solidFill>
                  <a:srgbClr val="22373A"/>
                </a:solidFill>
                <a:latin typeface="Courier New"/>
                <a:cs typeface="Courier New"/>
              </a:rPr>
              <a:t>hanoi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 (n</a:t>
            </a:r>
            <a:r>
              <a:rPr sz="1100" spc="-90" dirty="0">
                <a:latin typeface="Courier New"/>
                <a:cs typeface="Courier New"/>
              </a:rPr>
              <a:t>-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a c b </a:t>
            </a:r>
            <a:r>
              <a:rPr sz="1100" spc="-90" dirty="0">
                <a:latin typeface="Courier New"/>
                <a:cs typeface="Courier New"/>
              </a:rPr>
              <a:t>++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[(</a:t>
            </a:r>
            <a:r>
              <a:rPr sz="1100" spc="-90" dirty="0" err="1">
                <a:solidFill>
                  <a:srgbClr val="22373A"/>
                </a:solidFill>
                <a:latin typeface="Courier New"/>
                <a:cs typeface="Courier New"/>
              </a:rPr>
              <a:t>a,b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)] </a:t>
            </a:r>
            <a:r>
              <a:rPr sz="1100" spc="-90" dirty="0">
                <a:latin typeface="Courier New"/>
                <a:cs typeface="Courier New"/>
              </a:rPr>
              <a:t>++ </a:t>
            </a:r>
            <a:r>
              <a:rPr lang="en-US" sz="1100" spc="-90" dirty="0" err="1">
                <a:solidFill>
                  <a:srgbClr val="22373A"/>
                </a:solidFill>
                <a:latin typeface="Courier New"/>
                <a:cs typeface="Courier New"/>
              </a:rPr>
              <a:t>h</a:t>
            </a:r>
            <a:r>
              <a:rPr sz="1100" spc="-90" dirty="0" err="1">
                <a:solidFill>
                  <a:srgbClr val="22373A"/>
                </a:solidFill>
                <a:latin typeface="Courier New"/>
                <a:cs typeface="Courier New"/>
              </a:rPr>
              <a:t>anoi</a:t>
            </a:r>
            <a:r>
              <a:rPr lang="en-US" sz="1100" spc="-90" dirty="0">
                <a:solidFill>
                  <a:srgbClr val="22373A"/>
                </a:solidFill>
                <a:latin typeface="Courier New"/>
                <a:cs typeface="Courier New"/>
              </a:rPr>
              <a:t> (n</a:t>
            </a:r>
            <a:r>
              <a:rPr lang="en-US" sz="1100" spc="-90" dirty="0">
                <a:latin typeface="Courier New"/>
                <a:cs typeface="Courier New"/>
              </a:rPr>
              <a:t>-</a:t>
            </a:r>
            <a:r>
              <a:rPr lang="en-US" sz="1100" spc="-90" dirty="0">
                <a:solidFill>
                  <a:srgbClr val="0000CE"/>
                </a:solidFill>
                <a:latin typeface="Courier New"/>
                <a:cs typeface="Courier New"/>
              </a:rPr>
              <a:t>1) c b a</a:t>
            </a:r>
            <a:endParaRPr lang="en-US"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572</Words>
  <Application>Microsoft Macintosh PowerPoint</Application>
  <PresentationFormat>Custom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Helvetica</vt:lpstr>
      <vt:lpstr>Times New Roman</vt:lpstr>
      <vt:lpstr>Office Theme</vt:lpstr>
      <vt:lpstr>Correlations between programming languages  and beliefs about programming</vt:lpstr>
      <vt:lpstr>My research questions</vt:lpstr>
      <vt:lpstr>This data blitz</vt:lpstr>
      <vt:lpstr>What languages did they know?</vt:lpstr>
      <vt:lpstr>Language paradigms</vt:lpstr>
      <vt:lpstr>Functional languages</vt:lpstr>
      <vt:lpstr>Programming languages have many paradigms</vt:lpstr>
      <vt:lpstr>Functional versus imperative languages</vt:lpstr>
      <vt:lpstr>Tower of Hanoi: Imperative versus functional</vt:lpstr>
      <vt:lpstr>Complication: Programmers know multiple languages</vt:lpstr>
      <vt:lpstr>Languages per programmer</vt:lpstr>
      <vt:lpstr>Solutions to the multiple languages problem</vt:lpstr>
      <vt:lpstr>Changed reasoning: Top language</vt:lpstr>
      <vt:lpstr>Changed reasoning: All languages</vt:lpstr>
      <vt:lpstr>Functional versus object-oriented languages</vt:lpstr>
      <vt:lpstr>Tower of Hanoi: Object-oriented</vt:lpstr>
      <vt:lpstr>Changed reasoning: All languages</vt:lpstr>
      <vt:lpstr>Full Venn Diagram</vt:lpstr>
      <vt:lpstr>Language paradigms and years to proficiency</vt:lpstr>
      <vt:lpstr>Experience and proficiency</vt:lpstr>
      <vt:lpstr>Conclusions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between programming languages and beliefs about programming</dc:title>
  <dc:creator>Pierce Edmiston ` `%%%`#`&amp;12_`__~~~ॲ甀攀</dc:creator>
  <cp:lastModifiedBy>Pierce Edmiston</cp:lastModifiedBy>
  <cp:revision>9</cp:revision>
  <dcterms:created xsi:type="dcterms:W3CDTF">2018-03-09T06:48:43Z</dcterms:created>
  <dcterms:modified xsi:type="dcterms:W3CDTF">2018-03-09T17:01:20Z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2018-03-09T00:00:00Z</vt:filetime>
  </property>
</Properties>
</file>