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8" r:id="rId8"/>
    <p:sldId id="279" r:id="rId9"/>
    <p:sldId id="280" r:id="rId10"/>
    <p:sldId id="265" r:id="rId11"/>
    <p:sldId id="266" r:id="rId12"/>
    <p:sldId id="267" r:id="rId13"/>
    <p:sldId id="281" r:id="rId14"/>
    <p:sldId id="282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43"/>
  </p:normalViewPr>
  <p:slideViewPr>
    <p:cSldViewPr>
      <p:cViewPr varScale="1">
        <p:scale>
          <a:sx n="179" d="100"/>
          <a:sy n="179" d="100"/>
        </p:scale>
        <p:origin x="520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22373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2373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22373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22373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376364"/>
            <a:ext cx="4608195" cy="3079750"/>
          </a:xfrm>
          <a:custGeom>
            <a:avLst/>
            <a:gdLst/>
            <a:ahLst/>
            <a:cxnLst/>
            <a:rect l="l" t="t" r="r" b="b"/>
            <a:pathLst>
              <a:path w="4608195" h="3079750">
                <a:moveTo>
                  <a:pt x="0" y="3079635"/>
                </a:moveTo>
                <a:lnTo>
                  <a:pt x="4608004" y="3079635"/>
                </a:lnTo>
                <a:lnTo>
                  <a:pt x="4608004" y="0"/>
                </a:lnTo>
                <a:lnTo>
                  <a:pt x="0" y="0"/>
                </a:lnTo>
                <a:lnTo>
                  <a:pt x="0" y="3079635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4608195" cy="376555"/>
          </a:xfrm>
          <a:custGeom>
            <a:avLst/>
            <a:gdLst/>
            <a:ahLst/>
            <a:cxnLst/>
            <a:rect l="l" t="t" r="r" b="b"/>
            <a:pathLst>
              <a:path w="4608195" h="376555">
                <a:moveTo>
                  <a:pt x="0" y="376377"/>
                </a:moveTo>
                <a:lnTo>
                  <a:pt x="4608004" y="376377"/>
                </a:lnTo>
                <a:lnTo>
                  <a:pt x="4608004" y="0"/>
                </a:lnTo>
                <a:lnTo>
                  <a:pt x="0" y="0"/>
                </a:lnTo>
                <a:lnTo>
                  <a:pt x="0" y="376377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7294" y="938494"/>
            <a:ext cx="3915511" cy="549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22373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7294" y="1178240"/>
            <a:ext cx="3915511" cy="1212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2373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73841" y="3191529"/>
            <a:ext cx="158750" cy="174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22373A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pedmiston@wisc.edu" TargetMode="Externa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(null)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2800"/>
              </a:lnSpc>
              <a:spcBef>
                <a:spcPts val="90"/>
              </a:spcBef>
            </a:pPr>
            <a:r>
              <a:rPr spc="-40" dirty="0"/>
              <a:t>Correlations </a:t>
            </a:r>
            <a:r>
              <a:rPr spc="-30" dirty="0"/>
              <a:t>between </a:t>
            </a:r>
            <a:r>
              <a:rPr spc="-40" dirty="0"/>
              <a:t>programming </a:t>
            </a:r>
            <a:r>
              <a:rPr spc="-65" dirty="0"/>
              <a:t>languages  </a:t>
            </a:r>
            <a:r>
              <a:rPr spc="-45" dirty="0"/>
              <a:t>and beliefs </a:t>
            </a:r>
            <a:r>
              <a:rPr spc="-10" dirty="0"/>
              <a:t>about</a:t>
            </a:r>
            <a:r>
              <a:rPr spc="-200" dirty="0"/>
              <a:t> </a:t>
            </a:r>
            <a:r>
              <a:rPr spc="-40" dirty="0"/>
              <a:t>programming</a:t>
            </a:r>
          </a:p>
        </p:txBody>
      </p:sp>
      <p:sp>
        <p:nvSpPr>
          <p:cNvPr id="3" name="object 3"/>
          <p:cNvSpPr/>
          <p:nvPr/>
        </p:nvSpPr>
        <p:spPr>
          <a:xfrm>
            <a:off x="359994" y="1734143"/>
            <a:ext cx="3888104" cy="0"/>
          </a:xfrm>
          <a:custGeom>
            <a:avLst/>
            <a:gdLst/>
            <a:ahLst/>
            <a:cxnLst/>
            <a:rect l="l" t="t" r="r" b="b"/>
            <a:pathLst>
              <a:path w="3888104">
                <a:moveTo>
                  <a:pt x="0" y="0"/>
                </a:moveTo>
                <a:lnTo>
                  <a:pt x="3888051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7294" y="2002314"/>
            <a:ext cx="1098550" cy="374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000" spc="-55" dirty="0">
                <a:solidFill>
                  <a:srgbClr val="22373A"/>
                </a:solidFill>
                <a:latin typeface="Arial"/>
                <a:cs typeface="Arial"/>
              </a:rPr>
              <a:t>Pierce </a:t>
            </a:r>
            <a:r>
              <a:rPr sz="1000" spc="-35" dirty="0">
                <a:solidFill>
                  <a:srgbClr val="22373A"/>
                </a:solidFill>
                <a:latin typeface="Arial"/>
                <a:cs typeface="Arial"/>
              </a:rPr>
              <a:t>Edmiston  </a:t>
            </a:r>
            <a:r>
              <a:rPr sz="1000" spc="-65" dirty="0">
                <a:solidFill>
                  <a:srgbClr val="22373A"/>
                </a:solidFill>
                <a:latin typeface="Arial"/>
                <a:cs typeface="Arial"/>
                <a:hlinkClick r:id="rId2"/>
              </a:rPr>
              <a:t>pedmiston@wisc.edu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27613" y="3191529"/>
            <a:ext cx="104775" cy="17462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sz="800" spc="-25" dirty="0">
                <a:solidFill>
                  <a:srgbClr val="22373A"/>
                </a:solidFill>
                <a:latin typeface="Arial"/>
                <a:cs typeface="Arial"/>
              </a:rPr>
              <a:t>1</a:t>
            </a:fld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31762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F9F9F9"/>
                </a:solidFill>
              </a:rPr>
              <a:t>Tower </a:t>
            </a:r>
            <a:r>
              <a:rPr sz="1200" spc="-40" dirty="0">
                <a:solidFill>
                  <a:srgbClr val="F9F9F9"/>
                </a:solidFill>
              </a:rPr>
              <a:t>of </a:t>
            </a:r>
            <a:r>
              <a:rPr sz="1200" spc="-30" dirty="0">
                <a:solidFill>
                  <a:srgbClr val="F9F9F9"/>
                </a:solidFill>
              </a:rPr>
              <a:t>Hanoi: </a:t>
            </a:r>
            <a:r>
              <a:rPr sz="1200" spc="-20" dirty="0">
                <a:solidFill>
                  <a:srgbClr val="F9F9F9"/>
                </a:solidFill>
              </a:rPr>
              <a:t>Imperative </a:t>
            </a:r>
            <a:r>
              <a:rPr sz="1200" spc="-90" dirty="0">
                <a:solidFill>
                  <a:srgbClr val="F9F9F9"/>
                </a:solidFill>
              </a:rPr>
              <a:t>versus</a:t>
            </a:r>
            <a:r>
              <a:rPr sz="1200" spc="-85" dirty="0">
                <a:solidFill>
                  <a:srgbClr val="F9F9F9"/>
                </a:solidFill>
              </a:rPr>
              <a:t> </a:t>
            </a:r>
            <a:r>
              <a:rPr sz="1200" spc="-40" dirty="0">
                <a:solidFill>
                  <a:srgbClr val="F9F9F9"/>
                </a:solidFill>
              </a:rPr>
              <a:t>functional</a:t>
            </a:r>
            <a:endParaRPr sz="1200"/>
          </a:p>
        </p:txBody>
      </p:sp>
      <p:sp>
        <p:nvSpPr>
          <p:cNvPr id="3" name="object 3"/>
          <p:cNvSpPr/>
          <p:nvPr/>
        </p:nvSpPr>
        <p:spPr>
          <a:xfrm>
            <a:off x="322046" y="635863"/>
            <a:ext cx="3964304" cy="1569085"/>
          </a:xfrm>
          <a:custGeom>
            <a:avLst/>
            <a:gdLst/>
            <a:ahLst/>
            <a:cxnLst/>
            <a:rect l="l" t="t" r="r" b="b"/>
            <a:pathLst>
              <a:path w="3964304" h="1569085">
                <a:moveTo>
                  <a:pt x="0" y="1568869"/>
                </a:moveTo>
                <a:lnTo>
                  <a:pt x="3963911" y="1568869"/>
                </a:lnTo>
                <a:lnTo>
                  <a:pt x="3963911" y="0"/>
                </a:lnTo>
                <a:lnTo>
                  <a:pt x="0" y="0"/>
                </a:lnTo>
                <a:lnTo>
                  <a:pt x="0" y="1568869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7294" y="587169"/>
            <a:ext cx="4098925" cy="160909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100" spc="-90" dirty="0">
                <a:solidFill>
                  <a:srgbClr val="214987"/>
                </a:solidFill>
                <a:latin typeface="Courier New"/>
                <a:cs typeface="Courier New"/>
              </a:rPr>
              <a:t>void </a:t>
            </a:r>
            <a:r>
              <a:rPr sz="1100" spc="-90" dirty="0">
                <a:solidFill>
                  <a:srgbClr val="22373A"/>
                </a:solidFill>
                <a:latin typeface="Courier New"/>
                <a:cs typeface="Courier New"/>
              </a:rPr>
              <a:t>hanoi(</a:t>
            </a:r>
            <a:r>
              <a:rPr sz="1100" spc="-90" dirty="0">
                <a:solidFill>
                  <a:srgbClr val="214987"/>
                </a:solidFill>
                <a:latin typeface="Courier New"/>
                <a:cs typeface="Courier New"/>
              </a:rPr>
              <a:t>int </a:t>
            </a:r>
            <a:r>
              <a:rPr sz="1100" spc="-90" dirty="0">
                <a:solidFill>
                  <a:srgbClr val="22373A"/>
                </a:solidFill>
                <a:latin typeface="Courier New"/>
                <a:cs typeface="Courier New"/>
              </a:rPr>
              <a:t>n, </a:t>
            </a:r>
            <a:r>
              <a:rPr sz="1100" spc="-90" dirty="0">
                <a:solidFill>
                  <a:srgbClr val="214987"/>
                </a:solidFill>
                <a:latin typeface="Courier New"/>
                <a:cs typeface="Courier New"/>
              </a:rPr>
              <a:t>int </a:t>
            </a:r>
            <a:r>
              <a:rPr sz="1100" spc="-90" dirty="0">
                <a:solidFill>
                  <a:srgbClr val="22373A"/>
                </a:solidFill>
                <a:latin typeface="Courier New"/>
                <a:cs typeface="Courier New"/>
              </a:rPr>
              <a:t>a, </a:t>
            </a:r>
            <a:r>
              <a:rPr sz="1100" spc="-90" dirty="0">
                <a:solidFill>
                  <a:srgbClr val="214987"/>
                </a:solidFill>
                <a:latin typeface="Courier New"/>
                <a:cs typeface="Courier New"/>
              </a:rPr>
              <a:t>int </a:t>
            </a:r>
            <a:r>
              <a:rPr sz="1100" spc="-90" dirty="0">
                <a:solidFill>
                  <a:srgbClr val="22373A"/>
                </a:solidFill>
                <a:latin typeface="Courier New"/>
                <a:cs typeface="Courier New"/>
              </a:rPr>
              <a:t>b, </a:t>
            </a:r>
            <a:r>
              <a:rPr sz="1100" spc="-90" dirty="0">
                <a:solidFill>
                  <a:srgbClr val="214987"/>
                </a:solidFill>
                <a:latin typeface="Courier New"/>
                <a:cs typeface="Courier New"/>
              </a:rPr>
              <a:t>int</a:t>
            </a:r>
            <a:r>
              <a:rPr sz="1100" spc="-100" dirty="0">
                <a:solidFill>
                  <a:srgbClr val="214987"/>
                </a:solidFill>
                <a:latin typeface="Courier New"/>
                <a:cs typeface="Courier New"/>
              </a:rPr>
              <a:t> </a:t>
            </a:r>
            <a:r>
              <a:rPr sz="1100" spc="-90" dirty="0">
                <a:solidFill>
                  <a:srgbClr val="22373A"/>
                </a:solidFill>
                <a:latin typeface="Courier New"/>
                <a:cs typeface="Courier New"/>
              </a:rPr>
              <a:t>c)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100" spc="-90" dirty="0">
                <a:solidFill>
                  <a:srgbClr val="22373A"/>
                </a:solidFill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158115">
              <a:lnSpc>
                <a:spcPct val="100000"/>
              </a:lnSpc>
              <a:spcBef>
                <a:spcPts val="240"/>
              </a:spcBef>
            </a:pPr>
            <a:r>
              <a:rPr sz="1100" b="1" spc="-90" dirty="0">
                <a:solidFill>
                  <a:srgbClr val="214987"/>
                </a:solidFill>
                <a:latin typeface="Courier New"/>
                <a:cs typeface="Courier New"/>
              </a:rPr>
              <a:t>if </a:t>
            </a:r>
            <a:r>
              <a:rPr sz="1100" spc="-90" dirty="0">
                <a:solidFill>
                  <a:srgbClr val="22373A"/>
                </a:solidFill>
                <a:latin typeface="Courier New"/>
                <a:cs typeface="Courier New"/>
              </a:rPr>
              <a:t>(n &gt; </a:t>
            </a:r>
            <a:r>
              <a:rPr sz="1100" spc="-90" dirty="0">
                <a:solidFill>
                  <a:srgbClr val="0000CE"/>
                </a:solidFill>
                <a:latin typeface="Courier New"/>
                <a:cs typeface="Courier New"/>
              </a:rPr>
              <a:t>0</a:t>
            </a:r>
            <a:r>
              <a:rPr sz="1100" spc="-90" dirty="0">
                <a:solidFill>
                  <a:srgbClr val="22373A"/>
                </a:solidFill>
                <a:latin typeface="Courier New"/>
                <a:cs typeface="Courier New"/>
              </a:rPr>
              <a:t>)</a:t>
            </a:r>
            <a:r>
              <a:rPr sz="1100" spc="-10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100" spc="-90" dirty="0">
                <a:solidFill>
                  <a:srgbClr val="22373A"/>
                </a:solidFill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303530">
              <a:lnSpc>
                <a:spcPct val="100000"/>
              </a:lnSpc>
              <a:spcBef>
                <a:spcPts val="240"/>
              </a:spcBef>
            </a:pPr>
            <a:r>
              <a:rPr sz="1100" spc="-90" dirty="0">
                <a:solidFill>
                  <a:srgbClr val="22373A"/>
                </a:solidFill>
                <a:latin typeface="Courier New"/>
                <a:cs typeface="Courier New"/>
              </a:rPr>
              <a:t>hanoi(n - </a:t>
            </a:r>
            <a:r>
              <a:rPr sz="1100" spc="-90" dirty="0">
                <a:solidFill>
                  <a:srgbClr val="0000CE"/>
                </a:solidFill>
                <a:latin typeface="Courier New"/>
                <a:cs typeface="Courier New"/>
              </a:rPr>
              <a:t>1</a:t>
            </a:r>
            <a:r>
              <a:rPr sz="1100" spc="-90" dirty="0">
                <a:solidFill>
                  <a:srgbClr val="22373A"/>
                </a:solidFill>
                <a:latin typeface="Courier New"/>
                <a:cs typeface="Courier New"/>
              </a:rPr>
              <a:t>, a, c,</a:t>
            </a:r>
            <a:r>
              <a:rPr sz="1100" spc="-15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100" spc="-90" dirty="0">
                <a:solidFill>
                  <a:srgbClr val="22373A"/>
                </a:solidFill>
                <a:latin typeface="Courier New"/>
                <a:cs typeface="Courier New"/>
              </a:rPr>
              <a:t>b);</a:t>
            </a:r>
            <a:endParaRPr sz="1100">
              <a:latin typeface="Courier New"/>
              <a:cs typeface="Courier New"/>
            </a:endParaRPr>
          </a:p>
          <a:p>
            <a:pPr marL="303530" marR="5080">
              <a:lnSpc>
                <a:spcPct val="118000"/>
              </a:lnSpc>
            </a:pPr>
            <a:r>
              <a:rPr sz="1100" spc="-90" dirty="0">
                <a:solidFill>
                  <a:srgbClr val="22373A"/>
                </a:solidFill>
                <a:latin typeface="Courier New"/>
                <a:cs typeface="Courier New"/>
              </a:rPr>
              <a:t>printf(</a:t>
            </a:r>
            <a:r>
              <a:rPr sz="1100" spc="-90" dirty="0">
                <a:solidFill>
                  <a:srgbClr val="4F9905"/>
                </a:solidFill>
                <a:latin typeface="Courier New"/>
                <a:cs typeface="Courier New"/>
              </a:rPr>
              <a:t>"Move disk from pole %d to pole %d</a:t>
            </a:r>
            <a:r>
              <a:rPr sz="1100" spc="-90" dirty="0">
                <a:latin typeface="Courier New"/>
                <a:cs typeface="Courier New"/>
              </a:rPr>
              <a:t>\n</a:t>
            </a:r>
            <a:r>
              <a:rPr sz="1100" spc="-90" dirty="0">
                <a:solidFill>
                  <a:srgbClr val="4F9905"/>
                </a:solidFill>
                <a:latin typeface="Courier New"/>
                <a:cs typeface="Courier New"/>
              </a:rPr>
              <a:t>"</a:t>
            </a:r>
            <a:r>
              <a:rPr sz="1100" spc="-90" dirty="0">
                <a:solidFill>
                  <a:srgbClr val="22373A"/>
                </a:solidFill>
                <a:latin typeface="Courier New"/>
                <a:cs typeface="Courier New"/>
              </a:rPr>
              <a:t>, a, b);  hanoi(n - </a:t>
            </a:r>
            <a:r>
              <a:rPr sz="1100" spc="-90" dirty="0">
                <a:solidFill>
                  <a:srgbClr val="0000CE"/>
                </a:solidFill>
                <a:latin typeface="Courier New"/>
                <a:cs typeface="Courier New"/>
              </a:rPr>
              <a:t>1</a:t>
            </a:r>
            <a:r>
              <a:rPr sz="1100" spc="-90" dirty="0">
                <a:solidFill>
                  <a:srgbClr val="22373A"/>
                </a:solidFill>
                <a:latin typeface="Courier New"/>
                <a:cs typeface="Courier New"/>
              </a:rPr>
              <a:t>, c, b,</a:t>
            </a:r>
            <a:r>
              <a:rPr sz="1100" spc="-10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100" spc="-90" dirty="0">
                <a:solidFill>
                  <a:srgbClr val="22373A"/>
                </a:solidFill>
                <a:latin typeface="Courier New"/>
                <a:cs typeface="Courier New"/>
              </a:rPr>
              <a:t>a);</a:t>
            </a:r>
            <a:endParaRPr sz="1100">
              <a:latin typeface="Courier New"/>
              <a:cs typeface="Courier New"/>
            </a:endParaRPr>
          </a:p>
          <a:p>
            <a:pPr marL="158115">
              <a:lnSpc>
                <a:spcPct val="100000"/>
              </a:lnSpc>
              <a:spcBef>
                <a:spcPts val="235"/>
              </a:spcBef>
            </a:pPr>
            <a:r>
              <a:rPr sz="1100" spc="-90" dirty="0">
                <a:solidFill>
                  <a:srgbClr val="22373A"/>
                </a:solidFill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100" spc="-90" dirty="0">
                <a:solidFill>
                  <a:srgbClr val="22373A"/>
                </a:solidFill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5" name="object 5"/>
          <p:cNvSpPr txBox="1"/>
          <p:nvPr/>
        </p:nvSpPr>
        <p:spPr>
          <a:xfrm>
            <a:off x="322046" y="2326703"/>
            <a:ext cx="3964304" cy="587375"/>
          </a:xfrm>
          <a:prstGeom prst="rect">
            <a:avLst/>
          </a:prstGeom>
          <a:solidFill>
            <a:srgbClr val="F8F8F8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275"/>
              </a:lnSpc>
            </a:pPr>
            <a:r>
              <a:rPr sz="1100" spc="-90" dirty="0">
                <a:solidFill>
                  <a:srgbClr val="8E5902"/>
                </a:solidFill>
                <a:latin typeface="Courier New"/>
                <a:cs typeface="Courier New"/>
              </a:rPr>
              <a:t>hanoi :: </a:t>
            </a:r>
            <a:r>
              <a:rPr sz="1100" spc="-90" dirty="0">
                <a:solidFill>
                  <a:srgbClr val="214987"/>
                </a:solidFill>
                <a:latin typeface="Courier New"/>
                <a:cs typeface="Courier New"/>
              </a:rPr>
              <a:t>Integer </a:t>
            </a:r>
            <a:r>
              <a:rPr sz="1100" spc="-90" dirty="0">
                <a:solidFill>
                  <a:srgbClr val="8E5902"/>
                </a:solidFill>
                <a:latin typeface="Courier New"/>
                <a:cs typeface="Courier New"/>
              </a:rPr>
              <a:t>-&gt; </a:t>
            </a:r>
            <a:r>
              <a:rPr sz="1100" spc="-90" dirty="0">
                <a:solidFill>
                  <a:srgbClr val="22373A"/>
                </a:solidFill>
                <a:latin typeface="Courier New"/>
                <a:cs typeface="Courier New"/>
              </a:rPr>
              <a:t>a </a:t>
            </a:r>
            <a:r>
              <a:rPr sz="1100" spc="-90" dirty="0">
                <a:solidFill>
                  <a:srgbClr val="8E5902"/>
                </a:solidFill>
                <a:latin typeface="Courier New"/>
                <a:cs typeface="Courier New"/>
              </a:rPr>
              <a:t>-&gt; </a:t>
            </a:r>
            <a:r>
              <a:rPr sz="1100" spc="-90" dirty="0">
                <a:solidFill>
                  <a:srgbClr val="22373A"/>
                </a:solidFill>
                <a:latin typeface="Courier New"/>
                <a:cs typeface="Courier New"/>
              </a:rPr>
              <a:t>a </a:t>
            </a:r>
            <a:r>
              <a:rPr sz="1100" spc="-90" dirty="0">
                <a:solidFill>
                  <a:srgbClr val="8E5902"/>
                </a:solidFill>
                <a:latin typeface="Courier New"/>
                <a:cs typeface="Courier New"/>
              </a:rPr>
              <a:t>-&gt; </a:t>
            </a:r>
            <a:r>
              <a:rPr sz="1100" spc="-90" dirty="0">
                <a:solidFill>
                  <a:srgbClr val="22373A"/>
                </a:solidFill>
                <a:latin typeface="Courier New"/>
                <a:cs typeface="Courier New"/>
              </a:rPr>
              <a:t>a </a:t>
            </a:r>
            <a:r>
              <a:rPr sz="1100" spc="-90" dirty="0">
                <a:solidFill>
                  <a:srgbClr val="8E5902"/>
                </a:solidFill>
                <a:latin typeface="Courier New"/>
                <a:cs typeface="Courier New"/>
              </a:rPr>
              <a:t>-&gt; </a:t>
            </a:r>
            <a:r>
              <a:rPr sz="1100" spc="-90" dirty="0">
                <a:solidFill>
                  <a:srgbClr val="22373A"/>
                </a:solidFill>
                <a:latin typeface="Courier New"/>
                <a:cs typeface="Courier New"/>
              </a:rPr>
              <a:t>[(a,</a:t>
            </a:r>
            <a:r>
              <a:rPr sz="1100" spc="-10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100" spc="-90" dirty="0">
                <a:solidFill>
                  <a:srgbClr val="22373A"/>
                </a:solidFill>
                <a:latin typeface="Courier New"/>
                <a:cs typeface="Courier New"/>
              </a:rPr>
              <a:t>a)]</a:t>
            </a:r>
            <a:endParaRPr sz="1100">
              <a:latin typeface="Courier New"/>
              <a:cs typeface="Courier New"/>
            </a:endParaRPr>
          </a:p>
          <a:p>
            <a:pPr marL="37465">
              <a:lnSpc>
                <a:spcPct val="100000"/>
              </a:lnSpc>
              <a:spcBef>
                <a:spcPts val="235"/>
              </a:spcBef>
            </a:pPr>
            <a:r>
              <a:rPr sz="1100" spc="-90" dirty="0">
                <a:solidFill>
                  <a:srgbClr val="22373A"/>
                </a:solidFill>
                <a:latin typeface="Courier New"/>
                <a:cs typeface="Courier New"/>
              </a:rPr>
              <a:t>hanoi </a:t>
            </a:r>
            <a:r>
              <a:rPr sz="1100" spc="-90" dirty="0">
                <a:solidFill>
                  <a:srgbClr val="0000CE"/>
                </a:solidFill>
                <a:latin typeface="Courier New"/>
                <a:cs typeface="Courier New"/>
              </a:rPr>
              <a:t>0 </a:t>
            </a:r>
            <a:r>
              <a:rPr sz="1100" spc="-90" dirty="0">
                <a:solidFill>
                  <a:srgbClr val="22373A"/>
                </a:solidFill>
                <a:latin typeface="Courier New"/>
                <a:cs typeface="Courier New"/>
              </a:rPr>
              <a:t>_ _ _ </a:t>
            </a:r>
            <a:r>
              <a:rPr sz="1100" spc="-90" dirty="0">
                <a:latin typeface="Courier New"/>
                <a:cs typeface="Courier New"/>
              </a:rPr>
              <a:t>=</a:t>
            </a:r>
            <a:r>
              <a:rPr sz="1100" spc="-100" dirty="0">
                <a:latin typeface="Courier New"/>
                <a:cs typeface="Courier New"/>
              </a:rPr>
              <a:t> </a:t>
            </a:r>
            <a:r>
              <a:rPr sz="1100" spc="-90" dirty="0">
                <a:solidFill>
                  <a:srgbClr val="22373A"/>
                </a:solidFill>
                <a:latin typeface="Courier New"/>
                <a:cs typeface="Courier New"/>
              </a:rPr>
              <a:t>[]</a:t>
            </a:r>
            <a:endParaRPr sz="1100">
              <a:latin typeface="Courier New"/>
              <a:cs typeface="Courier New"/>
            </a:endParaRPr>
          </a:p>
          <a:p>
            <a:pPr marL="37465">
              <a:lnSpc>
                <a:spcPct val="100000"/>
              </a:lnSpc>
              <a:spcBef>
                <a:spcPts val="240"/>
              </a:spcBef>
            </a:pPr>
            <a:r>
              <a:rPr sz="1100" spc="-90" dirty="0">
                <a:solidFill>
                  <a:srgbClr val="22373A"/>
                </a:solidFill>
                <a:latin typeface="Courier New"/>
                <a:cs typeface="Courier New"/>
              </a:rPr>
              <a:t>hanoi n a b c </a:t>
            </a:r>
            <a:r>
              <a:rPr sz="1100" spc="-90" dirty="0">
                <a:latin typeface="Courier New"/>
                <a:cs typeface="Courier New"/>
              </a:rPr>
              <a:t>= </a:t>
            </a:r>
            <a:r>
              <a:rPr sz="1100" spc="-90" dirty="0">
                <a:solidFill>
                  <a:srgbClr val="22373A"/>
                </a:solidFill>
                <a:latin typeface="Courier New"/>
                <a:cs typeface="Courier New"/>
              </a:rPr>
              <a:t>hanoi (n</a:t>
            </a:r>
            <a:r>
              <a:rPr sz="1100" spc="-90" dirty="0">
                <a:latin typeface="Courier New"/>
                <a:cs typeface="Courier New"/>
              </a:rPr>
              <a:t>-</a:t>
            </a:r>
            <a:r>
              <a:rPr sz="1100" spc="-90" dirty="0">
                <a:solidFill>
                  <a:srgbClr val="0000CE"/>
                </a:solidFill>
                <a:latin typeface="Courier New"/>
                <a:cs typeface="Courier New"/>
              </a:rPr>
              <a:t>1</a:t>
            </a:r>
            <a:r>
              <a:rPr sz="1100" spc="-90" dirty="0">
                <a:solidFill>
                  <a:srgbClr val="22373A"/>
                </a:solidFill>
                <a:latin typeface="Courier New"/>
                <a:cs typeface="Courier New"/>
              </a:rPr>
              <a:t>) a c b </a:t>
            </a:r>
            <a:r>
              <a:rPr sz="1100" spc="-90" dirty="0">
                <a:latin typeface="Courier New"/>
                <a:cs typeface="Courier New"/>
              </a:rPr>
              <a:t>++ </a:t>
            </a:r>
            <a:r>
              <a:rPr sz="1100" spc="-90" dirty="0">
                <a:solidFill>
                  <a:srgbClr val="22373A"/>
                </a:solidFill>
                <a:latin typeface="Courier New"/>
                <a:cs typeface="Courier New"/>
              </a:rPr>
              <a:t>[(a,b)] </a:t>
            </a:r>
            <a:r>
              <a:rPr sz="1100" spc="-90" dirty="0">
                <a:latin typeface="Courier New"/>
                <a:cs typeface="Courier New"/>
              </a:rPr>
              <a:t>++ </a:t>
            </a:r>
            <a:r>
              <a:rPr sz="1100" spc="-90" dirty="0">
                <a:solidFill>
                  <a:srgbClr val="22373A"/>
                </a:solidFill>
                <a:latin typeface="Courier New"/>
                <a:cs typeface="Courier New"/>
              </a:rPr>
              <a:t>hanoi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75061" y="2705403"/>
            <a:ext cx="3168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90" dirty="0">
                <a:solidFill>
                  <a:srgbClr val="22373A"/>
                </a:solidFill>
                <a:latin typeface="Courier New"/>
                <a:cs typeface="Courier New"/>
              </a:rPr>
              <a:t>(n</a:t>
            </a:r>
            <a:r>
              <a:rPr sz="1100" spc="-90" dirty="0">
                <a:latin typeface="Courier New"/>
                <a:cs typeface="Courier New"/>
              </a:rPr>
              <a:t>-</a:t>
            </a:r>
            <a:r>
              <a:rPr sz="1100" spc="-90" dirty="0">
                <a:solidFill>
                  <a:srgbClr val="0000CE"/>
                </a:solidFill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305562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40" dirty="0">
                <a:solidFill>
                  <a:srgbClr val="F9F9F9"/>
                </a:solidFill>
              </a:rPr>
              <a:t>Functional </a:t>
            </a:r>
            <a:r>
              <a:rPr sz="1200" spc="-90" dirty="0">
                <a:solidFill>
                  <a:srgbClr val="F9F9F9"/>
                </a:solidFill>
              </a:rPr>
              <a:t>versus </a:t>
            </a:r>
            <a:r>
              <a:rPr sz="1200" spc="-35" dirty="0">
                <a:solidFill>
                  <a:srgbClr val="F9F9F9"/>
                </a:solidFill>
              </a:rPr>
              <a:t>object-oriented</a:t>
            </a:r>
            <a:r>
              <a:rPr sz="1200" spc="-100" dirty="0">
                <a:solidFill>
                  <a:srgbClr val="F9F9F9"/>
                </a:solidFill>
              </a:rPr>
              <a:t> </a:t>
            </a:r>
            <a:r>
              <a:rPr sz="1200" spc="-75" dirty="0">
                <a:solidFill>
                  <a:srgbClr val="F9F9F9"/>
                </a:solidFill>
              </a:rPr>
              <a:t>languages</a:t>
            </a:r>
            <a:endParaRPr sz="1200"/>
          </a:p>
        </p:txBody>
      </p:sp>
      <p:sp>
        <p:nvSpPr>
          <p:cNvPr id="3" name="object 3"/>
          <p:cNvSpPr/>
          <p:nvPr/>
        </p:nvSpPr>
        <p:spPr>
          <a:xfrm>
            <a:off x="360861" y="923453"/>
            <a:ext cx="3884598" cy="16775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229933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F9F9F9"/>
                </a:solidFill>
              </a:rPr>
              <a:t>Tower </a:t>
            </a:r>
            <a:r>
              <a:rPr sz="1200" spc="-40" dirty="0">
                <a:solidFill>
                  <a:srgbClr val="F9F9F9"/>
                </a:solidFill>
              </a:rPr>
              <a:t>of </a:t>
            </a:r>
            <a:r>
              <a:rPr sz="1200" spc="-30" dirty="0">
                <a:solidFill>
                  <a:srgbClr val="F9F9F9"/>
                </a:solidFill>
              </a:rPr>
              <a:t>Hanoi:</a:t>
            </a:r>
            <a:r>
              <a:rPr sz="1200" spc="-90" dirty="0">
                <a:solidFill>
                  <a:srgbClr val="F9F9F9"/>
                </a:solidFill>
              </a:rPr>
              <a:t> </a:t>
            </a:r>
            <a:r>
              <a:rPr sz="1200" spc="-25" dirty="0">
                <a:solidFill>
                  <a:srgbClr val="F9F9F9"/>
                </a:solidFill>
              </a:rPr>
              <a:t>Object-oriented</a:t>
            </a:r>
            <a:endParaRPr sz="1200"/>
          </a:p>
        </p:txBody>
      </p:sp>
      <p:sp>
        <p:nvSpPr>
          <p:cNvPr id="3" name="object 3"/>
          <p:cNvSpPr/>
          <p:nvPr/>
        </p:nvSpPr>
        <p:spPr>
          <a:xfrm>
            <a:off x="322046" y="600430"/>
            <a:ext cx="3964304" cy="2348865"/>
          </a:xfrm>
          <a:custGeom>
            <a:avLst/>
            <a:gdLst/>
            <a:ahLst/>
            <a:cxnLst/>
            <a:rect l="l" t="t" r="r" b="b"/>
            <a:pathLst>
              <a:path w="3964304" h="2348865">
                <a:moveTo>
                  <a:pt x="0" y="2348865"/>
                </a:moveTo>
                <a:lnTo>
                  <a:pt x="3963911" y="2348865"/>
                </a:lnTo>
                <a:lnTo>
                  <a:pt x="3963911" y="0"/>
                </a:lnTo>
                <a:lnTo>
                  <a:pt x="0" y="0"/>
                </a:lnTo>
                <a:lnTo>
                  <a:pt x="0" y="2348865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7294" y="583360"/>
            <a:ext cx="4244340" cy="2368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90" dirty="0">
                <a:solidFill>
                  <a:srgbClr val="8E5902"/>
                </a:solidFill>
                <a:latin typeface="Courier New"/>
                <a:cs typeface="Courier New"/>
              </a:rPr>
              <a:t>#import</a:t>
            </a:r>
            <a:r>
              <a:rPr sz="1100" i="1" spc="90" dirty="0">
                <a:solidFill>
                  <a:srgbClr val="8E5902"/>
                </a:solidFill>
                <a:latin typeface="Courier New"/>
                <a:cs typeface="Courier New"/>
              </a:rPr>
              <a:t> </a:t>
            </a:r>
            <a:r>
              <a:rPr sz="1100" spc="-90" dirty="0">
                <a:solidFill>
                  <a:srgbClr val="22373A"/>
                </a:solidFill>
                <a:latin typeface="Courier New"/>
                <a:cs typeface="Courier New"/>
              </a:rPr>
              <a:t>&lt;Foundation/NSObject.h&gt;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Times New Roman"/>
              <a:cs typeface="Times New Roman"/>
            </a:endParaRPr>
          </a:p>
          <a:p>
            <a:pPr marL="303530" marR="1605280" indent="-291465">
              <a:lnSpc>
                <a:spcPct val="118000"/>
              </a:lnSpc>
            </a:pPr>
            <a:r>
              <a:rPr sz="1100" b="1" spc="-90" dirty="0">
                <a:solidFill>
                  <a:srgbClr val="214987"/>
                </a:solidFill>
                <a:latin typeface="Courier New"/>
                <a:cs typeface="Courier New"/>
              </a:rPr>
              <a:t>@interface </a:t>
            </a:r>
            <a:r>
              <a:rPr sz="1100" spc="-90" dirty="0">
                <a:solidFill>
                  <a:srgbClr val="22373A"/>
                </a:solidFill>
                <a:latin typeface="Courier New"/>
                <a:cs typeface="Courier New"/>
              </a:rPr>
              <a:t>TowersOfHanoi: NSObject {  </a:t>
            </a:r>
            <a:r>
              <a:rPr sz="1100" spc="-90" dirty="0">
                <a:solidFill>
                  <a:srgbClr val="214987"/>
                </a:solidFill>
                <a:latin typeface="Courier New"/>
                <a:cs typeface="Courier New"/>
              </a:rPr>
              <a:t>int</a:t>
            </a:r>
            <a:r>
              <a:rPr sz="1100" spc="-95" dirty="0">
                <a:solidFill>
                  <a:srgbClr val="214987"/>
                </a:solidFill>
                <a:latin typeface="Courier New"/>
                <a:cs typeface="Courier New"/>
              </a:rPr>
              <a:t> </a:t>
            </a:r>
            <a:r>
              <a:rPr sz="1100" spc="-90" dirty="0">
                <a:solidFill>
                  <a:srgbClr val="22373A"/>
                </a:solidFill>
                <a:latin typeface="Courier New"/>
                <a:cs typeface="Courier New"/>
              </a:rPr>
              <a:t>pegFrom;</a:t>
            </a:r>
            <a:endParaRPr sz="1100">
              <a:latin typeface="Courier New"/>
              <a:cs typeface="Courier New"/>
            </a:endParaRPr>
          </a:p>
          <a:p>
            <a:pPr marL="303530" marR="2987040">
              <a:lnSpc>
                <a:spcPct val="118000"/>
              </a:lnSpc>
            </a:pPr>
            <a:r>
              <a:rPr sz="1100" spc="-90" dirty="0">
                <a:solidFill>
                  <a:srgbClr val="214987"/>
                </a:solidFill>
                <a:latin typeface="Courier New"/>
                <a:cs typeface="Courier New"/>
              </a:rPr>
              <a:t>int </a:t>
            </a:r>
            <a:r>
              <a:rPr sz="1100" spc="-90" dirty="0">
                <a:solidFill>
                  <a:srgbClr val="22373A"/>
                </a:solidFill>
                <a:latin typeface="Courier New"/>
                <a:cs typeface="Courier New"/>
              </a:rPr>
              <a:t>pegTo;  </a:t>
            </a:r>
            <a:r>
              <a:rPr sz="1100" spc="-90" dirty="0">
                <a:solidFill>
                  <a:srgbClr val="214987"/>
                </a:solidFill>
                <a:latin typeface="Courier New"/>
                <a:cs typeface="Courier New"/>
              </a:rPr>
              <a:t>int </a:t>
            </a:r>
            <a:r>
              <a:rPr sz="1100" spc="-90" dirty="0">
                <a:solidFill>
                  <a:srgbClr val="22373A"/>
                </a:solidFill>
                <a:latin typeface="Courier New"/>
                <a:cs typeface="Courier New"/>
              </a:rPr>
              <a:t>pegVia;  </a:t>
            </a:r>
            <a:r>
              <a:rPr sz="1100" spc="-90" dirty="0">
                <a:solidFill>
                  <a:srgbClr val="214987"/>
                </a:solidFill>
                <a:latin typeface="Courier New"/>
                <a:cs typeface="Courier New"/>
              </a:rPr>
              <a:t>int</a:t>
            </a:r>
            <a:r>
              <a:rPr sz="1100" spc="-160" dirty="0">
                <a:solidFill>
                  <a:srgbClr val="214987"/>
                </a:solidFill>
                <a:latin typeface="Courier New"/>
                <a:cs typeface="Courier New"/>
              </a:rPr>
              <a:t> </a:t>
            </a:r>
            <a:r>
              <a:rPr sz="1100" spc="-90" dirty="0">
                <a:solidFill>
                  <a:srgbClr val="22373A"/>
                </a:solidFill>
                <a:latin typeface="Courier New"/>
                <a:cs typeface="Courier New"/>
              </a:rPr>
              <a:t>numDisks;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100" spc="-90" dirty="0">
                <a:solidFill>
                  <a:srgbClr val="22373A"/>
                </a:solidFill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spc="-90" dirty="0">
                <a:solidFill>
                  <a:srgbClr val="22373A"/>
                </a:solidFill>
                <a:latin typeface="Courier New"/>
                <a:cs typeface="Courier New"/>
              </a:rPr>
              <a:t>-(</a:t>
            </a:r>
            <a:r>
              <a:rPr sz="1100" spc="-90" dirty="0">
                <a:solidFill>
                  <a:srgbClr val="214987"/>
                </a:solidFill>
                <a:latin typeface="Courier New"/>
                <a:cs typeface="Courier New"/>
              </a:rPr>
              <a:t>void</a:t>
            </a:r>
            <a:r>
              <a:rPr sz="1100" spc="-90" dirty="0">
                <a:solidFill>
                  <a:srgbClr val="22373A"/>
                </a:solidFill>
                <a:latin typeface="Courier New"/>
                <a:cs typeface="Courier New"/>
              </a:rPr>
              <a:t>) setPegFrom: (</a:t>
            </a:r>
            <a:r>
              <a:rPr sz="1100" spc="-90" dirty="0">
                <a:solidFill>
                  <a:srgbClr val="214987"/>
                </a:solidFill>
                <a:latin typeface="Courier New"/>
                <a:cs typeface="Courier New"/>
              </a:rPr>
              <a:t>int</a:t>
            </a:r>
            <a:r>
              <a:rPr sz="1100" spc="-90" dirty="0">
                <a:solidFill>
                  <a:srgbClr val="22373A"/>
                </a:solidFill>
                <a:latin typeface="Courier New"/>
                <a:cs typeface="Courier New"/>
              </a:rPr>
              <a:t>) from andSetPegTo: (</a:t>
            </a:r>
            <a:r>
              <a:rPr sz="1100" spc="-90" dirty="0">
                <a:solidFill>
                  <a:srgbClr val="214987"/>
                </a:solidFill>
                <a:latin typeface="Courier New"/>
                <a:cs typeface="Courier New"/>
              </a:rPr>
              <a:t>int</a:t>
            </a:r>
            <a:r>
              <a:rPr sz="1100" spc="-90" dirty="0">
                <a:solidFill>
                  <a:srgbClr val="22373A"/>
                </a:solidFill>
                <a:latin typeface="Courier New"/>
                <a:cs typeface="Courier New"/>
              </a:rPr>
              <a:t>) to</a:t>
            </a:r>
            <a:r>
              <a:rPr sz="1100" spc="-6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100" spc="-90" dirty="0">
                <a:solidFill>
                  <a:srgbClr val="22373A"/>
                </a:solidFill>
                <a:latin typeface="Courier New"/>
                <a:cs typeface="Courier New"/>
              </a:rPr>
              <a:t>andSe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100" spc="-90" dirty="0">
                <a:solidFill>
                  <a:srgbClr val="22373A"/>
                </a:solidFill>
                <a:latin typeface="Courier New"/>
                <a:cs typeface="Courier New"/>
              </a:rPr>
              <a:t>-(</a:t>
            </a:r>
            <a:r>
              <a:rPr sz="1100" spc="-90" dirty="0">
                <a:solidFill>
                  <a:srgbClr val="214987"/>
                </a:solidFill>
                <a:latin typeface="Courier New"/>
                <a:cs typeface="Courier New"/>
              </a:rPr>
              <a:t>void</a:t>
            </a:r>
            <a:r>
              <a:rPr sz="1100" spc="-90" dirty="0">
                <a:solidFill>
                  <a:srgbClr val="22373A"/>
                </a:solidFill>
                <a:latin typeface="Courier New"/>
                <a:cs typeface="Courier New"/>
              </a:rPr>
              <a:t>) movePegFrom: (</a:t>
            </a:r>
            <a:r>
              <a:rPr sz="1100" spc="-90" dirty="0">
                <a:solidFill>
                  <a:srgbClr val="214987"/>
                </a:solidFill>
                <a:latin typeface="Courier New"/>
                <a:cs typeface="Courier New"/>
              </a:rPr>
              <a:t>int</a:t>
            </a:r>
            <a:r>
              <a:rPr sz="1100" spc="-90" dirty="0">
                <a:solidFill>
                  <a:srgbClr val="22373A"/>
                </a:solidFill>
                <a:latin typeface="Courier New"/>
                <a:cs typeface="Courier New"/>
              </a:rPr>
              <a:t>) from andMovePegTo: (</a:t>
            </a:r>
            <a:r>
              <a:rPr sz="1100" spc="-90" dirty="0">
                <a:solidFill>
                  <a:srgbClr val="214987"/>
                </a:solidFill>
                <a:latin typeface="Courier New"/>
                <a:cs typeface="Courier New"/>
              </a:rPr>
              <a:t>int</a:t>
            </a:r>
            <a:r>
              <a:rPr sz="1100" spc="-90" dirty="0">
                <a:solidFill>
                  <a:srgbClr val="22373A"/>
                </a:solidFill>
                <a:latin typeface="Courier New"/>
                <a:cs typeface="Courier New"/>
              </a:rPr>
              <a:t>) to</a:t>
            </a:r>
            <a:r>
              <a:rPr sz="1100" spc="-6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100" spc="-90" dirty="0">
                <a:solidFill>
                  <a:srgbClr val="22373A"/>
                </a:solidFill>
                <a:latin typeface="Courier New"/>
                <a:cs typeface="Courier New"/>
              </a:rPr>
              <a:t>and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100" b="1" spc="-90" dirty="0">
                <a:solidFill>
                  <a:srgbClr val="214987"/>
                </a:solidFill>
                <a:latin typeface="Courier New"/>
                <a:cs typeface="Courier New"/>
              </a:rPr>
              <a:t>@end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305562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200" spc="-40" dirty="0">
                <a:solidFill>
                  <a:srgbClr val="F9F9F9"/>
                </a:solidFill>
              </a:rPr>
              <a:t>Full Venn Diagram</a:t>
            </a:r>
            <a:endParaRPr sz="12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25233AE3-6EB1-C74C-9342-F6D87F190096}"/>
              </a:ext>
            </a:extLst>
          </p:cNvPr>
          <p:cNvSpPr/>
          <p:nvPr/>
        </p:nvSpPr>
        <p:spPr>
          <a:xfrm>
            <a:off x="361283" y="429873"/>
            <a:ext cx="3880617" cy="30288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51363037"/>
      </p:ext>
    </p:extLst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393488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200" spc="-40" dirty="0">
                <a:solidFill>
                  <a:srgbClr val="F9F9F9"/>
                </a:solidFill>
              </a:rPr>
              <a:t>Complication: Programmers know multiple languages</a:t>
            </a:r>
            <a:endParaRPr sz="12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2D501DA3-A5A2-8249-BAF5-AC98342047F6}"/>
              </a:ext>
            </a:extLst>
          </p:cNvPr>
          <p:cNvSpPr/>
          <p:nvPr/>
        </p:nvSpPr>
        <p:spPr>
          <a:xfrm>
            <a:off x="365599" y="717709"/>
            <a:ext cx="3876589" cy="20890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83613958"/>
      </p:ext>
    </p:extLst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192468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75" dirty="0">
                <a:solidFill>
                  <a:srgbClr val="F9F9F9"/>
                </a:solidFill>
              </a:rPr>
              <a:t>Languages </a:t>
            </a:r>
            <a:r>
              <a:rPr sz="1200" spc="-40" dirty="0">
                <a:solidFill>
                  <a:srgbClr val="F9F9F9"/>
                </a:solidFill>
              </a:rPr>
              <a:t>per</a:t>
            </a:r>
            <a:r>
              <a:rPr sz="1200" spc="-15" dirty="0">
                <a:solidFill>
                  <a:srgbClr val="F9F9F9"/>
                </a:solidFill>
              </a:rPr>
              <a:t> </a:t>
            </a:r>
            <a:r>
              <a:rPr sz="1200" spc="-50" dirty="0">
                <a:solidFill>
                  <a:srgbClr val="F9F9F9"/>
                </a:solidFill>
              </a:rPr>
              <a:t>programmer</a:t>
            </a:r>
            <a:endParaRPr sz="1200"/>
          </a:p>
        </p:txBody>
      </p:sp>
      <p:sp>
        <p:nvSpPr>
          <p:cNvPr id="3" name="object 3"/>
          <p:cNvSpPr/>
          <p:nvPr/>
        </p:nvSpPr>
        <p:spPr>
          <a:xfrm>
            <a:off x="3510736" y="2667280"/>
            <a:ext cx="73660" cy="0"/>
          </a:xfrm>
          <a:custGeom>
            <a:avLst/>
            <a:gdLst/>
            <a:ahLst/>
            <a:cxnLst/>
            <a:rect l="l" t="t" r="r" b="b"/>
            <a:pathLst>
              <a:path w="73660">
                <a:moveTo>
                  <a:pt x="0" y="0"/>
                </a:moveTo>
                <a:lnTo>
                  <a:pt x="73171" y="0"/>
                </a:lnTo>
              </a:path>
            </a:pathLst>
          </a:custGeom>
          <a:ln w="3175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78634" y="2667280"/>
            <a:ext cx="73660" cy="0"/>
          </a:xfrm>
          <a:custGeom>
            <a:avLst/>
            <a:gdLst/>
            <a:ahLst/>
            <a:cxnLst/>
            <a:rect l="l" t="t" r="r" b="b"/>
            <a:pathLst>
              <a:path w="73660">
                <a:moveTo>
                  <a:pt x="0" y="0"/>
                </a:moveTo>
                <a:lnTo>
                  <a:pt x="73226" y="0"/>
                </a:lnTo>
              </a:path>
            </a:pathLst>
          </a:custGeom>
          <a:ln w="3175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46588" y="2667280"/>
            <a:ext cx="73660" cy="0"/>
          </a:xfrm>
          <a:custGeom>
            <a:avLst/>
            <a:gdLst/>
            <a:ahLst/>
            <a:cxnLst/>
            <a:rect l="l" t="t" r="r" b="b"/>
            <a:pathLst>
              <a:path w="73660">
                <a:moveTo>
                  <a:pt x="0" y="0"/>
                </a:moveTo>
                <a:lnTo>
                  <a:pt x="73171" y="0"/>
                </a:lnTo>
              </a:path>
            </a:pathLst>
          </a:custGeom>
          <a:ln w="3175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14541" y="2667280"/>
            <a:ext cx="73660" cy="0"/>
          </a:xfrm>
          <a:custGeom>
            <a:avLst/>
            <a:gdLst/>
            <a:ahLst/>
            <a:cxnLst/>
            <a:rect l="l" t="t" r="r" b="b"/>
            <a:pathLst>
              <a:path w="73659">
                <a:moveTo>
                  <a:pt x="0" y="0"/>
                </a:moveTo>
                <a:lnTo>
                  <a:pt x="73171" y="0"/>
                </a:lnTo>
              </a:path>
            </a:pathLst>
          </a:custGeom>
          <a:ln w="3175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10736" y="2209834"/>
            <a:ext cx="73660" cy="0"/>
          </a:xfrm>
          <a:custGeom>
            <a:avLst/>
            <a:gdLst/>
            <a:ahLst/>
            <a:cxnLst/>
            <a:rect l="l" t="t" r="r" b="b"/>
            <a:pathLst>
              <a:path w="73660">
                <a:moveTo>
                  <a:pt x="0" y="0"/>
                </a:moveTo>
                <a:lnTo>
                  <a:pt x="73171" y="0"/>
                </a:lnTo>
              </a:path>
            </a:pathLst>
          </a:custGeom>
          <a:ln w="3175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78634" y="2209834"/>
            <a:ext cx="73660" cy="0"/>
          </a:xfrm>
          <a:custGeom>
            <a:avLst/>
            <a:gdLst/>
            <a:ahLst/>
            <a:cxnLst/>
            <a:rect l="l" t="t" r="r" b="b"/>
            <a:pathLst>
              <a:path w="73660">
                <a:moveTo>
                  <a:pt x="0" y="0"/>
                </a:moveTo>
                <a:lnTo>
                  <a:pt x="73226" y="0"/>
                </a:lnTo>
              </a:path>
            </a:pathLst>
          </a:custGeom>
          <a:ln w="3175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46588" y="2209834"/>
            <a:ext cx="73660" cy="0"/>
          </a:xfrm>
          <a:custGeom>
            <a:avLst/>
            <a:gdLst/>
            <a:ahLst/>
            <a:cxnLst/>
            <a:rect l="l" t="t" r="r" b="b"/>
            <a:pathLst>
              <a:path w="73660">
                <a:moveTo>
                  <a:pt x="0" y="0"/>
                </a:moveTo>
                <a:lnTo>
                  <a:pt x="73171" y="0"/>
                </a:lnTo>
              </a:path>
            </a:pathLst>
          </a:custGeom>
          <a:ln w="3175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5666" y="2209834"/>
            <a:ext cx="732155" cy="0"/>
          </a:xfrm>
          <a:custGeom>
            <a:avLst/>
            <a:gdLst/>
            <a:ahLst/>
            <a:cxnLst/>
            <a:rect l="l" t="t" r="r" b="b"/>
            <a:pathLst>
              <a:path w="732155">
                <a:moveTo>
                  <a:pt x="0" y="0"/>
                </a:moveTo>
                <a:lnTo>
                  <a:pt x="732046" y="0"/>
                </a:lnTo>
              </a:path>
            </a:pathLst>
          </a:custGeom>
          <a:ln w="3175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10736" y="1752388"/>
            <a:ext cx="732155" cy="0"/>
          </a:xfrm>
          <a:custGeom>
            <a:avLst/>
            <a:gdLst/>
            <a:ahLst/>
            <a:cxnLst/>
            <a:rect l="l" t="t" r="r" b="b"/>
            <a:pathLst>
              <a:path w="732154">
                <a:moveTo>
                  <a:pt x="0" y="0"/>
                </a:moveTo>
                <a:lnTo>
                  <a:pt x="731991" y="0"/>
                </a:lnTo>
              </a:path>
            </a:pathLst>
          </a:custGeom>
          <a:ln w="3175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78634" y="1752388"/>
            <a:ext cx="73660" cy="0"/>
          </a:xfrm>
          <a:custGeom>
            <a:avLst/>
            <a:gdLst/>
            <a:ahLst/>
            <a:cxnLst/>
            <a:rect l="l" t="t" r="r" b="b"/>
            <a:pathLst>
              <a:path w="73660">
                <a:moveTo>
                  <a:pt x="0" y="0"/>
                </a:moveTo>
                <a:lnTo>
                  <a:pt x="73226" y="0"/>
                </a:lnTo>
              </a:path>
            </a:pathLst>
          </a:custGeom>
          <a:ln w="3175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46588" y="1752388"/>
            <a:ext cx="73660" cy="0"/>
          </a:xfrm>
          <a:custGeom>
            <a:avLst/>
            <a:gdLst/>
            <a:ahLst/>
            <a:cxnLst/>
            <a:rect l="l" t="t" r="r" b="b"/>
            <a:pathLst>
              <a:path w="73660">
                <a:moveTo>
                  <a:pt x="0" y="0"/>
                </a:moveTo>
                <a:lnTo>
                  <a:pt x="73171" y="0"/>
                </a:lnTo>
              </a:path>
            </a:pathLst>
          </a:custGeom>
          <a:ln w="3175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5666" y="1752388"/>
            <a:ext cx="732155" cy="0"/>
          </a:xfrm>
          <a:custGeom>
            <a:avLst/>
            <a:gdLst/>
            <a:ahLst/>
            <a:cxnLst/>
            <a:rect l="l" t="t" r="r" b="b"/>
            <a:pathLst>
              <a:path w="732155">
                <a:moveTo>
                  <a:pt x="0" y="0"/>
                </a:moveTo>
                <a:lnTo>
                  <a:pt x="732046" y="0"/>
                </a:lnTo>
              </a:path>
            </a:pathLst>
          </a:custGeom>
          <a:ln w="3175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10736" y="1294942"/>
            <a:ext cx="732155" cy="0"/>
          </a:xfrm>
          <a:custGeom>
            <a:avLst/>
            <a:gdLst/>
            <a:ahLst/>
            <a:cxnLst/>
            <a:rect l="l" t="t" r="r" b="b"/>
            <a:pathLst>
              <a:path w="732154">
                <a:moveTo>
                  <a:pt x="0" y="0"/>
                </a:moveTo>
                <a:lnTo>
                  <a:pt x="731991" y="0"/>
                </a:lnTo>
              </a:path>
            </a:pathLst>
          </a:custGeom>
          <a:ln w="3175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78634" y="1294942"/>
            <a:ext cx="73660" cy="0"/>
          </a:xfrm>
          <a:custGeom>
            <a:avLst/>
            <a:gdLst/>
            <a:ahLst/>
            <a:cxnLst/>
            <a:rect l="l" t="t" r="r" b="b"/>
            <a:pathLst>
              <a:path w="73660">
                <a:moveTo>
                  <a:pt x="0" y="0"/>
                </a:moveTo>
                <a:lnTo>
                  <a:pt x="73226" y="0"/>
                </a:lnTo>
              </a:path>
            </a:pathLst>
          </a:custGeom>
          <a:ln w="3175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55666" y="1294942"/>
            <a:ext cx="1464310" cy="0"/>
          </a:xfrm>
          <a:custGeom>
            <a:avLst/>
            <a:gdLst/>
            <a:ahLst/>
            <a:cxnLst/>
            <a:rect l="l" t="t" r="r" b="b"/>
            <a:pathLst>
              <a:path w="1464310">
                <a:moveTo>
                  <a:pt x="0" y="0"/>
                </a:moveTo>
                <a:lnTo>
                  <a:pt x="1464093" y="0"/>
                </a:lnTo>
              </a:path>
            </a:pathLst>
          </a:custGeom>
          <a:ln w="3175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78634" y="837496"/>
            <a:ext cx="1464310" cy="0"/>
          </a:xfrm>
          <a:custGeom>
            <a:avLst/>
            <a:gdLst/>
            <a:ahLst/>
            <a:cxnLst/>
            <a:rect l="l" t="t" r="r" b="b"/>
            <a:pathLst>
              <a:path w="1464310">
                <a:moveTo>
                  <a:pt x="0" y="0"/>
                </a:moveTo>
                <a:lnTo>
                  <a:pt x="1464093" y="0"/>
                </a:lnTo>
              </a:path>
            </a:pathLst>
          </a:custGeom>
          <a:ln w="3175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55666" y="837496"/>
            <a:ext cx="1464310" cy="0"/>
          </a:xfrm>
          <a:custGeom>
            <a:avLst/>
            <a:gdLst/>
            <a:ahLst/>
            <a:cxnLst/>
            <a:rect l="l" t="t" r="r" b="b"/>
            <a:pathLst>
              <a:path w="1464310">
                <a:moveTo>
                  <a:pt x="0" y="0"/>
                </a:moveTo>
                <a:lnTo>
                  <a:pt x="1464093" y="0"/>
                </a:lnTo>
              </a:path>
            </a:pathLst>
          </a:custGeom>
          <a:ln w="3175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351099" y="590439"/>
            <a:ext cx="0" cy="2305685"/>
          </a:xfrm>
          <a:custGeom>
            <a:avLst/>
            <a:gdLst/>
            <a:ahLst/>
            <a:cxnLst/>
            <a:rect l="l" t="t" r="r" b="b"/>
            <a:pathLst>
              <a:path h="2305685">
                <a:moveTo>
                  <a:pt x="0" y="2305537"/>
                </a:moveTo>
                <a:lnTo>
                  <a:pt x="0" y="0"/>
                </a:lnTo>
              </a:path>
            </a:pathLst>
          </a:custGeom>
          <a:ln w="3175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83146" y="590439"/>
            <a:ext cx="0" cy="2305685"/>
          </a:xfrm>
          <a:custGeom>
            <a:avLst/>
            <a:gdLst/>
            <a:ahLst/>
            <a:cxnLst/>
            <a:rect l="l" t="t" r="r" b="b"/>
            <a:pathLst>
              <a:path h="2305685">
                <a:moveTo>
                  <a:pt x="0" y="2305537"/>
                </a:moveTo>
                <a:lnTo>
                  <a:pt x="0" y="0"/>
                </a:lnTo>
              </a:path>
            </a:pathLst>
          </a:custGeom>
          <a:ln w="3175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815248" y="590439"/>
            <a:ext cx="0" cy="2305685"/>
          </a:xfrm>
          <a:custGeom>
            <a:avLst/>
            <a:gdLst/>
            <a:ahLst/>
            <a:cxnLst/>
            <a:rect l="l" t="t" r="r" b="b"/>
            <a:pathLst>
              <a:path h="2305685">
                <a:moveTo>
                  <a:pt x="0" y="2305537"/>
                </a:moveTo>
                <a:lnTo>
                  <a:pt x="0" y="0"/>
                </a:lnTo>
              </a:path>
            </a:pathLst>
          </a:custGeom>
          <a:ln w="3175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547294" y="590439"/>
            <a:ext cx="0" cy="2305685"/>
          </a:xfrm>
          <a:custGeom>
            <a:avLst/>
            <a:gdLst/>
            <a:ahLst/>
            <a:cxnLst/>
            <a:rect l="l" t="t" r="r" b="b"/>
            <a:pathLst>
              <a:path h="2305685">
                <a:moveTo>
                  <a:pt x="0" y="2305537"/>
                </a:moveTo>
                <a:lnTo>
                  <a:pt x="0" y="0"/>
                </a:lnTo>
              </a:path>
            </a:pathLst>
          </a:custGeom>
          <a:ln w="3175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55666" y="2895976"/>
            <a:ext cx="3587115" cy="0"/>
          </a:xfrm>
          <a:custGeom>
            <a:avLst/>
            <a:gdLst/>
            <a:ahLst/>
            <a:cxnLst/>
            <a:rect l="l" t="t" r="r" b="b"/>
            <a:pathLst>
              <a:path w="3587115">
                <a:moveTo>
                  <a:pt x="0" y="0"/>
                </a:moveTo>
                <a:lnTo>
                  <a:pt x="3587061" y="0"/>
                </a:lnTo>
              </a:path>
            </a:pathLst>
          </a:custGeom>
          <a:ln w="5917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10736" y="2438530"/>
            <a:ext cx="73660" cy="0"/>
          </a:xfrm>
          <a:custGeom>
            <a:avLst/>
            <a:gdLst/>
            <a:ahLst/>
            <a:cxnLst/>
            <a:rect l="l" t="t" r="r" b="b"/>
            <a:pathLst>
              <a:path w="73660">
                <a:moveTo>
                  <a:pt x="0" y="0"/>
                </a:moveTo>
                <a:lnTo>
                  <a:pt x="73171" y="0"/>
                </a:lnTo>
              </a:path>
            </a:pathLst>
          </a:custGeom>
          <a:ln w="5917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778634" y="2438530"/>
            <a:ext cx="73660" cy="0"/>
          </a:xfrm>
          <a:custGeom>
            <a:avLst/>
            <a:gdLst/>
            <a:ahLst/>
            <a:cxnLst/>
            <a:rect l="l" t="t" r="r" b="b"/>
            <a:pathLst>
              <a:path w="73660">
                <a:moveTo>
                  <a:pt x="0" y="0"/>
                </a:moveTo>
                <a:lnTo>
                  <a:pt x="73226" y="0"/>
                </a:lnTo>
              </a:path>
            </a:pathLst>
          </a:custGeom>
          <a:ln w="5917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046588" y="2438530"/>
            <a:ext cx="73660" cy="0"/>
          </a:xfrm>
          <a:custGeom>
            <a:avLst/>
            <a:gdLst/>
            <a:ahLst/>
            <a:cxnLst/>
            <a:rect l="l" t="t" r="r" b="b"/>
            <a:pathLst>
              <a:path w="73660">
                <a:moveTo>
                  <a:pt x="0" y="0"/>
                </a:moveTo>
                <a:lnTo>
                  <a:pt x="73171" y="0"/>
                </a:lnTo>
              </a:path>
            </a:pathLst>
          </a:custGeom>
          <a:ln w="5917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666" y="2438530"/>
            <a:ext cx="732155" cy="0"/>
          </a:xfrm>
          <a:custGeom>
            <a:avLst/>
            <a:gdLst/>
            <a:ahLst/>
            <a:cxnLst/>
            <a:rect l="l" t="t" r="r" b="b"/>
            <a:pathLst>
              <a:path w="732155">
                <a:moveTo>
                  <a:pt x="0" y="0"/>
                </a:moveTo>
                <a:lnTo>
                  <a:pt x="732046" y="0"/>
                </a:lnTo>
              </a:path>
            </a:pathLst>
          </a:custGeom>
          <a:ln w="5917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10736" y="1981084"/>
            <a:ext cx="732155" cy="0"/>
          </a:xfrm>
          <a:custGeom>
            <a:avLst/>
            <a:gdLst/>
            <a:ahLst/>
            <a:cxnLst/>
            <a:rect l="l" t="t" r="r" b="b"/>
            <a:pathLst>
              <a:path w="732154">
                <a:moveTo>
                  <a:pt x="0" y="0"/>
                </a:moveTo>
                <a:lnTo>
                  <a:pt x="731991" y="0"/>
                </a:lnTo>
              </a:path>
            </a:pathLst>
          </a:custGeom>
          <a:ln w="5917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78634" y="1981084"/>
            <a:ext cx="73660" cy="0"/>
          </a:xfrm>
          <a:custGeom>
            <a:avLst/>
            <a:gdLst/>
            <a:ahLst/>
            <a:cxnLst/>
            <a:rect l="l" t="t" r="r" b="b"/>
            <a:pathLst>
              <a:path w="73660">
                <a:moveTo>
                  <a:pt x="0" y="0"/>
                </a:moveTo>
                <a:lnTo>
                  <a:pt x="73226" y="0"/>
                </a:lnTo>
              </a:path>
            </a:pathLst>
          </a:custGeom>
          <a:ln w="5917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046588" y="1981084"/>
            <a:ext cx="73660" cy="0"/>
          </a:xfrm>
          <a:custGeom>
            <a:avLst/>
            <a:gdLst/>
            <a:ahLst/>
            <a:cxnLst/>
            <a:rect l="l" t="t" r="r" b="b"/>
            <a:pathLst>
              <a:path w="73660">
                <a:moveTo>
                  <a:pt x="0" y="0"/>
                </a:moveTo>
                <a:lnTo>
                  <a:pt x="73171" y="0"/>
                </a:lnTo>
              </a:path>
            </a:pathLst>
          </a:custGeom>
          <a:ln w="5917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55666" y="1981084"/>
            <a:ext cx="732155" cy="0"/>
          </a:xfrm>
          <a:custGeom>
            <a:avLst/>
            <a:gdLst/>
            <a:ahLst/>
            <a:cxnLst/>
            <a:rect l="l" t="t" r="r" b="b"/>
            <a:pathLst>
              <a:path w="732155">
                <a:moveTo>
                  <a:pt x="0" y="0"/>
                </a:moveTo>
                <a:lnTo>
                  <a:pt x="732046" y="0"/>
                </a:lnTo>
              </a:path>
            </a:pathLst>
          </a:custGeom>
          <a:ln w="5917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510736" y="1523637"/>
            <a:ext cx="732155" cy="0"/>
          </a:xfrm>
          <a:custGeom>
            <a:avLst/>
            <a:gdLst/>
            <a:ahLst/>
            <a:cxnLst/>
            <a:rect l="l" t="t" r="r" b="b"/>
            <a:pathLst>
              <a:path w="732154">
                <a:moveTo>
                  <a:pt x="0" y="0"/>
                </a:moveTo>
                <a:lnTo>
                  <a:pt x="731991" y="0"/>
                </a:lnTo>
              </a:path>
            </a:pathLst>
          </a:custGeom>
          <a:ln w="5917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778634" y="1523637"/>
            <a:ext cx="73660" cy="0"/>
          </a:xfrm>
          <a:custGeom>
            <a:avLst/>
            <a:gdLst/>
            <a:ahLst/>
            <a:cxnLst/>
            <a:rect l="l" t="t" r="r" b="b"/>
            <a:pathLst>
              <a:path w="73660">
                <a:moveTo>
                  <a:pt x="0" y="0"/>
                </a:moveTo>
                <a:lnTo>
                  <a:pt x="73226" y="0"/>
                </a:lnTo>
              </a:path>
            </a:pathLst>
          </a:custGeom>
          <a:ln w="5917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046588" y="1523637"/>
            <a:ext cx="73660" cy="0"/>
          </a:xfrm>
          <a:custGeom>
            <a:avLst/>
            <a:gdLst/>
            <a:ahLst/>
            <a:cxnLst/>
            <a:rect l="l" t="t" r="r" b="b"/>
            <a:pathLst>
              <a:path w="73660">
                <a:moveTo>
                  <a:pt x="0" y="0"/>
                </a:moveTo>
                <a:lnTo>
                  <a:pt x="73171" y="0"/>
                </a:lnTo>
              </a:path>
            </a:pathLst>
          </a:custGeom>
          <a:ln w="5917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55666" y="1523637"/>
            <a:ext cx="732155" cy="0"/>
          </a:xfrm>
          <a:custGeom>
            <a:avLst/>
            <a:gdLst/>
            <a:ahLst/>
            <a:cxnLst/>
            <a:rect l="l" t="t" r="r" b="b"/>
            <a:pathLst>
              <a:path w="732155">
                <a:moveTo>
                  <a:pt x="0" y="0"/>
                </a:moveTo>
                <a:lnTo>
                  <a:pt x="732046" y="0"/>
                </a:lnTo>
              </a:path>
            </a:pathLst>
          </a:custGeom>
          <a:ln w="5917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510736" y="1066191"/>
            <a:ext cx="732155" cy="0"/>
          </a:xfrm>
          <a:custGeom>
            <a:avLst/>
            <a:gdLst/>
            <a:ahLst/>
            <a:cxnLst/>
            <a:rect l="l" t="t" r="r" b="b"/>
            <a:pathLst>
              <a:path w="732154">
                <a:moveTo>
                  <a:pt x="0" y="0"/>
                </a:moveTo>
                <a:lnTo>
                  <a:pt x="731991" y="0"/>
                </a:lnTo>
              </a:path>
            </a:pathLst>
          </a:custGeom>
          <a:ln w="5917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778634" y="1066191"/>
            <a:ext cx="73660" cy="0"/>
          </a:xfrm>
          <a:custGeom>
            <a:avLst/>
            <a:gdLst/>
            <a:ahLst/>
            <a:cxnLst/>
            <a:rect l="l" t="t" r="r" b="b"/>
            <a:pathLst>
              <a:path w="73660">
                <a:moveTo>
                  <a:pt x="0" y="0"/>
                </a:moveTo>
                <a:lnTo>
                  <a:pt x="73226" y="0"/>
                </a:lnTo>
              </a:path>
            </a:pathLst>
          </a:custGeom>
          <a:ln w="5917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55666" y="1066191"/>
            <a:ext cx="1464310" cy="0"/>
          </a:xfrm>
          <a:custGeom>
            <a:avLst/>
            <a:gdLst/>
            <a:ahLst/>
            <a:cxnLst/>
            <a:rect l="l" t="t" r="r" b="b"/>
            <a:pathLst>
              <a:path w="1464310">
                <a:moveTo>
                  <a:pt x="0" y="0"/>
                </a:moveTo>
                <a:lnTo>
                  <a:pt x="1464093" y="0"/>
                </a:lnTo>
              </a:path>
            </a:pathLst>
          </a:custGeom>
          <a:ln w="5917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778634" y="608745"/>
            <a:ext cx="1464310" cy="0"/>
          </a:xfrm>
          <a:custGeom>
            <a:avLst/>
            <a:gdLst/>
            <a:ahLst/>
            <a:cxnLst/>
            <a:rect l="l" t="t" r="r" b="b"/>
            <a:pathLst>
              <a:path w="1464310">
                <a:moveTo>
                  <a:pt x="0" y="0"/>
                </a:moveTo>
                <a:lnTo>
                  <a:pt x="1464093" y="0"/>
                </a:lnTo>
              </a:path>
            </a:pathLst>
          </a:custGeom>
          <a:ln w="5917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55666" y="608745"/>
            <a:ext cx="1464310" cy="0"/>
          </a:xfrm>
          <a:custGeom>
            <a:avLst/>
            <a:gdLst/>
            <a:ahLst/>
            <a:cxnLst/>
            <a:rect l="l" t="t" r="r" b="b"/>
            <a:pathLst>
              <a:path w="1464310">
                <a:moveTo>
                  <a:pt x="0" y="0"/>
                </a:moveTo>
                <a:lnTo>
                  <a:pt x="1464093" y="0"/>
                </a:lnTo>
              </a:path>
            </a:pathLst>
          </a:custGeom>
          <a:ln w="5917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85076" y="590439"/>
            <a:ext cx="0" cy="1848485"/>
          </a:xfrm>
          <a:custGeom>
            <a:avLst/>
            <a:gdLst/>
            <a:ahLst/>
            <a:cxnLst/>
            <a:rect l="l" t="t" r="r" b="b"/>
            <a:pathLst>
              <a:path h="1848485">
                <a:moveTo>
                  <a:pt x="0" y="0"/>
                </a:moveTo>
                <a:lnTo>
                  <a:pt x="0" y="1848091"/>
                </a:lnTo>
              </a:path>
            </a:pathLst>
          </a:custGeom>
          <a:ln w="5917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717123" y="590439"/>
            <a:ext cx="0" cy="896619"/>
          </a:xfrm>
          <a:custGeom>
            <a:avLst/>
            <a:gdLst/>
            <a:ahLst/>
            <a:cxnLst/>
            <a:rect l="l" t="t" r="r" b="b"/>
            <a:pathLst>
              <a:path h="896619">
                <a:moveTo>
                  <a:pt x="0" y="0"/>
                </a:moveTo>
                <a:lnTo>
                  <a:pt x="0" y="896585"/>
                </a:lnTo>
              </a:path>
            </a:pathLst>
          </a:custGeom>
          <a:ln w="5917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181271" y="590439"/>
            <a:ext cx="0" cy="311150"/>
          </a:xfrm>
          <a:custGeom>
            <a:avLst/>
            <a:gdLst/>
            <a:ahLst/>
            <a:cxnLst/>
            <a:rect l="l" t="t" r="r" b="b"/>
            <a:pathLst>
              <a:path h="311150">
                <a:moveTo>
                  <a:pt x="0" y="0"/>
                </a:moveTo>
                <a:lnTo>
                  <a:pt x="0" y="311047"/>
                </a:lnTo>
              </a:path>
            </a:pathLst>
          </a:custGeom>
          <a:ln w="5917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913317" y="590439"/>
            <a:ext cx="0" cy="1427480"/>
          </a:xfrm>
          <a:custGeom>
            <a:avLst/>
            <a:gdLst/>
            <a:ahLst/>
            <a:cxnLst/>
            <a:rect l="l" t="t" r="r" b="b"/>
            <a:pathLst>
              <a:path h="1427480">
                <a:moveTo>
                  <a:pt x="0" y="0"/>
                </a:moveTo>
                <a:lnTo>
                  <a:pt x="0" y="1427258"/>
                </a:lnTo>
              </a:path>
            </a:pathLst>
          </a:custGeom>
          <a:ln w="5917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55666" y="2438530"/>
            <a:ext cx="659130" cy="457834"/>
          </a:xfrm>
          <a:custGeom>
            <a:avLst/>
            <a:gdLst/>
            <a:ahLst/>
            <a:cxnLst/>
            <a:rect l="l" t="t" r="r" b="b"/>
            <a:pathLst>
              <a:path w="659130" h="457835">
                <a:moveTo>
                  <a:pt x="0" y="457446"/>
                </a:moveTo>
                <a:lnTo>
                  <a:pt x="658875" y="457446"/>
                </a:lnTo>
                <a:lnTo>
                  <a:pt x="658875" y="0"/>
                </a:lnTo>
                <a:lnTo>
                  <a:pt x="0" y="0"/>
                </a:lnTo>
                <a:lnTo>
                  <a:pt x="0" y="457446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387713" y="1487024"/>
            <a:ext cx="659130" cy="1409065"/>
          </a:xfrm>
          <a:custGeom>
            <a:avLst/>
            <a:gdLst/>
            <a:ahLst/>
            <a:cxnLst/>
            <a:rect l="l" t="t" r="r" b="b"/>
            <a:pathLst>
              <a:path w="659130" h="1409064">
                <a:moveTo>
                  <a:pt x="0" y="1408951"/>
                </a:moveTo>
                <a:lnTo>
                  <a:pt x="658875" y="1408951"/>
                </a:lnTo>
                <a:lnTo>
                  <a:pt x="658875" y="0"/>
                </a:lnTo>
                <a:lnTo>
                  <a:pt x="0" y="0"/>
                </a:lnTo>
                <a:lnTo>
                  <a:pt x="0" y="1408951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119759" y="590438"/>
            <a:ext cx="659130" cy="2305685"/>
          </a:xfrm>
          <a:custGeom>
            <a:avLst/>
            <a:gdLst/>
            <a:ahLst/>
            <a:cxnLst/>
            <a:rect l="l" t="t" r="r" b="b"/>
            <a:pathLst>
              <a:path w="659130" h="2305685">
                <a:moveTo>
                  <a:pt x="0" y="2305537"/>
                </a:moveTo>
                <a:lnTo>
                  <a:pt x="658875" y="2305537"/>
                </a:lnTo>
                <a:lnTo>
                  <a:pt x="658875" y="0"/>
                </a:lnTo>
                <a:lnTo>
                  <a:pt x="0" y="0"/>
                </a:lnTo>
                <a:lnTo>
                  <a:pt x="0" y="2305537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851861" y="901486"/>
            <a:ext cx="659130" cy="1994535"/>
          </a:xfrm>
          <a:custGeom>
            <a:avLst/>
            <a:gdLst/>
            <a:ahLst/>
            <a:cxnLst/>
            <a:rect l="l" t="t" r="r" b="b"/>
            <a:pathLst>
              <a:path w="659129" h="1994535">
                <a:moveTo>
                  <a:pt x="0" y="1994489"/>
                </a:moveTo>
                <a:lnTo>
                  <a:pt x="658875" y="1994489"/>
                </a:lnTo>
                <a:lnTo>
                  <a:pt x="658875" y="0"/>
                </a:lnTo>
                <a:lnTo>
                  <a:pt x="0" y="0"/>
                </a:lnTo>
                <a:lnTo>
                  <a:pt x="0" y="1994489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583907" y="2017697"/>
            <a:ext cx="659130" cy="878840"/>
          </a:xfrm>
          <a:custGeom>
            <a:avLst/>
            <a:gdLst/>
            <a:ahLst/>
            <a:cxnLst/>
            <a:rect l="l" t="t" r="r" b="b"/>
            <a:pathLst>
              <a:path w="659129" h="878839">
                <a:moveTo>
                  <a:pt x="0" y="878278"/>
                </a:moveTo>
                <a:lnTo>
                  <a:pt x="658875" y="878278"/>
                </a:lnTo>
                <a:lnTo>
                  <a:pt x="658875" y="0"/>
                </a:lnTo>
                <a:lnTo>
                  <a:pt x="0" y="0"/>
                </a:lnTo>
                <a:lnTo>
                  <a:pt x="0" y="878278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555249" y="2833665"/>
            <a:ext cx="68580" cy="1187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00" spc="0" dirty="0">
                <a:solidFill>
                  <a:srgbClr val="4D4D4D"/>
                </a:solidFill>
                <a:latin typeface="Helvetica"/>
                <a:cs typeface="Helvetica"/>
              </a:rPr>
              <a:t>0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64" name="object 6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52" name="object 52"/>
          <p:cNvSpPr txBox="1"/>
          <p:nvPr/>
        </p:nvSpPr>
        <p:spPr>
          <a:xfrm>
            <a:off x="512220" y="2376219"/>
            <a:ext cx="111760" cy="1187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00" spc="0" dirty="0">
                <a:solidFill>
                  <a:srgbClr val="4D4D4D"/>
                </a:solidFill>
                <a:latin typeface="Helvetica"/>
                <a:cs typeface="Helvetica"/>
              </a:rPr>
              <a:t>25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12220" y="1918773"/>
            <a:ext cx="111760" cy="1187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00" spc="0" dirty="0">
                <a:solidFill>
                  <a:srgbClr val="4D4D4D"/>
                </a:solidFill>
                <a:latin typeface="Helvetica"/>
                <a:cs typeface="Helvetica"/>
              </a:rPr>
              <a:t>50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12220" y="1461327"/>
            <a:ext cx="111760" cy="1187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00" spc="0" dirty="0">
                <a:solidFill>
                  <a:srgbClr val="4D4D4D"/>
                </a:solidFill>
                <a:latin typeface="Helvetica"/>
                <a:cs typeface="Helvetica"/>
              </a:rPr>
              <a:t>75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69191" y="1003881"/>
            <a:ext cx="154940" cy="1187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00" spc="0" dirty="0">
                <a:solidFill>
                  <a:srgbClr val="4D4D4D"/>
                </a:solidFill>
                <a:latin typeface="Helvetica"/>
                <a:cs typeface="Helvetica"/>
              </a:rPr>
              <a:t>100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69191" y="546435"/>
            <a:ext cx="154940" cy="1187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00" spc="0" dirty="0">
                <a:solidFill>
                  <a:srgbClr val="4D4D4D"/>
                </a:solidFill>
                <a:latin typeface="Helvetica"/>
                <a:cs typeface="Helvetica"/>
              </a:rPr>
              <a:t>125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950862" y="2906062"/>
            <a:ext cx="68580" cy="1187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00" spc="0" dirty="0">
                <a:solidFill>
                  <a:srgbClr val="4D4D4D"/>
                </a:solidFill>
                <a:latin typeface="Helvetica"/>
                <a:cs typeface="Helvetica"/>
              </a:rPr>
              <a:t>1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682908" y="2906062"/>
            <a:ext cx="68580" cy="1187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00" spc="0" dirty="0">
                <a:solidFill>
                  <a:srgbClr val="4D4D4D"/>
                </a:solidFill>
                <a:latin typeface="Helvetica"/>
                <a:cs typeface="Helvetica"/>
              </a:rPr>
              <a:t>2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147056" y="2906062"/>
            <a:ext cx="68580" cy="1187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00" spc="0" dirty="0">
                <a:solidFill>
                  <a:srgbClr val="4D4D4D"/>
                </a:solidFill>
                <a:latin typeface="Helvetica"/>
                <a:cs typeface="Helvetica"/>
              </a:rPr>
              <a:t>4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879103" y="2906062"/>
            <a:ext cx="68580" cy="1187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00" spc="0" dirty="0">
                <a:solidFill>
                  <a:srgbClr val="4D4D4D"/>
                </a:solidFill>
                <a:latin typeface="Helvetica"/>
                <a:cs typeface="Helvetica"/>
              </a:rPr>
              <a:t>5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408815" y="2901374"/>
            <a:ext cx="81280" cy="24892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45"/>
              </a:spcBef>
            </a:pPr>
            <a:r>
              <a:rPr sz="600" spc="0" dirty="0">
                <a:solidFill>
                  <a:srgbClr val="4D4D4D"/>
                </a:solidFill>
                <a:latin typeface="Helvetica"/>
                <a:cs typeface="Helvetica"/>
              </a:rPr>
              <a:t>3</a:t>
            </a:r>
            <a:endParaRPr sz="60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750" spc="10" dirty="0">
                <a:latin typeface="Helvetica"/>
                <a:cs typeface="Helvetica"/>
              </a:rPr>
              <a:t>n</a:t>
            </a:r>
            <a:endParaRPr sz="750">
              <a:latin typeface="Helvetica"/>
              <a:cs typeface="Helvetica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28462" y="1608758"/>
            <a:ext cx="137160" cy="269240"/>
          </a:xfrm>
          <a:prstGeom prst="rect">
            <a:avLst/>
          </a:prstGeom>
        </p:spPr>
        <p:txBody>
          <a:bodyPr vert="vert270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750" dirty="0">
                <a:latin typeface="Helvetica"/>
                <a:cs typeface="Helvetica"/>
              </a:rPr>
              <a:t>count</a:t>
            </a:r>
            <a:endParaRPr sz="750">
              <a:latin typeface="Helvetica"/>
              <a:cs typeface="Helvetica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42966" y="381951"/>
            <a:ext cx="124333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dirty="0">
                <a:latin typeface="Helvetica"/>
                <a:cs typeface="Helvetica"/>
              </a:rPr>
              <a:t>Languages per</a:t>
            </a:r>
            <a:r>
              <a:rPr sz="950" spc="-20" dirty="0">
                <a:latin typeface="Helvetica"/>
                <a:cs typeface="Helvetica"/>
              </a:rPr>
              <a:t> </a:t>
            </a:r>
            <a:r>
              <a:rPr sz="950" dirty="0">
                <a:latin typeface="Helvetica"/>
                <a:cs typeface="Helvetica"/>
              </a:rPr>
              <a:t>person</a:t>
            </a:r>
            <a:endParaRPr sz="950">
              <a:latin typeface="Helvetica"/>
              <a:cs typeface="Helvetica"/>
            </a:endParaRP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309435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5" dirty="0">
                <a:solidFill>
                  <a:srgbClr val="F9F9F9"/>
                </a:solidFill>
              </a:rPr>
              <a:t>Solutions </a:t>
            </a:r>
            <a:r>
              <a:rPr sz="1200" dirty="0">
                <a:solidFill>
                  <a:srgbClr val="F9F9F9"/>
                </a:solidFill>
              </a:rPr>
              <a:t>to </a:t>
            </a:r>
            <a:r>
              <a:rPr sz="1200" spc="-15" dirty="0">
                <a:solidFill>
                  <a:srgbClr val="F9F9F9"/>
                </a:solidFill>
              </a:rPr>
              <a:t>the </a:t>
            </a:r>
            <a:r>
              <a:rPr sz="1200" spc="-35" dirty="0">
                <a:solidFill>
                  <a:srgbClr val="F9F9F9"/>
                </a:solidFill>
              </a:rPr>
              <a:t>multiple </a:t>
            </a:r>
            <a:r>
              <a:rPr sz="1200" spc="-75" dirty="0">
                <a:solidFill>
                  <a:srgbClr val="F9F9F9"/>
                </a:solidFill>
              </a:rPr>
              <a:t>languages</a:t>
            </a:r>
            <a:r>
              <a:rPr sz="1200" spc="50" dirty="0">
                <a:solidFill>
                  <a:srgbClr val="F9F9F9"/>
                </a:solidFill>
              </a:rPr>
              <a:t> </a:t>
            </a:r>
            <a:r>
              <a:rPr sz="1200" spc="-55" dirty="0">
                <a:solidFill>
                  <a:srgbClr val="F9F9F9"/>
                </a:solidFill>
              </a:rPr>
              <a:t>problem</a:t>
            </a:r>
            <a:endParaRPr sz="1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47357" y="1461602"/>
            <a:ext cx="3179445" cy="61912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89230" indent="-176530">
              <a:lnSpc>
                <a:spcPct val="100000"/>
              </a:lnSpc>
              <a:spcBef>
                <a:spcPts val="340"/>
              </a:spcBef>
              <a:buChar char="•"/>
              <a:tabLst>
                <a:tab pos="189865" algn="l"/>
              </a:tabLst>
            </a:pPr>
            <a:r>
              <a:rPr sz="1100" spc="-50" dirty="0">
                <a:solidFill>
                  <a:srgbClr val="22373A"/>
                </a:solidFill>
                <a:latin typeface="Arial"/>
                <a:cs typeface="Arial"/>
              </a:rPr>
              <a:t>Top </a:t>
            </a:r>
            <a:r>
              <a:rPr sz="1100" spc="-70" dirty="0">
                <a:solidFill>
                  <a:srgbClr val="22373A"/>
                </a:solidFill>
                <a:latin typeface="Arial"/>
                <a:cs typeface="Arial"/>
              </a:rPr>
              <a:t>language</a:t>
            </a:r>
            <a:r>
              <a:rPr sz="1100" spc="-1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Arial"/>
                <a:cs typeface="Arial"/>
              </a:rPr>
              <a:t>only.</a:t>
            </a:r>
            <a:endParaRPr sz="1100">
              <a:latin typeface="Arial"/>
              <a:cs typeface="Arial"/>
            </a:endParaRPr>
          </a:p>
          <a:p>
            <a:pPr marL="189230" indent="-176530">
              <a:lnSpc>
                <a:spcPct val="100000"/>
              </a:lnSpc>
              <a:spcBef>
                <a:spcPts val="235"/>
              </a:spcBef>
              <a:buChar char="•"/>
              <a:tabLst>
                <a:tab pos="189865" algn="l"/>
              </a:tabLst>
            </a:pPr>
            <a:r>
              <a:rPr sz="1100" spc="-40" dirty="0">
                <a:solidFill>
                  <a:srgbClr val="22373A"/>
                </a:solidFill>
                <a:latin typeface="Arial"/>
                <a:cs typeface="Arial"/>
              </a:rPr>
              <a:t>Count </a:t>
            </a:r>
            <a:r>
              <a:rPr sz="1100" spc="-25" dirty="0">
                <a:solidFill>
                  <a:srgbClr val="22373A"/>
                </a:solidFill>
                <a:latin typeface="Arial"/>
                <a:cs typeface="Arial"/>
              </a:rPr>
              <a:t>all </a:t>
            </a:r>
            <a:r>
              <a:rPr sz="1100" spc="-45" dirty="0">
                <a:solidFill>
                  <a:srgbClr val="22373A"/>
                </a:solidFill>
                <a:latin typeface="Arial"/>
                <a:cs typeface="Arial"/>
              </a:rPr>
              <a:t>reported </a:t>
            </a:r>
            <a:r>
              <a:rPr sz="1100" spc="-70" dirty="0">
                <a:solidFill>
                  <a:srgbClr val="22373A"/>
                </a:solidFill>
                <a:latin typeface="Arial"/>
                <a:cs typeface="Arial"/>
              </a:rPr>
              <a:t>languages.</a:t>
            </a:r>
            <a:endParaRPr sz="1100">
              <a:latin typeface="Arial"/>
              <a:cs typeface="Arial"/>
            </a:endParaRPr>
          </a:p>
          <a:p>
            <a:pPr marL="189230" indent="-17653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189865" algn="l"/>
              </a:tabLst>
            </a:pPr>
            <a:r>
              <a:rPr sz="1100" i="1" spc="-55" dirty="0">
                <a:solidFill>
                  <a:srgbClr val="22373A"/>
                </a:solidFill>
                <a:latin typeface="Arial"/>
                <a:cs typeface="Arial"/>
              </a:rPr>
              <a:t>Weigh </a:t>
            </a:r>
            <a:r>
              <a:rPr sz="1100" i="1" spc="-80" dirty="0">
                <a:solidFill>
                  <a:srgbClr val="22373A"/>
                </a:solidFill>
                <a:latin typeface="Arial"/>
                <a:cs typeface="Arial"/>
              </a:rPr>
              <a:t>languages </a:t>
            </a:r>
            <a:r>
              <a:rPr sz="1100" i="1" spc="-95" dirty="0">
                <a:solidFill>
                  <a:srgbClr val="22373A"/>
                </a:solidFill>
                <a:latin typeface="Arial"/>
                <a:cs typeface="Arial"/>
              </a:rPr>
              <a:t>based </a:t>
            </a:r>
            <a:r>
              <a:rPr sz="1100" i="1" spc="-60" dirty="0">
                <a:solidFill>
                  <a:srgbClr val="22373A"/>
                </a:solidFill>
                <a:latin typeface="Arial"/>
                <a:cs typeface="Arial"/>
              </a:rPr>
              <a:t>on </a:t>
            </a:r>
            <a:r>
              <a:rPr sz="1100" i="1" spc="-55" dirty="0">
                <a:solidFill>
                  <a:srgbClr val="22373A"/>
                </a:solidFill>
                <a:latin typeface="Arial"/>
                <a:cs typeface="Arial"/>
              </a:rPr>
              <a:t>self </a:t>
            </a:r>
            <a:r>
              <a:rPr sz="1100" i="1" spc="-45" dirty="0">
                <a:solidFill>
                  <a:srgbClr val="22373A"/>
                </a:solidFill>
                <a:latin typeface="Arial"/>
                <a:cs typeface="Arial"/>
              </a:rPr>
              <a:t>reported</a:t>
            </a:r>
            <a:r>
              <a:rPr sz="1100" i="1" spc="-1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i="1" spc="-50" dirty="0">
                <a:solidFill>
                  <a:srgbClr val="22373A"/>
                </a:solidFill>
                <a:latin typeface="Arial"/>
                <a:cs typeface="Arial"/>
              </a:rPr>
              <a:t>proficiency.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239395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60" dirty="0">
                <a:solidFill>
                  <a:srgbClr val="F9F9F9"/>
                </a:solidFill>
              </a:rPr>
              <a:t>Changed </a:t>
            </a:r>
            <a:r>
              <a:rPr sz="1200" spc="-65" dirty="0">
                <a:solidFill>
                  <a:srgbClr val="F9F9F9"/>
                </a:solidFill>
              </a:rPr>
              <a:t>reasoning: </a:t>
            </a:r>
            <a:r>
              <a:rPr sz="1200" spc="-35" dirty="0">
                <a:solidFill>
                  <a:srgbClr val="F9F9F9"/>
                </a:solidFill>
              </a:rPr>
              <a:t>Top</a:t>
            </a:r>
            <a:r>
              <a:rPr sz="1200" spc="-15" dirty="0">
                <a:solidFill>
                  <a:srgbClr val="F9F9F9"/>
                </a:solidFill>
              </a:rPr>
              <a:t> </a:t>
            </a:r>
            <a:r>
              <a:rPr sz="1200" spc="-60" dirty="0">
                <a:solidFill>
                  <a:srgbClr val="F9F9F9"/>
                </a:solidFill>
              </a:rPr>
              <a:t>language</a:t>
            </a:r>
            <a:endParaRPr sz="1200"/>
          </a:p>
        </p:txBody>
      </p:sp>
      <p:sp>
        <p:nvSpPr>
          <p:cNvPr id="3" name="object 3"/>
          <p:cNvSpPr/>
          <p:nvPr/>
        </p:nvSpPr>
        <p:spPr>
          <a:xfrm>
            <a:off x="1025468" y="729075"/>
            <a:ext cx="0" cy="2232025"/>
          </a:xfrm>
          <a:custGeom>
            <a:avLst/>
            <a:gdLst/>
            <a:ahLst/>
            <a:cxnLst/>
            <a:rect l="l" t="t" r="r" b="b"/>
            <a:pathLst>
              <a:path h="2232025">
                <a:moveTo>
                  <a:pt x="0" y="2231702"/>
                </a:moveTo>
                <a:lnTo>
                  <a:pt x="0" y="0"/>
                </a:lnTo>
              </a:path>
            </a:pathLst>
          </a:custGeom>
          <a:ln w="3175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43810" y="729075"/>
            <a:ext cx="0" cy="2232025"/>
          </a:xfrm>
          <a:custGeom>
            <a:avLst/>
            <a:gdLst/>
            <a:ahLst/>
            <a:cxnLst/>
            <a:rect l="l" t="t" r="r" b="b"/>
            <a:pathLst>
              <a:path h="2232025">
                <a:moveTo>
                  <a:pt x="0" y="2231702"/>
                </a:moveTo>
                <a:lnTo>
                  <a:pt x="0" y="0"/>
                </a:lnTo>
              </a:path>
            </a:pathLst>
          </a:custGeom>
          <a:ln w="3175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62209" y="729075"/>
            <a:ext cx="0" cy="2232025"/>
          </a:xfrm>
          <a:custGeom>
            <a:avLst/>
            <a:gdLst/>
            <a:ahLst/>
            <a:cxnLst/>
            <a:rect l="l" t="t" r="r" b="b"/>
            <a:pathLst>
              <a:path h="2232025">
                <a:moveTo>
                  <a:pt x="0" y="2231702"/>
                </a:moveTo>
                <a:lnTo>
                  <a:pt x="0" y="0"/>
                </a:lnTo>
              </a:path>
            </a:pathLst>
          </a:custGeom>
          <a:ln w="3175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80552" y="729075"/>
            <a:ext cx="0" cy="2232025"/>
          </a:xfrm>
          <a:custGeom>
            <a:avLst/>
            <a:gdLst/>
            <a:ahLst/>
            <a:cxnLst/>
            <a:rect l="l" t="t" r="r" b="b"/>
            <a:pathLst>
              <a:path h="2232025">
                <a:moveTo>
                  <a:pt x="0" y="2231702"/>
                </a:moveTo>
                <a:lnTo>
                  <a:pt x="0" y="0"/>
                </a:lnTo>
              </a:path>
            </a:pathLst>
          </a:custGeom>
          <a:ln w="3175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5532" y="2542344"/>
            <a:ext cx="3471545" cy="0"/>
          </a:xfrm>
          <a:custGeom>
            <a:avLst/>
            <a:gdLst/>
            <a:ahLst/>
            <a:cxnLst/>
            <a:rect l="l" t="t" r="r" b="b"/>
            <a:pathLst>
              <a:path w="3471545">
                <a:moveTo>
                  <a:pt x="0" y="0"/>
                </a:moveTo>
                <a:lnTo>
                  <a:pt x="3471416" y="0"/>
                </a:lnTo>
              </a:path>
            </a:pathLst>
          </a:custGeom>
          <a:ln w="6108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5532" y="1844954"/>
            <a:ext cx="3471545" cy="0"/>
          </a:xfrm>
          <a:custGeom>
            <a:avLst/>
            <a:gdLst/>
            <a:ahLst/>
            <a:cxnLst/>
            <a:rect l="l" t="t" r="r" b="b"/>
            <a:pathLst>
              <a:path w="3471545">
                <a:moveTo>
                  <a:pt x="0" y="0"/>
                </a:moveTo>
                <a:lnTo>
                  <a:pt x="3471416" y="0"/>
                </a:lnTo>
              </a:path>
            </a:pathLst>
          </a:custGeom>
          <a:ln w="6108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5532" y="1147508"/>
            <a:ext cx="3471545" cy="0"/>
          </a:xfrm>
          <a:custGeom>
            <a:avLst/>
            <a:gdLst/>
            <a:ahLst/>
            <a:cxnLst/>
            <a:rect l="l" t="t" r="r" b="b"/>
            <a:pathLst>
              <a:path w="3471545">
                <a:moveTo>
                  <a:pt x="0" y="0"/>
                </a:moveTo>
                <a:lnTo>
                  <a:pt x="3471416" y="0"/>
                </a:lnTo>
              </a:path>
            </a:pathLst>
          </a:custGeom>
          <a:ln w="6108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66297" y="729075"/>
            <a:ext cx="0" cy="2232025"/>
          </a:xfrm>
          <a:custGeom>
            <a:avLst/>
            <a:gdLst/>
            <a:ahLst/>
            <a:cxnLst/>
            <a:rect l="l" t="t" r="r" b="b"/>
            <a:pathLst>
              <a:path h="2232025">
                <a:moveTo>
                  <a:pt x="0" y="2231702"/>
                </a:moveTo>
                <a:lnTo>
                  <a:pt x="0" y="0"/>
                </a:lnTo>
              </a:path>
            </a:pathLst>
          </a:custGeom>
          <a:ln w="6108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84639" y="729075"/>
            <a:ext cx="0" cy="2232025"/>
          </a:xfrm>
          <a:custGeom>
            <a:avLst/>
            <a:gdLst/>
            <a:ahLst/>
            <a:cxnLst/>
            <a:rect l="l" t="t" r="r" b="b"/>
            <a:pathLst>
              <a:path h="2232025">
                <a:moveTo>
                  <a:pt x="0" y="2231702"/>
                </a:moveTo>
                <a:lnTo>
                  <a:pt x="0" y="0"/>
                </a:lnTo>
              </a:path>
            </a:pathLst>
          </a:custGeom>
          <a:ln w="6108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03038" y="729075"/>
            <a:ext cx="0" cy="2232025"/>
          </a:xfrm>
          <a:custGeom>
            <a:avLst/>
            <a:gdLst/>
            <a:ahLst/>
            <a:cxnLst/>
            <a:rect l="l" t="t" r="r" b="b"/>
            <a:pathLst>
              <a:path h="2232025">
                <a:moveTo>
                  <a:pt x="0" y="2231702"/>
                </a:moveTo>
                <a:lnTo>
                  <a:pt x="0" y="0"/>
                </a:lnTo>
              </a:path>
            </a:pathLst>
          </a:custGeom>
          <a:ln w="6108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21381" y="729075"/>
            <a:ext cx="0" cy="2232025"/>
          </a:xfrm>
          <a:custGeom>
            <a:avLst/>
            <a:gdLst/>
            <a:ahLst/>
            <a:cxnLst/>
            <a:rect l="l" t="t" r="r" b="b"/>
            <a:pathLst>
              <a:path h="2232025">
                <a:moveTo>
                  <a:pt x="0" y="2231702"/>
                </a:moveTo>
                <a:lnTo>
                  <a:pt x="0" y="0"/>
                </a:lnTo>
              </a:path>
            </a:pathLst>
          </a:custGeom>
          <a:ln w="6108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39780" y="729075"/>
            <a:ext cx="0" cy="2232025"/>
          </a:xfrm>
          <a:custGeom>
            <a:avLst/>
            <a:gdLst/>
            <a:ahLst/>
            <a:cxnLst/>
            <a:rect l="l" t="t" r="r" b="b"/>
            <a:pathLst>
              <a:path h="2232025">
                <a:moveTo>
                  <a:pt x="0" y="2231702"/>
                </a:moveTo>
                <a:lnTo>
                  <a:pt x="0" y="0"/>
                </a:lnTo>
              </a:path>
            </a:pathLst>
          </a:custGeom>
          <a:ln w="6108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27520" y="175440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73122" y="245681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159"/>
                </a:moveTo>
                <a:lnTo>
                  <a:pt x="0" y="6394"/>
                </a:lnTo>
                <a:lnTo>
                  <a:pt x="6394" y="0"/>
                </a:lnTo>
                <a:lnTo>
                  <a:pt x="14159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159"/>
                </a:lnTo>
                <a:lnTo>
                  <a:pt x="28375" y="21980"/>
                </a:lnTo>
                <a:lnTo>
                  <a:pt x="21980" y="28375"/>
                </a:lnTo>
                <a:lnTo>
                  <a:pt x="14159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159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06780" y="1829082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1980"/>
                </a:lnTo>
                <a:lnTo>
                  <a:pt x="21980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613087" y="2472176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00983" y="178175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91464" y="1090644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159"/>
                </a:moveTo>
                <a:lnTo>
                  <a:pt x="0" y="6337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37"/>
                </a:lnTo>
                <a:lnTo>
                  <a:pt x="28432" y="14159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159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496161" y="252378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773423" y="1152361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539323" y="1782381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419714" y="1744242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852211" y="1068320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632727" y="1827256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159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159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788096" y="1031324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389226" y="2617249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59249" y="1823659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159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159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159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61719" y="1139686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780331" y="2490617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066784" y="1161439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1980"/>
                </a:lnTo>
                <a:lnTo>
                  <a:pt x="21980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545204" y="1102119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553140" y="2473661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910445" y="1793742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761433" y="1738590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021795" y="1815152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399332" y="1733167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717529" y="173893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015629" y="1929737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854666" y="182976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159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159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520083" y="1226810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159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1980"/>
                </a:lnTo>
                <a:lnTo>
                  <a:pt x="21980" y="28375"/>
                </a:lnTo>
                <a:lnTo>
                  <a:pt x="14159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488377" y="1860826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101383" y="187138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753497" y="1122844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159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159"/>
                </a:lnTo>
                <a:lnTo>
                  <a:pt x="28375" y="21980"/>
                </a:lnTo>
                <a:lnTo>
                  <a:pt x="21980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159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394022" y="1927967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709136" y="1066094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159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159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159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483658" y="1174399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834969" y="1923171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159"/>
                </a:moveTo>
                <a:lnTo>
                  <a:pt x="0" y="6394"/>
                </a:lnTo>
                <a:lnTo>
                  <a:pt x="6337" y="0"/>
                </a:lnTo>
                <a:lnTo>
                  <a:pt x="14159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159"/>
                </a:lnTo>
                <a:lnTo>
                  <a:pt x="28375" y="21980"/>
                </a:lnTo>
                <a:lnTo>
                  <a:pt x="21980" y="28375"/>
                </a:lnTo>
                <a:lnTo>
                  <a:pt x="14159" y="28375"/>
                </a:lnTo>
                <a:lnTo>
                  <a:pt x="6337" y="28375"/>
                </a:lnTo>
                <a:lnTo>
                  <a:pt x="0" y="21980"/>
                </a:lnTo>
                <a:lnTo>
                  <a:pt x="0" y="14159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647514" y="190712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37" y="0"/>
                </a:lnTo>
                <a:lnTo>
                  <a:pt x="14159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159" y="28432"/>
                </a:lnTo>
                <a:lnTo>
                  <a:pt x="6337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50372" y="1167262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020311" y="185911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437107" y="1229551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771881" y="103714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942532" y="1220929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903823" y="1177482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159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1980"/>
                </a:lnTo>
                <a:lnTo>
                  <a:pt x="21980" y="28375"/>
                </a:lnTo>
                <a:lnTo>
                  <a:pt x="14159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569754" y="1179937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445006" y="1101149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159"/>
                </a:moveTo>
                <a:lnTo>
                  <a:pt x="0" y="6337"/>
                </a:lnTo>
                <a:lnTo>
                  <a:pt x="6394" y="0"/>
                </a:lnTo>
                <a:lnTo>
                  <a:pt x="14159" y="0"/>
                </a:lnTo>
                <a:lnTo>
                  <a:pt x="21980" y="0"/>
                </a:lnTo>
                <a:lnTo>
                  <a:pt x="28375" y="6337"/>
                </a:lnTo>
                <a:lnTo>
                  <a:pt x="28375" y="14159"/>
                </a:lnTo>
                <a:lnTo>
                  <a:pt x="28375" y="21980"/>
                </a:lnTo>
                <a:lnTo>
                  <a:pt x="21980" y="28375"/>
                </a:lnTo>
                <a:lnTo>
                  <a:pt x="14159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159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449345" y="186105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159"/>
                </a:moveTo>
                <a:lnTo>
                  <a:pt x="0" y="6337"/>
                </a:lnTo>
                <a:lnTo>
                  <a:pt x="6394" y="0"/>
                </a:lnTo>
                <a:lnTo>
                  <a:pt x="14216" y="0"/>
                </a:lnTo>
                <a:lnTo>
                  <a:pt x="21980" y="0"/>
                </a:lnTo>
                <a:lnTo>
                  <a:pt x="28375" y="6337"/>
                </a:lnTo>
                <a:lnTo>
                  <a:pt x="28375" y="14159"/>
                </a:lnTo>
                <a:lnTo>
                  <a:pt x="28375" y="21980"/>
                </a:lnTo>
                <a:lnTo>
                  <a:pt x="21980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159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483258" y="1914037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740994" y="1874129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46159" y="1900049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791293" y="172625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460706" y="245590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644317" y="178900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880186" y="1176911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670199" y="176376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379387" y="1746869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327832" y="1045141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159"/>
                </a:moveTo>
                <a:lnTo>
                  <a:pt x="0" y="6394"/>
                </a:lnTo>
                <a:lnTo>
                  <a:pt x="6394" y="0"/>
                </a:lnTo>
                <a:lnTo>
                  <a:pt x="14159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159"/>
                </a:lnTo>
                <a:lnTo>
                  <a:pt x="28375" y="21980"/>
                </a:lnTo>
                <a:lnTo>
                  <a:pt x="21980" y="28375"/>
                </a:lnTo>
                <a:lnTo>
                  <a:pt x="14159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159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940648" y="185254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159"/>
                </a:moveTo>
                <a:lnTo>
                  <a:pt x="0" y="6337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37"/>
                </a:lnTo>
                <a:lnTo>
                  <a:pt x="28432" y="14159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159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901653" y="2594812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769141" y="1105259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159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159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973209" y="1086704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530360" y="1110740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518884" y="192471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458803" y="1780211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159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159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159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939563" y="2546740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159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159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159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856321" y="1752407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159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159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905821" y="1832679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159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159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159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487540" y="2459901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948527" y="249335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159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159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911930" y="187812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779532" y="1054161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437584" y="249335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437698" y="2610627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766001" y="1861397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554167" y="119129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212714" y="1726544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697318" y="1094240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1980"/>
                </a:lnTo>
                <a:lnTo>
                  <a:pt x="21980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453284" y="187989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422625" y="176593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159"/>
                </a:moveTo>
                <a:lnTo>
                  <a:pt x="0" y="6394"/>
                </a:lnTo>
                <a:lnTo>
                  <a:pt x="6394" y="0"/>
                </a:lnTo>
                <a:lnTo>
                  <a:pt x="14159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159"/>
                </a:lnTo>
                <a:lnTo>
                  <a:pt x="28375" y="21980"/>
                </a:lnTo>
                <a:lnTo>
                  <a:pt x="21980" y="28375"/>
                </a:lnTo>
                <a:lnTo>
                  <a:pt x="14159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159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930428" y="107248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159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159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159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243277" y="2573630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014716" y="2498496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935566" y="260931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159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159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159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583799" y="245550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596188" y="1175826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674595" y="190861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777819" y="248142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159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159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159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430219" y="1091557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159"/>
                </a:moveTo>
                <a:lnTo>
                  <a:pt x="0" y="6394"/>
                </a:lnTo>
                <a:lnTo>
                  <a:pt x="6394" y="0"/>
                </a:lnTo>
                <a:lnTo>
                  <a:pt x="14159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159"/>
                </a:lnTo>
                <a:lnTo>
                  <a:pt x="28375" y="21980"/>
                </a:lnTo>
                <a:lnTo>
                  <a:pt x="21980" y="28375"/>
                </a:lnTo>
                <a:lnTo>
                  <a:pt x="14159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159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812988" y="1108171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779931" y="1161267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159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159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664927" y="2550279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405098" y="188994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525678" y="1833707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687498" y="181258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709707" y="177084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159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159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112630" y="1742187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2885325" y="249301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491879" y="1135347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741165" y="191774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296202" y="1034464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731060" y="1759486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636324" y="1887032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159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159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159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3528818" y="1727971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690809" y="1847524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2836282" y="189005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157790" y="2511570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37" y="0"/>
                </a:lnTo>
                <a:lnTo>
                  <a:pt x="14159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159" y="28432"/>
                </a:lnTo>
                <a:lnTo>
                  <a:pt x="6337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769540" y="1756632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159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1980"/>
                </a:lnTo>
                <a:lnTo>
                  <a:pt x="21980" y="28375"/>
                </a:lnTo>
                <a:lnTo>
                  <a:pt x="14159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587567" y="119803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563929" y="1740474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2819154" y="112158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159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159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159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3608634" y="179145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506875" y="247377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776886" y="1063296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1980"/>
                </a:lnTo>
                <a:lnTo>
                  <a:pt x="21980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3583399" y="1859056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3495305" y="1867734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3620338" y="1792771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2691038" y="1737277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2896572" y="1055132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159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1980"/>
                </a:lnTo>
                <a:lnTo>
                  <a:pt x="21980" y="28375"/>
                </a:lnTo>
                <a:lnTo>
                  <a:pt x="14159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3503412" y="1137117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995076" y="109732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39749" y="184552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3418914" y="1164807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3636096" y="1814124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2739281" y="1884577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2009692" y="176622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159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159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159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418609" y="1910839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2752127" y="1874357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640833" y="2548509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159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159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2708679" y="2583850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3470698" y="246144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2736312" y="2630266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3600812" y="1064381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228433" y="1750237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37" y="0"/>
                </a:lnTo>
                <a:lnTo>
                  <a:pt x="14159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159" y="28432"/>
                </a:lnTo>
                <a:lnTo>
                  <a:pt x="6337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3512318" y="1050736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2947442" y="1040402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2883098" y="2525672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3491879" y="1787976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3408638" y="1064324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3420513" y="2536634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2912672" y="1145281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159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159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2059990" y="1926654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159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159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159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2810305" y="1194096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1379786" y="1196094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159"/>
                </a:moveTo>
                <a:lnTo>
                  <a:pt x="0" y="6337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37"/>
                </a:lnTo>
                <a:lnTo>
                  <a:pt x="28432" y="14159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159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34755" y="1798709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1980"/>
                </a:lnTo>
                <a:lnTo>
                  <a:pt x="21980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3436442" y="1103832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3613487" y="1200890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3548172" y="1746241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3657448" y="1817150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2715645" y="1054732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2793234" y="1753720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2715645" y="2492330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159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159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1238310" y="254525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159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159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3542920" y="254137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2673453" y="193481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3401501" y="1225554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159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159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159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3394422" y="1896452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159"/>
                </a:moveTo>
                <a:lnTo>
                  <a:pt x="0" y="6337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37"/>
                </a:lnTo>
                <a:lnTo>
                  <a:pt x="28432" y="14159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159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2918781" y="110754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3480403" y="1166006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3492222" y="1771419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2082314" y="1214364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3572323" y="1098066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2710221" y="1926026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159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159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159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3545489" y="2477086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3605951" y="1816180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2845074" y="1037262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2730603" y="176131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2763317" y="2541316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159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159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3583113" y="1821204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3499644" y="1083164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3521739" y="1054961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3406297" y="1875099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3511919" y="1140429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159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159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3548629" y="1200604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3629187" y="1829654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159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159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159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2755210" y="106900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2770397" y="2456076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159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159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159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2128673" y="176702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2908961" y="1183134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2946928" y="1755490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2672768" y="1858257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3408809" y="116509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2748473" y="1121816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159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159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545146" y="1055474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509120" y="1072260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159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1980"/>
                </a:lnTo>
                <a:lnTo>
                  <a:pt x="21980" y="28375"/>
                </a:lnTo>
                <a:lnTo>
                  <a:pt x="14159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1286611" y="1186674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3480118" y="189679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527561" y="1750009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2927174" y="1750294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3037306" y="2402866"/>
            <a:ext cx="0" cy="279400"/>
          </a:xfrm>
          <a:custGeom>
            <a:avLst/>
            <a:gdLst/>
            <a:ahLst/>
            <a:cxnLst/>
            <a:rect l="l" t="t" r="r" b="b"/>
            <a:pathLst>
              <a:path h="279400">
                <a:moveTo>
                  <a:pt x="0" y="278955"/>
                </a:moveTo>
                <a:lnTo>
                  <a:pt x="0" y="0"/>
                </a:lnTo>
              </a:path>
            </a:pathLst>
          </a:custGeom>
          <a:ln w="18269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2774507" y="2542344"/>
            <a:ext cx="262890" cy="0"/>
          </a:xfrm>
          <a:custGeom>
            <a:avLst/>
            <a:gdLst/>
            <a:ahLst/>
            <a:cxnLst/>
            <a:rect l="l" t="t" r="r" b="b"/>
            <a:pathLst>
              <a:path w="262889">
                <a:moveTo>
                  <a:pt x="262798" y="0"/>
                </a:moveTo>
                <a:lnTo>
                  <a:pt x="0" y="0"/>
                </a:lnTo>
              </a:path>
            </a:pathLst>
          </a:custGeom>
          <a:ln w="18269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2774507" y="2402866"/>
            <a:ext cx="0" cy="279400"/>
          </a:xfrm>
          <a:custGeom>
            <a:avLst/>
            <a:gdLst/>
            <a:ahLst/>
            <a:cxnLst/>
            <a:rect l="l" t="t" r="r" b="b"/>
            <a:pathLst>
              <a:path h="279400">
                <a:moveTo>
                  <a:pt x="0" y="278955"/>
                </a:moveTo>
                <a:lnTo>
                  <a:pt x="0" y="0"/>
                </a:lnTo>
              </a:path>
            </a:pathLst>
          </a:custGeom>
          <a:ln w="18269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2897543" y="1705476"/>
            <a:ext cx="0" cy="279400"/>
          </a:xfrm>
          <a:custGeom>
            <a:avLst/>
            <a:gdLst/>
            <a:ahLst/>
            <a:cxnLst/>
            <a:rect l="l" t="t" r="r" b="b"/>
            <a:pathLst>
              <a:path h="279400">
                <a:moveTo>
                  <a:pt x="0" y="278955"/>
                </a:moveTo>
                <a:lnTo>
                  <a:pt x="0" y="0"/>
                </a:lnTo>
              </a:path>
            </a:pathLst>
          </a:custGeom>
          <a:ln w="18269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2728376" y="1844954"/>
            <a:ext cx="169545" cy="0"/>
          </a:xfrm>
          <a:custGeom>
            <a:avLst/>
            <a:gdLst/>
            <a:ahLst/>
            <a:cxnLst/>
            <a:rect l="l" t="t" r="r" b="b"/>
            <a:pathLst>
              <a:path w="169544">
                <a:moveTo>
                  <a:pt x="169166" y="0"/>
                </a:moveTo>
                <a:lnTo>
                  <a:pt x="0" y="0"/>
                </a:lnTo>
              </a:path>
            </a:pathLst>
          </a:custGeom>
          <a:ln w="18269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2728376" y="1705476"/>
            <a:ext cx="0" cy="279400"/>
          </a:xfrm>
          <a:custGeom>
            <a:avLst/>
            <a:gdLst/>
            <a:ahLst/>
            <a:cxnLst/>
            <a:rect l="l" t="t" r="r" b="b"/>
            <a:pathLst>
              <a:path h="279400">
                <a:moveTo>
                  <a:pt x="0" y="278955"/>
                </a:moveTo>
                <a:lnTo>
                  <a:pt x="0" y="0"/>
                </a:lnTo>
              </a:path>
            </a:pathLst>
          </a:custGeom>
          <a:ln w="18269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2938193" y="1008030"/>
            <a:ext cx="0" cy="279400"/>
          </a:xfrm>
          <a:custGeom>
            <a:avLst/>
            <a:gdLst/>
            <a:ahLst/>
            <a:cxnLst/>
            <a:rect l="l" t="t" r="r" b="b"/>
            <a:pathLst>
              <a:path h="279400">
                <a:moveTo>
                  <a:pt x="0" y="278955"/>
                </a:moveTo>
                <a:lnTo>
                  <a:pt x="0" y="0"/>
                </a:lnTo>
              </a:path>
            </a:pathLst>
          </a:custGeom>
          <a:ln w="18269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2747445" y="1147508"/>
            <a:ext cx="191135" cy="0"/>
          </a:xfrm>
          <a:custGeom>
            <a:avLst/>
            <a:gdLst/>
            <a:ahLst/>
            <a:cxnLst/>
            <a:rect l="l" t="t" r="r" b="b"/>
            <a:pathLst>
              <a:path w="191135">
                <a:moveTo>
                  <a:pt x="190747" y="0"/>
                </a:moveTo>
                <a:lnTo>
                  <a:pt x="0" y="0"/>
                </a:lnTo>
              </a:path>
            </a:pathLst>
          </a:custGeom>
          <a:ln w="18269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2747445" y="1008030"/>
            <a:ext cx="0" cy="279400"/>
          </a:xfrm>
          <a:custGeom>
            <a:avLst/>
            <a:gdLst/>
            <a:ahLst/>
            <a:cxnLst/>
            <a:rect l="l" t="t" r="r" b="b"/>
            <a:pathLst>
              <a:path h="279400">
                <a:moveTo>
                  <a:pt x="0" y="278955"/>
                </a:moveTo>
                <a:lnTo>
                  <a:pt x="0" y="0"/>
                </a:lnTo>
              </a:path>
            </a:pathLst>
          </a:custGeom>
          <a:ln w="18269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 txBox="1"/>
          <p:nvPr/>
        </p:nvSpPr>
        <p:spPr>
          <a:xfrm>
            <a:off x="3870322" y="2478431"/>
            <a:ext cx="39179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spc="10" dirty="0">
                <a:solidFill>
                  <a:srgbClr val="4D4D4D"/>
                </a:solidFill>
                <a:latin typeface="Helvetica"/>
                <a:cs typeface="Helvetica"/>
              </a:rPr>
              <a:t>impe</a:t>
            </a:r>
            <a:r>
              <a:rPr sz="600" spc="-5" dirty="0">
                <a:solidFill>
                  <a:srgbClr val="4D4D4D"/>
                </a:solidFill>
                <a:latin typeface="Helvetica"/>
                <a:cs typeface="Helvetica"/>
              </a:rPr>
              <a:t>r</a:t>
            </a:r>
            <a:r>
              <a:rPr sz="600" spc="5" dirty="0">
                <a:solidFill>
                  <a:srgbClr val="4D4D4D"/>
                </a:solidFill>
                <a:latin typeface="Helvetica"/>
                <a:cs typeface="Helvetica"/>
              </a:rPr>
              <a:t>ati</a:t>
            </a:r>
            <a:r>
              <a:rPr sz="600" spc="-10" dirty="0">
                <a:solidFill>
                  <a:srgbClr val="4D4D4D"/>
                </a:solidFill>
                <a:latin typeface="Helvetica"/>
                <a:cs typeface="Helvetica"/>
              </a:rPr>
              <a:t>v</a:t>
            </a:r>
            <a:r>
              <a:rPr sz="600" spc="10" dirty="0">
                <a:solidFill>
                  <a:srgbClr val="4D4D4D"/>
                </a:solidFill>
                <a:latin typeface="Helvetica"/>
                <a:cs typeface="Helvetica"/>
              </a:rPr>
              <a:t>e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214" name="object 214"/>
          <p:cNvSpPr txBox="1"/>
          <p:nvPr/>
        </p:nvSpPr>
        <p:spPr>
          <a:xfrm>
            <a:off x="631331" y="2979171"/>
            <a:ext cx="70485" cy="11493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10" dirty="0">
                <a:solidFill>
                  <a:srgbClr val="4D4D4D"/>
                </a:solidFill>
                <a:latin typeface="Helvetica"/>
                <a:cs typeface="Helvetica"/>
              </a:rPr>
              <a:t>1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215" name="object 215"/>
          <p:cNvSpPr txBox="1"/>
          <p:nvPr/>
        </p:nvSpPr>
        <p:spPr>
          <a:xfrm>
            <a:off x="1349730" y="2979171"/>
            <a:ext cx="70485" cy="11493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10" dirty="0">
                <a:solidFill>
                  <a:srgbClr val="4D4D4D"/>
                </a:solidFill>
                <a:latin typeface="Helvetica"/>
                <a:cs typeface="Helvetica"/>
              </a:rPr>
              <a:t>2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216" name="object 216"/>
          <p:cNvSpPr txBox="1"/>
          <p:nvPr/>
        </p:nvSpPr>
        <p:spPr>
          <a:xfrm>
            <a:off x="1842898" y="2979171"/>
            <a:ext cx="516890" cy="2451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70"/>
              </a:spcBef>
            </a:pPr>
            <a:r>
              <a:rPr sz="600" spc="10" dirty="0">
                <a:solidFill>
                  <a:srgbClr val="4D4D4D"/>
                </a:solidFill>
                <a:latin typeface="Helvetica"/>
                <a:cs typeface="Helvetica"/>
              </a:rPr>
              <a:t>3</a:t>
            </a:r>
            <a:endParaRPr sz="600">
              <a:latin typeface="Helvetica"/>
              <a:cs typeface="Helvetica"/>
            </a:endParaRPr>
          </a:p>
          <a:p>
            <a:pPr algn="ctr">
              <a:lnSpc>
                <a:spcPct val="100000"/>
              </a:lnSpc>
              <a:spcBef>
                <a:spcPts val="60"/>
              </a:spcBef>
            </a:pPr>
            <a:r>
              <a:rPr sz="800" dirty="0">
                <a:latin typeface="Helvetica"/>
                <a:cs typeface="Helvetica"/>
              </a:rPr>
              <a:t>agreement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217" name="object 217"/>
          <p:cNvSpPr txBox="1"/>
          <p:nvPr/>
        </p:nvSpPr>
        <p:spPr>
          <a:xfrm>
            <a:off x="2786471" y="2979171"/>
            <a:ext cx="70485" cy="11493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10" dirty="0">
                <a:solidFill>
                  <a:srgbClr val="4D4D4D"/>
                </a:solidFill>
                <a:latin typeface="Helvetica"/>
                <a:cs typeface="Helvetica"/>
              </a:rPr>
              <a:t>4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218" name="object 218"/>
          <p:cNvSpPr txBox="1"/>
          <p:nvPr/>
        </p:nvSpPr>
        <p:spPr>
          <a:xfrm>
            <a:off x="3504871" y="2979171"/>
            <a:ext cx="70485" cy="11493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10" dirty="0">
                <a:solidFill>
                  <a:srgbClr val="4D4D4D"/>
                </a:solidFill>
                <a:latin typeface="Helvetica"/>
                <a:cs typeface="Helvetica"/>
              </a:rPr>
              <a:t>5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219" name="object 2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  <p:sp>
        <p:nvSpPr>
          <p:cNvPr id="211" name="object 211"/>
          <p:cNvSpPr txBox="1"/>
          <p:nvPr/>
        </p:nvSpPr>
        <p:spPr>
          <a:xfrm>
            <a:off x="3870322" y="1780985"/>
            <a:ext cx="18097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spc="5" dirty="0">
                <a:solidFill>
                  <a:srgbClr val="4D4D4D"/>
                </a:solidFill>
                <a:latin typeface="Helvetica"/>
                <a:cs typeface="Helvetica"/>
              </a:rPr>
              <a:t>both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212" name="object 212"/>
          <p:cNvSpPr txBox="1"/>
          <p:nvPr/>
        </p:nvSpPr>
        <p:spPr>
          <a:xfrm>
            <a:off x="3870322" y="1083596"/>
            <a:ext cx="36766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spc="5" dirty="0">
                <a:solidFill>
                  <a:srgbClr val="4D4D4D"/>
                </a:solidFill>
                <a:latin typeface="Helvetica"/>
                <a:cs typeface="Helvetica"/>
              </a:rPr>
              <a:t>functional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213" name="object 213"/>
          <p:cNvSpPr txBox="1"/>
          <p:nvPr/>
        </p:nvSpPr>
        <p:spPr>
          <a:xfrm>
            <a:off x="352832" y="381068"/>
            <a:ext cx="2665095" cy="30988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>
              <a:lnSpc>
                <a:spcPts val="1050"/>
              </a:lnSpc>
              <a:spcBef>
                <a:spcPts val="250"/>
              </a:spcBef>
            </a:pPr>
            <a:r>
              <a:rPr sz="950" spc="15" dirty="0">
                <a:latin typeface="Helvetica"/>
                <a:cs typeface="Helvetica"/>
              </a:rPr>
              <a:t>Learning </a:t>
            </a:r>
            <a:r>
              <a:rPr sz="950" spc="10" dirty="0">
                <a:latin typeface="Helvetica"/>
                <a:cs typeface="Helvetica"/>
              </a:rPr>
              <a:t>to program </a:t>
            </a:r>
            <a:r>
              <a:rPr sz="950" spc="15" dirty="0">
                <a:latin typeface="Helvetica"/>
                <a:cs typeface="Helvetica"/>
              </a:rPr>
              <a:t>has changed </a:t>
            </a:r>
            <a:r>
              <a:rPr sz="950" spc="10" dirty="0">
                <a:latin typeface="Helvetica"/>
                <a:cs typeface="Helvetica"/>
              </a:rPr>
              <a:t>how </a:t>
            </a:r>
            <a:r>
              <a:rPr sz="950" spc="5" dirty="0">
                <a:latin typeface="Helvetica"/>
                <a:cs typeface="Helvetica"/>
              </a:rPr>
              <a:t>I</a:t>
            </a:r>
            <a:r>
              <a:rPr sz="950" spc="-40" dirty="0">
                <a:latin typeface="Helvetica"/>
                <a:cs typeface="Helvetica"/>
              </a:rPr>
              <a:t> </a:t>
            </a:r>
            <a:r>
              <a:rPr sz="950" spc="10" dirty="0">
                <a:latin typeface="Helvetica"/>
                <a:cs typeface="Helvetica"/>
              </a:rPr>
              <a:t>reason  about things outside of</a:t>
            </a:r>
            <a:r>
              <a:rPr sz="950" spc="-10" dirty="0">
                <a:latin typeface="Helvetica"/>
                <a:cs typeface="Helvetica"/>
              </a:rPr>
              <a:t> </a:t>
            </a:r>
            <a:r>
              <a:rPr sz="950" spc="10" dirty="0">
                <a:latin typeface="Helvetica"/>
                <a:cs typeface="Helvetica"/>
              </a:rPr>
              <a:t>coding</a:t>
            </a:r>
            <a:endParaRPr sz="950">
              <a:latin typeface="Helvetica"/>
              <a:cs typeface="Helvetica"/>
            </a:endParaRP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238061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60" dirty="0">
                <a:solidFill>
                  <a:srgbClr val="F9F9F9"/>
                </a:solidFill>
              </a:rPr>
              <a:t>Changed </a:t>
            </a:r>
            <a:r>
              <a:rPr sz="1200" spc="-65" dirty="0">
                <a:solidFill>
                  <a:srgbClr val="F9F9F9"/>
                </a:solidFill>
              </a:rPr>
              <a:t>reasoning: </a:t>
            </a:r>
            <a:r>
              <a:rPr sz="1200" spc="-15" dirty="0">
                <a:solidFill>
                  <a:srgbClr val="F9F9F9"/>
                </a:solidFill>
              </a:rPr>
              <a:t>All</a:t>
            </a:r>
            <a:r>
              <a:rPr sz="1200" spc="0" dirty="0">
                <a:solidFill>
                  <a:srgbClr val="F9F9F9"/>
                </a:solidFill>
              </a:rPr>
              <a:t> </a:t>
            </a:r>
            <a:r>
              <a:rPr sz="1200" spc="-75" dirty="0">
                <a:solidFill>
                  <a:srgbClr val="F9F9F9"/>
                </a:solidFill>
              </a:rPr>
              <a:t>languages</a:t>
            </a:r>
            <a:endParaRPr sz="1200"/>
          </a:p>
        </p:txBody>
      </p:sp>
      <p:sp>
        <p:nvSpPr>
          <p:cNvPr id="3" name="object 3"/>
          <p:cNvSpPr/>
          <p:nvPr/>
        </p:nvSpPr>
        <p:spPr>
          <a:xfrm>
            <a:off x="1014164" y="729075"/>
            <a:ext cx="0" cy="2232025"/>
          </a:xfrm>
          <a:custGeom>
            <a:avLst/>
            <a:gdLst/>
            <a:ahLst/>
            <a:cxnLst/>
            <a:rect l="l" t="t" r="r" b="b"/>
            <a:pathLst>
              <a:path h="2232025">
                <a:moveTo>
                  <a:pt x="0" y="2231702"/>
                </a:moveTo>
                <a:lnTo>
                  <a:pt x="0" y="0"/>
                </a:lnTo>
              </a:path>
            </a:pathLst>
          </a:custGeom>
          <a:ln w="3175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34790" y="729075"/>
            <a:ext cx="0" cy="2232025"/>
          </a:xfrm>
          <a:custGeom>
            <a:avLst/>
            <a:gdLst/>
            <a:ahLst/>
            <a:cxnLst/>
            <a:rect l="l" t="t" r="r" b="b"/>
            <a:pathLst>
              <a:path h="2232025">
                <a:moveTo>
                  <a:pt x="0" y="2231702"/>
                </a:moveTo>
                <a:lnTo>
                  <a:pt x="0" y="0"/>
                </a:lnTo>
              </a:path>
            </a:pathLst>
          </a:custGeom>
          <a:ln w="3175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55358" y="729075"/>
            <a:ext cx="0" cy="2232025"/>
          </a:xfrm>
          <a:custGeom>
            <a:avLst/>
            <a:gdLst/>
            <a:ahLst/>
            <a:cxnLst/>
            <a:rect l="l" t="t" r="r" b="b"/>
            <a:pathLst>
              <a:path h="2232025">
                <a:moveTo>
                  <a:pt x="0" y="2231702"/>
                </a:moveTo>
                <a:lnTo>
                  <a:pt x="0" y="0"/>
                </a:lnTo>
              </a:path>
            </a:pathLst>
          </a:custGeom>
          <a:ln w="3175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75984" y="729075"/>
            <a:ext cx="0" cy="2232025"/>
          </a:xfrm>
          <a:custGeom>
            <a:avLst/>
            <a:gdLst/>
            <a:ahLst/>
            <a:cxnLst/>
            <a:rect l="l" t="t" r="r" b="b"/>
            <a:pathLst>
              <a:path h="2232025">
                <a:moveTo>
                  <a:pt x="0" y="2231702"/>
                </a:moveTo>
                <a:lnTo>
                  <a:pt x="0" y="0"/>
                </a:lnTo>
              </a:path>
            </a:pathLst>
          </a:custGeom>
          <a:ln w="3175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5532" y="2542344"/>
            <a:ext cx="3471545" cy="0"/>
          </a:xfrm>
          <a:custGeom>
            <a:avLst/>
            <a:gdLst/>
            <a:ahLst/>
            <a:cxnLst/>
            <a:rect l="l" t="t" r="r" b="b"/>
            <a:pathLst>
              <a:path w="3471545">
                <a:moveTo>
                  <a:pt x="0" y="0"/>
                </a:moveTo>
                <a:lnTo>
                  <a:pt x="3471416" y="0"/>
                </a:lnTo>
              </a:path>
            </a:pathLst>
          </a:custGeom>
          <a:ln w="6108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5532" y="1844954"/>
            <a:ext cx="3471545" cy="0"/>
          </a:xfrm>
          <a:custGeom>
            <a:avLst/>
            <a:gdLst/>
            <a:ahLst/>
            <a:cxnLst/>
            <a:rect l="l" t="t" r="r" b="b"/>
            <a:pathLst>
              <a:path w="3471545">
                <a:moveTo>
                  <a:pt x="0" y="0"/>
                </a:moveTo>
                <a:lnTo>
                  <a:pt x="3471416" y="0"/>
                </a:lnTo>
              </a:path>
            </a:pathLst>
          </a:custGeom>
          <a:ln w="6108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5532" y="1147508"/>
            <a:ext cx="3471545" cy="0"/>
          </a:xfrm>
          <a:custGeom>
            <a:avLst/>
            <a:gdLst/>
            <a:ahLst/>
            <a:cxnLst/>
            <a:rect l="l" t="t" r="r" b="b"/>
            <a:pathLst>
              <a:path w="3471545">
                <a:moveTo>
                  <a:pt x="0" y="0"/>
                </a:moveTo>
                <a:lnTo>
                  <a:pt x="3471416" y="0"/>
                </a:lnTo>
              </a:path>
            </a:pathLst>
          </a:custGeom>
          <a:ln w="6108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3851" y="729075"/>
            <a:ext cx="0" cy="2232025"/>
          </a:xfrm>
          <a:custGeom>
            <a:avLst/>
            <a:gdLst/>
            <a:ahLst/>
            <a:cxnLst/>
            <a:rect l="l" t="t" r="r" b="b"/>
            <a:pathLst>
              <a:path h="2232025">
                <a:moveTo>
                  <a:pt x="0" y="2231702"/>
                </a:moveTo>
                <a:lnTo>
                  <a:pt x="0" y="0"/>
                </a:lnTo>
              </a:path>
            </a:pathLst>
          </a:custGeom>
          <a:ln w="6108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74477" y="729075"/>
            <a:ext cx="0" cy="2232025"/>
          </a:xfrm>
          <a:custGeom>
            <a:avLst/>
            <a:gdLst/>
            <a:ahLst/>
            <a:cxnLst/>
            <a:rect l="l" t="t" r="r" b="b"/>
            <a:pathLst>
              <a:path h="2232025">
                <a:moveTo>
                  <a:pt x="0" y="2231702"/>
                </a:moveTo>
                <a:lnTo>
                  <a:pt x="0" y="0"/>
                </a:lnTo>
              </a:path>
            </a:pathLst>
          </a:custGeom>
          <a:ln w="6108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95102" y="729075"/>
            <a:ext cx="0" cy="2232025"/>
          </a:xfrm>
          <a:custGeom>
            <a:avLst/>
            <a:gdLst/>
            <a:ahLst/>
            <a:cxnLst/>
            <a:rect l="l" t="t" r="r" b="b"/>
            <a:pathLst>
              <a:path h="2232025">
                <a:moveTo>
                  <a:pt x="0" y="2231702"/>
                </a:moveTo>
                <a:lnTo>
                  <a:pt x="0" y="0"/>
                </a:lnTo>
              </a:path>
            </a:pathLst>
          </a:custGeom>
          <a:ln w="6108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15671" y="729075"/>
            <a:ext cx="0" cy="2232025"/>
          </a:xfrm>
          <a:custGeom>
            <a:avLst/>
            <a:gdLst/>
            <a:ahLst/>
            <a:cxnLst/>
            <a:rect l="l" t="t" r="r" b="b"/>
            <a:pathLst>
              <a:path h="2232025">
                <a:moveTo>
                  <a:pt x="0" y="2231702"/>
                </a:moveTo>
                <a:lnTo>
                  <a:pt x="0" y="0"/>
                </a:lnTo>
              </a:path>
            </a:pathLst>
          </a:custGeom>
          <a:ln w="6108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36297" y="729075"/>
            <a:ext cx="0" cy="2232025"/>
          </a:xfrm>
          <a:custGeom>
            <a:avLst/>
            <a:gdLst/>
            <a:ahLst/>
            <a:cxnLst/>
            <a:rect l="l" t="t" r="r" b="b"/>
            <a:pathLst>
              <a:path h="2232025">
                <a:moveTo>
                  <a:pt x="0" y="2231702"/>
                </a:moveTo>
                <a:lnTo>
                  <a:pt x="0" y="0"/>
                </a:lnTo>
              </a:path>
            </a:pathLst>
          </a:custGeom>
          <a:ln w="6108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56297" y="1705476"/>
            <a:ext cx="319034" cy="278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657438" y="2402866"/>
            <a:ext cx="338532" cy="2789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659551" y="1008030"/>
            <a:ext cx="309386" cy="2789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79777" y="2424647"/>
            <a:ext cx="314353" cy="2288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83146" y="1031638"/>
            <a:ext cx="312240" cy="2335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76523" y="1728742"/>
            <a:ext cx="315380" cy="2361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35157" y="1735536"/>
            <a:ext cx="317778" cy="22945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83600" y="105079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167782" y="1120332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159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159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68425" y="1867734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428315" y="123343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390063" y="1829482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159"/>
                </a:moveTo>
                <a:lnTo>
                  <a:pt x="0" y="6394"/>
                </a:lnTo>
                <a:lnTo>
                  <a:pt x="6394" y="0"/>
                </a:lnTo>
                <a:lnTo>
                  <a:pt x="14159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159"/>
                </a:lnTo>
                <a:lnTo>
                  <a:pt x="28375" y="21980"/>
                </a:lnTo>
                <a:lnTo>
                  <a:pt x="21980" y="28375"/>
                </a:lnTo>
                <a:lnTo>
                  <a:pt x="14159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159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55293" y="2493072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46501" y="1094697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1980"/>
                </a:lnTo>
                <a:lnTo>
                  <a:pt x="21980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73495" y="2548167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067412" y="1214821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159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159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159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998330" y="2447626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091334" y="1118676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164356" y="1183819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03023" y="1073402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159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159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159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13730" y="1925969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88293" y="1794142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159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159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159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17924" y="117668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467880" y="1863224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159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159"/>
                </a:lnTo>
                <a:lnTo>
                  <a:pt x="28375" y="21980"/>
                </a:lnTo>
                <a:lnTo>
                  <a:pt x="21980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159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421692" y="244882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307507" y="1050450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271538" y="2424047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447270" y="181286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159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159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203179" y="1089901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47803" y="262621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280216" y="1742416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337994" y="105981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336510" y="1064666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133241" y="1184504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159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159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159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967043" y="2429014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13585" y="2501750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441161" y="107111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159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159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159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499224" y="181355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159"/>
                </a:moveTo>
                <a:lnTo>
                  <a:pt x="0" y="6337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37"/>
                </a:lnTo>
                <a:lnTo>
                  <a:pt x="28432" y="14159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159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026306" y="2581909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159"/>
                </a:moveTo>
                <a:lnTo>
                  <a:pt x="0" y="6394"/>
                </a:lnTo>
                <a:lnTo>
                  <a:pt x="6394" y="0"/>
                </a:lnTo>
                <a:lnTo>
                  <a:pt x="14159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159"/>
                </a:lnTo>
                <a:lnTo>
                  <a:pt x="28375" y="21980"/>
                </a:lnTo>
                <a:lnTo>
                  <a:pt x="21980" y="28375"/>
                </a:lnTo>
                <a:lnTo>
                  <a:pt x="14159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159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070724" y="122224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159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159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159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029160" y="1145852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079345" y="1152304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159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159"/>
                </a:lnTo>
                <a:lnTo>
                  <a:pt x="28375" y="21980"/>
                </a:lnTo>
                <a:lnTo>
                  <a:pt x="21980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159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165156" y="257014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368996" y="1236744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217471" y="1737506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159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159"/>
                </a:lnTo>
                <a:lnTo>
                  <a:pt x="28375" y="21980"/>
                </a:lnTo>
                <a:lnTo>
                  <a:pt x="21980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159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092191" y="2483937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159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1980"/>
                </a:lnTo>
                <a:lnTo>
                  <a:pt x="21980" y="28375"/>
                </a:lnTo>
                <a:lnTo>
                  <a:pt x="14159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162643" y="105284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159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159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159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16596" y="1920602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48054" y="1925341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57733" y="1783580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159"/>
                </a:moveTo>
                <a:lnTo>
                  <a:pt x="0" y="6394"/>
                </a:lnTo>
                <a:lnTo>
                  <a:pt x="6394" y="0"/>
                </a:lnTo>
                <a:lnTo>
                  <a:pt x="14159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159"/>
                </a:lnTo>
                <a:lnTo>
                  <a:pt x="28375" y="21980"/>
                </a:lnTo>
                <a:lnTo>
                  <a:pt x="21980" y="28375"/>
                </a:lnTo>
                <a:lnTo>
                  <a:pt x="14159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159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79714" y="183604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159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159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159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453778" y="2551250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277990" y="121767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159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159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159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362202" y="1850036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269083" y="1801107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159"/>
                </a:moveTo>
                <a:lnTo>
                  <a:pt x="0" y="6337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37"/>
                </a:lnTo>
                <a:lnTo>
                  <a:pt x="28432" y="14159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159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25730" y="1077741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159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159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159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09120" y="2557530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159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1980"/>
                </a:lnTo>
                <a:lnTo>
                  <a:pt x="21980" y="28375"/>
                </a:lnTo>
                <a:lnTo>
                  <a:pt x="14159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11518" y="190193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013631" y="115738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072037" y="2457104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431455" y="1072431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240994" y="1788547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141119" y="1127354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27961" y="1813839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04549" y="1169489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159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159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194844" y="2596639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151739" y="116052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341877" y="174658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400625" y="189188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159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159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159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217243" y="1901876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60074" y="2444772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83311" y="1058101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35353" y="1787176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159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159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159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82884" y="183673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41233" y="1913237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159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159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305109" y="1885719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294547" y="245379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489633" y="111873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238424" y="1903360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159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159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159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353695" y="1807559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05063" y="1772789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159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159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159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87079" y="1033551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207404" y="2550222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159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375"/>
                </a:lnTo>
                <a:lnTo>
                  <a:pt x="14159" y="28375"/>
                </a:lnTo>
                <a:lnTo>
                  <a:pt x="6394" y="28375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954369" y="2613824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335082" y="2461614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159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159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159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335482" y="246612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159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159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159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268912" y="1731340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159"/>
                </a:moveTo>
                <a:lnTo>
                  <a:pt x="0" y="6337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37"/>
                </a:lnTo>
                <a:lnTo>
                  <a:pt x="28432" y="14159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159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404564" y="1735507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2059077" y="1128782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2075976" y="1105259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31527" y="103497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34980" y="2484166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62898" y="2501294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98128" y="175857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159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159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159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85625" y="1149050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87566" y="1810927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159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159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40921" y="1193411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159"/>
                </a:moveTo>
                <a:lnTo>
                  <a:pt x="0" y="6394"/>
                </a:lnTo>
                <a:lnTo>
                  <a:pt x="6394" y="0"/>
                </a:lnTo>
                <a:lnTo>
                  <a:pt x="14159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159"/>
                </a:lnTo>
                <a:lnTo>
                  <a:pt x="28375" y="21980"/>
                </a:lnTo>
                <a:lnTo>
                  <a:pt x="21980" y="28375"/>
                </a:lnTo>
                <a:lnTo>
                  <a:pt x="14159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159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49028" y="1224469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240994" y="1068434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289465" y="1038461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369909" y="1189300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1980"/>
                </a:lnTo>
                <a:lnTo>
                  <a:pt x="21980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417182" y="1806816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159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159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298886" y="1791059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159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159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499396" y="176102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23165" y="1866022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33381" y="191272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 txBox="1"/>
          <p:nvPr/>
        </p:nvSpPr>
        <p:spPr>
          <a:xfrm>
            <a:off x="3870322" y="2478431"/>
            <a:ext cx="39179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spc="10" dirty="0">
                <a:solidFill>
                  <a:srgbClr val="4D4D4D"/>
                </a:solidFill>
                <a:latin typeface="Helvetica"/>
                <a:cs typeface="Helvetica"/>
              </a:rPr>
              <a:t>impe</a:t>
            </a:r>
            <a:r>
              <a:rPr sz="600" spc="-5" dirty="0">
                <a:solidFill>
                  <a:srgbClr val="4D4D4D"/>
                </a:solidFill>
                <a:latin typeface="Helvetica"/>
                <a:cs typeface="Helvetica"/>
              </a:rPr>
              <a:t>r</a:t>
            </a:r>
            <a:r>
              <a:rPr sz="600" spc="5" dirty="0">
                <a:solidFill>
                  <a:srgbClr val="4D4D4D"/>
                </a:solidFill>
                <a:latin typeface="Helvetica"/>
                <a:cs typeface="Helvetica"/>
              </a:rPr>
              <a:t>ati</a:t>
            </a:r>
            <a:r>
              <a:rPr sz="600" spc="-10" dirty="0">
                <a:solidFill>
                  <a:srgbClr val="4D4D4D"/>
                </a:solidFill>
                <a:latin typeface="Helvetica"/>
                <a:cs typeface="Helvetica"/>
              </a:rPr>
              <a:t>v</a:t>
            </a:r>
            <a:r>
              <a:rPr sz="600" spc="10" dirty="0">
                <a:solidFill>
                  <a:srgbClr val="4D4D4D"/>
                </a:solidFill>
                <a:latin typeface="Helvetica"/>
                <a:cs typeface="Helvetica"/>
              </a:rPr>
              <a:t>e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631331" y="2979171"/>
            <a:ext cx="70485" cy="11493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10" dirty="0">
                <a:solidFill>
                  <a:srgbClr val="4D4D4D"/>
                </a:solidFill>
                <a:latin typeface="Helvetica"/>
                <a:cs typeface="Helvetica"/>
              </a:rPr>
              <a:t>1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1349730" y="2979171"/>
            <a:ext cx="70485" cy="11493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10" dirty="0">
                <a:solidFill>
                  <a:srgbClr val="4D4D4D"/>
                </a:solidFill>
                <a:latin typeface="Helvetica"/>
                <a:cs typeface="Helvetica"/>
              </a:rPr>
              <a:t>2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1842898" y="2979171"/>
            <a:ext cx="516890" cy="2451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70"/>
              </a:spcBef>
            </a:pPr>
            <a:r>
              <a:rPr sz="600" spc="10" dirty="0">
                <a:solidFill>
                  <a:srgbClr val="4D4D4D"/>
                </a:solidFill>
                <a:latin typeface="Helvetica"/>
                <a:cs typeface="Helvetica"/>
              </a:rPr>
              <a:t>3</a:t>
            </a:r>
            <a:endParaRPr sz="600">
              <a:latin typeface="Helvetica"/>
              <a:cs typeface="Helvetica"/>
            </a:endParaRPr>
          </a:p>
          <a:p>
            <a:pPr algn="ctr">
              <a:lnSpc>
                <a:spcPct val="100000"/>
              </a:lnSpc>
              <a:spcBef>
                <a:spcPts val="60"/>
              </a:spcBef>
            </a:pPr>
            <a:r>
              <a:rPr sz="800" dirty="0">
                <a:latin typeface="Helvetica"/>
                <a:cs typeface="Helvetica"/>
              </a:rPr>
              <a:t>agreement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2786471" y="2979171"/>
            <a:ext cx="70485" cy="11493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10" dirty="0">
                <a:solidFill>
                  <a:srgbClr val="4D4D4D"/>
                </a:solidFill>
                <a:latin typeface="Helvetica"/>
                <a:cs typeface="Helvetica"/>
              </a:rPr>
              <a:t>4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3504871" y="2979171"/>
            <a:ext cx="70485" cy="11493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10" dirty="0">
                <a:solidFill>
                  <a:srgbClr val="4D4D4D"/>
                </a:solidFill>
                <a:latin typeface="Helvetica"/>
                <a:cs typeface="Helvetica"/>
              </a:rPr>
              <a:t>5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130" name="object 1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  <p:sp>
        <p:nvSpPr>
          <p:cNvPr id="122" name="object 122"/>
          <p:cNvSpPr txBox="1"/>
          <p:nvPr/>
        </p:nvSpPr>
        <p:spPr>
          <a:xfrm>
            <a:off x="3870322" y="1780985"/>
            <a:ext cx="18097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spc="5" dirty="0">
                <a:solidFill>
                  <a:srgbClr val="4D4D4D"/>
                </a:solidFill>
                <a:latin typeface="Helvetica"/>
                <a:cs typeface="Helvetica"/>
              </a:rPr>
              <a:t>both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3870322" y="1083596"/>
            <a:ext cx="36766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spc="5" dirty="0">
                <a:solidFill>
                  <a:srgbClr val="4D4D4D"/>
                </a:solidFill>
                <a:latin typeface="Helvetica"/>
                <a:cs typeface="Helvetica"/>
              </a:rPr>
              <a:t>functional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352832" y="381068"/>
            <a:ext cx="2665095" cy="30988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>
              <a:lnSpc>
                <a:spcPts val="1050"/>
              </a:lnSpc>
              <a:spcBef>
                <a:spcPts val="250"/>
              </a:spcBef>
            </a:pPr>
            <a:r>
              <a:rPr sz="950" spc="15" dirty="0">
                <a:latin typeface="Helvetica"/>
                <a:cs typeface="Helvetica"/>
              </a:rPr>
              <a:t>Learning </a:t>
            </a:r>
            <a:r>
              <a:rPr sz="950" spc="10" dirty="0">
                <a:latin typeface="Helvetica"/>
                <a:cs typeface="Helvetica"/>
              </a:rPr>
              <a:t>to program </a:t>
            </a:r>
            <a:r>
              <a:rPr sz="950" spc="15" dirty="0">
                <a:latin typeface="Helvetica"/>
                <a:cs typeface="Helvetica"/>
              </a:rPr>
              <a:t>has changed </a:t>
            </a:r>
            <a:r>
              <a:rPr sz="950" spc="10" dirty="0">
                <a:latin typeface="Helvetica"/>
                <a:cs typeface="Helvetica"/>
              </a:rPr>
              <a:t>how </a:t>
            </a:r>
            <a:r>
              <a:rPr sz="950" spc="5" dirty="0">
                <a:latin typeface="Helvetica"/>
                <a:cs typeface="Helvetica"/>
              </a:rPr>
              <a:t>I</a:t>
            </a:r>
            <a:r>
              <a:rPr sz="950" spc="-40" dirty="0">
                <a:latin typeface="Helvetica"/>
                <a:cs typeface="Helvetica"/>
              </a:rPr>
              <a:t> </a:t>
            </a:r>
            <a:r>
              <a:rPr sz="950" spc="10" dirty="0">
                <a:latin typeface="Helvetica"/>
                <a:cs typeface="Helvetica"/>
              </a:rPr>
              <a:t>reason  about things outside of</a:t>
            </a:r>
            <a:r>
              <a:rPr sz="950" spc="-10" dirty="0">
                <a:latin typeface="Helvetica"/>
                <a:cs typeface="Helvetica"/>
              </a:rPr>
              <a:t> </a:t>
            </a:r>
            <a:r>
              <a:rPr sz="950" spc="10" dirty="0">
                <a:latin typeface="Helvetica"/>
                <a:cs typeface="Helvetica"/>
              </a:rPr>
              <a:t>coding</a:t>
            </a:r>
            <a:endParaRPr sz="950">
              <a:latin typeface="Helvetica"/>
              <a:cs typeface="Helvetica"/>
            </a:endParaRP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238061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60" dirty="0">
                <a:solidFill>
                  <a:srgbClr val="F9F9F9"/>
                </a:solidFill>
              </a:rPr>
              <a:t>Changed </a:t>
            </a:r>
            <a:r>
              <a:rPr sz="1200" spc="-65" dirty="0">
                <a:solidFill>
                  <a:srgbClr val="F9F9F9"/>
                </a:solidFill>
              </a:rPr>
              <a:t>reasoning: </a:t>
            </a:r>
            <a:r>
              <a:rPr sz="1200" spc="-15" dirty="0">
                <a:solidFill>
                  <a:srgbClr val="F9F9F9"/>
                </a:solidFill>
              </a:rPr>
              <a:t>All</a:t>
            </a:r>
            <a:r>
              <a:rPr sz="1200" spc="0" dirty="0">
                <a:solidFill>
                  <a:srgbClr val="F9F9F9"/>
                </a:solidFill>
              </a:rPr>
              <a:t> </a:t>
            </a:r>
            <a:r>
              <a:rPr sz="1200" spc="-75" dirty="0">
                <a:solidFill>
                  <a:srgbClr val="F9F9F9"/>
                </a:solidFill>
              </a:rPr>
              <a:t>languages</a:t>
            </a:r>
            <a:endParaRPr sz="1200"/>
          </a:p>
        </p:txBody>
      </p:sp>
      <p:sp>
        <p:nvSpPr>
          <p:cNvPr id="3" name="object 3"/>
          <p:cNvSpPr/>
          <p:nvPr/>
        </p:nvSpPr>
        <p:spPr>
          <a:xfrm>
            <a:off x="988700" y="729075"/>
            <a:ext cx="0" cy="2232025"/>
          </a:xfrm>
          <a:custGeom>
            <a:avLst/>
            <a:gdLst/>
            <a:ahLst/>
            <a:cxnLst/>
            <a:rect l="l" t="t" r="r" b="b"/>
            <a:pathLst>
              <a:path h="2232025">
                <a:moveTo>
                  <a:pt x="0" y="2231702"/>
                </a:moveTo>
                <a:lnTo>
                  <a:pt x="0" y="0"/>
                </a:lnTo>
              </a:path>
            </a:pathLst>
          </a:custGeom>
          <a:ln w="3175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68505" y="729075"/>
            <a:ext cx="0" cy="2232025"/>
          </a:xfrm>
          <a:custGeom>
            <a:avLst/>
            <a:gdLst/>
            <a:ahLst/>
            <a:cxnLst/>
            <a:rect l="l" t="t" r="r" b="b"/>
            <a:pathLst>
              <a:path h="2232025">
                <a:moveTo>
                  <a:pt x="0" y="2231702"/>
                </a:moveTo>
                <a:lnTo>
                  <a:pt x="0" y="0"/>
                </a:lnTo>
              </a:path>
            </a:pathLst>
          </a:custGeom>
          <a:ln w="3175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48252" y="729075"/>
            <a:ext cx="0" cy="2232025"/>
          </a:xfrm>
          <a:custGeom>
            <a:avLst/>
            <a:gdLst/>
            <a:ahLst/>
            <a:cxnLst/>
            <a:rect l="l" t="t" r="r" b="b"/>
            <a:pathLst>
              <a:path h="2232025">
                <a:moveTo>
                  <a:pt x="0" y="2231702"/>
                </a:moveTo>
                <a:lnTo>
                  <a:pt x="0" y="0"/>
                </a:lnTo>
              </a:path>
            </a:pathLst>
          </a:custGeom>
          <a:ln w="3175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28000" y="729075"/>
            <a:ext cx="0" cy="2232025"/>
          </a:xfrm>
          <a:custGeom>
            <a:avLst/>
            <a:gdLst/>
            <a:ahLst/>
            <a:cxnLst/>
            <a:rect l="l" t="t" r="r" b="b"/>
            <a:pathLst>
              <a:path h="2232025">
                <a:moveTo>
                  <a:pt x="0" y="2231702"/>
                </a:moveTo>
                <a:lnTo>
                  <a:pt x="0" y="0"/>
                </a:lnTo>
              </a:path>
            </a:pathLst>
          </a:custGeom>
          <a:ln w="3175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5532" y="2542344"/>
            <a:ext cx="3287395" cy="0"/>
          </a:xfrm>
          <a:custGeom>
            <a:avLst/>
            <a:gdLst/>
            <a:ahLst/>
            <a:cxnLst/>
            <a:rect l="l" t="t" r="r" b="b"/>
            <a:pathLst>
              <a:path w="3287395">
                <a:moveTo>
                  <a:pt x="0" y="0"/>
                </a:moveTo>
                <a:lnTo>
                  <a:pt x="3287292" y="0"/>
                </a:lnTo>
              </a:path>
            </a:pathLst>
          </a:custGeom>
          <a:ln w="6108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5532" y="1844954"/>
            <a:ext cx="3287395" cy="0"/>
          </a:xfrm>
          <a:custGeom>
            <a:avLst/>
            <a:gdLst/>
            <a:ahLst/>
            <a:cxnLst/>
            <a:rect l="l" t="t" r="r" b="b"/>
            <a:pathLst>
              <a:path w="3287395">
                <a:moveTo>
                  <a:pt x="0" y="0"/>
                </a:moveTo>
                <a:lnTo>
                  <a:pt x="3287292" y="0"/>
                </a:lnTo>
              </a:path>
            </a:pathLst>
          </a:custGeom>
          <a:ln w="6108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5532" y="1147508"/>
            <a:ext cx="3287395" cy="0"/>
          </a:xfrm>
          <a:custGeom>
            <a:avLst/>
            <a:gdLst/>
            <a:ahLst/>
            <a:cxnLst/>
            <a:rect l="l" t="t" r="r" b="b"/>
            <a:pathLst>
              <a:path w="3287395">
                <a:moveTo>
                  <a:pt x="0" y="0"/>
                </a:moveTo>
                <a:lnTo>
                  <a:pt x="3287292" y="0"/>
                </a:lnTo>
              </a:path>
            </a:pathLst>
          </a:custGeom>
          <a:ln w="6108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8826" y="729075"/>
            <a:ext cx="0" cy="2232025"/>
          </a:xfrm>
          <a:custGeom>
            <a:avLst/>
            <a:gdLst/>
            <a:ahLst/>
            <a:cxnLst/>
            <a:rect l="l" t="t" r="r" b="b"/>
            <a:pathLst>
              <a:path h="2232025">
                <a:moveTo>
                  <a:pt x="0" y="2231702"/>
                </a:moveTo>
                <a:lnTo>
                  <a:pt x="0" y="0"/>
                </a:lnTo>
              </a:path>
            </a:pathLst>
          </a:custGeom>
          <a:ln w="6108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28574" y="729075"/>
            <a:ext cx="0" cy="2232025"/>
          </a:xfrm>
          <a:custGeom>
            <a:avLst/>
            <a:gdLst/>
            <a:ahLst/>
            <a:cxnLst/>
            <a:rect l="l" t="t" r="r" b="b"/>
            <a:pathLst>
              <a:path h="2232025">
                <a:moveTo>
                  <a:pt x="0" y="2231702"/>
                </a:moveTo>
                <a:lnTo>
                  <a:pt x="0" y="0"/>
                </a:lnTo>
              </a:path>
            </a:pathLst>
          </a:custGeom>
          <a:ln w="6108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08378" y="729075"/>
            <a:ext cx="0" cy="2232025"/>
          </a:xfrm>
          <a:custGeom>
            <a:avLst/>
            <a:gdLst/>
            <a:ahLst/>
            <a:cxnLst/>
            <a:rect l="l" t="t" r="r" b="b"/>
            <a:pathLst>
              <a:path h="2232025">
                <a:moveTo>
                  <a:pt x="0" y="2231702"/>
                </a:moveTo>
                <a:lnTo>
                  <a:pt x="0" y="0"/>
                </a:lnTo>
              </a:path>
            </a:pathLst>
          </a:custGeom>
          <a:ln w="6108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88126" y="729075"/>
            <a:ext cx="0" cy="2232025"/>
          </a:xfrm>
          <a:custGeom>
            <a:avLst/>
            <a:gdLst/>
            <a:ahLst/>
            <a:cxnLst/>
            <a:rect l="l" t="t" r="r" b="b"/>
            <a:pathLst>
              <a:path h="2232025">
                <a:moveTo>
                  <a:pt x="0" y="2231702"/>
                </a:moveTo>
                <a:lnTo>
                  <a:pt x="0" y="0"/>
                </a:lnTo>
              </a:path>
            </a:pathLst>
          </a:custGeom>
          <a:ln w="6108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67930" y="729075"/>
            <a:ext cx="0" cy="2232025"/>
          </a:xfrm>
          <a:custGeom>
            <a:avLst/>
            <a:gdLst/>
            <a:ahLst/>
            <a:cxnLst/>
            <a:rect l="l" t="t" r="r" b="b"/>
            <a:pathLst>
              <a:path h="2232025">
                <a:moveTo>
                  <a:pt x="0" y="2231702"/>
                </a:moveTo>
                <a:lnTo>
                  <a:pt x="0" y="0"/>
                </a:lnTo>
              </a:path>
            </a:pathLst>
          </a:custGeom>
          <a:ln w="6108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42339" y="1008030"/>
            <a:ext cx="293913" cy="278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93123" y="249581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36345" y="1705476"/>
            <a:ext cx="299337" cy="2789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16435" y="1725145"/>
            <a:ext cx="303220" cy="2405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57910" y="1730626"/>
            <a:ext cx="287690" cy="2341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05326" y="2595097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99213" y="1217732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159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159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159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331391" y="2593499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217748" y="1027356"/>
            <a:ext cx="297910" cy="2398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288800" y="247645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778561" y="2448711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159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159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159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360623" y="2591272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159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159"/>
                </a:lnTo>
                <a:lnTo>
                  <a:pt x="28375" y="21980"/>
                </a:lnTo>
                <a:lnTo>
                  <a:pt x="21980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159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327166" y="251305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159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159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470869" y="251054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159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159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159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616417" y="2450881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40838" y="245122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159"/>
                </a:moveTo>
                <a:lnTo>
                  <a:pt x="0" y="6337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37"/>
                </a:lnTo>
                <a:lnTo>
                  <a:pt x="28432" y="14159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159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877522" y="1062839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632517" y="2457846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84414" y="1883549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367511" y="1909184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250928" y="1746812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222267" y="2562326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223923" y="173961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076490" y="119906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120509" y="106449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159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159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159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279474" y="1908327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159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159"/>
                </a:lnTo>
                <a:lnTo>
                  <a:pt x="28375" y="21980"/>
                </a:lnTo>
                <a:lnTo>
                  <a:pt x="21980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159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448640" y="1046454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437850" y="1733509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219812" y="1229950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159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159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159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738196" y="2601149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411835" y="2616907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159"/>
                </a:moveTo>
                <a:lnTo>
                  <a:pt x="0" y="6337"/>
                </a:lnTo>
                <a:lnTo>
                  <a:pt x="6394" y="0"/>
                </a:lnTo>
                <a:lnTo>
                  <a:pt x="14216" y="0"/>
                </a:lnTo>
                <a:lnTo>
                  <a:pt x="21980" y="0"/>
                </a:lnTo>
                <a:lnTo>
                  <a:pt x="28375" y="6337"/>
                </a:lnTo>
                <a:lnTo>
                  <a:pt x="28375" y="14159"/>
                </a:lnTo>
                <a:lnTo>
                  <a:pt x="28375" y="21980"/>
                </a:lnTo>
                <a:lnTo>
                  <a:pt x="21980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159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599232" y="2451737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715131" y="2503121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634002" y="262107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307983" y="260480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253440" y="1927339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406905" y="1802820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159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159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208850" y="1781467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556013" y="2582822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04469" y="1205400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380129" y="1882807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301569" y="1103832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159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159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322065" y="1739561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633031" y="2568492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244781" y="2620161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71496" y="1157271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251156" y="245093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339821" y="1801221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311389" y="191820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685500" y="2576999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159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159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904241" y="1065066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159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159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159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380605" y="2605659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159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159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080316" y="115464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289237" y="181983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340449" y="1848437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769141" y="2438891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629834" y="2619362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638284" y="254765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159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159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09805" y="1896052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159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159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12401" y="187287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26903" y="1191412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63442" y="1766337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159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159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307164" y="1740189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389092" y="1872644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159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159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232886" y="192893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159"/>
                </a:moveTo>
                <a:lnTo>
                  <a:pt x="0" y="6337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37"/>
                </a:lnTo>
                <a:lnTo>
                  <a:pt x="28432" y="14159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159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58388" y="1801849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18994" y="2504491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47201" y="1739047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477321" y="2429471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402700" y="263146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159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159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222781" y="1787919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288038" y="1911011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159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159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69753" y="190484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37" y="0"/>
                </a:lnTo>
                <a:lnTo>
                  <a:pt x="14159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159" y="28432"/>
                </a:lnTo>
                <a:lnTo>
                  <a:pt x="6337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97557" y="173048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159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1980"/>
                </a:lnTo>
                <a:lnTo>
                  <a:pt x="21980" y="28375"/>
                </a:lnTo>
                <a:lnTo>
                  <a:pt x="14159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43346" y="2546854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159"/>
                </a:moveTo>
                <a:lnTo>
                  <a:pt x="0" y="6337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37"/>
                </a:lnTo>
                <a:lnTo>
                  <a:pt x="28432" y="14159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159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040236" y="118952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159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159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159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037838" y="2560499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159"/>
                </a:moveTo>
                <a:lnTo>
                  <a:pt x="0" y="6394"/>
                </a:lnTo>
                <a:lnTo>
                  <a:pt x="6394" y="0"/>
                </a:lnTo>
                <a:lnTo>
                  <a:pt x="14159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159"/>
                </a:lnTo>
                <a:lnTo>
                  <a:pt x="28375" y="21980"/>
                </a:lnTo>
                <a:lnTo>
                  <a:pt x="21980" y="28375"/>
                </a:lnTo>
                <a:lnTo>
                  <a:pt x="14159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159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445443" y="184272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226321" y="1232576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350383" y="1918604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207594" y="262758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159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159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00728" y="1748582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26187" y="1907642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159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159"/>
                </a:lnTo>
                <a:lnTo>
                  <a:pt x="28375" y="21980"/>
                </a:lnTo>
                <a:lnTo>
                  <a:pt x="21980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159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48229" y="1057130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34294" y="1749952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159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159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159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397219" y="253269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234257" y="1851691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37" y="0"/>
                </a:lnTo>
                <a:lnTo>
                  <a:pt x="14159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159" y="28432"/>
                </a:lnTo>
                <a:lnTo>
                  <a:pt x="6337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225007" y="2561127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159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159"/>
                </a:lnTo>
                <a:lnTo>
                  <a:pt x="28375" y="21980"/>
                </a:lnTo>
                <a:lnTo>
                  <a:pt x="21980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159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288971" y="2593784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2622013" y="2554276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159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159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159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2804595" y="2423990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159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159"/>
                </a:lnTo>
                <a:lnTo>
                  <a:pt x="28375" y="21980"/>
                </a:lnTo>
                <a:lnTo>
                  <a:pt x="21980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159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407153" y="2469607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597006" y="243089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902700" y="1077569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159"/>
                </a:moveTo>
                <a:lnTo>
                  <a:pt x="0" y="6337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37"/>
                </a:lnTo>
                <a:lnTo>
                  <a:pt x="28432" y="14159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159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393546" y="173499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159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159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221810" y="1768849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293747" y="1040231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159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159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159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718366" y="175857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42691" y="1877954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010662" y="1208769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159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159"/>
                </a:lnTo>
                <a:lnTo>
                  <a:pt x="28375" y="21980"/>
                </a:lnTo>
                <a:lnTo>
                  <a:pt x="21980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159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943464" y="257751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797630" y="2446142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270682" y="259212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184414" y="1885262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380186" y="189639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2751670" y="2456076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2075634" y="1118847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2688811" y="242981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3466587" y="2470292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159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159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159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2680590" y="245870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394079" y="242461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656382" y="2424732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713589" y="242393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2031158" y="1111254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900930" y="1234860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3371756" y="2610969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681541" y="1895310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583626" y="2425874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551255" y="1081052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614171" y="1840787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733609" y="1919460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159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159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740689" y="1108856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727272" y="1167491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159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159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444986" y="110959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400454" y="1225097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361802" y="1077969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437678" y="1127126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1980" y="0"/>
                </a:lnTo>
                <a:lnTo>
                  <a:pt x="28375" y="6394"/>
                </a:lnTo>
                <a:lnTo>
                  <a:pt x="28375" y="14216"/>
                </a:lnTo>
                <a:lnTo>
                  <a:pt x="28375" y="22037"/>
                </a:lnTo>
                <a:lnTo>
                  <a:pt x="21980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1277304" y="1892969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1369966" y="1838960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93960" y="1055189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763241" y="1826057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66C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2662548" y="250660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16"/>
                </a:moveTo>
                <a:lnTo>
                  <a:pt x="0" y="6394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94"/>
                </a:lnTo>
                <a:lnTo>
                  <a:pt x="28432" y="14216"/>
                </a:lnTo>
                <a:lnTo>
                  <a:pt x="28432" y="22037"/>
                </a:lnTo>
                <a:lnTo>
                  <a:pt x="22037" y="28432"/>
                </a:lnTo>
                <a:lnTo>
                  <a:pt x="14216" y="28432"/>
                </a:lnTo>
                <a:lnTo>
                  <a:pt x="6394" y="28432"/>
                </a:lnTo>
                <a:lnTo>
                  <a:pt x="0" y="22037"/>
                </a:lnTo>
                <a:lnTo>
                  <a:pt x="0" y="14216"/>
                </a:lnTo>
              </a:path>
            </a:pathLst>
          </a:custGeom>
          <a:ln w="4053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2112744" y="123371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159"/>
                </a:moveTo>
                <a:lnTo>
                  <a:pt x="0" y="6337"/>
                </a:lnTo>
                <a:lnTo>
                  <a:pt x="6394" y="0"/>
                </a:lnTo>
                <a:lnTo>
                  <a:pt x="14216" y="0"/>
                </a:lnTo>
                <a:lnTo>
                  <a:pt x="22037" y="0"/>
                </a:lnTo>
                <a:lnTo>
                  <a:pt x="28432" y="6337"/>
                </a:lnTo>
                <a:lnTo>
                  <a:pt x="28432" y="14159"/>
                </a:lnTo>
                <a:lnTo>
                  <a:pt x="28432" y="21980"/>
                </a:lnTo>
                <a:lnTo>
                  <a:pt x="22037" y="28375"/>
                </a:lnTo>
                <a:lnTo>
                  <a:pt x="14216" y="28375"/>
                </a:lnTo>
                <a:lnTo>
                  <a:pt x="6394" y="28375"/>
                </a:lnTo>
                <a:lnTo>
                  <a:pt x="0" y="21980"/>
                </a:lnTo>
                <a:lnTo>
                  <a:pt x="0" y="14159"/>
                </a:lnTo>
              </a:path>
            </a:pathLst>
          </a:custGeom>
          <a:ln w="4053">
            <a:solidFill>
              <a:srgbClr val="FC8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2717415" y="2402866"/>
            <a:ext cx="0" cy="279400"/>
          </a:xfrm>
          <a:custGeom>
            <a:avLst/>
            <a:gdLst/>
            <a:ahLst/>
            <a:cxnLst/>
            <a:rect l="l" t="t" r="r" b="b"/>
            <a:pathLst>
              <a:path h="279400">
                <a:moveTo>
                  <a:pt x="0" y="278955"/>
                </a:moveTo>
                <a:lnTo>
                  <a:pt x="0" y="0"/>
                </a:lnTo>
              </a:path>
            </a:pathLst>
          </a:custGeom>
          <a:ln w="18269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2504915" y="2542344"/>
            <a:ext cx="212725" cy="0"/>
          </a:xfrm>
          <a:custGeom>
            <a:avLst/>
            <a:gdLst/>
            <a:ahLst/>
            <a:cxnLst/>
            <a:rect l="l" t="t" r="r" b="b"/>
            <a:pathLst>
              <a:path w="212725">
                <a:moveTo>
                  <a:pt x="212499" y="0"/>
                </a:moveTo>
                <a:lnTo>
                  <a:pt x="0" y="0"/>
                </a:lnTo>
              </a:path>
            </a:pathLst>
          </a:custGeom>
          <a:ln w="18269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2504915" y="2402866"/>
            <a:ext cx="0" cy="279400"/>
          </a:xfrm>
          <a:custGeom>
            <a:avLst/>
            <a:gdLst/>
            <a:ahLst/>
            <a:cxnLst/>
            <a:rect l="l" t="t" r="r" b="b"/>
            <a:pathLst>
              <a:path h="279400">
                <a:moveTo>
                  <a:pt x="0" y="278955"/>
                </a:moveTo>
                <a:lnTo>
                  <a:pt x="0" y="0"/>
                </a:lnTo>
              </a:path>
            </a:pathLst>
          </a:custGeom>
          <a:ln w="18269">
            <a:solidFill>
              <a:srgbClr val="8DA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 txBox="1"/>
          <p:nvPr/>
        </p:nvSpPr>
        <p:spPr>
          <a:xfrm>
            <a:off x="3686198" y="2478431"/>
            <a:ext cx="57594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spc="5" dirty="0">
                <a:solidFill>
                  <a:srgbClr val="4D4D4D"/>
                </a:solidFill>
                <a:latin typeface="Helvetica"/>
                <a:cs typeface="Helvetica"/>
              </a:rPr>
              <a:t>object−oriented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631331" y="2979171"/>
            <a:ext cx="70485" cy="11493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10" dirty="0">
                <a:solidFill>
                  <a:srgbClr val="4D4D4D"/>
                </a:solidFill>
                <a:latin typeface="Helvetica"/>
                <a:cs typeface="Helvetica"/>
              </a:rPr>
              <a:t>1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156" name="object 156"/>
          <p:cNvSpPr txBox="1"/>
          <p:nvPr/>
        </p:nvSpPr>
        <p:spPr>
          <a:xfrm>
            <a:off x="1349730" y="2979171"/>
            <a:ext cx="70485" cy="11493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10" dirty="0">
                <a:solidFill>
                  <a:srgbClr val="4D4D4D"/>
                </a:solidFill>
                <a:latin typeface="Helvetica"/>
                <a:cs typeface="Helvetica"/>
              </a:rPr>
              <a:t>2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1842898" y="2979171"/>
            <a:ext cx="516890" cy="2451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70"/>
              </a:spcBef>
            </a:pPr>
            <a:r>
              <a:rPr sz="600" spc="10" dirty="0">
                <a:solidFill>
                  <a:srgbClr val="4D4D4D"/>
                </a:solidFill>
                <a:latin typeface="Helvetica"/>
                <a:cs typeface="Helvetica"/>
              </a:rPr>
              <a:t>3</a:t>
            </a:r>
            <a:endParaRPr sz="600">
              <a:latin typeface="Helvetica"/>
              <a:cs typeface="Helvetica"/>
            </a:endParaRPr>
          </a:p>
          <a:p>
            <a:pPr algn="ctr">
              <a:lnSpc>
                <a:spcPct val="100000"/>
              </a:lnSpc>
              <a:spcBef>
                <a:spcPts val="60"/>
              </a:spcBef>
            </a:pPr>
            <a:r>
              <a:rPr sz="800" dirty="0">
                <a:latin typeface="Helvetica"/>
                <a:cs typeface="Helvetica"/>
              </a:rPr>
              <a:t>agreement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158" name="object 158"/>
          <p:cNvSpPr txBox="1"/>
          <p:nvPr/>
        </p:nvSpPr>
        <p:spPr>
          <a:xfrm>
            <a:off x="2786471" y="2979171"/>
            <a:ext cx="70485" cy="11493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10" dirty="0">
                <a:solidFill>
                  <a:srgbClr val="4D4D4D"/>
                </a:solidFill>
                <a:latin typeface="Helvetica"/>
                <a:cs typeface="Helvetica"/>
              </a:rPr>
              <a:t>4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159" name="object 159"/>
          <p:cNvSpPr txBox="1"/>
          <p:nvPr/>
        </p:nvSpPr>
        <p:spPr>
          <a:xfrm>
            <a:off x="3504871" y="2979171"/>
            <a:ext cx="70485" cy="11493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10" dirty="0">
                <a:solidFill>
                  <a:srgbClr val="4D4D4D"/>
                </a:solidFill>
                <a:latin typeface="Helvetica"/>
                <a:cs typeface="Helvetica"/>
              </a:rPr>
              <a:t>5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160" name="object 1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  <p:sp>
        <p:nvSpPr>
          <p:cNvPr id="152" name="object 152"/>
          <p:cNvSpPr txBox="1"/>
          <p:nvPr/>
        </p:nvSpPr>
        <p:spPr>
          <a:xfrm>
            <a:off x="3686198" y="1780985"/>
            <a:ext cx="18097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spc="5" dirty="0">
                <a:solidFill>
                  <a:srgbClr val="4D4D4D"/>
                </a:solidFill>
                <a:latin typeface="Helvetica"/>
                <a:cs typeface="Helvetica"/>
              </a:rPr>
              <a:t>both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3686198" y="1083596"/>
            <a:ext cx="36766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spc="5" dirty="0">
                <a:solidFill>
                  <a:srgbClr val="4D4D4D"/>
                </a:solidFill>
                <a:latin typeface="Helvetica"/>
                <a:cs typeface="Helvetica"/>
              </a:rPr>
              <a:t>functional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352832" y="381068"/>
            <a:ext cx="2665095" cy="30988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>
              <a:lnSpc>
                <a:spcPts val="1050"/>
              </a:lnSpc>
              <a:spcBef>
                <a:spcPts val="250"/>
              </a:spcBef>
            </a:pPr>
            <a:r>
              <a:rPr sz="950" spc="15" dirty="0">
                <a:latin typeface="Helvetica"/>
                <a:cs typeface="Helvetica"/>
              </a:rPr>
              <a:t>Learning </a:t>
            </a:r>
            <a:r>
              <a:rPr sz="950" spc="10" dirty="0">
                <a:latin typeface="Helvetica"/>
                <a:cs typeface="Helvetica"/>
              </a:rPr>
              <a:t>to program </a:t>
            </a:r>
            <a:r>
              <a:rPr sz="950" spc="15" dirty="0">
                <a:latin typeface="Helvetica"/>
                <a:cs typeface="Helvetica"/>
              </a:rPr>
              <a:t>has changed </a:t>
            </a:r>
            <a:r>
              <a:rPr sz="950" spc="10" dirty="0">
                <a:latin typeface="Helvetica"/>
                <a:cs typeface="Helvetica"/>
              </a:rPr>
              <a:t>how </a:t>
            </a:r>
            <a:r>
              <a:rPr sz="950" spc="5" dirty="0">
                <a:latin typeface="Helvetica"/>
                <a:cs typeface="Helvetica"/>
              </a:rPr>
              <a:t>I</a:t>
            </a:r>
            <a:r>
              <a:rPr sz="950" spc="-40" dirty="0">
                <a:latin typeface="Helvetica"/>
                <a:cs typeface="Helvetica"/>
              </a:rPr>
              <a:t> </a:t>
            </a:r>
            <a:r>
              <a:rPr sz="950" spc="10" dirty="0">
                <a:latin typeface="Helvetica"/>
                <a:cs typeface="Helvetica"/>
              </a:rPr>
              <a:t>reason  about things outside of</a:t>
            </a:r>
            <a:r>
              <a:rPr sz="950" spc="-10" dirty="0">
                <a:latin typeface="Helvetica"/>
                <a:cs typeface="Helvetica"/>
              </a:rPr>
              <a:t> </a:t>
            </a:r>
            <a:r>
              <a:rPr sz="950" spc="10" dirty="0">
                <a:latin typeface="Helvetica"/>
                <a:cs typeface="Helvetica"/>
              </a:rPr>
              <a:t>coding</a:t>
            </a:r>
            <a:endParaRPr sz="950">
              <a:latin typeface="Helvetica"/>
              <a:cs typeface="Helvetica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157353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40" dirty="0">
                <a:solidFill>
                  <a:srgbClr val="F9F9F9"/>
                </a:solidFill>
              </a:rPr>
              <a:t>My </a:t>
            </a:r>
            <a:r>
              <a:rPr sz="1200" spc="-70" dirty="0">
                <a:solidFill>
                  <a:srgbClr val="F9F9F9"/>
                </a:solidFill>
              </a:rPr>
              <a:t>research</a:t>
            </a:r>
            <a:r>
              <a:rPr sz="1200" spc="125" dirty="0">
                <a:solidFill>
                  <a:srgbClr val="F9F9F9"/>
                </a:solidFill>
              </a:rPr>
              <a:t> </a:t>
            </a:r>
            <a:r>
              <a:rPr sz="1200" spc="-70" dirty="0">
                <a:solidFill>
                  <a:srgbClr val="F9F9F9"/>
                </a:solidFill>
              </a:rPr>
              <a:t>questions</a:t>
            </a:r>
            <a:endParaRPr sz="1200"/>
          </a:p>
        </p:txBody>
      </p:sp>
      <p:sp>
        <p:nvSpPr>
          <p:cNvPr id="4" name="object 4"/>
          <p:cNvSpPr txBox="1"/>
          <p:nvPr/>
        </p:nvSpPr>
        <p:spPr>
          <a:xfrm>
            <a:off x="4427613" y="3191529"/>
            <a:ext cx="104775" cy="17462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sz="800" spc="-25" dirty="0">
                <a:solidFill>
                  <a:srgbClr val="22373A"/>
                </a:solidFill>
                <a:latin typeface="Arial"/>
                <a:cs typeface="Arial"/>
              </a:rPr>
              <a:t>2</a:t>
            </a:fld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804949"/>
            <a:ext cx="3910965" cy="19202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spc="-65" dirty="0">
                <a:solidFill>
                  <a:srgbClr val="22373A"/>
                </a:solidFill>
                <a:latin typeface="Arial"/>
                <a:cs typeface="Arial"/>
              </a:rPr>
              <a:t>How is </a:t>
            </a:r>
            <a:r>
              <a:rPr sz="1100" spc="-40" dirty="0">
                <a:solidFill>
                  <a:srgbClr val="22373A"/>
                </a:solidFill>
                <a:latin typeface="Arial"/>
                <a:cs typeface="Arial"/>
              </a:rPr>
              <a:t>our </a:t>
            </a:r>
            <a:r>
              <a:rPr sz="1100" spc="-20" dirty="0">
                <a:solidFill>
                  <a:srgbClr val="22373A"/>
                </a:solidFill>
                <a:latin typeface="Arial"/>
                <a:cs typeface="Arial"/>
              </a:rPr>
              <a:t>ability </a:t>
            </a:r>
            <a:r>
              <a:rPr sz="1100" spc="0" dirty="0">
                <a:solidFill>
                  <a:srgbClr val="22373A"/>
                </a:solidFill>
                <a:latin typeface="Arial"/>
                <a:cs typeface="Arial"/>
              </a:rPr>
              <a:t>to </a:t>
            </a:r>
            <a:r>
              <a:rPr sz="1100" spc="-75" dirty="0">
                <a:solidFill>
                  <a:srgbClr val="22373A"/>
                </a:solidFill>
                <a:latin typeface="Arial"/>
                <a:cs typeface="Arial"/>
              </a:rPr>
              <a:t>solve </a:t>
            </a:r>
            <a:r>
              <a:rPr sz="1100" spc="-70" dirty="0">
                <a:solidFill>
                  <a:srgbClr val="22373A"/>
                </a:solidFill>
                <a:latin typeface="Arial"/>
                <a:cs typeface="Arial"/>
              </a:rPr>
              <a:t>problems </a:t>
            </a:r>
            <a:r>
              <a:rPr sz="1100" spc="-50" dirty="0">
                <a:solidFill>
                  <a:srgbClr val="22373A"/>
                </a:solidFill>
                <a:latin typeface="Arial"/>
                <a:cs typeface="Arial"/>
              </a:rPr>
              <a:t>affected </a:t>
            </a:r>
            <a:r>
              <a:rPr sz="1100" spc="-65" dirty="0">
                <a:solidFill>
                  <a:srgbClr val="22373A"/>
                </a:solidFill>
                <a:latin typeface="Arial"/>
                <a:cs typeface="Arial"/>
              </a:rPr>
              <a:t>by </a:t>
            </a:r>
            <a:r>
              <a:rPr sz="1100" spc="-35" dirty="0">
                <a:solidFill>
                  <a:srgbClr val="22373A"/>
                </a:solidFill>
                <a:latin typeface="Arial"/>
                <a:cs typeface="Arial"/>
              </a:rPr>
              <a:t>the </a:t>
            </a:r>
            <a:r>
              <a:rPr sz="1100" spc="-30" dirty="0">
                <a:solidFill>
                  <a:srgbClr val="22373A"/>
                </a:solidFill>
                <a:latin typeface="Arial"/>
                <a:cs typeface="Arial"/>
              </a:rPr>
              <a:t>tools </a:t>
            </a:r>
            <a:r>
              <a:rPr sz="1100" spc="-110" dirty="0">
                <a:solidFill>
                  <a:srgbClr val="22373A"/>
                </a:solidFill>
                <a:latin typeface="Arial"/>
                <a:cs typeface="Arial"/>
              </a:rPr>
              <a:t>we use </a:t>
            </a:r>
            <a:r>
              <a:rPr sz="1100" spc="0" dirty="0">
                <a:solidFill>
                  <a:srgbClr val="22373A"/>
                </a:solidFill>
                <a:latin typeface="Arial"/>
                <a:cs typeface="Arial"/>
              </a:rPr>
              <a:t>to  </a:t>
            </a:r>
            <a:r>
              <a:rPr sz="1100" spc="-75" dirty="0">
                <a:solidFill>
                  <a:srgbClr val="22373A"/>
                </a:solidFill>
                <a:latin typeface="Arial"/>
                <a:cs typeface="Arial"/>
              </a:rPr>
              <a:t>solve</a:t>
            </a:r>
            <a:r>
              <a:rPr sz="1100" spc="5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Arial"/>
                <a:cs typeface="Arial"/>
              </a:rPr>
              <a:t>them?</a:t>
            </a:r>
            <a:endParaRPr sz="1100">
              <a:latin typeface="Arial"/>
              <a:cs typeface="Arial"/>
            </a:endParaRPr>
          </a:p>
          <a:p>
            <a:pPr marL="12700" marR="703580">
              <a:lnSpc>
                <a:spcPct val="118000"/>
              </a:lnSpc>
            </a:pPr>
            <a:r>
              <a:rPr sz="1100" spc="-60" dirty="0">
                <a:solidFill>
                  <a:srgbClr val="22373A"/>
                </a:solidFill>
                <a:latin typeface="Arial"/>
                <a:cs typeface="Arial"/>
              </a:rPr>
              <a:t>How do </a:t>
            </a:r>
            <a:r>
              <a:rPr sz="1100" spc="-65" dirty="0">
                <a:solidFill>
                  <a:srgbClr val="22373A"/>
                </a:solidFill>
                <a:latin typeface="Arial"/>
                <a:cs typeface="Arial"/>
              </a:rPr>
              <a:t>people </a:t>
            </a:r>
            <a:r>
              <a:rPr sz="1100" spc="-75" dirty="0">
                <a:solidFill>
                  <a:srgbClr val="22373A"/>
                </a:solidFill>
                <a:latin typeface="Arial"/>
                <a:cs typeface="Arial"/>
              </a:rPr>
              <a:t>solve </a:t>
            </a:r>
            <a:r>
              <a:rPr sz="1100" spc="-30" dirty="0">
                <a:solidFill>
                  <a:srgbClr val="22373A"/>
                </a:solidFill>
                <a:latin typeface="Arial"/>
                <a:cs typeface="Arial"/>
              </a:rPr>
              <a:t>the </a:t>
            </a:r>
            <a:r>
              <a:rPr sz="1100" spc="-100" dirty="0">
                <a:solidFill>
                  <a:srgbClr val="22373A"/>
                </a:solidFill>
                <a:latin typeface="Arial"/>
                <a:cs typeface="Arial"/>
              </a:rPr>
              <a:t>same </a:t>
            </a:r>
            <a:r>
              <a:rPr sz="1100" spc="-65" dirty="0">
                <a:solidFill>
                  <a:srgbClr val="22373A"/>
                </a:solidFill>
                <a:latin typeface="Arial"/>
                <a:cs typeface="Arial"/>
              </a:rPr>
              <a:t>problems </a:t>
            </a:r>
            <a:r>
              <a:rPr sz="1100" spc="-60" dirty="0">
                <a:solidFill>
                  <a:srgbClr val="22373A"/>
                </a:solidFill>
                <a:latin typeface="Arial"/>
                <a:cs typeface="Arial"/>
              </a:rPr>
              <a:t>using </a:t>
            </a:r>
            <a:r>
              <a:rPr sz="1100" spc="-30" dirty="0">
                <a:solidFill>
                  <a:srgbClr val="22373A"/>
                </a:solidFill>
                <a:latin typeface="Arial"/>
                <a:cs typeface="Arial"/>
              </a:rPr>
              <a:t>different  </a:t>
            </a:r>
            <a:r>
              <a:rPr sz="1100" spc="-50" dirty="0">
                <a:solidFill>
                  <a:srgbClr val="22373A"/>
                </a:solidFill>
                <a:latin typeface="Arial"/>
                <a:cs typeface="Arial"/>
              </a:rPr>
              <a:t>programming</a:t>
            </a:r>
            <a:r>
              <a:rPr sz="1100" spc="5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spc="-80" dirty="0">
                <a:solidFill>
                  <a:srgbClr val="22373A"/>
                </a:solidFill>
                <a:latin typeface="Arial"/>
                <a:cs typeface="Arial"/>
              </a:rPr>
              <a:t>languages?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1100" b="1" spc="-30" dirty="0">
                <a:solidFill>
                  <a:srgbClr val="22373A"/>
                </a:solidFill>
                <a:latin typeface="Arial"/>
                <a:cs typeface="Arial"/>
              </a:rPr>
              <a:t>This </a:t>
            </a:r>
            <a:r>
              <a:rPr sz="1100" b="1" spc="-20" dirty="0">
                <a:solidFill>
                  <a:srgbClr val="22373A"/>
                </a:solidFill>
                <a:latin typeface="Arial"/>
                <a:cs typeface="Arial"/>
              </a:rPr>
              <a:t>data</a:t>
            </a:r>
            <a:r>
              <a:rPr sz="1100" b="1" spc="-6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b="1" spc="-20" dirty="0">
                <a:solidFill>
                  <a:srgbClr val="22373A"/>
                </a:solidFill>
                <a:latin typeface="Arial"/>
                <a:cs typeface="Arial"/>
              </a:rPr>
              <a:t>blitz:</a:t>
            </a:r>
            <a:endParaRPr sz="1100">
              <a:latin typeface="Arial"/>
              <a:cs typeface="Arial"/>
            </a:endParaRPr>
          </a:p>
          <a:p>
            <a:pPr marL="289560" marR="116205" indent="-177165">
              <a:lnSpc>
                <a:spcPct val="118000"/>
              </a:lnSpc>
              <a:spcBef>
                <a:spcPts val="300"/>
              </a:spcBef>
              <a:buChar char="•"/>
              <a:tabLst>
                <a:tab pos="290195" algn="l"/>
              </a:tabLst>
            </a:pPr>
            <a:r>
              <a:rPr sz="1100" spc="-60" dirty="0">
                <a:solidFill>
                  <a:srgbClr val="22373A"/>
                </a:solidFill>
                <a:latin typeface="Arial"/>
                <a:cs typeface="Arial"/>
              </a:rPr>
              <a:t>Explore </a:t>
            </a:r>
            <a:r>
              <a:rPr sz="1100" spc="-70" dirty="0">
                <a:solidFill>
                  <a:srgbClr val="22373A"/>
                </a:solidFill>
                <a:latin typeface="Arial"/>
                <a:cs typeface="Arial"/>
              </a:rPr>
              <a:t>survey </a:t>
            </a:r>
            <a:r>
              <a:rPr sz="1100" spc="-90" dirty="0">
                <a:solidFill>
                  <a:srgbClr val="22373A"/>
                </a:solidFill>
                <a:latin typeface="Arial"/>
                <a:cs typeface="Arial"/>
              </a:rPr>
              <a:t>responses </a:t>
            </a:r>
            <a:r>
              <a:rPr sz="1100" spc="-55" dirty="0">
                <a:solidFill>
                  <a:srgbClr val="22373A"/>
                </a:solidFill>
                <a:latin typeface="Arial"/>
                <a:cs typeface="Arial"/>
              </a:rPr>
              <a:t>given </a:t>
            </a:r>
            <a:r>
              <a:rPr sz="1100" spc="-65" dirty="0">
                <a:solidFill>
                  <a:srgbClr val="22373A"/>
                </a:solidFill>
                <a:latin typeface="Arial"/>
                <a:cs typeface="Arial"/>
              </a:rPr>
              <a:t>by </a:t>
            </a:r>
            <a:r>
              <a:rPr sz="1100" spc="-60" dirty="0">
                <a:solidFill>
                  <a:srgbClr val="22373A"/>
                </a:solidFill>
                <a:latin typeface="Arial"/>
                <a:cs typeface="Arial"/>
              </a:rPr>
              <a:t>professional </a:t>
            </a:r>
            <a:r>
              <a:rPr sz="1100" spc="-65" dirty="0">
                <a:solidFill>
                  <a:srgbClr val="22373A"/>
                </a:solidFill>
                <a:latin typeface="Arial"/>
                <a:cs typeface="Arial"/>
              </a:rPr>
              <a:t>and </a:t>
            </a:r>
            <a:r>
              <a:rPr sz="1100" spc="-70" dirty="0">
                <a:solidFill>
                  <a:srgbClr val="22373A"/>
                </a:solidFill>
                <a:latin typeface="Arial"/>
                <a:cs typeface="Arial"/>
              </a:rPr>
              <a:t>academic  </a:t>
            </a:r>
            <a:r>
              <a:rPr sz="1100" spc="-60" dirty="0">
                <a:solidFill>
                  <a:srgbClr val="22373A"/>
                </a:solidFill>
                <a:latin typeface="Arial"/>
                <a:cs typeface="Arial"/>
              </a:rPr>
              <a:t>programmers.</a:t>
            </a:r>
            <a:endParaRPr sz="1100">
              <a:latin typeface="Arial"/>
              <a:cs typeface="Arial"/>
            </a:endParaRPr>
          </a:p>
          <a:p>
            <a:pPr marL="289560" marR="176530" indent="-177165">
              <a:lnSpc>
                <a:spcPct val="118000"/>
              </a:lnSpc>
              <a:buChar char="•"/>
              <a:tabLst>
                <a:tab pos="290195" algn="l"/>
              </a:tabLst>
            </a:pPr>
            <a:r>
              <a:rPr sz="1100" spc="-90" dirty="0">
                <a:solidFill>
                  <a:srgbClr val="22373A"/>
                </a:solidFill>
                <a:latin typeface="Arial"/>
                <a:cs typeface="Arial"/>
              </a:rPr>
              <a:t>We asked </a:t>
            </a:r>
            <a:r>
              <a:rPr sz="1100" spc="-35" dirty="0">
                <a:solidFill>
                  <a:srgbClr val="22373A"/>
                </a:solidFill>
                <a:latin typeface="Arial"/>
                <a:cs typeface="Arial"/>
              </a:rPr>
              <a:t>them </a:t>
            </a:r>
            <a:r>
              <a:rPr sz="1100" spc="-25" dirty="0">
                <a:solidFill>
                  <a:srgbClr val="22373A"/>
                </a:solidFill>
                <a:latin typeface="Arial"/>
                <a:cs typeface="Arial"/>
              </a:rPr>
              <a:t>what </a:t>
            </a:r>
            <a:r>
              <a:rPr sz="1100" spc="-80" dirty="0">
                <a:solidFill>
                  <a:srgbClr val="22373A"/>
                </a:solidFill>
                <a:latin typeface="Arial"/>
                <a:cs typeface="Arial"/>
              </a:rPr>
              <a:t>languages </a:t>
            </a:r>
            <a:r>
              <a:rPr sz="1100" spc="-35" dirty="0">
                <a:solidFill>
                  <a:srgbClr val="22373A"/>
                </a:solidFill>
                <a:latin typeface="Arial"/>
                <a:cs typeface="Arial"/>
              </a:rPr>
              <a:t>they </a:t>
            </a:r>
            <a:r>
              <a:rPr sz="1100" spc="-65" dirty="0">
                <a:solidFill>
                  <a:srgbClr val="22373A"/>
                </a:solidFill>
                <a:latin typeface="Arial"/>
                <a:cs typeface="Arial"/>
              </a:rPr>
              <a:t>knew and </a:t>
            </a:r>
            <a:r>
              <a:rPr sz="1100" spc="-15" dirty="0">
                <a:solidFill>
                  <a:srgbClr val="22373A"/>
                </a:solidFill>
                <a:latin typeface="Arial"/>
                <a:cs typeface="Arial"/>
              </a:rPr>
              <a:t>their </a:t>
            </a:r>
            <a:r>
              <a:rPr sz="1100" spc="-50" dirty="0">
                <a:solidFill>
                  <a:srgbClr val="22373A"/>
                </a:solidFill>
                <a:latin typeface="Arial"/>
                <a:cs typeface="Arial"/>
              </a:rPr>
              <a:t>beliefs  </a:t>
            </a:r>
            <a:r>
              <a:rPr sz="1100" spc="-30" dirty="0">
                <a:solidFill>
                  <a:srgbClr val="22373A"/>
                </a:solidFill>
                <a:latin typeface="Arial"/>
                <a:cs typeface="Arial"/>
              </a:rPr>
              <a:t>about</a:t>
            </a:r>
            <a:r>
              <a:rPr sz="1100" spc="5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Arial"/>
                <a:cs typeface="Arial"/>
              </a:rPr>
              <a:t>programming.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31413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65" dirty="0">
                <a:solidFill>
                  <a:srgbClr val="F9F9F9"/>
                </a:solidFill>
              </a:rPr>
              <a:t>Language paradigms </a:t>
            </a:r>
            <a:r>
              <a:rPr sz="1200" spc="-55" dirty="0">
                <a:solidFill>
                  <a:srgbClr val="F9F9F9"/>
                </a:solidFill>
              </a:rPr>
              <a:t>and </a:t>
            </a:r>
            <a:r>
              <a:rPr sz="1200" spc="-90" dirty="0">
                <a:solidFill>
                  <a:srgbClr val="F9F9F9"/>
                </a:solidFill>
              </a:rPr>
              <a:t>years </a:t>
            </a:r>
            <a:r>
              <a:rPr sz="1200" dirty="0">
                <a:solidFill>
                  <a:srgbClr val="F9F9F9"/>
                </a:solidFill>
              </a:rPr>
              <a:t>to</a:t>
            </a:r>
            <a:r>
              <a:rPr sz="1200" spc="30" dirty="0">
                <a:solidFill>
                  <a:srgbClr val="F9F9F9"/>
                </a:solidFill>
              </a:rPr>
              <a:t> </a:t>
            </a:r>
            <a:r>
              <a:rPr sz="1200" spc="-60" dirty="0">
                <a:solidFill>
                  <a:srgbClr val="F9F9F9"/>
                </a:solidFill>
              </a:rPr>
              <a:t>proficiency</a:t>
            </a:r>
            <a:endParaRPr sz="12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87972" y="589829"/>
          <a:ext cx="3655056" cy="22961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2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52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52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52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5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52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52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6637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041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EBEBEB"/>
                      </a:solidFill>
                      <a:prstDash val="solid"/>
                    </a:lnR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9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9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9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9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9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9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09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09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041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T w="6350">
                      <a:solidFill>
                        <a:srgbClr val="EBEBEB"/>
                      </a:solidFill>
                      <a:prstDash val="solid"/>
                    </a:lnT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1047048" y="912273"/>
            <a:ext cx="3035343" cy="9455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49283" y="725136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16733" y="0"/>
                </a:moveTo>
                <a:lnTo>
                  <a:pt x="4859" y="0"/>
                </a:lnTo>
                <a:lnTo>
                  <a:pt x="0" y="4859"/>
                </a:lnTo>
                <a:lnTo>
                  <a:pt x="0" y="16733"/>
                </a:lnTo>
                <a:lnTo>
                  <a:pt x="4859" y="21593"/>
                </a:lnTo>
                <a:lnTo>
                  <a:pt x="16733" y="21593"/>
                </a:lnTo>
                <a:lnTo>
                  <a:pt x="21593" y="16733"/>
                </a:lnTo>
                <a:lnTo>
                  <a:pt x="21593" y="4859"/>
                </a:lnTo>
                <a:lnTo>
                  <a:pt x="167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49283" y="725136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0" y="10824"/>
                </a:moveTo>
                <a:lnTo>
                  <a:pt x="0" y="4859"/>
                </a:lnTo>
                <a:lnTo>
                  <a:pt x="4859" y="0"/>
                </a:lnTo>
                <a:lnTo>
                  <a:pt x="10824" y="0"/>
                </a:lnTo>
                <a:lnTo>
                  <a:pt x="16733" y="0"/>
                </a:lnTo>
                <a:lnTo>
                  <a:pt x="21593" y="4859"/>
                </a:lnTo>
                <a:lnTo>
                  <a:pt x="21593" y="10824"/>
                </a:lnTo>
                <a:lnTo>
                  <a:pt x="21593" y="16733"/>
                </a:lnTo>
                <a:lnTo>
                  <a:pt x="16733" y="21593"/>
                </a:lnTo>
                <a:lnTo>
                  <a:pt x="10824" y="21593"/>
                </a:lnTo>
                <a:lnTo>
                  <a:pt x="4859" y="21593"/>
                </a:lnTo>
                <a:lnTo>
                  <a:pt x="0" y="16733"/>
                </a:lnTo>
                <a:lnTo>
                  <a:pt x="0" y="10824"/>
                </a:lnTo>
              </a:path>
            </a:pathLst>
          </a:custGeom>
          <a:ln w="39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50974" y="2176452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16733" y="0"/>
                </a:moveTo>
                <a:lnTo>
                  <a:pt x="4859" y="0"/>
                </a:lnTo>
                <a:lnTo>
                  <a:pt x="0" y="4859"/>
                </a:lnTo>
                <a:lnTo>
                  <a:pt x="0" y="16733"/>
                </a:lnTo>
                <a:lnTo>
                  <a:pt x="4859" y="21593"/>
                </a:lnTo>
                <a:lnTo>
                  <a:pt x="16733" y="21593"/>
                </a:lnTo>
                <a:lnTo>
                  <a:pt x="21593" y="16733"/>
                </a:lnTo>
                <a:lnTo>
                  <a:pt x="21593" y="4859"/>
                </a:lnTo>
                <a:lnTo>
                  <a:pt x="167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50974" y="2176452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0" y="10769"/>
                </a:moveTo>
                <a:lnTo>
                  <a:pt x="0" y="4859"/>
                </a:lnTo>
                <a:lnTo>
                  <a:pt x="4859" y="0"/>
                </a:lnTo>
                <a:lnTo>
                  <a:pt x="10769" y="0"/>
                </a:lnTo>
                <a:lnTo>
                  <a:pt x="16733" y="0"/>
                </a:lnTo>
                <a:lnTo>
                  <a:pt x="21593" y="4859"/>
                </a:lnTo>
                <a:lnTo>
                  <a:pt x="21593" y="10769"/>
                </a:lnTo>
                <a:lnTo>
                  <a:pt x="21593" y="16733"/>
                </a:lnTo>
                <a:lnTo>
                  <a:pt x="16733" y="21593"/>
                </a:lnTo>
                <a:lnTo>
                  <a:pt x="10769" y="21593"/>
                </a:lnTo>
                <a:lnTo>
                  <a:pt x="4859" y="21593"/>
                </a:lnTo>
                <a:lnTo>
                  <a:pt x="0" y="16733"/>
                </a:lnTo>
                <a:lnTo>
                  <a:pt x="0" y="10769"/>
                </a:lnTo>
              </a:path>
            </a:pathLst>
          </a:custGeom>
          <a:ln w="39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69476" y="2316729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16733" y="0"/>
                </a:moveTo>
                <a:lnTo>
                  <a:pt x="4859" y="0"/>
                </a:lnTo>
                <a:lnTo>
                  <a:pt x="0" y="4859"/>
                </a:lnTo>
                <a:lnTo>
                  <a:pt x="0" y="16733"/>
                </a:lnTo>
                <a:lnTo>
                  <a:pt x="4859" y="21593"/>
                </a:lnTo>
                <a:lnTo>
                  <a:pt x="16733" y="21593"/>
                </a:lnTo>
                <a:lnTo>
                  <a:pt x="21593" y="16733"/>
                </a:lnTo>
                <a:lnTo>
                  <a:pt x="21593" y="4859"/>
                </a:lnTo>
                <a:lnTo>
                  <a:pt x="167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69476" y="2316729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0" y="10769"/>
                </a:moveTo>
                <a:lnTo>
                  <a:pt x="0" y="4859"/>
                </a:lnTo>
                <a:lnTo>
                  <a:pt x="4859" y="0"/>
                </a:lnTo>
                <a:lnTo>
                  <a:pt x="10769" y="0"/>
                </a:lnTo>
                <a:lnTo>
                  <a:pt x="16733" y="0"/>
                </a:lnTo>
                <a:lnTo>
                  <a:pt x="21593" y="4859"/>
                </a:lnTo>
                <a:lnTo>
                  <a:pt x="21593" y="10769"/>
                </a:lnTo>
                <a:lnTo>
                  <a:pt x="21593" y="16733"/>
                </a:lnTo>
                <a:lnTo>
                  <a:pt x="16733" y="21593"/>
                </a:lnTo>
                <a:lnTo>
                  <a:pt x="10769" y="21593"/>
                </a:lnTo>
                <a:lnTo>
                  <a:pt x="4859" y="21593"/>
                </a:lnTo>
                <a:lnTo>
                  <a:pt x="0" y="16733"/>
                </a:lnTo>
                <a:lnTo>
                  <a:pt x="0" y="10769"/>
                </a:lnTo>
              </a:path>
            </a:pathLst>
          </a:custGeom>
          <a:ln w="39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92991" y="613356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16733" y="0"/>
                </a:moveTo>
                <a:lnTo>
                  <a:pt x="4859" y="0"/>
                </a:lnTo>
                <a:lnTo>
                  <a:pt x="0" y="4859"/>
                </a:lnTo>
                <a:lnTo>
                  <a:pt x="0" y="16733"/>
                </a:lnTo>
                <a:lnTo>
                  <a:pt x="4859" y="21593"/>
                </a:lnTo>
                <a:lnTo>
                  <a:pt x="16733" y="21593"/>
                </a:lnTo>
                <a:lnTo>
                  <a:pt x="21593" y="16733"/>
                </a:lnTo>
                <a:lnTo>
                  <a:pt x="21593" y="4859"/>
                </a:lnTo>
                <a:lnTo>
                  <a:pt x="167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92991" y="613356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0" y="10824"/>
                </a:moveTo>
                <a:lnTo>
                  <a:pt x="0" y="4859"/>
                </a:lnTo>
                <a:lnTo>
                  <a:pt x="4859" y="0"/>
                </a:lnTo>
                <a:lnTo>
                  <a:pt x="10824" y="0"/>
                </a:lnTo>
                <a:lnTo>
                  <a:pt x="16733" y="0"/>
                </a:lnTo>
                <a:lnTo>
                  <a:pt x="21593" y="4859"/>
                </a:lnTo>
                <a:lnTo>
                  <a:pt x="21593" y="10824"/>
                </a:lnTo>
                <a:lnTo>
                  <a:pt x="21593" y="16733"/>
                </a:lnTo>
                <a:lnTo>
                  <a:pt x="16733" y="21593"/>
                </a:lnTo>
                <a:lnTo>
                  <a:pt x="10824" y="21593"/>
                </a:lnTo>
                <a:lnTo>
                  <a:pt x="4859" y="21593"/>
                </a:lnTo>
                <a:lnTo>
                  <a:pt x="0" y="16733"/>
                </a:lnTo>
                <a:lnTo>
                  <a:pt x="0" y="10824"/>
                </a:lnTo>
              </a:path>
            </a:pathLst>
          </a:custGeom>
          <a:ln w="39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69365" y="2293975"/>
            <a:ext cx="21590" cy="22225"/>
          </a:xfrm>
          <a:custGeom>
            <a:avLst/>
            <a:gdLst/>
            <a:ahLst/>
            <a:cxnLst/>
            <a:rect l="l" t="t" r="r" b="b"/>
            <a:pathLst>
              <a:path w="21590" h="22225">
                <a:moveTo>
                  <a:pt x="16733" y="0"/>
                </a:moveTo>
                <a:lnTo>
                  <a:pt x="4804" y="0"/>
                </a:lnTo>
                <a:lnTo>
                  <a:pt x="0" y="4859"/>
                </a:lnTo>
                <a:lnTo>
                  <a:pt x="0" y="16733"/>
                </a:lnTo>
                <a:lnTo>
                  <a:pt x="4804" y="21593"/>
                </a:lnTo>
                <a:lnTo>
                  <a:pt x="16733" y="21593"/>
                </a:lnTo>
                <a:lnTo>
                  <a:pt x="21538" y="16733"/>
                </a:lnTo>
                <a:lnTo>
                  <a:pt x="21538" y="4859"/>
                </a:lnTo>
                <a:lnTo>
                  <a:pt x="167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69365" y="2293975"/>
            <a:ext cx="21590" cy="22225"/>
          </a:xfrm>
          <a:custGeom>
            <a:avLst/>
            <a:gdLst/>
            <a:ahLst/>
            <a:cxnLst/>
            <a:rect l="l" t="t" r="r" b="b"/>
            <a:pathLst>
              <a:path w="21590" h="22225">
                <a:moveTo>
                  <a:pt x="0" y="10824"/>
                </a:moveTo>
                <a:lnTo>
                  <a:pt x="0" y="4859"/>
                </a:lnTo>
                <a:lnTo>
                  <a:pt x="4804" y="0"/>
                </a:lnTo>
                <a:lnTo>
                  <a:pt x="10769" y="0"/>
                </a:lnTo>
                <a:lnTo>
                  <a:pt x="16733" y="0"/>
                </a:lnTo>
                <a:lnTo>
                  <a:pt x="21538" y="4859"/>
                </a:lnTo>
                <a:lnTo>
                  <a:pt x="21538" y="10824"/>
                </a:lnTo>
                <a:lnTo>
                  <a:pt x="21538" y="16733"/>
                </a:lnTo>
                <a:lnTo>
                  <a:pt x="16733" y="21593"/>
                </a:lnTo>
                <a:lnTo>
                  <a:pt x="10769" y="21593"/>
                </a:lnTo>
                <a:lnTo>
                  <a:pt x="4804" y="21593"/>
                </a:lnTo>
                <a:lnTo>
                  <a:pt x="0" y="16733"/>
                </a:lnTo>
                <a:lnTo>
                  <a:pt x="0" y="10824"/>
                </a:lnTo>
              </a:path>
            </a:pathLst>
          </a:custGeom>
          <a:ln w="39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060661" y="782461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16733" y="0"/>
                </a:moveTo>
                <a:lnTo>
                  <a:pt x="4859" y="0"/>
                </a:lnTo>
                <a:lnTo>
                  <a:pt x="0" y="4859"/>
                </a:lnTo>
                <a:lnTo>
                  <a:pt x="0" y="16733"/>
                </a:lnTo>
                <a:lnTo>
                  <a:pt x="4859" y="21593"/>
                </a:lnTo>
                <a:lnTo>
                  <a:pt x="16733" y="21593"/>
                </a:lnTo>
                <a:lnTo>
                  <a:pt x="21593" y="16733"/>
                </a:lnTo>
                <a:lnTo>
                  <a:pt x="21593" y="4859"/>
                </a:lnTo>
                <a:lnTo>
                  <a:pt x="167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60661" y="782462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0" y="10824"/>
                </a:moveTo>
                <a:lnTo>
                  <a:pt x="0" y="4859"/>
                </a:lnTo>
                <a:lnTo>
                  <a:pt x="4859" y="0"/>
                </a:lnTo>
                <a:lnTo>
                  <a:pt x="10769" y="0"/>
                </a:lnTo>
                <a:lnTo>
                  <a:pt x="16733" y="0"/>
                </a:lnTo>
                <a:lnTo>
                  <a:pt x="21593" y="4859"/>
                </a:lnTo>
                <a:lnTo>
                  <a:pt x="21593" y="10824"/>
                </a:lnTo>
                <a:lnTo>
                  <a:pt x="21593" y="16733"/>
                </a:lnTo>
                <a:lnTo>
                  <a:pt x="16733" y="21593"/>
                </a:lnTo>
                <a:lnTo>
                  <a:pt x="10769" y="21593"/>
                </a:lnTo>
                <a:lnTo>
                  <a:pt x="4859" y="21593"/>
                </a:lnTo>
                <a:lnTo>
                  <a:pt x="0" y="16733"/>
                </a:lnTo>
                <a:lnTo>
                  <a:pt x="0" y="10824"/>
                </a:lnTo>
              </a:path>
            </a:pathLst>
          </a:custGeom>
          <a:ln w="39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068612" y="739274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16733" y="0"/>
                </a:moveTo>
                <a:lnTo>
                  <a:pt x="4859" y="0"/>
                </a:lnTo>
                <a:lnTo>
                  <a:pt x="0" y="4859"/>
                </a:lnTo>
                <a:lnTo>
                  <a:pt x="0" y="16733"/>
                </a:lnTo>
                <a:lnTo>
                  <a:pt x="4859" y="21593"/>
                </a:lnTo>
                <a:lnTo>
                  <a:pt x="16733" y="21593"/>
                </a:lnTo>
                <a:lnTo>
                  <a:pt x="21593" y="16733"/>
                </a:lnTo>
                <a:lnTo>
                  <a:pt x="21593" y="4859"/>
                </a:lnTo>
                <a:lnTo>
                  <a:pt x="167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068612" y="739274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0" y="10824"/>
                </a:moveTo>
                <a:lnTo>
                  <a:pt x="0" y="4859"/>
                </a:lnTo>
                <a:lnTo>
                  <a:pt x="4859" y="0"/>
                </a:lnTo>
                <a:lnTo>
                  <a:pt x="10769" y="0"/>
                </a:lnTo>
                <a:lnTo>
                  <a:pt x="16733" y="0"/>
                </a:lnTo>
                <a:lnTo>
                  <a:pt x="21593" y="4859"/>
                </a:lnTo>
                <a:lnTo>
                  <a:pt x="21593" y="10824"/>
                </a:lnTo>
                <a:lnTo>
                  <a:pt x="21593" y="16733"/>
                </a:lnTo>
                <a:lnTo>
                  <a:pt x="16733" y="21593"/>
                </a:lnTo>
                <a:lnTo>
                  <a:pt x="10769" y="21593"/>
                </a:lnTo>
                <a:lnTo>
                  <a:pt x="4859" y="21593"/>
                </a:lnTo>
                <a:lnTo>
                  <a:pt x="0" y="16733"/>
                </a:lnTo>
                <a:lnTo>
                  <a:pt x="0" y="10824"/>
                </a:lnTo>
              </a:path>
            </a:pathLst>
          </a:custGeom>
          <a:ln w="39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064580" y="623076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16733" y="0"/>
                </a:moveTo>
                <a:lnTo>
                  <a:pt x="4859" y="0"/>
                </a:lnTo>
                <a:lnTo>
                  <a:pt x="0" y="4859"/>
                </a:lnTo>
                <a:lnTo>
                  <a:pt x="0" y="16733"/>
                </a:lnTo>
                <a:lnTo>
                  <a:pt x="4859" y="21593"/>
                </a:lnTo>
                <a:lnTo>
                  <a:pt x="16733" y="21593"/>
                </a:lnTo>
                <a:lnTo>
                  <a:pt x="21593" y="16733"/>
                </a:lnTo>
                <a:lnTo>
                  <a:pt x="21593" y="4859"/>
                </a:lnTo>
                <a:lnTo>
                  <a:pt x="167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064580" y="623076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0" y="10769"/>
                </a:moveTo>
                <a:lnTo>
                  <a:pt x="0" y="4859"/>
                </a:lnTo>
                <a:lnTo>
                  <a:pt x="4859" y="0"/>
                </a:lnTo>
                <a:lnTo>
                  <a:pt x="10824" y="0"/>
                </a:lnTo>
                <a:lnTo>
                  <a:pt x="16733" y="0"/>
                </a:lnTo>
                <a:lnTo>
                  <a:pt x="21593" y="4859"/>
                </a:lnTo>
                <a:lnTo>
                  <a:pt x="21593" y="10769"/>
                </a:lnTo>
                <a:lnTo>
                  <a:pt x="21593" y="16733"/>
                </a:lnTo>
                <a:lnTo>
                  <a:pt x="16733" y="21593"/>
                </a:lnTo>
                <a:lnTo>
                  <a:pt x="10824" y="21593"/>
                </a:lnTo>
                <a:lnTo>
                  <a:pt x="4859" y="21593"/>
                </a:lnTo>
                <a:lnTo>
                  <a:pt x="0" y="16733"/>
                </a:lnTo>
                <a:lnTo>
                  <a:pt x="0" y="10769"/>
                </a:lnTo>
              </a:path>
            </a:pathLst>
          </a:custGeom>
          <a:ln w="39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29215" y="2160712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16733" y="0"/>
                </a:moveTo>
                <a:lnTo>
                  <a:pt x="4859" y="0"/>
                </a:lnTo>
                <a:lnTo>
                  <a:pt x="0" y="4859"/>
                </a:lnTo>
                <a:lnTo>
                  <a:pt x="0" y="16733"/>
                </a:lnTo>
                <a:lnTo>
                  <a:pt x="4859" y="21593"/>
                </a:lnTo>
                <a:lnTo>
                  <a:pt x="16733" y="21593"/>
                </a:lnTo>
                <a:lnTo>
                  <a:pt x="21593" y="16733"/>
                </a:lnTo>
                <a:lnTo>
                  <a:pt x="21593" y="4859"/>
                </a:lnTo>
                <a:lnTo>
                  <a:pt x="167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29215" y="2160712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0" y="10824"/>
                </a:moveTo>
                <a:lnTo>
                  <a:pt x="0" y="4859"/>
                </a:lnTo>
                <a:lnTo>
                  <a:pt x="4859" y="0"/>
                </a:lnTo>
                <a:lnTo>
                  <a:pt x="10769" y="0"/>
                </a:lnTo>
                <a:lnTo>
                  <a:pt x="16733" y="0"/>
                </a:lnTo>
                <a:lnTo>
                  <a:pt x="21593" y="4859"/>
                </a:lnTo>
                <a:lnTo>
                  <a:pt x="21593" y="10824"/>
                </a:lnTo>
                <a:lnTo>
                  <a:pt x="21593" y="16733"/>
                </a:lnTo>
                <a:lnTo>
                  <a:pt x="16733" y="21593"/>
                </a:lnTo>
                <a:lnTo>
                  <a:pt x="10769" y="21593"/>
                </a:lnTo>
                <a:lnTo>
                  <a:pt x="4859" y="21593"/>
                </a:lnTo>
                <a:lnTo>
                  <a:pt x="0" y="16733"/>
                </a:lnTo>
                <a:lnTo>
                  <a:pt x="0" y="10824"/>
                </a:lnTo>
              </a:path>
            </a:pathLst>
          </a:custGeom>
          <a:ln w="39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89654" y="710832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16733" y="0"/>
                </a:moveTo>
                <a:lnTo>
                  <a:pt x="4859" y="0"/>
                </a:lnTo>
                <a:lnTo>
                  <a:pt x="0" y="4859"/>
                </a:lnTo>
                <a:lnTo>
                  <a:pt x="0" y="16733"/>
                </a:lnTo>
                <a:lnTo>
                  <a:pt x="4859" y="21593"/>
                </a:lnTo>
                <a:lnTo>
                  <a:pt x="16733" y="21593"/>
                </a:lnTo>
                <a:lnTo>
                  <a:pt x="21593" y="16733"/>
                </a:lnTo>
                <a:lnTo>
                  <a:pt x="21593" y="4859"/>
                </a:lnTo>
                <a:lnTo>
                  <a:pt x="167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089654" y="710832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0" y="10824"/>
                </a:moveTo>
                <a:lnTo>
                  <a:pt x="0" y="4859"/>
                </a:lnTo>
                <a:lnTo>
                  <a:pt x="4859" y="0"/>
                </a:lnTo>
                <a:lnTo>
                  <a:pt x="10824" y="0"/>
                </a:lnTo>
                <a:lnTo>
                  <a:pt x="16733" y="0"/>
                </a:lnTo>
                <a:lnTo>
                  <a:pt x="21593" y="4859"/>
                </a:lnTo>
                <a:lnTo>
                  <a:pt x="21593" y="10824"/>
                </a:lnTo>
                <a:lnTo>
                  <a:pt x="21593" y="16733"/>
                </a:lnTo>
                <a:lnTo>
                  <a:pt x="16733" y="21593"/>
                </a:lnTo>
                <a:lnTo>
                  <a:pt x="10824" y="21593"/>
                </a:lnTo>
                <a:lnTo>
                  <a:pt x="4859" y="21593"/>
                </a:lnTo>
                <a:lnTo>
                  <a:pt x="0" y="16733"/>
                </a:lnTo>
                <a:lnTo>
                  <a:pt x="0" y="10824"/>
                </a:lnTo>
              </a:path>
            </a:pathLst>
          </a:custGeom>
          <a:ln w="39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64091" y="589829"/>
            <a:ext cx="22225" cy="19050"/>
          </a:xfrm>
          <a:custGeom>
            <a:avLst/>
            <a:gdLst/>
            <a:ahLst/>
            <a:cxnLst/>
            <a:rect l="l" t="t" r="r" b="b"/>
            <a:pathLst>
              <a:path w="22225" h="19050">
                <a:moveTo>
                  <a:pt x="19440" y="0"/>
                </a:moveTo>
                <a:lnTo>
                  <a:pt x="2153" y="0"/>
                </a:lnTo>
                <a:lnTo>
                  <a:pt x="0" y="2153"/>
                </a:lnTo>
                <a:lnTo>
                  <a:pt x="0" y="14027"/>
                </a:lnTo>
                <a:lnTo>
                  <a:pt x="4859" y="18887"/>
                </a:lnTo>
                <a:lnTo>
                  <a:pt x="16733" y="18887"/>
                </a:lnTo>
                <a:lnTo>
                  <a:pt x="21593" y="14027"/>
                </a:lnTo>
                <a:lnTo>
                  <a:pt x="21593" y="2153"/>
                </a:lnTo>
                <a:lnTo>
                  <a:pt x="194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764090" y="589829"/>
            <a:ext cx="22225" cy="19050"/>
          </a:xfrm>
          <a:custGeom>
            <a:avLst/>
            <a:gdLst/>
            <a:ahLst/>
            <a:cxnLst/>
            <a:rect l="l" t="t" r="r" b="b"/>
            <a:pathLst>
              <a:path w="22225" h="19050">
                <a:moveTo>
                  <a:pt x="0" y="8063"/>
                </a:moveTo>
                <a:lnTo>
                  <a:pt x="0" y="2153"/>
                </a:lnTo>
                <a:lnTo>
                  <a:pt x="2153" y="0"/>
                </a:lnTo>
                <a:lnTo>
                  <a:pt x="19440" y="0"/>
                </a:lnTo>
                <a:lnTo>
                  <a:pt x="21593" y="2153"/>
                </a:lnTo>
                <a:lnTo>
                  <a:pt x="21593" y="8063"/>
                </a:lnTo>
                <a:lnTo>
                  <a:pt x="21593" y="14027"/>
                </a:lnTo>
                <a:lnTo>
                  <a:pt x="16733" y="18887"/>
                </a:lnTo>
                <a:lnTo>
                  <a:pt x="10824" y="18887"/>
                </a:lnTo>
                <a:lnTo>
                  <a:pt x="4859" y="18887"/>
                </a:lnTo>
                <a:lnTo>
                  <a:pt x="0" y="14027"/>
                </a:lnTo>
                <a:lnTo>
                  <a:pt x="0" y="8063"/>
                </a:lnTo>
              </a:path>
            </a:pathLst>
          </a:custGeom>
          <a:ln w="39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096945" y="736457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16733" y="0"/>
                </a:moveTo>
                <a:lnTo>
                  <a:pt x="4859" y="0"/>
                </a:lnTo>
                <a:lnTo>
                  <a:pt x="0" y="4859"/>
                </a:lnTo>
                <a:lnTo>
                  <a:pt x="0" y="16733"/>
                </a:lnTo>
                <a:lnTo>
                  <a:pt x="4859" y="21593"/>
                </a:lnTo>
                <a:lnTo>
                  <a:pt x="16733" y="21593"/>
                </a:lnTo>
                <a:lnTo>
                  <a:pt x="21593" y="16733"/>
                </a:lnTo>
                <a:lnTo>
                  <a:pt x="21593" y="4859"/>
                </a:lnTo>
                <a:lnTo>
                  <a:pt x="167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096945" y="736457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0" y="10824"/>
                </a:moveTo>
                <a:lnTo>
                  <a:pt x="0" y="4859"/>
                </a:lnTo>
                <a:lnTo>
                  <a:pt x="4859" y="0"/>
                </a:lnTo>
                <a:lnTo>
                  <a:pt x="10769" y="0"/>
                </a:lnTo>
                <a:lnTo>
                  <a:pt x="16733" y="0"/>
                </a:lnTo>
                <a:lnTo>
                  <a:pt x="21593" y="4859"/>
                </a:lnTo>
                <a:lnTo>
                  <a:pt x="21593" y="10824"/>
                </a:lnTo>
                <a:lnTo>
                  <a:pt x="21593" y="16733"/>
                </a:lnTo>
                <a:lnTo>
                  <a:pt x="16733" y="21593"/>
                </a:lnTo>
                <a:lnTo>
                  <a:pt x="10769" y="21593"/>
                </a:lnTo>
                <a:lnTo>
                  <a:pt x="4859" y="21593"/>
                </a:lnTo>
                <a:lnTo>
                  <a:pt x="0" y="16733"/>
                </a:lnTo>
                <a:lnTo>
                  <a:pt x="0" y="10824"/>
                </a:lnTo>
              </a:path>
            </a:pathLst>
          </a:custGeom>
          <a:ln w="39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100315" y="2684929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16733" y="0"/>
                </a:moveTo>
                <a:lnTo>
                  <a:pt x="4859" y="0"/>
                </a:lnTo>
                <a:lnTo>
                  <a:pt x="0" y="4859"/>
                </a:lnTo>
                <a:lnTo>
                  <a:pt x="0" y="16733"/>
                </a:lnTo>
                <a:lnTo>
                  <a:pt x="4859" y="21593"/>
                </a:lnTo>
                <a:lnTo>
                  <a:pt x="16733" y="21593"/>
                </a:lnTo>
                <a:lnTo>
                  <a:pt x="21593" y="16733"/>
                </a:lnTo>
                <a:lnTo>
                  <a:pt x="21593" y="4859"/>
                </a:lnTo>
                <a:lnTo>
                  <a:pt x="167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00315" y="2684929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0" y="10769"/>
                </a:moveTo>
                <a:lnTo>
                  <a:pt x="0" y="4859"/>
                </a:lnTo>
                <a:lnTo>
                  <a:pt x="4859" y="0"/>
                </a:lnTo>
                <a:lnTo>
                  <a:pt x="10769" y="0"/>
                </a:lnTo>
                <a:lnTo>
                  <a:pt x="16733" y="0"/>
                </a:lnTo>
                <a:lnTo>
                  <a:pt x="21593" y="4859"/>
                </a:lnTo>
                <a:lnTo>
                  <a:pt x="21593" y="10769"/>
                </a:lnTo>
                <a:lnTo>
                  <a:pt x="21593" y="16733"/>
                </a:lnTo>
                <a:lnTo>
                  <a:pt x="16733" y="21593"/>
                </a:lnTo>
                <a:lnTo>
                  <a:pt x="10769" y="21593"/>
                </a:lnTo>
                <a:lnTo>
                  <a:pt x="4859" y="21593"/>
                </a:lnTo>
                <a:lnTo>
                  <a:pt x="0" y="16733"/>
                </a:lnTo>
                <a:lnTo>
                  <a:pt x="0" y="10769"/>
                </a:lnTo>
              </a:path>
            </a:pathLst>
          </a:custGeom>
          <a:ln w="39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046523" y="2745513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16733" y="0"/>
                </a:moveTo>
                <a:lnTo>
                  <a:pt x="4859" y="0"/>
                </a:lnTo>
                <a:lnTo>
                  <a:pt x="0" y="4859"/>
                </a:lnTo>
                <a:lnTo>
                  <a:pt x="0" y="16733"/>
                </a:lnTo>
                <a:lnTo>
                  <a:pt x="4859" y="21593"/>
                </a:lnTo>
                <a:lnTo>
                  <a:pt x="16733" y="21593"/>
                </a:lnTo>
                <a:lnTo>
                  <a:pt x="21593" y="16733"/>
                </a:lnTo>
                <a:lnTo>
                  <a:pt x="21593" y="4859"/>
                </a:lnTo>
                <a:lnTo>
                  <a:pt x="167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046522" y="2745513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0" y="10769"/>
                </a:moveTo>
                <a:lnTo>
                  <a:pt x="0" y="4859"/>
                </a:lnTo>
                <a:lnTo>
                  <a:pt x="4859" y="0"/>
                </a:lnTo>
                <a:lnTo>
                  <a:pt x="10824" y="0"/>
                </a:lnTo>
                <a:lnTo>
                  <a:pt x="16733" y="0"/>
                </a:lnTo>
                <a:lnTo>
                  <a:pt x="21593" y="4859"/>
                </a:lnTo>
                <a:lnTo>
                  <a:pt x="21593" y="10769"/>
                </a:lnTo>
                <a:lnTo>
                  <a:pt x="21593" y="16733"/>
                </a:lnTo>
                <a:lnTo>
                  <a:pt x="16733" y="21593"/>
                </a:lnTo>
                <a:lnTo>
                  <a:pt x="10824" y="21593"/>
                </a:lnTo>
                <a:lnTo>
                  <a:pt x="4859" y="21593"/>
                </a:lnTo>
                <a:lnTo>
                  <a:pt x="0" y="16733"/>
                </a:lnTo>
                <a:lnTo>
                  <a:pt x="0" y="10769"/>
                </a:lnTo>
              </a:path>
            </a:pathLst>
          </a:custGeom>
          <a:ln w="39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97746" y="643123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16733" y="0"/>
                </a:moveTo>
                <a:lnTo>
                  <a:pt x="4859" y="0"/>
                </a:lnTo>
                <a:lnTo>
                  <a:pt x="0" y="4859"/>
                </a:lnTo>
                <a:lnTo>
                  <a:pt x="0" y="16733"/>
                </a:lnTo>
                <a:lnTo>
                  <a:pt x="4859" y="21593"/>
                </a:lnTo>
                <a:lnTo>
                  <a:pt x="16733" y="21593"/>
                </a:lnTo>
                <a:lnTo>
                  <a:pt x="21593" y="16733"/>
                </a:lnTo>
                <a:lnTo>
                  <a:pt x="21593" y="4859"/>
                </a:lnTo>
                <a:lnTo>
                  <a:pt x="167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597746" y="643123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0" y="10824"/>
                </a:moveTo>
                <a:lnTo>
                  <a:pt x="0" y="4859"/>
                </a:lnTo>
                <a:lnTo>
                  <a:pt x="4859" y="0"/>
                </a:lnTo>
                <a:lnTo>
                  <a:pt x="10824" y="0"/>
                </a:lnTo>
                <a:lnTo>
                  <a:pt x="16733" y="0"/>
                </a:lnTo>
                <a:lnTo>
                  <a:pt x="21593" y="4859"/>
                </a:lnTo>
                <a:lnTo>
                  <a:pt x="21593" y="10824"/>
                </a:lnTo>
                <a:lnTo>
                  <a:pt x="21593" y="16733"/>
                </a:lnTo>
                <a:lnTo>
                  <a:pt x="16733" y="21593"/>
                </a:lnTo>
                <a:lnTo>
                  <a:pt x="10824" y="21593"/>
                </a:lnTo>
                <a:lnTo>
                  <a:pt x="4859" y="21593"/>
                </a:lnTo>
                <a:lnTo>
                  <a:pt x="0" y="16733"/>
                </a:lnTo>
                <a:lnTo>
                  <a:pt x="0" y="10824"/>
                </a:lnTo>
              </a:path>
            </a:pathLst>
          </a:custGeom>
          <a:ln w="39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551079" y="2345557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16733" y="0"/>
                </a:moveTo>
                <a:lnTo>
                  <a:pt x="4859" y="0"/>
                </a:lnTo>
                <a:lnTo>
                  <a:pt x="0" y="4859"/>
                </a:lnTo>
                <a:lnTo>
                  <a:pt x="0" y="16733"/>
                </a:lnTo>
                <a:lnTo>
                  <a:pt x="4859" y="21593"/>
                </a:lnTo>
                <a:lnTo>
                  <a:pt x="16733" y="21593"/>
                </a:lnTo>
                <a:lnTo>
                  <a:pt x="21593" y="16733"/>
                </a:lnTo>
                <a:lnTo>
                  <a:pt x="21593" y="4859"/>
                </a:lnTo>
                <a:lnTo>
                  <a:pt x="167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51079" y="2345557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0" y="10769"/>
                </a:moveTo>
                <a:lnTo>
                  <a:pt x="0" y="4859"/>
                </a:lnTo>
                <a:lnTo>
                  <a:pt x="4859" y="0"/>
                </a:lnTo>
                <a:lnTo>
                  <a:pt x="10769" y="0"/>
                </a:lnTo>
                <a:lnTo>
                  <a:pt x="16733" y="0"/>
                </a:lnTo>
                <a:lnTo>
                  <a:pt x="21593" y="4859"/>
                </a:lnTo>
                <a:lnTo>
                  <a:pt x="21593" y="10769"/>
                </a:lnTo>
                <a:lnTo>
                  <a:pt x="21593" y="16733"/>
                </a:lnTo>
                <a:lnTo>
                  <a:pt x="16733" y="21593"/>
                </a:lnTo>
                <a:lnTo>
                  <a:pt x="10769" y="21593"/>
                </a:lnTo>
                <a:lnTo>
                  <a:pt x="4859" y="21593"/>
                </a:lnTo>
                <a:lnTo>
                  <a:pt x="0" y="16733"/>
                </a:lnTo>
                <a:lnTo>
                  <a:pt x="0" y="10769"/>
                </a:lnTo>
              </a:path>
            </a:pathLst>
          </a:custGeom>
          <a:ln w="39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220710" y="2299277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16733" y="0"/>
                </a:moveTo>
                <a:lnTo>
                  <a:pt x="4859" y="0"/>
                </a:lnTo>
                <a:lnTo>
                  <a:pt x="0" y="4859"/>
                </a:lnTo>
                <a:lnTo>
                  <a:pt x="0" y="16733"/>
                </a:lnTo>
                <a:lnTo>
                  <a:pt x="4859" y="21593"/>
                </a:lnTo>
                <a:lnTo>
                  <a:pt x="16733" y="21593"/>
                </a:lnTo>
                <a:lnTo>
                  <a:pt x="21593" y="16733"/>
                </a:lnTo>
                <a:lnTo>
                  <a:pt x="21593" y="4859"/>
                </a:lnTo>
                <a:lnTo>
                  <a:pt x="167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20710" y="2299277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0" y="10769"/>
                </a:moveTo>
                <a:lnTo>
                  <a:pt x="0" y="4859"/>
                </a:lnTo>
                <a:lnTo>
                  <a:pt x="4859" y="0"/>
                </a:lnTo>
                <a:lnTo>
                  <a:pt x="10824" y="0"/>
                </a:lnTo>
                <a:lnTo>
                  <a:pt x="16733" y="0"/>
                </a:lnTo>
                <a:lnTo>
                  <a:pt x="21593" y="4859"/>
                </a:lnTo>
                <a:lnTo>
                  <a:pt x="21593" y="10769"/>
                </a:lnTo>
                <a:lnTo>
                  <a:pt x="21593" y="16733"/>
                </a:lnTo>
                <a:lnTo>
                  <a:pt x="16733" y="21593"/>
                </a:lnTo>
                <a:lnTo>
                  <a:pt x="10824" y="21593"/>
                </a:lnTo>
                <a:lnTo>
                  <a:pt x="4859" y="21593"/>
                </a:lnTo>
                <a:lnTo>
                  <a:pt x="0" y="16733"/>
                </a:lnTo>
                <a:lnTo>
                  <a:pt x="0" y="10769"/>
                </a:lnTo>
              </a:path>
            </a:pathLst>
          </a:custGeom>
          <a:ln w="39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378714" y="766169"/>
            <a:ext cx="21590" cy="22225"/>
          </a:xfrm>
          <a:custGeom>
            <a:avLst/>
            <a:gdLst/>
            <a:ahLst/>
            <a:cxnLst/>
            <a:rect l="l" t="t" r="r" b="b"/>
            <a:pathLst>
              <a:path w="21589" h="22225">
                <a:moveTo>
                  <a:pt x="16733" y="0"/>
                </a:moveTo>
                <a:lnTo>
                  <a:pt x="4804" y="0"/>
                </a:lnTo>
                <a:lnTo>
                  <a:pt x="0" y="4859"/>
                </a:lnTo>
                <a:lnTo>
                  <a:pt x="0" y="16733"/>
                </a:lnTo>
                <a:lnTo>
                  <a:pt x="4804" y="21593"/>
                </a:lnTo>
                <a:lnTo>
                  <a:pt x="16733" y="21593"/>
                </a:lnTo>
                <a:lnTo>
                  <a:pt x="21538" y="16733"/>
                </a:lnTo>
                <a:lnTo>
                  <a:pt x="21538" y="4859"/>
                </a:lnTo>
                <a:lnTo>
                  <a:pt x="167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378714" y="766169"/>
            <a:ext cx="21590" cy="22225"/>
          </a:xfrm>
          <a:custGeom>
            <a:avLst/>
            <a:gdLst/>
            <a:ahLst/>
            <a:cxnLst/>
            <a:rect l="l" t="t" r="r" b="b"/>
            <a:pathLst>
              <a:path w="21589" h="22225">
                <a:moveTo>
                  <a:pt x="0" y="10769"/>
                </a:moveTo>
                <a:lnTo>
                  <a:pt x="0" y="4859"/>
                </a:lnTo>
                <a:lnTo>
                  <a:pt x="4804" y="0"/>
                </a:lnTo>
                <a:lnTo>
                  <a:pt x="10769" y="0"/>
                </a:lnTo>
                <a:lnTo>
                  <a:pt x="16733" y="0"/>
                </a:lnTo>
                <a:lnTo>
                  <a:pt x="21538" y="4859"/>
                </a:lnTo>
                <a:lnTo>
                  <a:pt x="21538" y="10769"/>
                </a:lnTo>
                <a:lnTo>
                  <a:pt x="21538" y="16733"/>
                </a:lnTo>
                <a:lnTo>
                  <a:pt x="16733" y="21593"/>
                </a:lnTo>
                <a:lnTo>
                  <a:pt x="10769" y="21593"/>
                </a:lnTo>
                <a:lnTo>
                  <a:pt x="4804" y="21593"/>
                </a:lnTo>
                <a:lnTo>
                  <a:pt x="0" y="16733"/>
                </a:lnTo>
                <a:lnTo>
                  <a:pt x="0" y="10769"/>
                </a:lnTo>
              </a:path>
            </a:pathLst>
          </a:custGeom>
          <a:ln w="39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385341" y="696638"/>
            <a:ext cx="22225" cy="21590"/>
          </a:xfrm>
          <a:custGeom>
            <a:avLst/>
            <a:gdLst/>
            <a:ahLst/>
            <a:cxnLst/>
            <a:rect l="l" t="t" r="r" b="b"/>
            <a:pathLst>
              <a:path w="22225" h="21590">
                <a:moveTo>
                  <a:pt x="16733" y="0"/>
                </a:moveTo>
                <a:lnTo>
                  <a:pt x="4859" y="0"/>
                </a:lnTo>
                <a:lnTo>
                  <a:pt x="0" y="4804"/>
                </a:lnTo>
                <a:lnTo>
                  <a:pt x="0" y="16733"/>
                </a:lnTo>
                <a:lnTo>
                  <a:pt x="4859" y="21538"/>
                </a:lnTo>
                <a:lnTo>
                  <a:pt x="16733" y="21538"/>
                </a:lnTo>
                <a:lnTo>
                  <a:pt x="21593" y="16733"/>
                </a:lnTo>
                <a:lnTo>
                  <a:pt x="21593" y="4804"/>
                </a:lnTo>
                <a:lnTo>
                  <a:pt x="167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385341" y="696638"/>
            <a:ext cx="22225" cy="21590"/>
          </a:xfrm>
          <a:custGeom>
            <a:avLst/>
            <a:gdLst/>
            <a:ahLst/>
            <a:cxnLst/>
            <a:rect l="l" t="t" r="r" b="b"/>
            <a:pathLst>
              <a:path w="22225" h="21590">
                <a:moveTo>
                  <a:pt x="0" y="10769"/>
                </a:moveTo>
                <a:lnTo>
                  <a:pt x="0" y="4804"/>
                </a:lnTo>
                <a:lnTo>
                  <a:pt x="4859" y="0"/>
                </a:lnTo>
                <a:lnTo>
                  <a:pt x="10769" y="0"/>
                </a:lnTo>
                <a:lnTo>
                  <a:pt x="16733" y="0"/>
                </a:lnTo>
                <a:lnTo>
                  <a:pt x="21593" y="4804"/>
                </a:lnTo>
                <a:lnTo>
                  <a:pt x="21593" y="10769"/>
                </a:lnTo>
                <a:lnTo>
                  <a:pt x="21593" y="16733"/>
                </a:lnTo>
                <a:lnTo>
                  <a:pt x="16733" y="21538"/>
                </a:lnTo>
                <a:lnTo>
                  <a:pt x="10769" y="21538"/>
                </a:lnTo>
                <a:lnTo>
                  <a:pt x="4859" y="21538"/>
                </a:lnTo>
                <a:lnTo>
                  <a:pt x="0" y="16733"/>
                </a:lnTo>
                <a:lnTo>
                  <a:pt x="0" y="10769"/>
                </a:lnTo>
              </a:path>
            </a:pathLst>
          </a:custGeom>
          <a:ln w="39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434881" y="2354449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16733" y="0"/>
                </a:moveTo>
                <a:lnTo>
                  <a:pt x="4859" y="0"/>
                </a:lnTo>
                <a:lnTo>
                  <a:pt x="0" y="4859"/>
                </a:lnTo>
                <a:lnTo>
                  <a:pt x="0" y="16733"/>
                </a:lnTo>
                <a:lnTo>
                  <a:pt x="4859" y="21593"/>
                </a:lnTo>
                <a:lnTo>
                  <a:pt x="16733" y="21593"/>
                </a:lnTo>
                <a:lnTo>
                  <a:pt x="21593" y="16733"/>
                </a:lnTo>
                <a:lnTo>
                  <a:pt x="21593" y="4859"/>
                </a:lnTo>
                <a:lnTo>
                  <a:pt x="167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434881" y="2354449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0" y="10824"/>
                </a:moveTo>
                <a:lnTo>
                  <a:pt x="0" y="4859"/>
                </a:lnTo>
                <a:lnTo>
                  <a:pt x="4859" y="0"/>
                </a:lnTo>
                <a:lnTo>
                  <a:pt x="10824" y="0"/>
                </a:lnTo>
                <a:lnTo>
                  <a:pt x="16733" y="0"/>
                </a:lnTo>
                <a:lnTo>
                  <a:pt x="21593" y="4859"/>
                </a:lnTo>
                <a:lnTo>
                  <a:pt x="21593" y="10824"/>
                </a:lnTo>
                <a:lnTo>
                  <a:pt x="21593" y="16733"/>
                </a:lnTo>
                <a:lnTo>
                  <a:pt x="16733" y="21593"/>
                </a:lnTo>
                <a:lnTo>
                  <a:pt x="10824" y="21593"/>
                </a:lnTo>
                <a:lnTo>
                  <a:pt x="4859" y="21593"/>
                </a:lnTo>
                <a:lnTo>
                  <a:pt x="0" y="16733"/>
                </a:lnTo>
                <a:lnTo>
                  <a:pt x="0" y="10824"/>
                </a:lnTo>
              </a:path>
            </a:pathLst>
          </a:custGeom>
          <a:ln w="39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238493" y="2724968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16733" y="0"/>
                </a:moveTo>
                <a:lnTo>
                  <a:pt x="4859" y="0"/>
                </a:lnTo>
                <a:lnTo>
                  <a:pt x="0" y="4859"/>
                </a:lnTo>
                <a:lnTo>
                  <a:pt x="0" y="16733"/>
                </a:lnTo>
                <a:lnTo>
                  <a:pt x="4859" y="21593"/>
                </a:lnTo>
                <a:lnTo>
                  <a:pt x="16733" y="21593"/>
                </a:lnTo>
                <a:lnTo>
                  <a:pt x="21593" y="16733"/>
                </a:lnTo>
                <a:lnTo>
                  <a:pt x="21593" y="4859"/>
                </a:lnTo>
                <a:lnTo>
                  <a:pt x="167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238493" y="2724968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0" y="10769"/>
                </a:moveTo>
                <a:lnTo>
                  <a:pt x="0" y="4859"/>
                </a:lnTo>
                <a:lnTo>
                  <a:pt x="4859" y="0"/>
                </a:lnTo>
                <a:lnTo>
                  <a:pt x="10769" y="0"/>
                </a:lnTo>
                <a:lnTo>
                  <a:pt x="16733" y="0"/>
                </a:lnTo>
                <a:lnTo>
                  <a:pt x="21593" y="4859"/>
                </a:lnTo>
                <a:lnTo>
                  <a:pt x="21593" y="10769"/>
                </a:lnTo>
                <a:lnTo>
                  <a:pt x="21593" y="16733"/>
                </a:lnTo>
                <a:lnTo>
                  <a:pt x="16733" y="21593"/>
                </a:lnTo>
                <a:lnTo>
                  <a:pt x="10769" y="21593"/>
                </a:lnTo>
                <a:lnTo>
                  <a:pt x="4859" y="21593"/>
                </a:lnTo>
                <a:lnTo>
                  <a:pt x="0" y="16733"/>
                </a:lnTo>
                <a:lnTo>
                  <a:pt x="0" y="10769"/>
                </a:lnTo>
              </a:path>
            </a:pathLst>
          </a:custGeom>
          <a:ln w="39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71928" y="2243884"/>
            <a:ext cx="21590" cy="22225"/>
          </a:xfrm>
          <a:custGeom>
            <a:avLst/>
            <a:gdLst/>
            <a:ahLst/>
            <a:cxnLst/>
            <a:rect l="l" t="t" r="r" b="b"/>
            <a:pathLst>
              <a:path w="21590" h="22225">
                <a:moveTo>
                  <a:pt x="16733" y="0"/>
                </a:moveTo>
                <a:lnTo>
                  <a:pt x="4859" y="0"/>
                </a:lnTo>
                <a:lnTo>
                  <a:pt x="0" y="4859"/>
                </a:lnTo>
                <a:lnTo>
                  <a:pt x="0" y="16733"/>
                </a:lnTo>
                <a:lnTo>
                  <a:pt x="4859" y="21593"/>
                </a:lnTo>
                <a:lnTo>
                  <a:pt x="16733" y="21593"/>
                </a:lnTo>
                <a:lnTo>
                  <a:pt x="21538" y="16733"/>
                </a:lnTo>
                <a:lnTo>
                  <a:pt x="21538" y="4859"/>
                </a:lnTo>
                <a:lnTo>
                  <a:pt x="167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071928" y="2243884"/>
            <a:ext cx="21590" cy="22225"/>
          </a:xfrm>
          <a:custGeom>
            <a:avLst/>
            <a:gdLst/>
            <a:ahLst/>
            <a:cxnLst/>
            <a:rect l="l" t="t" r="r" b="b"/>
            <a:pathLst>
              <a:path w="21590" h="22225">
                <a:moveTo>
                  <a:pt x="0" y="10769"/>
                </a:moveTo>
                <a:lnTo>
                  <a:pt x="0" y="4859"/>
                </a:lnTo>
                <a:lnTo>
                  <a:pt x="4859" y="0"/>
                </a:lnTo>
                <a:lnTo>
                  <a:pt x="10769" y="0"/>
                </a:lnTo>
                <a:lnTo>
                  <a:pt x="16733" y="0"/>
                </a:lnTo>
                <a:lnTo>
                  <a:pt x="21538" y="4859"/>
                </a:lnTo>
                <a:lnTo>
                  <a:pt x="21538" y="10769"/>
                </a:lnTo>
                <a:lnTo>
                  <a:pt x="21538" y="16733"/>
                </a:lnTo>
                <a:lnTo>
                  <a:pt x="16733" y="21593"/>
                </a:lnTo>
                <a:lnTo>
                  <a:pt x="10769" y="21593"/>
                </a:lnTo>
                <a:lnTo>
                  <a:pt x="4859" y="21593"/>
                </a:lnTo>
                <a:lnTo>
                  <a:pt x="0" y="16733"/>
                </a:lnTo>
                <a:lnTo>
                  <a:pt x="0" y="10769"/>
                </a:lnTo>
              </a:path>
            </a:pathLst>
          </a:custGeom>
          <a:ln w="39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072370" y="2710996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16733" y="0"/>
                </a:moveTo>
                <a:lnTo>
                  <a:pt x="4859" y="0"/>
                </a:lnTo>
                <a:lnTo>
                  <a:pt x="0" y="4859"/>
                </a:lnTo>
                <a:lnTo>
                  <a:pt x="0" y="16733"/>
                </a:lnTo>
                <a:lnTo>
                  <a:pt x="4859" y="21593"/>
                </a:lnTo>
                <a:lnTo>
                  <a:pt x="16733" y="21593"/>
                </a:lnTo>
                <a:lnTo>
                  <a:pt x="21593" y="16733"/>
                </a:lnTo>
                <a:lnTo>
                  <a:pt x="21593" y="4859"/>
                </a:lnTo>
                <a:lnTo>
                  <a:pt x="167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072370" y="2710996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0" y="10824"/>
                </a:moveTo>
                <a:lnTo>
                  <a:pt x="0" y="4859"/>
                </a:lnTo>
                <a:lnTo>
                  <a:pt x="4859" y="0"/>
                </a:lnTo>
                <a:lnTo>
                  <a:pt x="10769" y="0"/>
                </a:lnTo>
                <a:lnTo>
                  <a:pt x="16733" y="0"/>
                </a:lnTo>
                <a:lnTo>
                  <a:pt x="21593" y="4859"/>
                </a:lnTo>
                <a:lnTo>
                  <a:pt x="21593" y="10824"/>
                </a:lnTo>
                <a:lnTo>
                  <a:pt x="21593" y="16733"/>
                </a:lnTo>
                <a:lnTo>
                  <a:pt x="16733" y="21593"/>
                </a:lnTo>
                <a:lnTo>
                  <a:pt x="10769" y="21593"/>
                </a:lnTo>
                <a:lnTo>
                  <a:pt x="4859" y="21593"/>
                </a:lnTo>
                <a:lnTo>
                  <a:pt x="0" y="16733"/>
                </a:lnTo>
                <a:lnTo>
                  <a:pt x="0" y="10824"/>
                </a:lnTo>
              </a:path>
            </a:pathLst>
          </a:custGeom>
          <a:ln w="39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555276" y="2233943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16733" y="0"/>
                </a:moveTo>
                <a:lnTo>
                  <a:pt x="4859" y="0"/>
                </a:lnTo>
                <a:lnTo>
                  <a:pt x="0" y="4859"/>
                </a:lnTo>
                <a:lnTo>
                  <a:pt x="0" y="16733"/>
                </a:lnTo>
                <a:lnTo>
                  <a:pt x="4859" y="21593"/>
                </a:lnTo>
                <a:lnTo>
                  <a:pt x="16733" y="21593"/>
                </a:lnTo>
                <a:lnTo>
                  <a:pt x="21593" y="16733"/>
                </a:lnTo>
                <a:lnTo>
                  <a:pt x="21593" y="4859"/>
                </a:lnTo>
                <a:lnTo>
                  <a:pt x="167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555276" y="2233943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0" y="10824"/>
                </a:moveTo>
                <a:lnTo>
                  <a:pt x="0" y="4859"/>
                </a:lnTo>
                <a:lnTo>
                  <a:pt x="4859" y="0"/>
                </a:lnTo>
                <a:lnTo>
                  <a:pt x="10769" y="0"/>
                </a:lnTo>
                <a:lnTo>
                  <a:pt x="16733" y="0"/>
                </a:lnTo>
                <a:lnTo>
                  <a:pt x="21593" y="4859"/>
                </a:lnTo>
                <a:lnTo>
                  <a:pt x="21593" y="10824"/>
                </a:lnTo>
                <a:lnTo>
                  <a:pt x="21593" y="16733"/>
                </a:lnTo>
                <a:lnTo>
                  <a:pt x="16733" y="21593"/>
                </a:lnTo>
                <a:lnTo>
                  <a:pt x="10769" y="21593"/>
                </a:lnTo>
                <a:lnTo>
                  <a:pt x="4859" y="21593"/>
                </a:lnTo>
                <a:lnTo>
                  <a:pt x="0" y="16733"/>
                </a:lnTo>
                <a:lnTo>
                  <a:pt x="0" y="10824"/>
                </a:lnTo>
              </a:path>
            </a:pathLst>
          </a:custGeom>
          <a:ln w="39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102524" y="2206385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16733" y="0"/>
                </a:moveTo>
                <a:lnTo>
                  <a:pt x="4859" y="0"/>
                </a:lnTo>
                <a:lnTo>
                  <a:pt x="0" y="4859"/>
                </a:lnTo>
                <a:lnTo>
                  <a:pt x="0" y="16733"/>
                </a:lnTo>
                <a:lnTo>
                  <a:pt x="4859" y="21593"/>
                </a:lnTo>
                <a:lnTo>
                  <a:pt x="16733" y="21593"/>
                </a:lnTo>
                <a:lnTo>
                  <a:pt x="21593" y="16733"/>
                </a:lnTo>
                <a:lnTo>
                  <a:pt x="21593" y="4859"/>
                </a:lnTo>
                <a:lnTo>
                  <a:pt x="167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102524" y="2206385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0" y="10824"/>
                </a:moveTo>
                <a:lnTo>
                  <a:pt x="0" y="4859"/>
                </a:lnTo>
                <a:lnTo>
                  <a:pt x="4859" y="0"/>
                </a:lnTo>
                <a:lnTo>
                  <a:pt x="10769" y="0"/>
                </a:lnTo>
                <a:lnTo>
                  <a:pt x="16733" y="0"/>
                </a:lnTo>
                <a:lnTo>
                  <a:pt x="21593" y="4859"/>
                </a:lnTo>
                <a:lnTo>
                  <a:pt x="21593" y="10824"/>
                </a:lnTo>
                <a:lnTo>
                  <a:pt x="21593" y="16733"/>
                </a:lnTo>
                <a:lnTo>
                  <a:pt x="16733" y="21593"/>
                </a:lnTo>
                <a:lnTo>
                  <a:pt x="10769" y="21593"/>
                </a:lnTo>
                <a:lnTo>
                  <a:pt x="4859" y="21593"/>
                </a:lnTo>
                <a:lnTo>
                  <a:pt x="0" y="16733"/>
                </a:lnTo>
                <a:lnTo>
                  <a:pt x="0" y="10824"/>
                </a:lnTo>
              </a:path>
            </a:pathLst>
          </a:custGeom>
          <a:ln w="39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592388" y="661293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16733" y="0"/>
                </a:moveTo>
                <a:lnTo>
                  <a:pt x="4859" y="0"/>
                </a:lnTo>
                <a:lnTo>
                  <a:pt x="0" y="4859"/>
                </a:lnTo>
                <a:lnTo>
                  <a:pt x="0" y="16733"/>
                </a:lnTo>
                <a:lnTo>
                  <a:pt x="4859" y="21593"/>
                </a:lnTo>
                <a:lnTo>
                  <a:pt x="16733" y="21593"/>
                </a:lnTo>
                <a:lnTo>
                  <a:pt x="21593" y="16733"/>
                </a:lnTo>
                <a:lnTo>
                  <a:pt x="21593" y="4859"/>
                </a:lnTo>
                <a:lnTo>
                  <a:pt x="167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592388" y="661293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0" y="10824"/>
                </a:moveTo>
                <a:lnTo>
                  <a:pt x="0" y="4859"/>
                </a:lnTo>
                <a:lnTo>
                  <a:pt x="4859" y="0"/>
                </a:lnTo>
                <a:lnTo>
                  <a:pt x="10824" y="0"/>
                </a:lnTo>
                <a:lnTo>
                  <a:pt x="16733" y="0"/>
                </a:lnTo>
                <a:lnTo>
                  <a:pt x="21593" y="4859"/>
                </a:lnTo>
                <a:lnTo>
                  <a:pt x="21593" y="10824"/>
                </a:lnTo>
                <a:lnTo>
                  <a:pt x="21593" y="16733"/>
                </a:lnTo>
                <a:lnTo>
                  <a:pt x="16733" y="21593"/>
                </a:lnTo>
                <a:lnTo>
                  <a:pt x="10824" y="21593"/>
                </a:lnTo>
                <a:lnTo>
                  <a:pt x="4859" y="21593"/>
                </a:lnTo>
                <a:lnTo>
                  <a:pt x="0" y="16733"/>
                </a:lnTo>
                <a:lnTo>
                  <a:pt x="0" y="10824"/>
                </a:lnTo>
              </a:path>
            </a:pathLst>
          </a:custGeom>
          <a:ln w="39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097055" y="587454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16733" y="0"/>
                </a:moveTo>
                <a:lnTo>
                  <a:pt x="4859" y="0"/>
                </a:lnTo>
                <a:lnTo>
                  <a:pt x="0" y="4859"/>
                </a:lnTo>
                <a:lnTo>
                  <a:pt x="0" y="16733"/>
                </a:lnTo>
                <a:lnTo>
                  <a:pt x="4859" y="21593"/>
                </a:lnTo>
                <a:lnTo>
                  <a:pt x="16733" y="21593"/>
                </a:lnTo>
                <a:lnTo>
                  <a:pt x="21593" y="16733"/>
                </a:lnTo>
                <a:lnTo>
                  <a:pt x="21593" y="4859"/>
                </a:lnTo>
                <a:lnTo>
                  <a:pt x="167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097055" y="587454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0" y="10769"/>
                </a:moveTo>
                <a:lnTo>
                  <a:pt x="0" y="4859"/>
                </a:lnTo>
                <a:lnTo>
                  <a:pt x="4859" y="0"/>
                </a:lnTo>
                <a:lnTo>
                  <a:pt x="10769" y="0"/>
                </a:lnTo>
                <a:lnTo>
                  <a:pt x="16733" y="0"/>
                </a:lnTo>
                <a:lnTo>
                  <a:pt x="21593" y="4859"/>
                </a:lnTo>
                <a:lnTo>
                  <a:pt x="21593" y="10769"/>
                </a:lnTo>
                <a:lnTo>
                  <a:pt x="21593" y="16733"/>
                </a:lnTo>
                <a:lnTo>
                  <a:pt x="16733" y="21593"/>
                </a:lnTo>
                <a:lnTo>
                  <a:pt x="10769" y="21593"/>
                </a:lnTo>
                <a:lnTo>
                  <a:pt x="4859" y="21593"/>
                </a:lnTo>
                <a:lnTo>
                  <a:pt x="0" y="16733"/>
                </a:lnTo>
                <a:lnTo>
                  <a:pt x="0" y="10769"/>
                </a:lnTo>
              </a:path>
            </a:pathLst>
          </a:custGeom>
          <a:ln w="39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558478" y="674271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16733" y="0"/>
                </a:moveTo>
                <a:lnTo>
                  <a:pt x="4859" y="0"/>
                </a:lnTo>
                <a:lnTo>
                  <a:pt x="0" y="4859"/>
                </a:lnTo>
                <a:lnTo>
                  <a:pt x="0" y="16733"/>
                </a:lnTo>
                <a:lnTo>
                  <a:pt x="4859" y="21593"/>
                </a:lnTo>
                <a:lnTo>
                  <a:pt x="16733" y="21593"/>
                </a:lnTo>
                <a:lnTo>
                  <a:pt x="21593" y="16733"/>
                </a:lnTo>
                <a:lnTo>
                  <a:pt x="21593" y="4859"/>
                </a:lnTo>
                <a:lnTo>
                  <a:pt x="167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558478" y="674271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0" y="10769"/>
                </a:moveTo>
                <a:lnTo>
                  <a:pt x="0" y="4859"/>
                </a:lnTo>
                <a:lnTo>
                  <a:pt x="4859" y="0"/>
                </a:lnTo>
                <a:lnTo>
                  <a:pt x="10824" y="0"/>
                </a:lnTo>
                <a:lnTo>
                  <a:pt x="16733" y="0"/>
                </a:lnTo>
                <a:lnTo>
                  <a:pt x="21593" y="4859"/>
                </a:lnTo>
                <a:lnTo>
                  <a:pt x="21593" y="10769"/>
                </a:lnTo>
                <a:lnTo>
                  <a:pt x="21593" y="16733"/>
                </a:lnTo>
                <a:lnTo>
                  <a:pt x="16733" y="21593"/>
                </a:lnTo>
                <a:lnTo>
                  <a:pt x="10824" y="21593"/>
                </a:lnTo>
                <a:lnTo>
                  <a:pt x="4859" y="21593"/>
                </a:lnTo>
                <a:lnTo>
                  <a:pt x="0" y="16733"/>
                </a:lnTo>
                <a:lnTo>
                  <a:pt x="0" y="10769"/>
                </a:lnTo>
              </a:path>
            </a:pathLst>
          </a:custGeom>
          <a:ln w="39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042657" y="2176120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16733" y="0"/>
                </a:moveTo>
                <a:lnTo>
                  <a:pt x="4859" y="0"/>
                </a:lnTo>
                <a:lnTo>
                  <a:pt x="0" y="4859"/>
                </a:lnTo>
                <a:lnTo>
                  <a:pt x="0" y="16733"/>
                </a:lnTo>
                <a:lnTo>
                  <a:pt x="4859" y="21593"/>
                </a:lnTo>
                <a:lnTo>
                  <a:pt x="16733" y="21593"/>
                </a:lnTo>
                <a:lnTo>
                  <a:pt x="21593" y="16733"/>
                </a:lnTo>
                <a:lnTo>
                  <a:pt x="21593" y="4859"/>
                </a:lnTo>
                <a:lnTo>
                  <a:pt x="167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042657" y="2176120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0" y="10769"/>
                </a:moveTo>
                <a:lnTo>
                  <a:pt x="0" y="4859"/>
                </a:lnTo>
                <a:lnTo>
                  <a:pt x="4859" y="0"/>
                </a:lnTo>
                <a:lnTo>
                  <a:pt x="10824" y="0"/>
                </a:lnTo>
                <a:lnTo>
                  <a:pt x="16733" y="0"/>
                </a:lnTo>
                <a:lnTo>
                  <a:pt x="21593" y="4859"/>
                </a:lnTo>
                <a:lnTo>
                  <a:pt x="21593" y="10769"/>
                </a:lnTo>
                <a:lnTo>
                  <a:pt x="21593" y="16733"/>
                </a:lnTo>
                <a:lnTo>
                  <a:pt x="16733" y="21593"/>
                </a:lnTo>
                <a:lnTo>
                  <a:pt x="10824" y="21593"/>
                </a:lnTo>
                <a:lnTo>
                  <a:pt x="4859" y="21593"/>
                </a:lnTo>
                <a:lnTo>
                  <a:pt x="0" y="16733"/>
                </a:lnTo>
                <a:lnTo>
                  <a:pt x="0" y="10769"/>
                </a:lnTo>
              </a:path>
            </a:pathLst>
          </a:custGeom>
          <a:ln w="39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27751" y="680070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16733" y="0"/>
                </a:moveTo>
                <a:lnTo>
                  <a:pt x="4859" y="0"/>
                </a:lnTo>
                <a:lnTo>
                  <a:pt x="0" y="4859"/>
                </a:lnTo>
                <a:lnTo>
                  <a:pt x="0" y="16733"/>
                </a:lnTo>
                <a:lnTo>
                  <a:pt x="4859" y="21593"/>
                </a:lnTo>
                <a:lnTo>
                  <a:pt x="16733" y="21593"/>
                </a:lnTo>
                <a:lnTo>
                  <a:pt x="21593" y="16733"/>
                </a:lnTo>
                <a:lnTo>
                  <a:pt x="21593" y="4859"/>
                </a:lnTo>
                <a:lnTo>
                  <a:pt x="167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727751" y="680070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0" y="10824"/>
                </a:moveTo>
                <a:lnTo>
                  <a:pt x="0" y="4859"/>
                </a:lnTo>
                <a:lnTo>
                  <a:pt x="4859" y="0"/>
                </a:lnTo>
                <a:lnTo>
                  <a:pt x="10824" y="0"/>
                </a:lnTo>
                <a:lnTo>
                  <a:pt x="16733" y="0"/>
                </a:lnTo>
                <a:lnTo>
                  <a:pt x="21593" y="4859"/>
                </a:lnTo>
                <a:lnTo>
                  <a:pt x="21593" y="10824"/>
                </a:lnTo>
                <a:lnTo>
                  <a:pt x="21593" y="16733"/>
                </a:lnTo>
                <a:lnTo>
                  <a:pt x="16733" y="21593"/>
                </a:lnTo>
                <a:lnTo>
                  <a:pt x="10824" y="21593"/>
                </a:lnTo>
                <a:lnTo>
                  <a:pt x="4859" y="21593"/>
                </a:lnTo>
                <a:lnTo>
                  <a:pt x="0" y="16733"/>
                </a:lnTo>
                <a:lnTo>
                  <a:pt x="0" y="10824"/>
                </a:lnTo>
              </a:path>
            </a:pathLst>
          </a:custGeom>
          <a:ln w="39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577091" y="631139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16733" y="0"/>
                </a:moveTo>
                <a:lnTo>
                  <a:pt x="4859" y="0"/>
                </a:lnTo>
                <a:lnTo>
                  <a:pt x="0" y="4859"/>
                </a:lnTo>
                <a:lnTo>
                  <a:pt x="0" y="16733"/>
                </a:lnTo>
                <a:lnTo>
                  <a:pt x="4859" y="21593"/>
                </a:lnTo>
                <a:lnTo>
                  <a:pt x="16733" y="21593"/>
                </a:lnTo>
                <a:lnTo>
                  <a:pt x="21593" y="16733"/>
                </a:lnTo>
                <a:lnTo>
                  <a:pt x="21593" y="4859"/>
                </a:lnTo>
                <a:lnTo>
                  <a:pt x="167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577091" y="631139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0" y="10769"/>
                </a:moveTo>
                <a:lnTo>
                  <a:pt x="0" y="4859"/>
                </a:lnTo>
                <a:lnTo>
                  <a:pt x="4859" y="0"/>
                </a:lnTo>
                <a:lnTo>
                  <a:pt x="10769" y="0"/>
                </a:lnTo>
                <a:lnTo>
                  <a:pt x="16733" y="0"/>
                </a:lnTo>
                <a:lnTo>
                  <a:pt x="21593" y="4859"/>
                </a:lnTo>
                <a:lnTo>
                  <a:pt x="21593" y="10769"/>
                </a:lnTo>
                <a:lnTo>
                  <a:pt x="21593" y="16733"/>
                </a:lnTo>
                <a:lnTo>
                  <a:pt x="16733" y="21593"/>
                </a:lnTo>
                <a:lnTo>
                  <a:pt x="10769" y="21593"/>
                </a:lnTo>
                <a:lnTo>
                  <a:pt x="4859" y="21593"/>
                </a:lnTo>
                <a:lnTo>
                  <a:pt x="0" y="16733"/>
                </a:lnTo>
                <a:lnTo>
                  <a:pt x="0" y="10769"/>
                </a:lnTo>
              </a:path>
            </a:pathLst>
          </a:custGeom>
          <a:ln w="39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418091" y="693656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16733" y="0"/>
                </a:moveTo>
                <a:lnTo>
                  <a:pt x="4859" y="0"/>
                </a:lnTo>
                <a:lnTo>
                  <a:pt x="0" y="4859"/>
                </a:lnTo>
                <a:lnTo>
                  <a:pt x="0" y="16733"/>
                </a:lnTo>
                <a:lnTo>
                  <a:pt x="4859" y="21593"/>
                </a:lnTo>
                <a:lnTo>
                  <a:pt x="16733" y="21593"/>
                </a:lnTo>
                <a:lnTo>
                  <a:pt x="21593" y="16733"/>
                </a:lnTo>
                <a:lnTo>
                  <a:pt x="21593" y="4859"/>
                </a:lnTo>
                <a:lnTo>
                  <a:pt x="167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418091" y="693656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0" y="10769"/>
                </a:moveTo>
                <a:lnTo>
                  <a:pt x="0" y="4859"/>
                </a:lnTo>
                <a:lnTo>
                  <a:pt x="4859" y="0"/>
                </a:lnTo>
                <a:lnTo>
                  <a:pt x="10769" y="0"/>
                </a:lnTo>
                <a:lnTo>
                  <a:pt x="16733" y="0"/>
                </a:lnTo>
                <a:lnTo>
                  <a:pt x="21593" y="4859"/>
                </a:lnTo>
                <a:lnTo>
                  <a:pt x="21593" y="10769"/>
                </a:lnTo>
                <a:lnTo>
                  <a:pt x="21593" y="16733"/>
                </a:lnTo>
                <a:lnTo>
                  <a:pt x="16733" y="21593"/>
                </a:lnTo>
                <a:lnTo>
                  <a:pt x="10769" y="21593"/>
                </a:lnTo>
                <a:lnTo>
                  <a:pt x="4859" y="21593"/>
                </a:lnTo>
                <a:lnTo>
                  <a:pt x="0" y="16733"/>
                </a:lnTo>
                <a:lnTo>
                  <a:pt x="0" y="10769"/>
                </a:lnTo>
              </a:path>
            </a:pathLst>
          </a:custGeom>
          <a:ln w="39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432395" y="751921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16733" y="0"/>
                </a:moveTo>
                <a:lnTo>
                  <a:pt x="4859" y="0"/>
                </a:lnTo>
                <a:lnTo>
                  <a:pt x="0" y="4859"/>
                </a:lnTo>
                <a:lnTo>
                  <a:pt x="0" y="16733"/>
                </a:lnTo>
                <a:lnTo>
                  <a:pt x="4859" y="21593"/>
                </a:lnTo>
                <a:lnTo>
                  <a:pt x="16733" y="21593"/>
                </a:lnTo>
                <a:lnTo>
                  <a:pt x="21593" y="16733"/>
                </a:lnTo>
                <a:lnTo>
                  <a:pt x="21593" y="4859"/>
                </a:lnTo>
                <a:lnTo>
                  <a:pt x="167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432395" y="751921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0" y="10769"/>
                </a:moveTo>
                <a:lnTo>
                  <a:pt x="0" y="4859"/>
                </a:lnTo>
                <a:lnTo>
                  <a:pt x="4859" y="0"/>
                </a:lnTo>
                <a:lnTo>
                  <a:pt x="10824" y="0"/>
                </a:lnTo>
                <a:lnTo>
                  <a:pt x="16733" y="0"/>
                </a:lnTo>
                <a:lnTo>
                  <a:pt x="21593" y="4859"/>
                </a:lnTo>
                <a:lnTo>
                  <a:pt x="21593" y="10769"/>
                </a:lnTo>
                <a:lnTo>
                  <a:pt x="21593" y="16733"/>
                </a:lnTo>
                <a:lnTo>
                  <a:pt x="16733" y="21593"/>
                </a:lnTo>
                <a:lnTo>
                  <a:pt x="10824" y="21593"/>
                </a:lnTo>
                <a:lnTo>
                  <a:pt x="4859" y="21593"/>
                </a:lnTo>
                <a:lnTo>
                  <a:pt x="0" y="16733"/>
                </a:lnTo>
                <a:lnTo>
                  <a:pt x="0" y="10769"/>
                </a:lnTo>
              </a:path>
            </a:pathLst>
          </a:custGeom>
          <a:ln w="39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558480" y="2337274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16733" y="0"/>
                </a:moveTo>
                <a:lnTo>
                  <a:pt x="4859" y="0"/>
                </a:lnTo>
                <a:lnTo>
                  <a:pt x="0" y="4859"/>
                </a:lnTo>
                <a:lnTo>
                  <a:pt x="0" y="16733"/>
                </a:lnTo>
                <a:lnTo>
                  <a:pt x="4859" y="21593"/>
                </a:lnTo>
                <a:lnTo>
                  <a:pt x="16733" y="21593"/>
                </a:lnTo>
                <a:lnTo>
                  <a:pt x="21593" y="16733"/>
                </a:lnTo>
                <a:lnTo>
                  <a:pt x="21593" y="4859"/>
                </a:lnTo>
                <a:lnTo>
                  <a:pt x="167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558480" y="2337274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0" y="10824"/>
                </a:moveTo>
                <a:lnTo>
                  <a:pt x="0" y="4859"/>
                </a:lnTo>
                <a:lnTo>
                  <a:pt x="4859" y="0"/>
                </a:lnTo>
                <a:lnTo>
                  <a:pt x="10824" y="0"/>
                </a:lnTo>
                <a:lnTo>
                  <a:pt x="16733" y="0"/>
                </a:lnTo>
                <a:lnTo>
                  <a:pt x="21593" y="4859"/>
                </a:lnTo>
                <a:lnTo>
                  <a:pt x="21593" y="10824"/>
                </a:lnTo>
                <a:lnTo>
                  <a:pt x="21593" y="16733"/>
                </a:lnTo>
                <a:lnTo>
                  <a:pt x="16733" y="21593"/>
                </a:lnTo>
                <a:lnTo>
                  <a:pt x="10824" y="21593"/>
                </a:lnTo>
                <a:lnTo>
                  <a:pt x="4859" y="21593"/>
                </a:lnTo>
                <a:lnTo>
                  <a:pt x="0" y="16733"/>
                </a:lnTo>
                <a:lnTo>
                  <a:pt x="0" y="10824"/>
                </a:lnTo>
              </a:path>
            </a:pathLst>
          </a:custGeom>
          <a:ln w="39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920327" y="672062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16733" y="0"/>
                </a:moveTo>
                <a:lnTo>
                  <a:pt x="4859" y="0"/>
                </a:lnTo>
                <a:lnTo>
                  <a:pt x="0" y="4859"/>
                </a:lnTo>
                <a:lnTo>
                  <a:pt x="0" y="16733"/>
                </a:lnTo>
                <a:lnTo>
                  <a:pt x="4859" y="21593"/>
                </a:lnTo>
                <a:lnTo>
                  <a:pt x="16733" y="21593"/>
                </a:lnTo>
                <a:lnTo>
                  <a:pt x="21593" y="16733"/>
                </a:lnTo>
                <a:lnTo>
                  <a:pt x="21593" y="4859"/>
                </a:lnTo>
                <a:lnTo>
                  <a:pt x="167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920327" y="672062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0" y="10769"/>
                </a:moveTo>
                <a:lnTo>
                  <a:pt x="0" y="4859"/>
                </a:lnTo>
                <a:lnTo>
                  <a:pt x="4859" y="0"/>
                </a:lnTo>
                <a:lnTo>
                  <a:pt x="10769" y="0"/>
                </a:lnTo>
                <a:lnTo>
                  <a:pt x="16733" y="0"/>
                </a:lnTo>
                <a:lnTo>
                  <a:pt x="21593" y="4859"/>
                </a:lnTo>
                <a:lnTo>
                  <a:pt x="21593" y="10769"/>
                </a:lnTo>
                <a:lnTo>
                  <a:pt x="21593" y="16733"/>
                </a:lnTo>
                <a:lnTo>
                  <a:pt x="16733" y="21593"/>
                </a:lnTo>
                <a:lnTo>
                  <a:pt x="10769" y="21593"/>
                </a:lnTo>
                <a:lnTo>
                  <a:pt x="4859" y="21593"/>
                </a:lnTo>
                <a:lnTo>
                  <a:pt x="0" y="16733"/>
                </a:lnTo>
                <a:lnTo>
                  <a:pt x="0" y="10769"/>
                </a:lnTo>
              </a:path>
            </a:pathLst>
          </a:custGeom>
          <a:ln w="39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435267" y="2838129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16733" y="0"/>
                </a:moveTo>
                <a:lnTo>
                  <a:pt x="4859" y="0"/>
                </a:lnTo>
                <a:lnTo>
                  <a:pt x="0" y="4859"/>
                </a:lnTo>
                <a:lnTo>
                  <a:pt x="0" y="16733"/>
                </a:lnTo>
                <a:lnTo>
                  <a:pt x="4859" y="21593"/>
                </a:lnTo>
                <a:lnTo>
                  <a:pt x="16733" y="21593"/>
                </a:lnTo>
                <a:lnTo>
                  <a:pt x="21593" y="16733"/>
                </a:lnTo>
                <a:lnTo>
                  <a:pt x="21593" y="4859"/>
                </a:lnTo>
                <a:lnTo>
                  <a:pt x="167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435267" y="2838129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0" y="10824"/>
                </a:moveTo>
                <a:lnTo>
                  <a:pt x="0" y="4859"/>
                </a:lnTo>
                <a:lnTo>
                  <a:pt x="4859" y="0"/>
                </a:lnTo>
                <a:lnTo>
                  <a:pt x="10769" y="0"/>
                </a:lnTo>
                <a:lnTo>
                  <a:pt x="16733" y="0"/>
                </a:lnTo>
                <a:lnTo>
                  <a:pt x="21593" y="4859"/>
                </a:lnTo>
                <a:lnTo>
                  <a:pt x="21593" y="10824"/>
                </a:lnTo>
                <a:lnTo>
                  <a:pt x="21593" y="16733"/>
                </a:lnTo>
                <a:lnTo>
                  <a:pt x="16733" y="21593"/>
                </a:lnTo>
                <a:lnTo>
                  <a:pt x="10769" y="21593"/>
                </a:lnTo>
                <a:lnTo>
                  <a:pt x="4859" y="21593"/>
                </a:lnTo>
                <a:lnTo>
                  <a:pt x="0" y="16733"/>
                </a:lnTo>
                <a:lnTo>
                  <a:pt x="0" y="10824"/>
                </a:lnTo>
              </a:path>
            </a:pathLst>
          </a:custGeom>
          <a:ln w="39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213087" y="735739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16733" y="0"/>
                </a:moveTo>
                <a:lnTo>
                  <a:pt x="4859" y="0"/>
                </a:lnTo>
                <a:lnTo>
                  <a:pt x="0" y="4859"/>
                </a:lnTo>
                <a:lnTo>
                  <a:pt x="0" y="16733"/>
                </a:lnTo>
                <a:lnTo>
                  <a:pt x="4859" y="21593"/>
                </a:lnTo>
                <a:lnTo>
                  <a:pt x="16733" y="21593"/>
                </a:lnTo>
                <a:lnTo>
                  <a:pt x="21593" y="16733"/>
                </a:lnTo>
                <a:lnTo>
                  <a:pt x="21593" y="4859"/>
                </a:lnTo>
                <a:lnTo>
                  <a:pt x="167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213087" y="735739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0" y="10769"/>
                </a:moveTo>
                <a:lnTo>
                  <a:pt x="0" y="4859"/>
                </a:lnTo>
                <a:lnTo>
                  <a:pt x="4859" y="0"/>
                </a:lnTo>
                <a:lnTo>
                  <a:pt x="10824" y="0"/>
                </a:lnTo>
                <a:lnTo>
                  <a:pt x="16733" y="0"/>
                </a:lnTo>
                <a:lnTo>
                  <a:pt x="21593" y="4859"/>
                </a:lnTo>
                <a:lnTo>
                  <a:pt x="21593" y="10769"/>
                </a:lnTo>
                <a:lnTo>
                  <a:pt x="21593" y="16733"/>
                </a:lnTo>
                <a:lnTo>
                  <a:pt x="16733" y="21593"/>
                </a:lnTo>
                <a:lnTo>
                  <a:pt x="10824" y="21593"/>
                </a:lnTo>
                <a:lnTo>
                  <a:pt x="4859" y="21593"/>
                </a:lnTo>
                <a:lnTo>
                  <a:pt x="0" y="16733"/>
                </a:lnTo>
                <a:lnTo>
                  <a:pt x="0" y="10769"/>
                </a:lnTo>
              </a:path>
            </a:pathLst>
          </a:custGeom>
          <a:ln w="39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237719" y="589829"/>
            <a:ext cx="22225" cy="12065"/>
          </a:xfrm>
          <a:custGeom>
            <a:avLst/>
            <a:gdLst/>
            <a:ahLst/>
            <a:cxnLst/>
            <a:rect l="l" t="t" r="r" b="b"/>
            <a:pathLst>
              <a:path w="22225" h="12065">
                <a:moveTo>
                  <a:pt x="21593" y="0"/>
                </a:moveTo>
                <a:lnTo>
                  <a:pt x="0" y="0"/>
                </a:lnTo>
                <a:lnTo>
                  <a:pt x="0" y="6903"/>
                </a:lnTo>
                <a:lnTo>
                  <a:pt x="4859" y="11763"/>
                </a:lnTo>
                <a:lnTo>
                  <a:pt x="16733" y="11763"/>
                </a:lnTo>
                <a:lnTo>
                  <a:pt x="21593" y="6903"/>
                </a:lnTo>
                <a:lnTo>
                  <a:pt x="215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237718" y="589829"/>
            <a:ext cx="22225" cy="12065"/>
          </a:xfrm>
          <a:custGeom>
            <a:avLst/>
            <a:gdLst/>
            <a:ahLst/>
            <a:cxnLst/>
            <a:rect l="l" t="t" r="r" b="b"/>
            <a:pathLst>
              <a:path w="22225" h="12065">
                <a:moveTo>
                  <a:pt x="0" y="993"/>
                </a:moveTo>
                <a:lnTo>
                  <a:pt x="0" y="0"/>
                </a:lnTo>
                <a:lnTo>
                  <a:pt x="21593" y="0"/>
                </a:lnTo>
                <a:lnTo>
                  <a:pt x="21593" y="993"/>
                </a:lnTo>
                <a:lnTo>
                  <a:pt x="21593" y="6903"/>
                </a:lnTo>
                <a:lnTo>
                  <a:pt x="16733" y="11763"/>
                </a:lnTo>
                <a:lnTo>
                  <a:pt x="10769" y="11763"/>
                </a:lnTo>
                <a:lnTo>
                  <a:pt x="4859" y="11763"/>
                </a:lnTo>
                <a:lnTo>
                  <a:pt x="0" y="6903"/>
                </a:lnTo>
                <a:lnTo>
                  <a:pt x="0" y="993"/>
                </a:lnTo>
              </a:path>
            </a:pathLst>
          </a:custGeom>
          <a:ln w="39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935294" y="745017"/>
            <a:ext cx="22225" cy="21590"/>
          </a:xfrm>
          <a:custGeom>
            <a:avLst/>
            <a:gdLst/>
            <a:ahLst/>
            <a:cxnLst/>
            <a:rect l="l" t="t" r="r" b="b"/>
            <a:pathLst>
              <a:path w="22225" h="21590">
                <a:moveTo>
                  <a:pt x="16733" y="0"/>
                </a:moveTo>
                <a:lnTo>
                  <a:pt x="4859" y="0"/>
                </a:lnTo>
                <a:lnTo>
                  <a:pt x="0" y="4804"/>
                </a:lnTo>
                <a:lnTo>
                  <a:pt x="0" y="16678"/>
                </a:lnTo>
                <a:lnTo>
                  <a:pt x="4859" y="21538"/>
                </a:lnTo>
                <a:lnTo>
                  <a:pt x="16733" y="21538"/>
                </a:lnTo>
                <a:lnTo>
                  <a:pt x="21593" y="16678"/>
                </a:lnTo>
                <a:lnTo>
                  <a:pt x="21593" y="4804"/>
                </a:lnTo>
                <a:lnTo>
                  <a:pt x="167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935294" y="745017"/>
            <a:ext cx="22225" cy="21590"/>
          </a:xfrm>
          <a:custGeom>
            <a:avLst/>
            <a:gdLst/>
            <a:ahLst/>
            <a:cxnLst/>
            <a:rect l="l" t="t" r="r" b="b"/>
            <a:pathLst>
              <a:path w="22225" h="21590">
                <a:moveTo>
                  <a:pt x="0" y="10769"/>
                </a:moveTo>
                <a:lnTo>
                  <a:pt x="0" y="4804"/>
                </a:lnTo>
                <a:lnTo>
                  <a:pt x="4859" y="0"/>
                </a:lnTo>
                <a:lnTo>
                  <a:pt x="10824" y="0"/>
                </a:lnTo>
                <a:lnTo>
                  <a:pt x="16733" y="0"/>
                </a:lnTo>
                <a:lnTo>
                  <a:pt x="21593" y="4804"/>
                </a:lnTo>
                <a:lnTo>
                  <a:pt x="21593" y="10769"/>
                </a:lnTo>
                <a:lnTo>
                  <a:pt x="21593" y="16678"/>
                </a:lnTo>
                <a:lnTo>
                  <a:pt x="16733" y="21538"/>
                </a:lnTo>
                <a:lnTo>
                  <a:pt x="10824" y="21538"/>
                </a:lnTo>
                <a:lnTo>
                  <a:pt x="4859" y="21538"/>
                </a:lnTo>
                <a:lnTo>
                  <a:pt x="0" y="16678"/>
                </a:lnTo>
                <a:lnTo>
                  <a:pt x="0" y="10769"/>
                </a:lnTo>
              </a:path>
            </a:pathLst>
          </a:custGeom>
          <a:ln w="39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072921" y="613632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16733" y="0"/>
                </a:moveTo>
                <a:lnTo>
                  <a:pt x="4859" y="0"/>
                </a:lnTo>
                <a:lnTo>
                  <a:pt x="0" y="4859"/>
                </a:lnTo>
                <a:lnTo>
                  <a:pt x="0" y="16733"/>
                </a:lnTo>
                <a:lnTo>
                  <a:pt x="4859" y="21593"/>
                </a:lnTo>
                <a:lnTo>
                  <a:pt x="16733" y="21593"/>
                </a:lnTo>
                <a:lnTo>
                  <a:pt x="21593" y="16733"/>
                </a:lnTo>
                <a:lnTo>
                  <a:pt x="21593" y="4859"/>
                </a:lnTo>
                <a:lnTo>
                  <a:pt x="167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072921" y="613632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0" y="10769"/>
                </a:moveTo>
                <a:lnTo>
                  <a:pt x="0" y="4859"/>
                </a:lnTo>
                <a:lnTo>
                  <a:pt x="4859" y="0"/>
                </a:lnTo>
                <a:lnTo>
                  <a:pt x="10769" y="0"/>
                </a:lnTo>
                <a:lnTo>
                  <a:pt x="16733" y="0"/>
                </a:lnTo>
                <a:lnTo>
                  <a:pt x="21593" y="4859"/>
                </a:lnTo>
                <a:lnTo>
                  <a:pt x="21593" y="10769"/>
                </a:lnTo>
                <a:lnTo>
                  <a:pt x="21593" y="16733"/>
                </a:lnTo>
                <a:lnTo>
                  <a:pt x="16733" y="21593"/>
                </a:lnTo>
                <a:lnTo>
                  <a:pt x="10769" y="21593"/>
                </a:lnTo>
                <a:lnTo>
                  <a:pt x="4859" y="21593"/>
                </a:lnTo>
                <a:lnTo>
                  <a:pt x="0" y="16733"/>
                </a:lnTo>
                <a:lnTo>
                  <a:pt x="0" y="10769"/>
                </a:lnTo>
              </a:path>
            </a:pathLst>
          </a:custGeom>
          <a:ln w="39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052763" y="625285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16733" y="0"/>
                </a:moveTo>
                <a:lnTo>
                  <a:pt x="4859" y="0"/>
                </a:lnTo>
                <a:lnTo>
                  <a:pt x="0" y="4859"/>
                </a:lnTo>
                <a:lnTo>
                  <a:pt x="0" y="16733"/>
                </a:lnTo>
                <a:lnTo>
                  <a:pt x="4859" y="21593"/>
                </a:lnTo>
                <a:lnTo>
                  <a:pt x="16733" y="21593"/>
                </a:lnTo>
                <a:lnTo>
                  <a:pt x="21593" y="16733"/>
                </a:lnTo>
                <a:lnTo>
                  <a:pt x="21593" y="4859"/>
                </a:lnTo>
                <a:lnTo>
                  <a:pt x="167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052763" y="625285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0" y="10769"/>
                </a:moveTo>
                <a:lnTo>
                  <a:pt x="0" y="4859"/>
                </a:lnTo>
                <a:lnTo>
                  <a:pt x="4859" y="0"/>
                </a:lnTo>
                <a:lnTo>
                  <a:pt x="10769" y="0"/>
                </a:lnTo>
                <a:lnTo>
                  <a:pt x="16733" y="0"/>
                </a:lnTo>
                <a:lnTo>
                  <a:pt x="21593" y="4859"/>
                </a:lnTo>
                <a:lnTo>
                  <a:pt x="21593" y="10769"/>
                </a:lnTo>
                <a:lnTo>
                  <a:pt x="21593" y="16733"/>
                </a:lnTo>
                <a:lnTo>
                  <a:pt x="16733" y="21593"/>
                </a:lnTo>
                <a:lnTo>
                  <a:pt x="10769" y="21593"/>
                </a:lnTo>
                <a:lnTo>
                  <a:pt x="4859" y="21593"/>
                </a:lnTo>
                <a:lnTo>
                  <a:pt x="0" y="16733"/>
                </a:lnTo>
                <a:lnTo>
                  <a:pt x="0" y="10769"/>
                </a:lnTo>
              </a:path>
            </a:pathLst>
          </a:custGeom>
          <a:ln w="39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071651" y="638981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16733" y="0"/>
                </a:moveTo>
                <a:lnTo>
                  <a:pt x="4859" y="0"/>
                </a:lnTo>
                <a:lnTo>
                  <a:pt x="0" y="4859"/>
                </a:lnTo>
                <a:lnTo>
                  <a:pt x="0" y="16733"/>
                </a:lnTo>
                <a:lnTo>
                  <a:pt x="4859" y="21593"/>
                </a:lnTo>
                <a:lnTo>
                  <a:pt x="16733" y="21593"/>
                </a:lnTo>
                <a:lnTo>
                  <a:pt x="21593" y="16733"/>
                </a:lnTo>
                <a:lnTo>
                  <a:pt x="21593" y="4859"/>
                </a:lnTo>
                <a:lnTo>
                  <a:pt x="167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071651" y="638981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0" y="10824"/>
                </a:moveTo>
                <a:lnTo>
                  <a:pt x="0" y="4859"/>
                </a:lnTo>
                <a:lnTo>
                  <a:pt x="4859" y="0"/>
                </a:lnTo>
                <a:lnTo>
                  <a:pt x="10824" y="0"/>
                </a:lnTo>
                <a:lnTo>
                  <a:pt x="16733" y="0"/>
                </a:lnTo>
                <a:lnTo>
                  <a:pt x="21593" y="4859"/>
                </a:lnTo>
                <a:lnTo>
                  <a:pt x="21593" y="10824"/>
                </a:lnTo>
                <a:lnTo>
                  <a:pt x="21593" y="16733"/>
                </a:lnTo>
                <a:lnTo>
                  <a:pt x="16733" y="21593"/>
                </a:lnTo>
                <a:lnTo>
                  <a:pt x="10824" y="21593"/>
                </a:lnTo>
                <a:lnTo>
                  <a:pt x="4859" y="21593"/>
                </a:lnTo>
                <a:lnTo>
                  <a:pt x="0" y="16733"/>
                </a:lnTo>
                <a:lnTo>
                  <a:pt x="0" y="10824"/>
                </a:lnTo>
              </a:path>
            </a:pathLst>
          </a:custGeom>
          <a:ln w="39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237002" y="2763020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16733" y="0"/>
                </a:moveTo>
                <a:lnTo>
                  <a:pt x="4859" y="0"/>
                </a:lnTo>
                <a:lnTo>
                  <a:pt x="0" y="4859"/>
                </a:lnTo>
                <a:lnTo>
                  <a:pt x="0" y="16733"/>
                </a:lnTo>
                <a:lnTo>
                  <a:pt x="4859" y="21593"/>
                </a:lnTo>
                <a:lnTo>
                  <a:pt x="16733" y="21593"/>
                </a:lnTo>
                <a:lnTo>
                  <a:pt x="21593" y="16733"/>
                </a:lnTo>
                <a:lnTo>
                  <a:pt x="21593" y="4859"/>
                </a:lnTo>
                <a:lnTo>
                  <a:pt x="167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237002" y="2763020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0" y="10824"/>
                </a:moveTo>
                <a:lnTo>
                  <a:pt x="0" y="4859"/>
                </a:lnTo>
                <a:lnTo>
                  <a:pt x="4859" y="0"/>
                </a:lnTo>
                <a:lnTo>
                  <a:pt x="10769" y="0"/>
                </a:lnTo>
                <a:lnTo>
                  <a:pt x="16733" y="0"/>
                </a:lnTo>
                <a:lnTo>
                  <a:pt x="21593" y="4859"/>
                </a:lnTo>
                <a:lnTo>
                  <a:pt x="21593" y="10824"/>
                </a:lnTo>
                <a:lnTo>
                  <a:pt x="21593" y="16733"/>
                </a:lnTo>
                <a:lnTo>
                  <a:pt x="16733" y="21593"/>
                </a:lnTo>
                <a:lnTo>
                  <a:pt x="10769" y="21593"/>
                </a:lnTo>
                <a:lnTo>
                  <a:pt x="4859" y="21593"/>
                </a:lnTo>
                <a:lnTo>
                  <a:pt x="0" y="16733"/>
                </a:lnTo>
                <a:lnTo>
                  <a:pt x="0" y="10824"/>
                </a:lnTo>
              </a:path>
            </a:pathLst>
          </a:custGeom>
          <a:ln w="39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726370" y="655328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16733" y="0"/>
                </a:moveTo>
                <a:lnTo>
                  <a:pt x="4859" y="0"/>
                </a:lnTo>
                <a:lnTo>
                  <a:pt x="0" y="4859"/>
                </a:lnTo>
                <a:lnTo>
                  <a:pt x="0" y="16733"/>
                </a:lnTo>
                <a:lnTo>
                  <a:pt x="4859" y="21593"/>
                </a:lnTo>
                <a:lnTo>
                  <a:pt x="16733" y="21593"/>
                </a:lnTo>
                <a:lnTo>
                  <a:pt x="21593" y="16733"/>
                </a:lnTo>
                <a:lnTo>
                  <a:pt x="21593" y="4859"/>
                </a:lnTo>
                <a:lnTo>
                  <a:pt x="167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726370" y="655328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0" y="10769"/>
                </a:moveTo>
                <a:lnTo>
                  <a:pt x="0" y="4859"/>
                </a:lnTo>
                <a:lnTo>
                  <a:pt x="4859" y="0"/>
                </a:lnTo>
                <a:lnTo>
                  <a:pt x="10824" y="0"/>
                </a:lnTo>
                <a:lnTo>
                  <a:pt x="16733" y="0"/>
                </a:lnTo>
                <a:lnTo>
                  <a:pt x="21593" y="4859"/>
                </a:lnTo>
                <a:lnTo>
                  <a:pt x="21593" y="10769"/>
                </a:lnTo>
                <a:lnTo>
                  <a:pt x="21593" y="16733"/>
                </a:lnTo>
                <a:lnTo>
                  <a:pt x="16733" y="21593"/>
                </a:lnTo>
                <a:lnTo>
                  <a:pt x="10824" y="21593"/>
                </a:lnTo>
                <a:lnTo>
                  <a:pt x="4859" y="21593"/>
                </a:lnTo>
                <a:lnTo>
                  <a:pt x="0" y="16733"/>
                </a:lnTo>
                <a:lnTo>
                  <a:pt x="0" y="10769"/>
                </a:lnTo>
              </a:path>
            </a:pathLst>
          </a:custGeom>
          <a:ln w="39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734047" y="634508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16733" y="0"/>
                </a:moveTo>
                <a:lnTo>
                  <a:pt x="4859" y="0"/>
                </a:lnTo>
                <a:lnTo>
                  <a:pt x="0" y="4859"/>
                </a:lnTo>
                <a:lnTo>
                  <a:pt x="0" y="16733"/>
                </a:lnTo>
                <a:lnTo>
                  <a:pt x="4859" y="21593"/>
                </a:lnTo>
                <a:lnTo>
                  <a:pt x="16733" y="21593"/>
                </a:lnTo>
                <a:lnTo>
                  <a:pt x="21593" y="16733"/>
                </a:lnTo>
                <a:lnTo>
                  <a:pt x="21593" y="4859"/>
                </a:lnTo>
                <a:lnTo>
                  <a:pt x="167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734047" y="634508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0" y="10769"/>
                </a:moveTo>
                <a:lnTo>
                  <a:pt x="0" y="4859"/>
                </a:lnTo>
                <a:lnTo>
                  <a:pt x="4859" y="0"/>
                </a:lnTo>
                <a:lnTo>
                  <a:pt x="10769" y="0"/>
                </a:lnTo>
                <a:lnTo>
                  <a:pt x="16733" y="0"/>
                </a:lnTo>
                <a:lnTo>
                  <a:pt x="21593" y="4859"/>
                </a:lnTo>
                <a:lnTo>
                  <a:pt x="21593" y="10769"/>
                </a:lnTo>
                <a:lnTo>
                  <a:pt x="21593" y="16733"/>
                </a:lnTo>
                <a:lnTo>
                  <a:pt x="16733" y="21593"/>
                </a:lnTo>
                <a:lnTo>
                  <a:pt x="10769" y="21593"/>
                </a:lnTo>
                <a:lnTo>
                  <a:pt x="4859" y="21593"/>
                </a:lnTo>
                <a:lnTo>
                  <a:pt x="0" y="16733"/>
                </a:lnTo>
                <a:lnTo>
                  <a:pt x="0" y="10769"/>
                </a:lnTo>
              </a:path>
            </a:pathLst>
          </a:custGeom>
          <a:ln w="39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556712" y="2254488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16733" y="0"/>
                </a:moveTo>
                <a:lnTo>
                  <a:pt x="4859" y="0"/>
                </a:lnTo>
                <a:lnTo>
                  <a:pt x="0" y="4859"/>
                </a:lnTo>
                <a:lnTo>
                  <a:pt x="0" y="16733"/>
                </a:lnTo>
                <a:lnTo>
                  <a:pt x="4859" y="21593"/>
                </a:lnTo>
                <a:lnTo>
                  <a:pt x="16733" y="21593"/>
                </a:lnTo>
                <a:lnTo>
                  <a:pt x="21593" y="16733"/>
                </a:lnTo>
                <a:lnTo>
                  <a:pt x="21593" y="4859"/>
                </a:lnTo>
                <a:lnTo>
                  <a:pt x="167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556712" y="2254488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0" y="10769"/>
                </a:moveTo>
                <a:lnTo>
                  <a:pt x="0" y="4859"/>
                </a:lnTo>
                <a:lnTo>
                  <a:pt x="4859" y="0"/>
                </a:lnTo>
                <a:lnTo>
                  <a:pt x="10824" y="0"/>
                </a:lnTo>
                <a:lnTo>
                  <a:pt x="16733" y="0"/>
                </a:lnTo>
                <a:lnTo>
                  <a:pt x="21593" y="4859"/>
                </a:lnTo>
                <a:lnTo>
                  <a:pt x="21593" y="10769"/>
                </a:lnTo>
                <a:lnTo>
                  <a:pt x="21593" y="16733"/>
                </a:lnTo>
                <a:lnTo>
                  <a:pt x="16733" y="21593"/>
                </a:lnTo>
                <a:lnTo>
                  <a:pt x="10824" y="21593"/>
                </a:lnTo>
                <a:lnTo>
                  <a:pt x="4859" y="21593"/>
                </a:lnTo>
                <a:lnTo>
                  <a:pt x="0" y="16733"/>
                </a:lnTo>
                <a:lnTo>
                  <a:pt x="0" y="10769"/>
                </a:lnTo>
              </a:path>
            </a:pathLst>
          </a:custGeom>
          <a:ln w="39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229049" y="2356934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16733" y="0"/>
                </a:moveTo>
                <a:lnTo>
                  <a:pt x="4859" y="0"/>
                </a:lnTo>
                <a:lnTo>
                  <a:pt x="0" y="4859"/>
                </a:lnTo>
                <a:lnTo>
                  <a:pt x="0" y="16733"/>
                </a:lnTo>
                <a:lnTo>
                  <a:pt x="4859" y="21593"/>
                </a:lnTo>
                <a:lnTo>
                  <a:pt x="16733" y="21593"/>
                </a:lnTo>
                <a:lnTo>
                  <a:pt x="21593" y="16733"/>
                </a:lnTo>
                <a:lnTo>
                  <a:pt x="21593" y="4859"/>
                </a:lnTo>
                <a:lnTo>
                  <a:pt x="167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229049" y="2356934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0" y="10824"/>
                </a:moveTo>
                <a:lnTo>
                  <a:pt x="0" y="4859"/>
                </a:lnTo>
                <a:lnTo>
                  <a:pt x="4859" y="0"/>
                </a:lnTo>
                <a:lnTo>
                  <a:pt x="10824" y="0"/>
                </a:lnTo>
                <a:lnTo>
                  <a:pt x="16733" y="0"/>
                </a:lnTo>
                <a:lnTo>
                  <a:pt x="21593" y="4859"/>
                </a:lnTo>
                <a:lnTo>
                  <a:pt x="21593" y="10824"/>
                </a:lnTo>
                <a:lnTo>
                  <a:pt x="21593" y="16733"/>
                </a:lnTo>
                <a:lnTo>
                  <a:pt x="16733" y="21593"/>
                </a:lnTo>
                <a:lnTo>
                  <a:pt x="10824" y="21593"/>
                </a:lnTo>
                <a:lnTo>
                  <a:pt x="4859" y="21593"/>
                </a:lnTo>
                <a:lnTo>
                  <a:pt x="0" y="16733"/>
                </a:lnTo>
                <a:lnTo>
                  <a:pt x="0" y="10824"/>
                </a:lnTo>
              </a:path>
            </a:pathLst>
          </a:custGeom>
          <a:ln w="39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 txBox="1"/>
          <p:nvPr/>
        </p:nvSpPr>
        <p:spPr>
          <a:xfrm>
            <a:off x="487681" y="2724529"/>
            <a:ext cx="68580" cy="11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solidFill>
                  <a:srgbClr val="4D4D4D"/>
                </a:solidFill>
                <a:latin typeface="Helvetica"/>
                <a:cs typeface="Helvetica"/>
              </a:rPr>
              <a:t>1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4386541" y="3191529"/>
            <a:ext cx="133350" cy="17462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800" spc="-25" dirty="0">
                <a:solidFill>
                  <a:srgbClr val="22373A"/>
                </a:solidFill>
                <a:latin typeface="Arial"/>
                <a:cs typeface="Arial"/>
              </a:rPr>
              <a:t>20</a:t>
            </a:r>
            <a:endParaRPr sz="800">
              <a:latin typeface="Arial"/>
              <a:cs typeface="Arial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487681" y="2201472"/>
            <a:ext cx="68580" cy="11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solidFill>
                  <a:srgbClr val="4D4D4D"/>
                </a:solidFill>
                <a:latin typeface="Helvetica"/>
                <a:cs typeface="Helvetica"/>
              </a:rPr>
              <a:t>2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487681" y="1678360"/>
            <a:ext cx="68580" cy="11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solidFill>
                  <a:srgbClr val="4D4D4D"/>
                </a:solidFill>
                <a:latin typeface="Helvetica"/>
                <a:cs typeface="Helvetica"/>
              </a:rPr>
              <a:t>3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487681" y="1155303"/>
            <a:ext cx="68580" cy="11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solidFill>
                  <a:srgbClr val="4D4D4D"/>
                </a:solidFill>
                <a:latin typeface="Helvetica"/>
                <a:cs typeface="Helvetica"/>
              </a:rPr>
              <a:t>4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487681" y="632190"/>
            <a:ext cx="68580" cy="11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solidFill>
                  <a:srgbClr val="4D4D4D"/>
                </a:solidFill>
                <a:latin typeface="Helvetica"/>
                <a:cs typeface="Helvetica"/>
              </a:rPr>
              <a:t>5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719912" y="2901477"/>
            <a:ext cx="68580" cy="11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solidFill>
                  <a:srgbClr val="4D4D4D"/>
                </a:solidFill>
                <a:latin typeface="Helvetica"/>
                <a:cs typeface="Helvetica"/>
              </a:rPr>
              <a:t>0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1550529" y="2901477"/>
            <a:ext cx="68580" cy="11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solidFill>
                  <a:srgbClr val="4D4D4D"/>
                </a:solidFill>
                <a:latin typeface="Helvetica"/>
                <a:cs typeface="Helvetica"/>
              </a:rPr>
              <a:t>5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3190225" y="2901477"/>
            <a:ext cx="111760" cy="11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solidFill>
                  <a:srgbClr val="4D4D4D"/>
                </a:solidFill>
                <a:latin typeface="Helvetica"/>
                <a:cs typeface="Helvetica"/>
              </a:rPr>
              <a:t>15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4020843" y="2901477"/>
            <a:ext cx="111760" cy="11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solidFill>
                  <a:srgbClr val="4D4D4D"/>
                </a:solidFill>
                <a:latin typeface="Helvetica"/>
                <a:cs typeface="Helvetica"/>
              </a:rPr>
              <a:t>20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2158139" y="2896795"/>
            <a:ext cx="514984" cy="248285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5"/>
              </a:spcBef>
            </a:pPr>
            <a:r>
              <a:rPr sz="600" dirty="0">
                <a:solidFill>
                  <a:srgbClr val="4D4D4D"/>
                </a:solidFill>
                <a:latin typeface="Helvetica"/>
                <a:cs typeface="Helvetica"/>
              </a:rPr>
              <a:t>10</a:t>
            </a:r>
            <a:endParaRPr sz="600">
              <a:latin typeface="Helvetica"/>
              <a:cs typeface="Helvetica"/>
            </a:endParaRPr>
          </a:p>
          <a:p>
            <a:pPr algn="ctr">
              <a:lnSpc>
                <a:spcPct val="100000"/>
              </a:lnSpc>
              <a:spcBef>
                <a:spcPts val="80"/>
              </a:spcBef>
            </a:pPr>
            <a:r>
              <a:rPr sz="750" spc="-5" dirty="0">
                <a:latin typeface="Helvetica"/>
                <a:cs typeface="Helvetica"/>
              </a:rPr>
              <a:t>Years</a:t>
            </a:r>
            <a:r>
              <a:rPr sz="750" spc="-55" dirty="0">
                <a:latin typeface="Helvetica"/>
                <a:cs typeface="Helvetica"/>
              </a:rPr>
              <a:t> </a:t>
            </a:r>
            <a:r>
              <a:rPr sz="750" spc="10" dirty="0">
                <a:latin typeface="Helvetica"/>
                <a:cs typeface="Helvetica"/>
              </a:rPr>
              <a:t>used</a:t>
            </a:r>
            <a:endParaRPr sz="750">
              <a:latin typeface="Helvetica"/>
              <a:cs typeface="Helvetica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334012" y="1174696"/>
            <a:ext cx="136525" cy="1132205"/>
          </a:xfrm>
          <a:prstGeom prst="rect">
            <a:avLst/>
          </a:prstGeom>
        </p:spPr>
        <p:txBody>
          <a:bodyPr vert="vert270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750" spc="10" dirty="0">
                <a:latin typeface="Helvetica"/>
                <a:cs typeface="Helvetica"/>
              </a:rPr>
              <a:t>Self−reported</a:t>
            </a:r>
            <a:r>
              <a:rPr sz="750" spc="-10" dirty="0">
                <a:latin typeface="Helvetica"/>
                <a:cs typeface="Helvetica"/>
              </a:rPr>
              <a:t> </a:t>
            </a:r>
            <a:r>
              <a:rPr sz="750" spc="5" dirty="0">
                <a:latin typeface="Helvetica"/>
                <a:cs typeface="Helvetica"/>
              </a:rPr>
              <a:t>proficiency</a:t>
            </a:r>
            <a:endParaRPr sz="750">
              <a:latin typeface="Helvetica"/>
              <a:cs typeface="Helvetica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575272" y="382011"/>
            <a:ext cx="40386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dirty="0">
                <a:latin typeface="Helvetica"/>
                <a:cs typeface="Helvetica"/>
              </a:rPr>
              <a:t>Python</a:t>
            </a:r>
            <a:endParaRPr sz="950">
              <a:latin typeface="Helvetica"/>
              <a:cs typeface="Helvetica"/>
            </a:endParaRP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187388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5" dirty="0">
                <a:solidFill>
                  <a:srgbClr val="F9F9F9"/>
                </a:solidFill>
              </a:rPr>
              <a:t>Experience and</a:t>
            </a:r>
            <a:r>
              <a:rPr sz="1200" spc="-25" dirty="0">
                <a:solidFill>
                  <a:srgbClr val="F9F9F9"/>
                </a:solidFill>
              </a:rPr>
              <a:t> </a:t>
            </a:r>
            <a:r>
              <a:rPr sz="1200" spc="-60" dirty="0">
                <a:solidFill>
                  <a:srgbClr val="F9F9F9"/>
                </a:solidFill>
              </a:rPr>
              <a:t>proficiency</a:t>
            </a:r>
            <a:endParaRPr sz="12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87972" y="429007"/>
          <a:ext cx="3660134" cy="245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7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2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27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27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27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27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273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27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27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6637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11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EBEBEB"/>
                      </a:solidFill>
                      <a:prstDash val="solid"/>
                    </a:lnR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T w="6350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T w="3175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11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T w="6350">
                      <a:solidFill>
                        <a:srgbClr val="EBEBEB"/>
                      </a:solidFill>
                      <a:prstDash val="solid"/>
                    </a:lnT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1019904" y="734524"/>
            <a:ext cx="3223260" cy="935990"/>
          </a:xfrm>
          <a:custGeom>
            <a:avLst/>
            <a:gdLst/>
            <a:ahLst/>
            <a:cxnLst/>
            <a:rect l="l" t="t" r="r" b="b"/>
            <a:pathLst>
              <a:path w="3223260" h="935989">
                <a:moveTo>
                  <a:pt x="0" y="935880"/>
                </a:moveTo>
                <a:lnTo>
                  <a:pt x="132876" y="860660"/>
                </a:lnTo>
                <a:lnTo>
                  <a:pt x="265753" y="788644"/>
                </a:lnTo>
                <a:lnTo>
                  <a:pt x="398685" y="719721"/>
                </a:lnTo>
                <a:lnTo>
                  <a:pt x="531561" y="654000"/>
                </a:lnTo>
                <a:lnTo>
                  <a:pt x="664493" y="591428"/>
                </a:lnTo>
                <a:lnTo>
                  <a:pt x="797370" y="531948"/>
                </a:lnTo>
                <a:lnTo>
                  <a:pt x="930247" y="475616"/>
                </a:lnTo>
                <a:lnTo>
                  <a:pt x="1063179" y="422488"/>
                </a:lnTo>
                <a:lnTo>
                  <a:pt x="1196055" y="372452"/>
                </a:lnTo>
                <a:lnTo>
                  <a:pt x="1328932" y="325619"/>
                </a:lnTo>
                <a:lnTo>
                  <a:pt x="1461864" y="281879"/>
                </a:lnTo>
                <a:lnTo>
                  <a:pt x="1594741" y="241342"/>
                </a:lnTo>
                <a:lnTo>
                  <a:pt x="1727673" y="203898"/>
                </a:lnTo>
                <a:lnTo>
                  <a:pt x="1993426" y="138509"/>
                </a:lnTo>
                <a:lnTo>
                  <a:pt x="2392111" y="64008"/>
                </a:lnTo>
                <a:lnTo>
                  <a:pt x="2525043" y="45507"/>
                </a:lnTo>
                <a:lnTo>
                  <a:pt x="2657920" y="30098"/>
                </a:lnTo>
                <a:lnTo>
                  <a:pt x="2923728" y="8781"/>
                </a:lnTo>
                <a:lnTo>
                  <a:pt x="3056605" y="2816"/>
                </a:lnTo>
                <a:lnTo>
                  <a:pt x="3189537" y="0"/>
                </a:lnTo>
                <a:lnTo>
                  <a:pt x="3222784" y="88"/>
                </a:lnTo>
              </a:path>
            </a:pathLst>
          </a:custGeom>
          <a:ln w="59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19904" y="692662"/>
            <a:ext cx="1993900" cy="956310"/>
          </a:xfrm>
          <a:custGeom>
            <a:avLst/>
            <a:gdLst/>
            <a:ahLst/>
            <a:cxnLst/>
            <a:rect l="l" t="t" r="r" b="b"/>
            <a:pathLst>
              <a:path w="1993900" h="956310">
                <a:moveTo>
                  <a:pt x="0" y="955707"/>
                </a:moveTo>
                <a:lnTo>
                  <a:pt x="132876" y="797812"/>
                </a:lnTo>
                <a:lnTo>
                  <a:pt x="265753" y="654166"/>
                </a:lnTo>
                <a:lnTo>
                  <a:pt x="398685" y="524713"/>
                </a:lnTo>
                <a:lnTo>
                  <a:pt x="531561" y="409509"/>
                </a:lnTo>
                <a:lnTo>
                  <a:pt x="664493" y="308554"/>
                </a:lnTo>
                <a:lnTo>
                  <a:pt x="797370" y="221792"/>
                </a:lnTo>
                <a:lnTo>
                  <a:pt x="930247" y="149279"/>
                </a:lnTo>
                <a:lnTo>
                  <a:pt x="1063179" y="90959"/>
                </a:lnTo>
                <a:lnTo>
                  <a:pt x="1196055" y="46887"/>
                </a:lnTo>
                <a:lnTo>
                  <a:pt x="1328932" y="17009"/>
                </a:lnTo>
                <a:lnTo>
                  <a:pt x="1461864" y="1380"/>
                </a:lnTo>
                <a:lnTo>
                  <a:pt x="1594741" y="0"/>
                </a:lnTo>
                <a:lnTo>
                  <a:pt x="1727673" y="12812"/>
                </a:lnTo>
                <a:lnTo>
                  <a:pt x="1993426" y="81128"/>
                </a:lnTo>
              </a:path>
            </a:pathLst>
          </a:custGeom>
          <a:ln w="59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19904" y="842162"/>
            <a:ext cx="3223260" cy="1057910"/>
          </a:xfrm>
          <a:custGeom>
            <a:avLst/>
            <a:gdLst/>
            <a:ahLst/>
            <a:cxnLst/>
            <a:rect l="l" t="t" r="r" b="b"/>
            <a:pathLst>
              <a:path w="3223260" h="1057910">
                <a:moveTo>
                  <a:pt x="0" y="1057711"/>
                </a:moveTo>
                <a:lnTo>
                  <a:pt x="132876" y="951730"/>
                </a:lnTo>
                <a:lnTo>
                  <a:pt x="265753" y="851382"/>
                </a:lnTo>
                <a:lnTo>
                  <a:pt x="398685" y="756612"/>
                </a:lnTo>
                <a:lnTo>
                  <a:pt x="531561" y="667365"/>
                </a:lnTo>
                <a:lnTo>
                  <a:pt x="664493" y="583806"/>
                </a:lnTo>
                <a:lnTo>
                  <a:pt x="797370" y="505770"/>
                </a:lnTo>
                <a:lnTo>
                  <a:pt x="930247" y="433312"/>
                </a:lnTo>
                <a:lnTo>
                  <a:pt x="1063179" y="366487"/>
                </a:lnTo>
                <a:lnTo>
                  <a:pt x="1196055" y="305185"/>
                </a:lnTo>
                <a:lnTo>
                  <a:pt x="1461864" y="199425"/>
                </a:lnTo>
                <a:lnTo>
                  <a:pt x="1727673" y="116032"/>
                </a:lnTo>
                <a:lnTo>
                  <a:pt x="1860549" y="82675"/>
                </a:lnTo>
                <a:lnTo>
                  <a:pt x="1993426" y="54951"/>
                </a:lnTo>
                <a:lnTo>
                  <a:pt x="2126358" y="32749"/>
                </a:lnTo>
                <a:lnTo>
                  <a:pt x="2259235" y="16181"/>
                </a:lnTo>
                <a:lnTo>
                  <a:pt x="2392111" y="5191"/>
                </a:lnTo>
                <a:lnTo>
                  <a:pt x="2657920" y="0"/>
                </a:lnTo>
                <a:lnTo>
                  <a:pt x="2790852" y="5743"/>
                </a:lnTo>
                <a:lnTo>
                  <a:pt x="2923728" y="17120"/>
                </a:lnTo>
                <a:lnTo>
                  <a:pt x="3056605" y="34019"/>
                </a:lnTo>
                <a:lnTo>
                  <a:pt x="3222784" y="65681"/>
                </a:lnTo>
              </a:path>
            </a:pathLst>
          </a:custGeom>
          <a:ln w="59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19904" y="846359"/>
            <a:ext cx="1063625" cy="1078230"/>
          </a:xfrm>
          <a:custGeom>
            <a:avLst/>
            <a:gdLst/>
            <a:ahLst/>
            <a:cxnLst/>
            <a:rect l="l" t="t" r="r" b="b"/>
            <a:pathLst>
              <a:path w="1063625" h="1078230">
                <a:moveTo>
                  <a:pt x="0" y="1078200"/>
                </a:moveTo>
                <a:lnTo>
                  <a:pt x="265753" y="504942"/>
                </a:lnTo>
                <a:lnTo>
                  <a:pt x="398685" y="294195"/>
                </a:lnTo>
                <a:lnTo>
                  <a:pt x="1063179" y="0"/>
                </a:lnTo>
              </a:path>
            </a:pathLst>
          </a:custGeom>
          <a:ln w="59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19904" y="768600"/>
            <a:ext cx="532130" cy="441959"/>
          </a:xfrm>
          <a:custGeom>
            <a:avLst/>
            <a:gdLst/>
            <a:ahLst/>
            <a:cxnLst/>
            <a:rect l="l" t="t" r="r" b="b"/>
            <a:pathLst>
              <a:path w="532130" h="441959">
                <a:moveTo>
                  <a:pt x="0" y="441596"/>
                </a:moveTo>
                <a:lnTo>
                  <a:pt x="132876" y="129563"/>
                </a:lnTo>
                <a:lnTo>
                  <a:pt x="265753" y="0"/>
                </a:lnTo>
                <a:lnTo>
                  <a:pt x="531561" y="288175"/>
                </a:lnTo>
              </a:path>
            </a:pathLst>
          </a:custGeom>
          <a:ln w="59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19904" y="866832"/>
            <a:ext cx="3223260" cy="788035"/>
          </a:xfrm>
          <a:custGeom>
            <a:avLst/>
            <a:gdLst/>
            <a:ahLst/>
            <a:cxnLst/>
            <a:rect l="l" t="t" r="r" b="b"/>
            <a:pathLst>
              <a:path w="3223260" h="788035">
                <a:moveTo>
                  <a:pt x="0" y="787777"/>
                </a:moveTo>
                <a:lnTo>
                  <a:pt x="132876" y="726751"/>
                </a:lnTo>
                <a:lnTo>
                  <a:pt x="265753" y="668155"/>
                </a:lnTo>
                <a:lnTo>
                  <a:pt x="1727673" y="183039"/>
                </a:lnTo>
                <a:lnTo>
                  <a:pt x="3222784" y="0"/>
                </a:lnTo>
              </a:path>
            </a:pathLst>
          </a:custGeom>
          <a:ln w="59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19904" y="803890"/>
            <a:ext cx="2392680" cy="915669"/>
          </a:xfrm>
          <a:custGeom>
            <a:avLst/>
            <a:gdLst/>
            <a:ahLst/>
            <a:cxnLst/>
            <a:rect l="l" t="t" r="r" b="b"/>
            <a:pathLst>
              <a:path w="2392679" h="915669">
                <a:moveTo>
                  <a:pt x="0" y="915556"/>
                </a:moveTo>
                <a:lnTo>
                  <a:pt x="132876" y="782127"/>
                </a:lnTo>
                <a:lnTo>
                  <a:pt x="265753" y="659136"/>
                </a:lnTo>
                <a:lnTo>
                  <a:pt x="398685" y="546694"/>
                </a:lnTo>
                <a:lnTo>
                  <a:pt x="664493" y="353343"/>
                </a:lnTo>
                <a:lnTo>
                  <a:pt x="797370" y="272380"/>
                </a:lnTo>
                <a:lnTo>
                  <a:pt x="930247" y="201965"/>
                </a:lnTo>
                <a:lnTo>
                  <a:pt x="1196055" y="92616"/>
                </a:lnTo>
                <a:lnTo>
                  <a:pt x="1328932" y="53736"/>
                </a:lnTo>
                <a:lnTo>
                  <a:pt x="1727673" y="0"/>
                </a:lnTo>
                <a:lnTo>
                  <a:pt x="2392111" y="120616"/>
                </a:lnTo>
              </a:path>
            </a:pathLst>
          </a:custGeom>
          <a:ln w="59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19904" y="738722"/>
            <a:ext cx="2924175" cy="1158875"/>
          </a:xfrm>
          <a:custGeom>
            <a:avLst/>
            <a:gdLst/>
            <a:ahLst/>
            <a:cxnLst/>
            <a:rect l="l" t="t" r="r" b="b"/>
            <a:pathLst>
              <a:path w="2924175" h="1158875">
                <a:moveTo>
                  <a:pt x="0" y="1158390"/>
                </a:moveTo>
                <a:lnTo>
                  <a:pt x="132876" y="1008283"/>
                </a:lnTo>
                <a:lnTo>
                  <a:pt x="265753" y="868558"/>
                </a:lnTo>
                <a:lnTo>
                  <a:pt x="398685" y="739271"/>
                </a:lnTo>
                <a:lnTo>
                  <a:pt x="531561" y="620367"/>
                </a:lnTo>
                <a:lnTo>
                  <a:pt x="664493" y="511901"/>
                </a:lnTo>
                <a:lnTo>
                  <a:pt x="797370" y="413872"/>
                </a:lnTo>
                <a:lnTo>
                  <a:pt x="930247" y="326227"/>
                </a:lnTo>
                <a:lnTo>
                  <a:pt x="1063179" y="249019"/>
                </a:lnTo>
                <a:lnTo>
                  <a:pt x="1328932" y="125807"/>
                </a:lnTo>
                <a:lnTo>
                  <a:pt x="1594741" y="44237"/>
                </a:lnTo>
                <a:lnTo>
                  <a:pt x="1727673" y="19053"/>
                </a:lnTo>
                <a:lnTo>
                  <a:pt x="1860549" y="4307"/>
                </a:lnTo>
                <a:lnTo>
                  <a:pt x="1993426" y="0"/>
                </a:lnTo>
                <a:lnTo>
                  <a:pt x="2126358" y="6074"/>
                </a:lnTo>
                <a:lnTo>
                  <a:pt x="2392111" y="49483"/>
                </a:lnTo>
                <a:lnTo>
                  <a:pt x="2525043" y="86761"/>
                </a:lnTo>
                <a:lnTo>
                  <a:pt x="2657920" y="134533"/>
                </a:lnTo>
                <a:lnTo>
                  <a:pt x="2923728" y="261224"/>
                </a:lnTo>
              </a:path>
            </a:pathLst>
          </a:custGeom>
          <a:ln w="59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904" y="841941"/>
            <a:ext cx="2791460" cy="959485"/>
          </a:xfrm>
          <a:custGeom>
            <a:avLst/>
            <a:gdLst/>
            <a:ahLst/>
            <a:cxnLst/>
            <a:rect l="l" t="t" r="r" b="b"/>
            <a:pathLst>
              <a:path w="2791460" h="959485">
                <a:moveTo>
                  <a:pt x="0" y="959131"/>
                </a:moveTo>
                <a:lnTo>
                  <a:pt x="132876" y="846522"/>
                </a:lnTo>
                <a:lnTo>
                  <a:pt x="265753" y="740983"/>
                </a:lnTo>
                <a:lnTo>
                  <a:pt x="398685" y="642458"/>
                </a:lnTo>
                <a:lnTo>
                  <a:pt x="531561" y="550946"/>
                </a:lnTo>
                <a:lnTo>
                  <a:pt x="664493" y="466449"/>
                </a:lnTo>
                <a:lnTo>
                  <a:pt x="797370" y="388965"/>
                </a:lnTo>
                <a:lnTo>
                  <a:pt x="930247" y="318495"/>
                </a:lnTo>
                <a:lnTo>
                  <a:pt x="1063179" y="255039"/>
                </a:lnTo>
                <a:lnTo>
                  <a:pt x="1196055" y="198597"/>
                </a:lnTo>
                <a:lnTo>
                  <a:pt x="1328932" y="149168"/>
                </a:lnTo>
                <a:lnTo>
                  <a:pt x="1461864" y="106754"/>
                </a:lnTo>
                <a:lnTo>
                  <a:pt x="1594741" y="71353"/>
                </a:lnTo>
                <a:lnTo>
                  <a:pt x="1860549" y="21649"/>
                </a:lnTo>
                <a:lnTo>
                  <a:pt x="1993426" y="7289"/>
                </a:lnTo>
                <a:lnTo>
                  <a:pt x="2126358" y="0"/>
                </a:lnTo>
                <a:lnTo>
                  <a:pt x="2392111" y="6406"/>
                </a:lnTo>
                <a:lnTo>
                  <a:pt x="2525043" y="20102"/>
                </a:lnTo>
                <a:lnTo>
                  <a:pt x="2790852" y="68647"/>
                </a:lnTo>
              </a:path>
            </a:pathLst>
          </a:custGeom>
          <a:ln w="59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904" y="977524"/>
            <a:ext cx="398780" cy="693420"/>
          </a:xfrm>
          <a:custGeom>
            <a:avLst/>
            <a:gdLst/>
            <a:ahLst/>
            <a:cxnLst/>
            <a:rect l="l" t="t" r="r" b="b"/>
            <a:pathLst>
              <a:path w="398780" h="693419">
                <a:moveTo>
                  <a:pt x="0" y="692991"/>
                </a:moveTo>
                <a:lnTo>
                  <a:pt x="132876" y="387474"/>
                </a:lnTo>
                <a:lnTo>
                  <a:pt x="398685" y="0"/>
                </a:lnTo>
              </a:path>
            </a:pathLst>
          </a:custGeom>
          <a:ln w="59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52780" y="935662"/>
            <a:ext cx="266065" cy="414655"/>
          </a:xfrm>
          <a:custGeom>
            <a:avLst/>
            <a:gdLst/>
            <a:ahLst/>
            <a:cxnLst/>
            <a:rect l="l" t="t" r="r" b="b"/>
            <a:pathLst>
              <a:path w="266065" h="414655">
                <a:moveTo>
                  <a:pt x="0" y="414038"/>
                </a:moveTo>
                <a:lnTo>
                  <a:pt x="132876" y="159054"/>
                </a:lnTo>
                <a:lnTo>
                  <a:pt x="265808" y="0"/>
                </a:lnTo>
              </a:path>
            </a:pathLst>
          </a:custGeom>
          <a:ln w="59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52780" y="632133"/>
            <a:ext cx="2392680" cy="760095"/>
          </a:xfrm>
          <a:custGeom>
            <a:avLst/>
            <a:gdLst/>
            <a:ahLst/>
            <a:cxnLst/>
            <a:rect l="l" t="t" r="r" b="b"/>
            <a:pathLst>
              <a:path w="2392679" h="760094">
                <a:moveTo>
                  <a:pt x="0" y="759484"/>
                </a:moveTo>
                <a:lnTo>
                  <a:pt x="265808" y="555585"/>
                </a:lnTo>
                <a:lnTo>
                  <a:pt x="398685" y="465289"/>
                </a:lnTo>
                <a:lnTo>
                  <a:pt x="531617" y="382669"/>
                </a:lnTo>
                <a:lnTo>
                  <a:pt x="664493" y="307781"/>
                </a:lnTo>
                <a:lnTo>
                  <a:pt x="797370" y="240624"/>
                </a:lnTo>
                <a:lnTo>
                  <a:pt x="930302" y="181200"/>
                </a:lnTo>
                <a:lnTo>
                  <a:pt x="1196055" y="85546"/>
                </a:lnTo>
                <a:lnTo>
                  <a:pt x="1328987" y="49317"/>
                </a:lnTo>
                <a:lnTo>
                  <a:pt x="1461864" y="20820"/>
                </a:lnTo>
                <a:lnTo>
                  <a:pt x="1594796" y="0"/>
                </a:lnTo>
                <a:lnTo>
                  <a:pt x="2392166" y="37664"/>
                </a:lnTo>
              </a:path>
            </a:pathLst>
          </a:custGeom>
          <a:ln w="59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19904" y="776110"/>
            <a:ext cx="2525395" cy="819785"/>
          </a:xfrm>
          <a:custGeom>
            <a:avLst/>
            <a:gdLst/>
            <a:ahLst/>
            <a:cxnLst/>
            <a:rect l="l" t="t" r="r" b="b"/>
            <a:pathLst>
              <a:path w="2525395" h="819785">
                <a:moveTo>
                  <a:pt x="0" y="819295"/>
                </a:moveTo>
                <a:lnTo>
                  <a:pt x="132876" y="738884"/>
                </a:lnTo>
                <a:lnTo>
                  <a:pt x="531561" y="522449"/>
                </a:lnTo>
                <a:lnTo>
                  <a:pt x="1594741" y="127685"/>
                </a:lnTo>
                <a:lnTo>
                  <a:pt x="1727673" y="97034"/>
                </a:lnTo>
                <a:lnTo>
                  <a:pt x="2525043" y="0"/>
                </a:lnTo>
              </a:path>
            </a:pathLst>
          </a:custGeom>
          <a:ln w="59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52780" y="878060"/>
            <a:ext cx="2791460" cy="1283970"/>
          </a:xfrm>
          <a:custGeom>
            <a:avLst/>
            <a:gdLst/>
            <a:ahLst/>
            <a:cxnLst/>
            <a:rect l="l" t="t" r="r" b="b"/>
            <a:pathLst>
              <a:path w="2791460" h="1283970">
                <a:moveTo>
                  <a:pt x="0" y="1283591"/>
                </a:moveTo>
                <a:lnTo>
                  <a:pt x="132876" y="1165680"/>
                </a:lnTo>
                <a:lnTo>
                  <a:pt x="265808" y="1053403"/>
                </a:lnTo>
                <a:lnTo>
                  <a:pt x="930302" y="577290"/>
                </a:lnTo>
                <a:lnTo>
                  <a:pt x="1196055" y="426630"/>
                </a:lnTo>
                <a:lnTo>
                  <a:pt x="1594796" y="243275"/>
                </a:lnTo>
                <a:lnTo>
                  <a:pt x="1727673" y="193516"/>
                </a:lnTo>
                <a:lnTo>
                  <a:pt x="1993481" y="111006"/>
                </a:lnTo>
                <a:lnTo>
                  <a:pt x="2126358" y="78312"/>
                </a:lnTo>
                <a:lnTo>
                  <a:pt x="2392166" y="29933"/>
                </a:lnTo>
                <a:lnTo>
                  <a:pt x="2790852" y="0"/>
                </a:lnTo>
              </a:path>
            </a:pathLst>
          </a:custGeom>
          <a:ln w="59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19904" y="919922"/>
            <a:ext cx="2392680" cy="1274445"/>
          </a:xfrm>
          <a:custGeom>
            <a:avLst/>
            <a:gdLst/>
            <a:ahLst/>
            <a:cxnLst/>
            <a:rect l="l" t="t" r="r" b="b"/>
            <a:pathLst>
              <a:path w="2392679" h="1274445">
                <a:moveTo>
                  <a:pt x="0" y="1274423"/>
                </a:moveTo>
                <a:lnTo>
                  <a:pt x="132876" y="1128678"/>
                </a:lnTo>
                <a:lnTo>
                  <a:pt x="265753" y="991770"/>
                </a:lnTo>
                <a:lnTo>
                  <a:pt x="398685" y="863698"/>
                </a:lnTo>
                <a:lnTo>
                  <a:pt x="531561" y="744407"/>
                </a:lnTo>
                <a:lnTo>
                  <a:pt x="797370" y="532335"/>
                </a:lnTo>
                <a:lnTo>
                  <a:pt x="930247" y="439498"/>
                </a:lnTo>
                <a:lnTo>
                  <a:pt x="1063179" y="355442"/>
                </a:lnTo>
                <a:lnTo>
                  <a:pt x="1328932" y="213839"/>
                </a:lnTo>
                <a:lnTo>
                  <a:pt x="1461864" y="156293"/>
                </a:lnTo>
                <a:lnTo>
                  <a:pt x="1727673" y="67542"/>
                </a:lnTo>
                <a:lnTo>
                  <a:pt x="1860549" y="36394"/>
                </a:lnTo>
                <a:lnTo>
                  <a:pt x="1993426" y="14082"/>
                </a:lnTo>
                <a:lnTo>
                  <a:pt x="2392111" y="0"/>
                </a:lnTo>
              </a:path>
            </a:pathLst>
          </a:custGeom>
          <a:ln w="59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904" y="759487"/>
            <a:ext cx="2392680" cy="965200"/>
          </a:xfrm>
          <a:custGeom>
            <a:avLst/>
            <a:gdLst/>
            <a:ahLst/>
            <a:cxnLst/>
            <a:rect l="l" t="t" r="r" b="b"/>
            <a:pathLst>
              <a:path w="2392679" h="965200">
                <a:moveTo>
                  <a:pt x="0" y="965095"/>
                </a:moveTo>
                <a:lnTo>
                  <a:pt x="132876" y="825536"/>
                </a:lnTo>
                <a:lnTo>
                  <a:pt x="265753" y="696857"/>
                </a:lnTo>
                <a:lnTo>
                  <a:pt x="398685" y="579057"/>
                </a:lnTo>
                <a:lnTo>
                  <a:pt x="531561" y="472137"/>
                </a:lnTo>
                <a:lnTo>
                  <a:pt x="664493" y="376152"/>
                </a:lnTo>
                <a:lnTo>
                  <a:pt x="797370" y="290992"/>
                </a:lnTo>
                <a:lnTo>
                  <a:pt x="930247" y="216766"/>
                </a:lnTo>
                <a:lnTo>
                  <a:pt x="1063179" y="153421"/>
                </a:lnTo>
                <a:lnTo>
                  <a:pt x="1196055" y="100955"/>
                </a:lnTo>
                <a:lnTo>
                  <a:pt x="1461864" y="28718"/>
                </a:lnTo>
                <a:lnTo>
                  <a:pt x="1594741" y="8891"/>
                </a:lnTo>
                <a:lnTo>
                  <a:pt x="1727673" y="0"/>
                </a:lnTo>
                <a:lnTo>
                  <a:pt x="1993426" y="14856"/>
                </a:lnTo>
                <a:lnTo>
                  <a:pt x="2259235" y="73286"/>
                </a:lnTo>
                <a:lnTo>
                  <a:pt x="2392111" y="118793"/>
                </a:lnTo>
              </a:path>
            </a:pathLst>
          </a:custGeom>
          <a:ln w="59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19904" y="564259"/>
            <a:ext cx="3223260" cy="586105"/>
          </a:xfrm>
          <a:custGeom>
            <a:avLst/>
            <a:gdLst/>
            <a:ahLst/>
            <a:cxnLst/>
            <a:rect l="l" t="t" r="r" b="b"/>
            <a:pathLst>
              <a:path w="3223260" h="586105">
                <a:moveTo>
                  <a:pt x="0" y="585850"/>
                </a:moveTo>
                <a:lnTo>
                  <a:pt x="132876" y="528855"/>
                </a:lnTo>
                <a:lnTo>
                  <a:pt x="265753" y="474622"/>
                </a:lnTo>
                <a:lnTo>
                  <a:pt x="398685" y="423095"/>
                </a:lnTo>
                <a:lnTo>
                  <a:pt x="531561" y="374219"/>
                </a:lnTo>
                <a:lnTo>
                  <a:pt x="664493" y="328104"/>
                </a:lnTo>
                <a:lnTo>
                  <a:pt x="797370" y="284751"/>
                </a:lnTo>
                <a:lnTo>
                  <a:pt x="930247" y="244049"/>
                </a:lnTo>
                <a:lnTo>
                  <a:pt x="1063179" y="206052"/>
                </a:lnTo>
                <a:lnTo>
                  <a:pt x="1196055" y="170817"/>
                </a:lnTo>
                <a:lnTo>
                  <a:pt x="1328932" y="138288"/>
                </a:lnTo>
                <a:lnTo>
                  <a:pt x="1594741" y="81349"/>
                </a:lnTo>
                <a:lnTo>
                  <a:pt x="1727673" y="56939"/>
                </a:lnTo>
                <a:lnTo>
                  <a:pt x="1993426" y="16236"/>
                </a:lnTo>
                <a:lnTo>
                  <a:pt x="2126358" y="0"/>
                </a:lnTo>
                <a:lnTo>
                  <a:pt x="3222784" y="105"/>
                </a:lnTo>
              </a:path>
            </a:pathLst>
          </a:custGeom>
          <a:ln w="59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19904" y="739716"/>
            <a:ext cx="2525395" cy="983615"/>
          </a:xfrm>
          <a:custGeom>
            <a:avLst/>
            <a:gdLst/>
            <a:ahLst/>
            <a:cxnLst/>
            <a:rect l="l" t="t" r="r" b="b"/>
            <a:pathLst>
              <a:path w="2525395" h="983614">
                <a:moveTo>
                  <a:pt x="0" y="983210"/>
                </a:moveTo>
                <a:lnTo>
                  <a:pt x="132876" y="893907"/>
                </a:lnTo>
                <a:lnTo>
                  <a:pt x="265753" y="808802"/>
                </a:lnTo>
                <a:lnTo>
                  <a:pt x="398685" y="727839"/>
                </a:lnTo>
                <a:lnTo>
                  <a:pt x="531561" y="651018"/>
                </a:lnTo>
                <a:lnTo>
                  <a:pt x="930247" y="445683"/>
                </a:lnTo>
                <a:lnTo>
                  <a:pt x="1328932" y="277903"/>
                </a:lnTo>
                <a:lnTo>
                  <a:pt x="1594741" y="186944"/>
                </a:lnTo>
                <a:lnTo>
                  <a:pt x="1860549" y="112663"/>
                </a:lnTo>
                <a:lnTo>
                  <a:pt x="2525043" y="0"/>
                </a:lnTo>
              </a:path>
            </a:pathLst>
          </a:custGeom>
          <a:ln w="59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19904" y="858454"/>
            <a:ext cx="2392680" cy="935990"/>
          </a:xfrm>
          <a:custGeom>
            <a:avLst/>
            <a:gdLst/>
            <a:ahLst/>
            <a:cxnLst/>
            <a:rect l="l" t="t" r="r" b="b"/>
            <a:pathLst>
              <a:path w="2392679" h="935989">
                <a:moveTo>
                  <a:pt x="0" y="935383"/>
                </a:moveTo>
                <a:lnTo>
                  <a:pt x="132876" y="827690"/>
                </a:lnTo>
                <a:lnTo>
                  <a:pt x="398685" y="631965"/>
                </a:lnTo>
                <a:lnTo>
                  <a:pt x="797370" y="387584"/>
                </a:lnTo>
                <a:lnTo>
                  <a:pt x="2392111" y="0"/>
                </a:lnTo>
              </a:path>
            </a:pathLst>
          </a:custGeom>
          <a:ln w="59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87681" y="2717239"/>
            <a:ext cx="68580" cy="11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solidFill>
                  <a:srgbClr val="4D4D4D"/>
                </a:solidFill>
                <a:latin typeface="Helvetica"/>
                <a:cs typeface="Helvetica"/>
              </a:rPr>
              <a:t>1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  <p:sp>
        <p:nvSpPr>
          <p:cNvPr id="24" name="object 24"/>
          <p:cNvSpPr txBox="1"/>
          <p:nvPr/>
        </p:nvSpPr>
        <p:spPr>
          <a:xfrm>
            <a:off x="487681" y="2157621"/>
            <a:ext cx="68580" cy="11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solidFill>
                  <a:srgbClr val="4D4D4D"/>
                </a:solidFill>
                <a:latin typeface="Helvetica"/>
                <a:cs typeface="Helvetica"/>
              </a:rPr>
              <a:t>2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87681" y="1597949"/>
            <a:ext cx="68580" cy="11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solidFill>
                  <a:srgbClr val="4D4D4D"/>
                </a:solidFill>
                <a:latin typeface="Helvetica"/>
                <a:cs typeface="Helvetica"/>
              </a:rPr>
              <a:t>3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87681" y="1038276"/>
            <a:ext cx="68580" cy="11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solidFill>
                  <a:srgbClr val="4D4D4D"/>
                </a:solidFill>
                <a:latin typeface="Helvetica"/>
                <a:cs typeface="Helvetica"/>
              </a:rPr>
              <a:t>4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87681" y="478659"/>
            <a:ext cx="68580" cy="11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solidFill>
                  <a:srgbClr val="4D4D4D"/>
                </a:solidFill>
                <a:latin typeface="Helvetica"/>
                <a:cs typeface="Helvetica"/>
              </a:rPr>
              <a:t>5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19912" y="2901477"/>
            <a:ext cx="68580" cy="11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solidFill>
                  <a:srgbClr val="4D4D4D"/>
                </a:solidFill>
                <a:latin typeface="Helvetica"/>
                <a:cs typeface="Helvetica"/>
              </a:rPr>
              <a:t>0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384406" y="2901477"/>
            <a:ext cx="68580" cy="11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solidFill>
                  <a:srgbClr val="4D4D4D"/>
                </a:solidFill>
                <a:latin typeface="Helvetica"/>
                <a:cs typeface="Helvetica"/>
              </a:rPr>
              <a:t>5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027361" y="2901477"/>
            <a:ext cx="111760" cy="11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solidFill>
                  <a:srgbClr val="4D4D4D"/>
                </a:solidFill>
                <a:latin typeface="Helvetica"/>
                <a:cs typeface="Helvetica"/>
              </a:rPr>
              <a:t>10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691855" y="2901477"/>
            <a:ext cx="111760" cy="11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solidFill>
                  <a:srgbClr val="4D4D4D"/>
                </a:solidFill>
                <a:latin typeface="Helvetica"/>
                <a:cs typeface="Helvetica"/>
              </a:rPr>
              <a:t>15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356349" y="2901477"/>
            <a:ext cx="111760" cy="11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solidFill>
                  <a:srgbClr val="4D4D4D"/>
                </a:solidFill>
                <a:latin typeface="Helvetica"/>
                <a:cs typeface="Helvetica"/>
              </a:rPr>
              <a:t>20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020843" y="2901477"/>
            <a:ext cx="111760" cy="11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solidFill>
                  <a:srgbClr val="4D4D4D"/>
                </a:solidFill>
                <a:latin typeface="Helvetica"/>
                <a:cs typeface="Helvetica"/>
              </a:rPr>
              <a:t>25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158139" y="3000278"/>
            <a:ext cx="514984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spc="-5" dirty="0">
                <a:latin typeface="Helvetica"/>
                <a:cs typeface="Helvetica"/>
              </a:rPr>
              <a:t>Years</a:t>
            </a:r>
            <a:r>
              <a:rPr sz="750" spc="-55" dirty="0">
                <a:latin typeface="Helvetica"/>
                <a:cs typeface="Helvetica"/>
              </a:rPr>
              <a:t> </a:t>
            </a:r>
            <a:r>
              <a:rPr sz="750" spc="10" dirty="0">
                <a:latin typeface="Helvetica"/>
                <a:cs typeface="Helvetica"/>
              </a:rPr>
              <a:t>used</a:t>
            </a:r>
            <a:endParaRPr sz="750">
              <a:latin typeface="Helvetica"/>
              <a:cs typeface="Helvetic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34012" y="1094285"/>
            <a:ext cx="136525" cy="1132205"/>
          </a:xfrm>
          <a:prstGeom prst="rect">
            <a:avLst/>
          </a:prstGeom>
        </p:spPr>
        <p:txBody>
          <a:bodyPr vert="vert270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750" spc="10" dirty="0">
                <a:latin typeface="Helvetica"/>
                <a:cs typeface="Helvetica"/>
              </a:rPr>
              <a:t>Self−reported</a:t>
            </a:r>
            <a:r>
              <a:rPr sz="750" spc="-10" dirty="0">
                <a:latin typeface="Helvetica"/>
                <a:cs typeface="Helvetica"/>
              </a:rPr>
              <a:t> </a:t>
            </a:r>
            <a:r>
              <a:rPr sz="750" spc="5" dirty="0">
                <a:latin typeface="Helvetica"/>
                <a:cs typeface="Helvetica"/>
              </a:rPr>
              <a:t>proficiency</a:t>
            </a:r>
            <a:endParaRPr sz="750">
              <a:latin typeface="Helvetica"/>
              <a:cs typeface="Helvetica"/>
            </a:endParaRP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8350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85" dirty="0">
                <a:solidFill>
                  <a:srgbClr val="F9F9F9"/>
                </a:solidFill>
              </a:rPr>
              <a:t>Conclusions</a:t>
            </a:r>
            <a:endParaRPr sz="1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pc="-45" dirty="0"/>
              <a:t>Programming </a:t>
            </a:r>
            <a:r>
              <a:rPr spc="-80" dirty="0"/>
              <a:t>languages </a:t>
            </a:r>
            <a:r>
              <a:rPr spc="-85" dirty="0"/>
              <a:t>are </a:t>
            </a:r>
            <a:r>
              <a:rPr spc="-90" dirty="0"/>
              <a:t>a </a:t>
            </a:r>
            <a:r>
              <a:rPr spc="-25" dirty="0"/>
              <a:t>test </a:t>
            </a:r>
            <a:r>
              <a:rPr spc="-70" dirty="0"/>
              <a:t>bed </a:t>
            </a:r>
            <a:r>
              <a:rPr spc="-25" dirty="0"/>
              <a:t>for </a:t>
            </a:r>
            <a:r>
              <a:rPr spc="-60" dirty="0"/>
              <a:t>questions </a:t>
            </a:r>
            <a:r>
              <a:rPr spc="-30" dirty="0"/>
              <a:t>about </a:t>
            </a:r>
            <a:r>
              <a:rPr spc="-65" dirty="0"/>
              <a:t>human  </a:t>
            </a:r>
            <a:r>
              <a:rPr spc="-55" dirty="0"/>
              <a:t>problem</a:t>
            </a:r>
            <a:r>
              <a:rPr spc="50" dirty="0"/>
              <a:t> </a:t>
            </a:r>
            <a:r>
              <a:rPr spc="-45" dirty="0"/>
              <a:t>solving.</a:t>
            </a:r>
          </a:p>
          <a:p>
            <a:pPr marL="12700" marR="129539">
              <a:lnSpc>
                <a:spcPct val="118000"/>
              </a:lnSpc>
            </a:pPr>
            <a:r>
              <a:rPr spc="-10" dirty="0"/>
              <a:t>Pithy </a:t>
            </a:r>
            <a:r>
              <a:rPr spc="-20" dirty="0"/>
              <a:t>intuitions </a:t>
            </a:r>
            <a:r>
              <a:rPr spc="-25" dirty="0"/>
              <a:t>from </a:t>
            </a:r>
            <a:r>
              <a:rPr spc="-40" dirty="0"/>
              <a:t>computer </a:t>
            </a:r>
            <a:r>
              <a:rPr spc="-45" dirty="0"/>
              <a:t>scientists </a:t>
            </a:r>
            <a:r>
              <a:rPr spc="-95" dirty="0"/>
              <a:t>need </a:t>
            </a:r>
            <a:r>
              <a:rPr spc="5" dirty="0"/>
              <a:t>to </a:t>
            </a:r>
            <a:r>
              <a:rPr spc="-80" dirty="0"/>
              <a:t>be </a:t>
            </a:r>
            <a:r>
              <a:rPr spc="-45" dirty="0"/>
              <a:t>tested </a:t>
            </a:r>
            <a:r>
              <a:rPr dirty="0"/>
              <a:t>with  </a:t>
            </a:r>
            <a:r>
              <a:rPr spc="-45" dirty="0"/>
              <a:t>experimental</a:t>
            </a:r>
            <a:r>
              <a:rPr spc="50" dirty="0"/>
              <a:t> </a:t>
            </a:r>
            <a:r>
              <a:rPr spc="-45" dirty="0"/>
              <a:t>work.</a:t>
            </a:r>
          </a:p>
          <a:p>
            <a:pPr marL="12700" marR="427990">
              <a:lnSpc>
                <a:spcPct val="118000"/>
              </a:lnSpc>
            </a:pPr>
            <a:r>
              <a:rPr spc="-60" dirty="0"/>
              <a:t>Maybe </a:t>
            </a:r>
            <a:r>
              <a:rPr spc="-30" dirty="0"/>
              <a:t>the </a:t>
            </a:r>
            <a:r>
              <a:rPr spc="-60" dirty="0"/>
              <a:t>differences </a:t>
            </a:r>
            <a:r>
              <a:rPr spc="-70" dirty="0"/>
              <a:t>between </a:t>
            </a:r>
            <a:r>
              <a:rPr spc="-50" dirty="0"/>
              <a:t>programming </a:t>
            </a:r>
            <a:r>
              <a:rPr spc="-80" dirty="0"/>
              <a:t>languages </a:t>
            </a:r>
            <a:r>
              <a:rPr spc="-85" dirty="0"/>
              <a:t>are  </a:t>
            </a:r>
            <a:r>
              <a:rPr spc="-50" dirty="0"/>
              <a:t>overblown.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29883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15" dirty="0">
                <a:solidFill>
                  <a:srgbClr val="F9F9F9"/>
                </a:solidFill>
              </a:rPr>
              <a:t>Who </a:t>
            </a:r>
            <a:r>
              <a:rPr sz="1200" spc="-85" dirty="0">
                <a:solidFill>
                  <a:srgbClr val="F9F9F9"/>
                </a:solidFill>
              </a:rPr>
              <a:t>cares </a:t>
            </a:r>
            <a:r>
              <a:rPr sz="1200" spc="-30" dirty="0">
                <a:solidFill>
                  <a:srgbClr val="F9F9F9"/>
                </a:solidFill>
              </a:rPr>
              <a:t>about </a:t>
            </a:r>
            <a:r>
              <a:rPr sz="1200" spc="-55" dirty="0">
                <a:solidFill>
                  <a:srgbClr val="F9F9F9"/>
                </a:solidFill>
              </a:rPr>
              <a:t>programming</a:t>
            </a:r>
            <a:r>
              <a:rPr sz="1200" spc="15" dirty="0">
                <a:solidFill>
                  <a:srgbClr val="F9F9F9"/>
                </a:solidFill>
              </a:rPr>
              <a:t> </a:t>
            </a:r>
            <a:r>
              <a:rPr sz="1200" spc="-80" dirty="0">
                <a:solidFill>
                  <a:srgbClr val="F9F9F9"/>
                </a:solidFill>
              </a:rPr>
              <a:t>languages?</a:t>
            </a:r>
            <a:endParaRPr sz="1200"/>
          </a:p>
        </p:txBody>
      </p:sp>
      <p:sp>
        <p:nvSpPr>
          <p:cNvPr id="4" name="object 4"/>
          <p:cNvSpPr txBox="1"/>
          <p:nvPr/>
        </p:nvSpPr>
        <p:spPr>
          <a:xfrm>
            <a:off x="4427613" y="3191529"/>
            <a:ext cx="104775" cy="17462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sz="800" spc="-25" dirty="0">
                <a:solidFill>
                  <a:srgbClr val="22373A"/>
                </a:solidFill>
                <a:latin typeface="Arial"/>
                <a:cs typeface="Arial"/>
              </a:rPr>
              <a:t>3</a:t>
            </a:fld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4135">
              <a:lnSpc>
                <a:spcPct val="118000"/>
              </a:lnSpc>
              <a:spcBef>
                <a:spcPts val="100"/>
              </a:spcBef>
            </a:pPr>
            <a:r>
              <a:rPr spc="-60" dirty="0"/>
              <a:t>Hundreds </a:t>
            </a:r>
            <a:r>
              <a:rPr spc="-20" dirty="0"/>
              <a:t>of </a:t>
            </a:r>
            <a:r>
              <a:rPr spc="-30" dirty="0"/>
              <a:t>different </a:t>
            </a:r>
            <a:r>
              <a:rPr spc="-50" dirty="0"/>
              <a:t>programming </a:t>
            </a:r>
            <a:r>
              <a:rPr spc="-70" dirty="0"/>
              <a:t>languages, </a:t>
            </a:r>
            <a:r>
              <a:rPr spc="-10" dirty="0"/>
              <a:t>but </a:t>
            </a:r>
            <a:r>
              <a:rPr spc="-25" dirty="0"/>
              <a:t>all </a:t>
            </a:r>
            <a:r>
              <a:rPr spc="-85" dirty="0"/>
              <a:t>are </a:t>
            </a:r>
            <a:r>
              <a:rPr spc="-35" dirty="0"/>
              <a:t>formally  </a:t>
            </a:r>
            <a:r>
              <a:rPr spc="-40" dirty="0"/>
              <a:t>equivalent.</a:t>
            </a:r>
          </a:p>
          <a:p>
            <a:pPr marL="12700" marR="329565">
              <a:lnSpc>
                <a:spcPct val="118000"/>
              </a:lnSpc>
            </a:pPr>
            <a:r>
              <a:rPr spc="-50" dirty="0"/>
              <a:t>Computer </a:t>
            </a:r>
            <a:r>
              <a:rPr spc="-45" dirty="0"/>
              <a:t>scientists </a:t>
            </a:r>
            <a:r>
              <a:rPr spc="-5" dirty="0"/>
              <a:t>think </a:t>
            </a:r>
            <a:r>
              <a:rPr spc="-90" dirty="0"/>
              <a:t>a </a:t>
            </a:r>
            <a:r>
              <a:rPr spc="0" dirty="0"/>
              <a:t>lot </a:t>
            </a:r>
            <a:r>
              <a:rPr spc="-30" dirty="0"/>
              <a:t>about the </a:t>
            </a:r>
            <a:r>
              <a:rPr spc="-65" dirty="0"/>
              <a:t>differences </a:t>
            </a:r>
            <a:r>
              <a:rPr spc="-70" dirty="0"/>
              <a:t>between  languages.</a:t>
            </a:r>
          </a:p>
          <a:p>
            <a:pPr marL="12700" marR="5080">
              <a:lnSpc>
                <a:spcPct val="118000"/>
              </a:lnSpc>
            </a:pPr>
            <a:r>
              <a:rPr spc="-85" dirty="0"/>
              <a:t>Can </a:t>
            </a:r>
            <a:r>
              <a:rPr spc="-110" dirty="0"/>
              <a:t>we </a:t>
            </a:r>
            <a:r>
              <a:rPr spc="-85" dirty="0"/>
              <a:t>measure </a:t>
            </a:r>
            <a:r>
              <a:rPr spc="-35" dirty="0"/>
              <a:t>the </a:t>
            </a:r>
            <a:r>
              <a:rPr i="1" spc="-35" dirty="0">
                <a:latin typeface="Arial"/>
                <a:cs typeface="Arial"/>
              </a:rPr>
              <a:t>impact </a:t>
            </a:r>
            <a:r>
              <a:rPr spc="-25" dirty="0"/>
              <a:t>of </a:t>
            </a:r>
            <a:r>
              <a:rPr spc="-30" dirty="0"/>
              <a:t>different </a:t>
            </a:r>
            <a:r>
              <a:rPr spc="-50" dirty="0"/>
              <a:t>programming </a:t>
            </a:r>
            <a:r>
              <a:rPr spc="-80" dirty="0"/>
              <a:t>languages </a:t>
            </a:r>
            <a:r>
              <a:rPr spc="-60" dirty="0"/>
              <a:t>on  </a:t>
            </a:r>
            <a:r>
              <a:rPr spc="-35" dirty="0"/>
              <a:t>individual </a:t>
            </a:r>
            <a:r>
              <a:rPr spc="-40" dirty="0"/>
              <a:t>computer</a:t>
            </a:r>
            <a:r>
              <a:rPr spc="-130" dirty="0"/>
              <a:t> </a:t>
            </a:r>
            <a:r>
              <a:rPr spc="-55" dirty="0"/>
              <a:t>scientists?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362204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F9F9F9"/>
                </a:solidFill>
              </a:rPr>
              <a:t>Can </a:t>
            </a:r>
            <a:r>
              <a:rPr sz="1200" spc="-75" dirty="0">
                <a:solidFill>
                  <a:srgbClr val="F9F9F9"/>
                </a:solidFill>
              </a:rPr>
              <a:t>we </a:t>
            </a:r>
            <a:r>
              <a:rPr sz="1200" spc="-70" dirty="0">
                <a:solidFill>
                  <a:srgbClr val="F9F9F9"/>
                </a:solidFill>
              </a:rPr>
              <a:t>measure </a:t>
            </a:r>
            <a:r>
              <a:rPr sz="1200" spc="-60" dirty="0">
                <a:solidFill>
                  <a:srgbClr val="F9F9F9"/>
                </a:solidFill>
              </a:rPr>
              <a:t>differences </a:t>
            </a:r>
            <a:r>
              <a:rPr sz="1200" spc="-45" dirty="0">
                <a:solidFill>
                  <a:srgbClr val="F9F9F9"/>
                </a:solidFill>
              </a:rPr>
              <a:t>between</a:t>
            </a:r>
            <a:r>
              <a:rPr sz="1200" spc="0" dirty="0">
                <a:solidFill>
                  <a:srgbClr val="F9F9F9"/>
                </a:solidFill>
              </a:rPr>
              <a:t> </a:t>
            </a:r>
            <a:r>
              <a:rPr sz="1200" spc="-65" dirty="0">
                <a:solidFill>
                  <a:srgbClr val="F9F9F9"/>
                </a:solidFill>
              </a:rPr>
              <a:t>programmers?</a:t>
            </a:r>
            <a:endParaRPr sz="1200"/>
          </a:p>
        </p:txBody>
      </p:sp>
      <p:sp>
        <p:nvSpPr>
          <p:cNvPr id="4" name="object 4"/>
          <p:cNvSpPr txBox="1"/>
          <p:nvPr/>
        </p:nvSpPr>
        <p:spPr>
          <a:xfrm>
            <a:off x="4427613" y="3191529"/>
            <a:ext cx="104775" cy="17462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sz="800" spc="-25" dirty="0">
                <a:solidFill>
                  <a:srgbClr val="22373A"/>
                </a:solidFill>
                <a:latin typeface="Arial"/>
                <a:cs typeface="Arial"/>
              </a:rPr>
              <a:t>4</a:t>
            </a:fld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1351278"/>
            <a:ext cx="3903979" cy="871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5" dirty="0">
                <a:solidFill>
                  <a:srgbClr val="22373A"/>
                </a:solidFill>
                <a:latin typeface="Arial"/>
                <a:cs typeface="Arial"/>
              </a:rPr>
              <a:t>Of </a:t>
            </a:r>
            <a:r>
              <a:rPr sz="1100" spc="-60" dirty="0">
                <a:solidFill>
                  <a:srgbClr val="22373A"/>
                </a:solidFill>
                <a:latin typeface="Arial"/>
                <a:cs typeface="Arial"/>
              </a:rPr>
              <a:t>course! </a:t>
            </a:r>
            <a:r>
              <a:rPr sz="1100" spc="-15" dirty="0">
                <a:solidFill>
                  <a:srgbClr val="22373A"/>
                </a:solidFill>
                <a:latin typeface="Arial"/>
                <a:cs typeface="Arial"/>
              </a:rPr>
              <a:t>What </a:t>
            </a:r>
            <a:r>
              <a:rPr sz="1100" spc="-55" dirty="0">
                <a:solidFill>
                  <a:srgbClr val="22373A"/>
                </a:solidFill>
                <a:latin typeface="Arial"/>
                <a:cs typeface="Arial"/>
              </a:rPr>
              <a:t>should </a:t>
            </a:r>
            <a:r>
              <a:rPr sz="1100" spc="-105" dirty="0">
                <a:solidFill>
                  <a:srgbClr val="22373A"/>
                </a:solidFill>
                <a:latin typeface="Arial"/>
                <a:cs typeface="Arial"/>
              </a:rPr>
              <a:t>we </a:t>
            </a:r>
            <a:r>
              <a:rPr sz="1100" spc="-35" dirty="0">
                <a:solidFill>
                  <a:srgbClr val="22373A"/>
                </a:solidFill>
                <a:latin typeface="Arial"/>
                <a:cs typeface="Arial"/>
              </a:rPr>
              <a:t>predict </a:t>
            </a:r>
            <a:r>
              <a:rPr sz="1100" spc="-65" dirty="0">
                <a:solidFill>
                  <a:srgbClr val="22373A"/>
                </a:solidFill>
                <a:latin typeface="Arial"/>
                <a:cs typeface="Arial"/>
              </a:rPr>
              <a:t>and </a:t>
            </a:r>
            <a:r>
              <a:rPr sz="1100" spc="-50" dirty="0">
                <a:solidFill>
                  <a:srgbClr val="22373A"/>
                </a:solidFill>
                <a:latin typeface="Arial"/>
                <a:cs typeface="Arial"/>
              </a:rPr>
              <a:t>why </a:t>
            </a:r>
            <a:r>
              <a:rPr sz="1100" spc="-90" dirty="0">
                <a:solidFill>
                  <a:srgbClr val="22373A"/>
                </a:solidFill>
                <a:latin typeface="Arial"/>
                <a:cs typeface="Arial"/>
              </a:rPr>
              <a:t>does </a:t>
            </a:r>
            <a:r>
              <a:rPr sz="1100" spc="40" dirty="0">
                <a:solidFill>
                  <a:srgbClr val="22373A"/>
                </a:solidFill>
                <a:latin typeface="Arial"/>
                <a:cs typeface="Arial"/>
              </a:rPr>
              <a:t>it</a:t>
            </a:r>
            <a:r>
              <a:rPr sz="1100" spc="1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Arial"/>
                <a:cs typeface="Arial"/>
              </a:rPr>
              <a:t>matter?</a:t>
            </a:r>
            <a:endParaRPr sz="1100">
              <a:latin typeface="Arial"/>
              <a:cs typeface="Arial"/>
            </a:endParaRPr>
          </a:p>
          <a:p>
            <a:pPr marL="801370" marR="152400" indent="-255904">
              <a:lnSpc>
                <a:spcPct val="118000"/>
              </a:lnSpc>
              <a:spcBef>
                <a:spcPts val="675"/>
              </a:spcBef>
            </a:pPr>
            <a:r>
              <a:rPr sz="1100" b="1" spc="25" dirty="0">
                <a:solidFill>
                  <a:srgbClr val="22373A"/>
                </a:solidFill>
                <a:latin typeface="Arial"/>
                <a:cs typeface="Arial"/>
              </a:rPr>
              <a:t>H1 </a:t>
            </a:r>
            <a:r>
              <a:rPr sz="1100" spc="-40" dirty="0">
                <a:solidFill>
                  <a:srgbClr val="22373A"/>
                </a:solidFill>
                <a:latin typeface="Arial"/>
                <a:cs typeface="Arial"/>
              </a:rPr>
              <a:t>Functional </a:t>
            </a:r>
            <a:r>
              <a:rPr sz="1100" spc="-75" dirty="0">
                <a:solidFill>
                  <a:srgbClr val="22373A"/>
                </a:solidFill>
                <a:latin typeface="Arial"/>
                <a:cs typeface="Arial"/>
              </a:rPr>
              <a:t>languages </a:t>
            </a:r>
            <a:r>
              <a:rPr sz="1100" spc="-85" dirty="0">
                <a:solidFill>
                  <a:srgbClr val="22373A"/>
                </a:solidFill>
                <a:latin typeface="Arial"/>
                <a:cs typeface="Arial"/>
              </a:rPr>
              <a:t>are </a:t>
            </a:r>
            <a:r>
              <a:rPr sz="1100" spc="-70" dirty="0">
                <a:solidFill>
                  <a:srgbClr val="22373A"/>
                </a:solidFill>
                <a:latin typeface="Arial"/>
                <a:cs typeface="Arial"/>
              </a:rPr>
              <a:t>more </a:t>
            </a:r>
            <a:r>
              <a:rPr sz="1100" spc="-35" dirty="0">
                <a:solidFill>
                  <a:srgbClr val="22373A"/>
                </a:solidFill>
                <a:latin typeface="Arial"/>
                <a:cs typeface="Arial"/>
              </a:rPr>
              <a:t>transformative </a:t>
            </a:r>
            <a:r>
              <a:rPr sz="1100" spc="-25" dirty="0">
                <a:solidFill>
                  <a:srgbClr val="22373A"/>
                </a:solidFill>
                <a:latin typeface="Arial"/>
                <a:cs typeface="Arial"/>
              </a:rPr>
              <a:t>than  </a:t>
            </a:r>
            <a:r>
              <a:rPr sz="1100" spc="-30" dirty="0">
                <a:solidFill>
                  <a:srgbClr val="22373A"/>
                </a:solidFill>
                <a:latin typeface="Arial"/>
                <a:cs typeface="Arial"/>
              </a:rPr>
              <a:t>other </a:t>
            </a:r>
            <a:r>
              <a:rPr sz="1100" spc="-70" dirty="0">
                <a:solidFill>
                  <a:srgbClr val="22373A"/>
                </a:solidFill>
                <a:latin typeface="Arial"/>
                <a:cs typeface="Arial"/>
              </a:rPr>
              <a:t>language</a:t>
            </a:r>
            <a:r>
              <a:rPr sz="1100" spc="-14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Arial"/>
                <a:cs typeface="Arial"/>
              </a:rPr>
              <a:t>paradigms.</a:t>
            </a:r>
            <a:endParaRPr sz="1100">
              <a:latin typeface="Arial"/>
              <a:cs typeface="Arial"/>
            </a:endParaRPr>
          </a:p>
          <a:p>
            <a:pPr marL="546100">
              <a:lnSpc>
                <a:spcPct val="100000"/>
              </a:lnSpc>
              <a:spcBef>
                <a:spcPts val="240"/>
              </a:spcBef>
            </a:pPr>
            <a:r>
              <a:rPr sz="1100" b="1" spc="25" dirty="0">
                <a:solidFill>
                  <a:srgbClr val="22373A"/>
                </a:solidFill>
                <a:latin typeface="Arial"/>
                <a:cs typeface="Arial"/>
              </a:rPr>
              <a:t>H2 </a:t>
            </a:r>
            <a:r>
              <a:rPr sz="1100" spc="-85" dirty="0">
                <a:solidFill>
                  <a:srgbClr val="22373A"/>
                </a:solidFill>
                <a:latin typeface="Arial"/>
                <a:cs typeface="Arial"/>
              </a:rPr>
              <a:t>Languages </a:t>
            </a:r>
            <a:r>
              <a:rPr sz="1100" dirty="0">
                <a:solidFill>
                  <a:srgbClr val="22373A"/>
                </a:solidFill>
                <a:latin typeface="Arial"/>
                <a:cs typeface="Arial"/>
              </a:rPr>
              <a:t>with </a:t>
            </a:r>
            <a:r>
              <a:rPr sz="1100" spc="-70" dirty="0">
                <a:solidFill>
                  <a:srgbClr val="22373A"/>
                </a:solidFill>
                <a:latin typeface="Arial"/>
                <a:cs typeface="Arial"/>
              </a:rPr>
              <a:t>more </a:t>
            </a:r>
            <a:r>
              <a:rPr sz="1100" spc="-65" dirty="0">
                <a:solidFill>
                  <a:srgbClr val="22373A"/>
                </a:solidFill>
                <a:latin typeface="Arial"/>
                <a:cs typeface="Arial"/>
              </a:rPr>
              <a:t>paradigms </a:t>
            </a:r>
            <a:r>
              <a:rPr sz="1100" spc="-85" dirty="0">
                <a:solidFill>
                  <a:srgbClr val="22373A"/>
                </a:solidFill>
                <a:latin typeface="Arial"/>
                <a:cs typeface="Arial"/>
              </a:rPr>
              <a:t>are </a:t>
            </a:r>
            <a:r>
              <a:rPr sz="1100" spc="-80" dirty="0">
                <a:solidFill>
                  <a:srgbClr val="22373A"/>
                </a:solidFill>
                <a:latin typeface="Arial"/>
                <a:cs typeface="Arial"/>
              </a:rPr>
              <a:t>easier </a:t>
            </a:r>
            <a:r>
              <a:rPr sz="1100" spc="5" dirty="0">
                <a:solidFill>
                  <a:srgbClr val="22373A"/>
                </a:solidFill>
                <a:latin typeface="Arial"/>
                <a:cs typeface="Arial"/>
              </a:rPr>
              <a:t>to</a:t>
            </a:r>
            <a:r>
              <a:rPr sz="1100" spc="-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Arial"/>
                <a:cs typeface="Arial"/>
              </a:rPr>
              <a:t>master.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225488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0" dirty="0">
                <a:solidFill>
                  <a:srgbClr val="F9F9F9"/>
                </a:solidFill>
              </a:rPr>
              <a:t>What </a:t>
            </a:r>
            <a:r>
              <a:rPr sz="1200" spc="-75" dirty="0">
                <a:solidFill>
                  <a:srgbClr val="F9F9F9"/>
                </a:solidFill>
              </a:rPr>
              <a:t>languages </a:t>
            </a:r>
            <a:r>
              <a:rPr sz="1200" spc="-55" dirty="0">
                <a:solidFill>
                  <a:srgbClr val="F9F9F9"/>
                </a:solidFill>
              </a:rPr>
              <a:t>did </a:t>
            </a:r>
            <a:r>
              <a:rPr sz="1200" spc="-30" dirty="0">
                <a:solidFill>
                  <a:srgbClr val="F9F9F9"/>
                </a:solidFill>
              </a:rPr>
              <a:t>they</a:t>
            </a:r>
            <a:r>
              <a:rPr sz="1200" spc="-10" dirty="0">
                <a:solidFill>
                  <a:srgbClr val="F9F9F9"/>
                </a:solidFill>
              </a:rPr>
              <a:t> </a:t>
            </a:r>
            <a:r>
              <a:rPr sz="1200" spc="-80" dirty="0">
                <a:solidFill>
                  <a:srgbClr val="F9F9F9"/>
                </a:solidFill>
              </a:rPr>
              <a:t>know?</a:t>
            </a:r>
            <a:endParaRPr sz="1200"/>
          </a:p>
        </p:txBody>
      </p:sp>
      <p:sp>
        <p:nvSpPr>
          <p:cNvPr id="248" name="object 248"/>
          <p:cNvSpPr txBox="1"/>
          <p:nvPr/>
        </p:nvSpPr>
        <p:spPr>
          <a:xfrm>
            <a:off x="4427613" y="3191529"/>
            <a:ext cx="104775" cy="17462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sz="800" spc="-25" dirty="0">
                <a:solidFill>
                  <a:srgbClr val="22373A"/>
                </a:solidFill>
                <a:latin typeface="Arial"/>
                <a:cs typeface="Arial"/>
              </a:rPr>
              <a:t>5</a:t>
            </a:fld>
            <a:endParaRPr sz="800">
              <a:latin typeface="Arial"/>
              <a:cs typeface="Arial"/>
            </a:endParaRPr>
          </a:p>
        </p:txBody>
      </p:sp>
      <p:pic>
        <p:nvPicPr>
          <p:cNvPr id="250" name="Picture 249">
            <a:extLst>
              <a:ext uri="{FF2B5EF4-FFF2-40B4-BE49-F238E27FC236}">
                <a16:creationId xmlns:a16="http://schemas.microsoft.com/office/drawing/2014/main" id="{DA62F992-50CE-3845-AE54-55B1A4D0F5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" y="434975"/>
            <a:ext cx="4129088" cy="2945899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144335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65" dirty="0">
                <a:solidFill>
                  <a:srgbClr val="F9F9F9"/>
                </a:solidFill>
              </a:rPr>
              <a:t>Language</a:t>
            </a:r>
            <a:r>
              <a:rPr sz="1200" spc="60" dirty="0">
                <a:solidFill>
                  <a:srgbClr val="F9F9F9"/>
                </a:solidFill>
              </a:rPr>
              <a:t> </a:t>
            </a:r>
            <a:r>
              <a:rPr sz="1200" spc="-65" dirty="0">
                <a:solidFill>
                  <a:srgbClr val="F9F9F9"/>
                </a:solidFill>
              </a:rPr>
              <a:t>paradigms</a:t>
            </a:r>
            <a:endParaRPr sz="1200" dirty="0"/>
          </a:p>
        </p:txBody>
      </p:sp>
      <p:sp>
        <p:nvSpPr>
          <p:cNvPr id="4" name="object 4"/>
          <p:cNvSpPr txBox="1"/>
          <p:nvPr/>
        </p:nvSpPr>
        <p:spPr>
          <a:xfrm>
            <a:off x="4427613" y="3191529"/>
            <a:ext cx="104775" cy="17462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sz="800" spc="-25" dirty="0">
                <a:solidFill>
                  <a:srgbClr val="22373A"/>
                </a:solidFill>
                <a:latin typeface="Arial"/>
                <a:cs typeface="Arial"/>
              </a:rPr>
              <a:t>6</a:t>
            </a:fld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0539" y="1376982"/>
            <a:ext cx="3373120" cy="619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34" marR="5080">
              <a:lnSpc>
                <a:spcPct val="118000"/>
              </a:lnSpc>
              <a:spcBef>
                <a:spcPts val="100"/>
              </a:spcBef>
            </a:pPr>
            <a:r>
              <a:rPr sz="1100" i="1" spc="-25" dirty="0">
                <a:solidFill>
                  <a:srgbClr val="22373A"/>
                </a:solidFill>
                <a:latin typeface="Arial"/>
                <a:cs typeface="Arial"/>
              </a:rPr>
              <a:t>[Lisp] </a:t>
            </a:r>
            <a:r>
              <a:rPr sz="1100" i="1" spc="-85" dirty="0">
                <a:solidFill>
                  <a:srgbClr val="22373A"/>
                </a:solidFill>
                <a:latin typeface="Arial"/>
                <a:cs typeface="Arial"/>
              </a:rPr>
              <a:t>has </a:t>
            </a:r>
            <a:r>
              <a:rPr sz="1100" i="1" spc="-65" dirty="0">
                <a:solidFill>
                  <a:srgbClr val="22373A"/>
                </a:solidFill>
                <a:latin typeface="Arial"/>
                <a:cs typeface="Arial"/>
              </a:rPr>
              <a:t>assisted </a:t>
            </a:r>
            <a:r>
              <a:rPr sz="1100" i="1" spc="-80" dirty="0">
                <a:solidFill>
                  <a:srgbClr val="22373A"/>
                </a:solidFill>
                <a:latin typeface="Arial"/>
                <a:cs typeface="Arial"/>
              </a:rPr>
              <a:t>a </a:t>
            </a:r>
            <a:r>
              <a:rPr sz="1100" i="1" spc="-40" dirty="0">
                <a:solidFill>
                  <a:srgbClr val="22373A"/>
                </a:solidFill>
                <a:latin typeface="Arial"/>
                <a:cs typeface="Arial"/>
              </a:rPr>
              <a:t>number </a:t>
            </a:r>
            <a:r>
              <a:rPr sz="1100" i="1" spc="-15" dirty="0">
                <a:solidFill>
                  <a:srgbClr val="22373A"/>
                </a:solidFill>
                <a:latin typeface="Arial"/>
                <a:cs typeface="Arial"/>
              </a:rPr>
              <a:t>of </a:t>
            </a:r>
            <a:r>
              <a:rPr sz="1100" i="1" spc="-30" dirty="0">
                <a:solidFill>
                  <a:srgbClr val="22373A"/>
                </a:solidFill>
                <a:latin typeface="Arial"/>
                <a:cs typeface="Arial"/>
              </a:rPr>
              <a:t>our most </a:t>
            </a:r>
            <a:r>
              <a:rPr sz="1100" i="1" spc="-10" dirty="0">
                <a:solidFill>
                  <a:srgbClr val="22373A"/>
                </a:solidFill>
                <a:latin typeface="Arial"/>
                <a:cs typeface="Arial"/>
              </a:rPr>
              <a:t>gifted </a:t>
            </a:r>
            <a:r>
              <a:rPr sz="1100" i="1" spc="-35" dirty="0">
                <a:solidFill>
                  <a:srgbClr val="22373A"/>
                </a:solidFill>
                <a:latin typeface="Arial"/>
                <a:cs typeface="Arial"/>
              </a:rPr>
              <a:t>fellow  </a:t>
            </a:r>
            <a:r>
              <a:rPr sz="1100" i="1" spc="-75" dirty="0">
                <a:solidFill>
                  <a:srgbClr val="22373A"/>
                </a:solidFill>
                <a:latin typeface="Arial"/>
                <a:cs typeface="Arial"/>
              </a:rPr>
              <a:t>humans </a:t>
            </a:r>
            <a:r>
              <a:rPr sz="1100" i="1" spc="-20" dirty="0">
                <a:solidFill>
                  <a:srgbClr val="22373A"/>
                </a:solidFill>
                <a:latin typeface="Arial"/>
                <a:cs typeface="Arial"/>
              </a:rPr>
              <a:t>in </a:t>
            </a:r>
            <a:r>
              <a:rPr sz="1100" i="1" spc="-15" dirty="0">
                <a:solidFill>
                  <a:srgbClr val="22373A"/>
                </a:solidFill>
                <a:latin typeface="Arial"/>
                <a:cs typeface="Arial"/>
              </a:rPr>
              <a:t>thinking </a:t>
            </a:r>
            <a:r>
              <a:rPr sz="1100" i="1" spc="-60" dirty="0">
                <a:solidFill>
                  <a:srgbClr val="22373A"/>
                </a:solidFill>
                <a:latin typeface="Arial"/>
                <a:cs typeface="Arial"/>
              </a:rPr>
              <a:t>previously </a:t>
            </a:r>
            <a:r>
              <a:rPr sz="1100" i="1" spc="-55" dirty="0">
                <a:solidFill>
                  <a:srgbClr val="22373A"/>
                </a:solidFill>
                <a:latin typeface="Arial"/>
                <a:cs typeface="Arial"/>
              </a:rPr>
              <a:t>impossible</a:t>
            </a:r>
            <a:r>
              <a:rPr sz="1100" i="1" spc="-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i="1" spc="-30" dirty="0">
                <a:solidFill>
                  <a:srgbClr val="22373A"/>
                </a:solidFill>
                <a:latin typeface="Arial"/>
                <a:cs typeface="Arial"/>
              </a:rPr>
              <a:t>thoughts.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100" i="1" spc="-70" dirty="0">
                <a:solidFill>
                  <a:srgbClr val="22373A"/>
                </a:solidFill>
                <a:latin typeface="Arial"/>
                <a:cs typeface="Arial"/>
              </a:rPr>
              <a:t>– </a:t>
            </a:r>
            <a:r>
              <a:rPr sz="1100" i="1" spc="-10" dirty="0">
                <a:solidFill>
                  <a:srgbClr val="22373A"/>
                </a:solidFill>
                <a:latin typeface="Arial"/>
                <a:cs typeface="Arial"/>
              </a:rPr>
              <a:t>Dijkstra,</a:t>
            </a:r>
            <a:r>
              <a:rPr sz="1100" i="1" spc="-6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i="1" spc="-70" dirty="0">
                <a:solidFill>
                  <a:srgbClr val="22373A"/>
                </a:solidFill>
                <a:latin typeface="Arial"/>
                <a:cs typeface="Arial"/>
              </a:rPr>
              <a:t>1972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144335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200" spc="-65" dirty="0">
                <a:solidFill>
                  <a:srgbClr val="F9F9F9"/>
                </a:solidFill>
              </a:rPr>
              <a:t>Functional languages</a:t>
            </a:r>
            <a:endParaRPr sz="1200" dirty="0"/>
          </a:p>
        </p:txBody>
      </p:sp>
      <p:sp>
        <p:nvSpPr>
          <p:cNvPr id="4" name="object 4"/>
          <p:cNvSpPr txBox="1"/>
          <p:nvPr/>
        </p:nvSpPr>
        <p:spPr>
          <a:xfrm>
            <a:off x="4427613" y="3191529"/>
            <a:ext cx="104775" cy="17462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sz="800" spc="-25" dirty="0">
                <a:solidFill>
                  <a:srgbClr val="22373A"/>
                </a:solidFill>
                <a:latin typeface="Arial"/>
                <a:cs typeface="Arial"/>
              </a:rPr>
              <a:t>7</a:t>
            </a:fld>
            <a:endParaRPr sz="800">
              <a:latin typeface="Arial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862F08-C75E-C74D-8CD5-78563326898A}"/>
              </a:ext>
            </a:extLst>
          </p:cNvPr>
          <p:cNvSpPr txBox="1"/>
          <p:nvPr/>
        </p:nvSpPr>
        <p:spPr>
          <a:xfrm>
            <a:off x="50006" y="3286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31A152EB-38F3-7349-8D92-E33F76C3EBA8}"/>
              </a:ext>
            </a:extLst>
          </p:cNvPr>
          <p:cNvSpPr/>
          <p:nvPr/>
        </p:nvSpPr>
        <p:spPr>
          <a:xfrm>
            <a:off x="400050" y="521494"/>
            <a:ext cx="2852807" cy="2939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99430172"/>
      </p:ext>
    </p:extLst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332528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200" spc="-65" dirty="0">
                <a:solidFill>
                  <a:srgbClr val="F9F9F9"/>
                </a:solidFill>
              </a:rPr>
              <a:t>Programming languages have many paradigms</a:t>
            </a:r>
            <a:endParaRPr sz="1200" dirty="0"/>
          </a:p>
        </p:txBody>
      </p:sp>
      <p:sp>
        <p:nvSpPr>
          <p:cNvPr id="4" name="object 4"/>
          <p:cNvSpPr txBox="1"/>
          <p:nvPr/>
        </p:nvSpPr>
        <p:spPr>
          <a:xfrm>
            <a:off x="4427613" y="3191529"/>
            <a:ext cx="104775" cy="17462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sz="800" spc="-25" dirty="0">
                <a:solidFill>
                  <a:srgbClr val="22373A"/>
                </a:solidFill>
                <a:latin typeface="Arial"/>
                <a:cs typeface="Arial"/>
              </a:rPr>
              <a:t>8</a:t>
            </a:fld>
            <a:endParaRPr sz="800">
              <a:latin typeface="Arial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862F08-C75E-C74D-8CD5-78563326898A}"/>
              </a:ext>
            </a:extLst>
          </p:cNvPr>
          <p:cNvSpPr txBox="1"/>
          <p:nvPr/>
        </p:nvSpPr>
        <p:spPr>
          <a:xfrm>
            <a:off x="50006" y="3286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0993E762-1159-2B4D-A025-CB1EB0EB73D4}"/>
              </a:ext>
            </a:extLst>
          </p:cNvPr>
          <p:cNvSpPr/>
          <p:nvPr/>
        </p:nvSpPr>
        <p:spPr>
          <a:xfrm>
            <a:off x="366790" y="428676"/>
            <a:ext cx="3104802" cy="30273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94837394"/>
      </p:ext>
    </p:extLst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332528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200" spc="-65" dirty="0">
                <a:solidFill>
                  <a:srgbClr val="F9F9F9"/>
                </a:solidFill>
              </a:rPr>
              <a:t>Functional versus imperative languages</a:t>
            </a:r>
            <a:endParaRPr sz="1200" dirty="0"/>
          </a:p>
        </p:txBody>
      </p:sp>
      <p:sp>
        <p:nvSpPr>
          <p:cNvPr id="4" name="object 4"/>
          <p:cNvSpPr txBox="1"/>
          <p:nvPr/>
        </p:nvSpPr>
        <p:spPr>
          <a:xfrm>
            <a:off x="4427613" y="3191529"/>
            <a:ext cx="104775" cy="17462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sz="800" spc="-25" dirty="0">
                <a:solidFill>
                  <a:srgbClr val="22373A"/>
                </a:solidFill>
                <a:latin typeface="Arial"/>
                <a:cs typeface="Arial"/>
              </a:rPr>
              <a:t>9</a:t>
            </a:fld>
            <a:endParaRPr sz="800">
              <a:latin typeface="Arial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862F08-C75E-C74D-8CD5-78563326898A}"/>
              </a:ext>
            </a:extLst>
          </p:cNvPr>
          <p:cNvSpPr txBox="1"/>
          <p:nvPr/>
        </p:nvSpPr>
        <p:spPr>
          <a:xfrm>
            <a:off x="50006" y="3286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29835A-B61A-164C-8026-A3128B7A0C45}"/>
              </a:ext>
            </a:extLst>
          </p:cNvPr>
          <p:cNvSpPr txBox="1"/>
          <p:nvPr/>
        </p:nvSpPr>
        <p:spPr>
          <a:xfrm>
            <a:off x="1193006" y="3571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785381DC-60CF-7145-A34E-615D86B11FE4}"/>
              </a:ext>
            </a:extLst>
          </p:cNvPr>
          <p:cNvSpPr/>
          <p:nvPr/>
        </p:nvSpPr>
        <p:spPr>
          <a:xfrm>
            <a:off x="360472" y="953871"/>
            <a:ext cx="3886273" cy="1619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8730746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2373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626</Words>
  <Application>Microsoft Macintosh PowerPoint</Application>
  <PresentationFormat>Custom</PresentationFormat>
  <Paragraphs>154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Courier New</vt:lpstr>
      <vt:lpstr>Helvetica</vt:lpstr>
      <vt:lpstr>Times New Roman</vt:lpstr>
      <vt:lpstr>Office Theme</vt:lpstr>
      <vt:lpstr>Correlations between programming languages  and beliefs about programming</vt:lpstr>
      <vt:lpstr>My research questions</vt:lpstr>
      <vt:lpstr>Who cares about programming languages?</vt:lpstr>
      <vt:lpstr>Can we measure differences between programmers?</vt:lpstr>
      <vt:lpstr>What languages did they know?</vt:lpstr>
      <vt:lpstr>Language paradigms</vt:lpstr>
      <vt:lpstr>Functional languages</vt:lpstr>
      <vt:lpstr>Programming languages have many paradigms</vt:lpstr>
      <vt:lpstr>Functional versus imperative languages</vt:lpstr>
      <vt:lpstr>Tower of Hanoi: Imperative versus functional</vt:lpstr>
      <vt:lpstr>Functional versus object-oriented languages</vt:lpstr>
      <vt:lpstr>Tower of Hanoi: Object-oriented</vt:lpstr>
      <vt:lpstr>Full Venn Diagram</vt:lpstr>
      <vt:lpstr>Complication: Programmers know multiple languages</vt:lpstr>
      <vt:lpstr>Languages per programmer</vt:lpstr>
      <vt:lpstr>Solutions to the multiple languages problem</vt:lpstr>
      <vt:lpstr>Changed reasoning: Top language</vt:lpstr>
      <vt:lpstr>Changed reasoning: All languages</vt:lpstr>
      <vt:lpstr>Changed reasoning: All languages</vt:lpstr>
      <vt:lpstr>Language paradigms and years to proficiency</vt:lpstr>
      <vt:lpstr>Experience and proficiency</vt:lpstr>
      <vt:lpstr>Conclusions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Correlations between programming languages and beliefs about programming</dc:title>
  <dc:creator>Pierce Edmiston ` `%%%`#`&amp;12_`__~~~ॲ甀攀</dc:creator>
  <cp:lastModifiedBy>Pierce Edmiston</cp:lastModifiedBy>
  <cp:revision>1</cp:revision>
  <dcterms:created xsi:type="dcterms:W3CDTF">2018-03-09T06:48:43Z</dcterms:created>
  <dcterms:modified xsi:type="dcterms:W3CDTF">2018-03-09T06:54:18Z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2018-03-09T00:00:00Z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2018-03-09T00:00:00Z</vt:filetime>
  </property>
</Properties>
</file>