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1" r:id="rId8"/>
    <p:sldId id="262" r:id="rId9"/>
    <p:sldId id="263" r:id="rId10"/>
    <p:sldId id="264"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javascript</a:t>
            </a:r>
            <a:r>
              <a:rPr lang="zh-CN" altLang="en-US"/>
              <a:t>设计模式</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0415"/>
          </a:xfrm>
        </p:spPr>
        <p:txBody>
          <a:bodyPr/>
          <a:p>
            <a:r>
              <a:rPr lang="zh-CN" altLang="en-US"/>
              <a:t>面向对象编程</a:t>
            </a:r>
            <a:endParaRPr lang="zh-CN" altLang="en-US"/>
          </a:p>
        </p:txBody>
      </p:sp>
      <p:sp>
        <p:nvSpPr>
          <p:cNvPr id="3" name="内容占位符 2"/>
          <p:cNvSpPr>
            <a:spLocks noGrp="1"/>
          </p:cNvSpPr>
          <p:nvPr>
            <p:ph idx="1"/>
          </p:nvPr>
        </p:nvSpPr>
        <p:spPr>
          <a:xfrm>
            <a:off x="838200" y="1324610"/>
            <a:ext cx="10515600" cy="5206365"/>
          </a:xfrm>
        </p:spPr>
        <p:txBody>
          <a:bodyPr>
            <a:normAutofit fontScale="80000"/>
          </a:bodyPr>
          <a:p>
            <a:r>
              <a:rPr lang="zh-CN" altLang="en-US"/>
              <a:t>灵活的语言</a:t>
            </a:r>
            <a:endParaRPr lang="zh-CN" altLang="en-US"/>
          </a:p>
          <a:p>
            <a:pPr marL="0" indent="0">
              <a:buNone/>
            </a:pPr>
            <a:r>
              <a:rPr lang="en-US" altLang="zh-CN" sz="1800"/>
              <a:t>   </a:t>
            </a:r>
            <a:r>
              <a:rPr lang="en-US" altLang="zh-CN" sz="2000"/>
              <a:t>1</a:t>
            </a:r>
            <a:r>
              <a:rPr lang="zh-CN" altLang="en-US" sz="2000"/>
              <a:t>、用对象收编变量</a:t>
            </a:r>
            <a:endParaRPr lang="zh-CN" altLang="en-US" sz="2000"/>
          </a:p>
          <a:p>
            <a:pPr marL="0" indent="0">
              <a:buNone/>
            </a:pPr>
            <a:r>
              <a:rPr lang="zh-CN" altLang="en-US" sz="1800"/>
              <a:t>           先声明一个对象，函数也是对象。</a:t>
            </a:r>
            <a:endParaRPr lang="zh-CN" altLang="en-US" sz="1800"/>
          </a:p>
          <a:p>
            <a:pPr marL="0" indent="0">
              <a:buNone/>
            </a:pPr>
            <a:r>
              <a:rPr lang="zh-CN" altLang="en-US" sz="1800"/>
              <a:t>            注：Function a (){}</a:t>
            </a:r>
            <a:endParaRPr lang="zh-CN" altLang="en-US" sz="1800"/>
          </a:p>
          <a:p>
            <a:pPr marL="914400" lvl="2" indent="0">
              <a:buNone/>
            </a:pPr>
            <a:r>
              <a:rPr lang="en-US" altLang="zh-CN" sz="1800"/>
              <a:t>       a.getName=function(){} </a:t>
            </a:r>
            <a:r>
              <a:rPr lang="zh-CN" altLang="en-US" sz="1800">
                <a:solidFill>
                  <a:srgbClr val="FF0000"/>
                </a:solidFill>
              </a:rPr>
              <a:t>不能被继承</a:t>
            </a:r>
            <a:endParaRPr lang="zh-CN" altLang="en-US" sz="1800">
              <a:solidFill>
                <a:srgbClr val="FF0000"/>
              </a:solidFill>
            </a:endParaRPr>
          </a:p>
          <a:p>
            <a:pPr marL="914400" lvl="2" indent="0">
              <a:buNone/>
            </a:pPr>
            <a:r>
              <a:rPr lang="en-US" altLang="zh-CN" sz="1800"/>
              <a:t>       b = new a</a:t>
            </a:r>
            <a:endParaRPr lang="en-US" altLang="zh-CN" sz="1800"/>
          </a:p>
          <a:p>
            <a:pPr marL="914400" lvl="2" indent="0">
              <a:buNone/>
            </a:pPr>
            <a:r>
              <a:rPr lang="en-US" altLang="zh-CN" sz="1800"/>
              <a:t>       b.getName </a:t>
            </a:r>
            <a:endParaRPr lang="en-US" altLang="zh-CN" sz="1800"/>
          </a:p>
          <a:p>
            <a:pPr marL="0" indent="0">
              <a:buNone/>
            </a:pPr>
            <a:r>
              <a:rPr lang="zh-CN" altLang="en-US" sz="1800"/>
              <a:t>   </a:t>
            </a:r>
            <a:r>
              <a:rPr lang="zh-CN" altLang="en-US" sz="2000"/>
              <a:t> </a:t>
            </a:r>
            <a:r>
              <a:rPr lang="en-US" altLang="zh-CN" sz="2000"/>
              <a:t>2</a:t>
            </a:r>
            <a:r>
              <a:rPr lang="zh-CN" altLang="en-US" sz="2000"/>
              <a:t>、真假对象（简单地复制）</a:t>
            </a:r>
            <a:endParaRPr lang="zh-CN" altLang="en-US" sz="2000"/>
          </a:p>
          <a:p>
            <a:pPr marL="0" indent="0">
              <a:buNone/>
            </a:pPr>
            <a:r>
              <a:rPr lang="zh-CN" altLang="en-US" sz="1800"/>
              <a:t>           </a:t>
            </a:r>
            <a:r>
              <a:rPr lang="en-US" altLang="zh-CN" sz="1800"/>
              <a:t>function(){return </a:t>
            </a:r>
            <a:r>
              <a:rPr lang="zh-CN" altLang="en-US" sz="1800"/>
              <a:t>新对象</a:t>
            </a:r>
            <a:r>
              <a:rPr lang="en-US" altLang="zh-CN" sz="1800"/>
              <a:t>}</a:t>
            </a:r>
            <a:endParaRPr lang="en-US" altLang="zh-CN" sz="1800"/>
          </a:p>
          <a:p>
            <a:pPr marL="0" indent="0">
              <a:buNone/>
            </a:pPr>
            <a:r>
              <a:rPr lang="zh-CN" altLang="en-US" sz="1800"/>
              <a:t>    </a:t>
            </a:r>
            <a:r>
              <a:rPr lang="en-US" altLang="zh-CN" sz="2000"/>
              <a:t>3</a:t>
            </a:r>
            <a:r>
              <a:rPr lang="zh-CN" altLang="en-US" sz="2000"/>
              <a:t>、类  要用关键字</a:t>
            </a:r>
            <a:r>
              <a:rPr lang="en-US" altLang="zh-CN" sz="2000"/>
              <a:t>new</a:t>
            </a:r>
            <a:r>
              <a:rPr lang="zh-CN" altLang="en-US" sz="2000"/>
              <a:t>来创建</a:t>
            </a:r>
            <a:endParaRPr lang="zh-CN" altLang="en-US" sz="2000"/>
          </a:p>
          <a:p>
            <a:pPr marL="0" indent="0">
              <a:buNone/>
            </a:pPr>
            <a:r>
              <a:rPr lang="zh-CN" altLang="en-US" sz="1800"/>
              <a:t>           </a:t>
            </a:r>
            <a:r>
              <a:rPr lang="en-US" altLang="zh-CN" sz="1800">
                <a:sym typeface="+mn-ea"/>
              </a:rPr>
              <a:t>checkobject = function (){this.checkname}</a:t>
            </a:r>
            <a:endParaRPr lang="en-US" altLang="zh-CN" sz="1800">
              <a:sym typeface="+mn-ea"/>
            </a:endParaRPr>
          </a:p>
          <a:p>
            <a:pPr marL="0" indent="0">
              <a:buNone/>
            </a:pPr>
            <a:r>
              <a:rPr lang="en-US" altLang="zh-CN" sz="1800">
                <a:sym typeface="+mn-ea"/>
              </a:rPr>
              <a:t>           checkobject = function checkobject(){}  checkobject.prototype={}</a:t>
            </a:r>
            <a:endParaRPr lang="en-US" altLang="zh-CN" sz="1800">
              <a:sym typeface="+mn-ea"/>
            </a:endParaRPr>
          </a:p>
          <a:p>
            <a:pPr marL="0" indent="0">
              <a:buNone/>
            </a:pPr>
            <a:r>
              <a:rPr lang="en-US" altLang="zh-CN" sz="1800">
                <a:sym typeface="+mn-ea"/>
              </a:rPr>
              <a:t>          </a:t>
            </a:r>
            <a:r>
              <a:rPr lang="en-US" altLang="zh-CN" sz="1800">
                <a:solidFill>
                  <a:schemeClr val="accent1">
                    <a:lumMod val="75000"/>
                  </a:schemeClr>
                </a:solidFill>
                <a:sym typeface="+mn-ea"/>
              </a:rPr>
              <a:t> return this</a:t>
            </a:r>
            <a:r>
              <a:rPr lang="zh-CN" altLang="en-US" sz="1800">
                <a:solidFill>
                  <a:schemeClr val="accent1">
                    <a:lumMod val="75000"/>
                  </a:schemeClr>
                </a:solidFill>
                <a:sym typeface="+mn-ea"/>
              </a:rPr>
              <a:t>实现链式</a:t>
            </a:r>
            <a:r>
              <a:rPr lang="zh-CN" altLang="en-US" sz="1800">
                <a:solidFill>
                  <a:schemeClr val="accent1">
                    <a:lumMod val="75000"/>
                  </a:schemeClr>
                </a:solidFill>
              </a:rPr>
              <a:t> </a:t>
            </a:r>
            <a:endParaRPr lang="zh-CN" altLang="en-US" sz="1800">
              <a:solidFill>
                <a:schemeClr val="accent1">
                  <a:lumMod val="75000"/>
                </a:schemeClr>
              </a:solidFill>
            </a:endParaRPr>
          </a:p>
          <a:p>
            <a:pPr marL="0" indent="0">
              <a:buNone/>
            </a:pPr>
            <a:r>
              <a:rPr lang="zh-CN" altLang="en-US" sz="1800"/>
              <a:t>          </a:t>
            </a:r>
            <a:r>
              <a:rPr lang="en-US" altLang="zh-CN" sz="1800">
                <a:solidFill>
                  <a:schemeClr val="accent1">
                    <a:lumMod val="75000"/>
                  </a:schemeClr>
                </a:solidFill>
              </a:rPr>
              <a:t>function.prototype.addMethod = function(name, fn){this[name]=fn;} </a:t>
            </a:r>
            <a:r>
              <a:rPr lang="en-US" altLang="zh-CN" sz="1800"/>
              <a:t> //</a:t>
            </a:r>
            <a:r>
              <a:rPr lang="zh-CN" altLang="en-US" sz="1800">
                <a:sym typeface="+mn-ea"/>
              </a:rPr>
              <a:t>函数的祖先</a:t>
            </a:r>
            <a:endParaRPr lang="en-US" altLang="zh-CN" sz="1800"/>
          </a:p>
          <a:p>
            <a:pPr marL="0" indent="0">
              <a:buNone/>
            </a:pPr>
            <a:r>
              <a:rPr lang="en-US" altLang="zh-CN" sz="1800"/>
              <a:t>          var Methods = function(){};</a:t>
            </a:r>
            <a:endParaRPr lang="en-US" altLang="zh-CN" sz="1800"/>
          </a:p>
          <a:p>
            <a:pPr marL="0" indent="0">
              <a:buNone/>
            </a:pPr>
            <a:r>
              <a:rPr lang="en-US" altLang="zh-CN" sz="1800">
                <a:sym typeface="+mn-ea"/>
              </a:rPr>
              <a:t>          Methods.addMethod('checkname', function(){}) // </a:t>
            </a:r>
            <a:r>
              <a:rPr lang="zh-CN" altLang="zh-CN" sz="1800">
                <a:sym typeface="+mn-ea"/>
              </a:rPr>
              <a:t>调用时可以用函数式调用方法也可以用类式调用方法。</a:t>
            </a:r>
            <a:endParaRPr lang="zh-CN" altLang="zh-CN" sz="18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面向对象</a:t>
            </a:r>
            <a:endParaRPr lang="zh-CN" altLang="en-US"/>
          </a:p>
        </p:txBody>
      </p:sp>
      <p:sp>
        <p:nvSpPr>
          <p:cNvPr id="3" name="内容占位符 2"/>
          <p:cNvSpPr>
            <a:spLocks noGrp="1"/>
          </p:cNvSpPr>
          <p:nvPr>
            <p:ph idx="1"/>
          </p:nvPr>
        </p:nvSpPr>
        <p:spPr/>
        <p:txBody>
          <a:bodyPr>
            <a:normAutofit/>
          </a:bodyPr>
          <a:p>
            <a:r>
              <a:rPr lang="zh-CN" altLang="en-US"/>
              <a:t>封装</a:t>
            </a:r>
            <a:endParaRPr lang="zh-CN" altLang="en-US"/>
          </a:p>
          <a:p>
            <a:pPr marL="0" indent="0">
              <a:buNone/>
            </a:pPr>
            <a:r>
              <a:rPr lang="zh-CN" altLang="en-US" sz="1800"/>
              <a:t>    </a:t>
            </a:r>
            <a:r>
              <a:rPr lang="en-US" altLang="zh-CN" sz="1800"/>
              <a:t>1</a:t>
            </a:r>
            <a:r>
              <a:rPr lang="zh-CN" altLang="en-US" sz="1800"/>
              <a:t>、创建一个类里面有自己的属性和方法；</a:t>
            </a:r>
            <a:endParaRPr lang="zh-CN" altLang="en-US" sz="1800"/>
          </a:p>
          <a:p>
            <a:pPr marL="0" indent="0">
              <a:buNone/>
            </a:pPr>
            <a:r>
              <a:rPr lang="en-US" altLang="zh-CN" sz="1800"/>
              <a:t>    2</a:t>
            </a:r>
            <a:r>
              <a:rPr lang="zh-CN" altLang="en-US" sz="1800"/>
              <a:t>、可利用闭包在一个函数内部创建另一个函数，在闭包内部实现一个完整的类然后将其返回。</a:t>
            </a:r>
            <a:endParaRPr lang="zh-CN" altLang="en-US" sz="1800"/>
          </a:p>
          <a:p>
            <a:pPr marL="0" indent="0">
              <a:buNone/>
            </a:pPr>
            <a:r>
              <a:rPr lang="en-US" altLang="zh-CN" sz="1800"/>
              <a:t>    3</a:t>
            </a:r>
            <a:r>
              <a:rPr lang="zh-CN" altLang="en-US" sz="1800"/>
              <a:t>、安全模式</a:t>
            </a:r>
            <a:endParaRPr lang="zh-CN" altLang="en-US" sz="1800"/>
          </a:p>
          <a:p>
            <a:pPr marL="457200" lvl="1" indent="0">
              <a:buNone/>
            </a:pPr>
            <a:r>
              <a:rPr lang="en-US" altLang="zh-CN" sz="1200"/>
              <a:t>v</a:t>
            </a:r>
            <a:r>
              <a:rPr lang="zh-CN" altLang="en-US" sz="1200"/>
              <a:t>ar book = function(){</a:t>
            </a:r>
            <a:endParaRPr lang="zh-CN" altLang="en-US" sz="1200"/>
          </a:p>
          <a:p>
            <a:pPr marL="457200" lvl="1" indent="0">
              <a:buNone/>
            </a:pPr>
            <a:r>
              <a:rPr lang="zh-CN" altLang="en-US" sz="1200"/>
              <a:t>     If(this instanceof book){</a:t>
            </a:r>
            <a:endParaRPr lang="zh-CN" altLang="en-US" sz="1200"/>
          </a:p>
          <a:p>
            <a:pPr marL="457200" lvl="1" indent="0">
              <a:buNone/>
            </a:pPr>
            <a:r>
              <a:rPr lang="zh-CN" altLang="en-US" sz="1200"/>
              <a:t>        This.title = title;</a:t>
            </a:r>
            <a:endParaRPr lang="zh-CN" altLang="en-US" sz="1200"/>
          </a:p>
          <a:p>
            <a:pPr marL="457200" lvl="1" indent="0">
              <a:buNone/>
            </a:pPr>
            <a:r>
              <a:rPr lang="zh-CN" altLang="en-US" sz="1200"/>
              <a:t>     }else{</a:t>
            </a:r>
            <a:endParaRPr lang="zh-CN" altLang="en-US" sz="1200"/>
          </a:p>
          <a:p>
            <a:pPr marL="457200" lvl="1" indent="0">
              <a:buNone/>
            </a:pPr>
            <a:r>
              <a:rPr lang="zh-CN" altLang="en-US" sz="1200"/>
              <a:t>        Return new book()</a:t>
            </a:r>
            <a:endParaRPr lang="zh-CN" altLang="en-US" sz="1200"/>
          </a:p>
          <a:p>
            <a:pPr marL="457200" lvl="1" indent="0">
              <a:buNone/>
            </a:pPr>
            <a:r>
              <a:rPr lang="zh-CN" altLang="en-US" sz="1200"/>
              <a:t>     }</a:t>
            </a:r>
            <a:endParaRPr lang="zh-CN" altLang="en-US" sz="1200"/>
          </a:p>
          <a:p>
            <a:pPr marL="457200" lvl="1" indent="0">
              <a:buNone/>
            </a:pPr>
            <a:r>
              <a:rPr lang="zh-CN" altLang="en-US" sz="1200"/>
              <a:t>   }</a:t>
            </a:r>
            <a:endParaRPr lang="zh-CN" altLang="en-US" sz="1200"/>
          </a:p>
          <a:p>
            <a:pPr marL="0" indent="0">
              <a:buNone/>
            </a:pPr>
            <a:endParaRPr lang="zh-CN" altLang="en-US" sz="1400"/>
          </a:p>
          <a:p>
            <a:pPr marL="0" indent="0">
              <a:buNone/>
            </a:pP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面向对象</a:t>
            </a:r>
            <a:endParaRPr lang="zh-CN" altLang="en-US"/>
          </a:p>
        </p:txBody>
      </p:sp>
      <p:sp>
        <p:nvSpPr>
          <p:cNvPr id="3" name="内容占位符 2"/>
          <p:cNvSpPr>
            <a:spLocks noGrp="1"/>
          </p:cNvSpPr>
          <p:nvPr>
            <p:ph idx="1"/>
          </p:nvPr>
        </p:nvSpPr>
        <p:spPr/>
        <p:txBody>
          <a:bodyPr>
            <a:normAutofit lnSpcReduction="20000"/>
          </a:bodyPr>
          <a:p>
            <a:r>
              <a:rPr lang="zh-CN" altLang="en-US">
                <a:sym typeface="+mn-ea"/>
              </a:rPr>
              <a:t>继承</a:t>
            </a:r>
            <a:endParaRPr lang="zh-CN" altLang="en-US"/>
          </a:p>
          <a:p>
            <a:pPr marL="0" indent="0">
              <a:buNone/>
            </a:pPr>
            <a:r>
              <a:rPr lang="zh-CN" altLang="en-US">
                <a:sym typeface="+mn-ea"/>
              </a:rPr>
              <a:t>   </a:t>
            </a:r>
            <a:r>
              <a:rPr lang="en-US" altLang="zh-CN" sz="1400">
                <a:sym typeface="+mn-ea"/>
              </a:rPr>
              <a:t>1</a:t>
            </a:r>
            <a:r>
              <a:rPr lang="zh-CN" altLang="en-US" sz="1400">
                <a:sym typeface="+mn-ea"/>
              </a:rPr>
              <a:t>、类式继承  （引用类型是被公用的，无法传参给父类）</a:t>
            </a:r>
            <a:endParaRPr lang="zh-CN" altLang="en-US" sz="1400">
              <a:sym typeface="+mn-ea"/>
            </a:endParaRPr>
          </a:p>
          <a:p>
            <a:pPr marL="0" indent="0">
              <a:buNone/>
            </a:pPr>
            <a:r>
              <a:rPr lang="zh-CN" altLang="en-US" sz="1400">
                <a:sym typeface="+mn-ea"/>
              </a:rPr>
              <a:t>            subClass.prototype = new superClass();</a:t>
            </a:r>
            <a:endParaRPr lang="zh-CN" altLang="en-US" sz="1400">
              <a:sym typeface="+mn-ea"/>
            </a:endParaRPr>
          </a:p>
          <a:p>
            <a:pPr marL="0" indent="0">
              <a:buNone/>
            </a:pPr>
            <a:r>
              <a:rPr lang="zh-CN" altLang="en-US" sz="1400">
                <a:sym typeface="+mn-ea"/>
              </a:rPr>
              <a:t>             </a:t>
            </a:r>
            <a:r>
              <a:rPr lang="en-US" altLang="zh-CN" sz="1400">
                <a:sym typeface="+mn-ea"/>
              </a:rPr>
              <a:t>1</a:t>
            </a:r>
            <a:r>
              <a:rPr lang="zh-CN" altLang="en-US" sz="1400">
                <a:sym typeface="+mn-ea"/>
              </a:rPr>
              <a:t>）</a:t>
            </a:r>
            <a:r>
              <a:rPr lang="en-US" altLang="zh-CN" sz="1400">
                <a:sym typeface="+mn-ea"/>
              </a:rPr>
              <a:t> </a:t>
            </a:r>
            <a:r>
              <a:rPr lang="zh-CN" altLang="en-US" sz="1400">
                <a:sym typeface="+mn-ea"/>
              </a:rPr>
              <a:t>父类中的共有属性如果是引用类型，就会在子类中被所有实例公用。</a:t>
            </a:r>
            <a:endParaRPr lang="zh-CN" altLang="en-US" sz="1400">
              <a:sym typeface="+mn-ea"/>
            </a:endParaRPr>
          </a:p>
          <a:p>
            <a:pPr marL="0" indent="0">
              <a:buNone/>
            </a:pPr>
            <a:r>
              <a:rPr lang="zh-CN" altLang="en-US" sz="1400">
                <a:sym typeface="+mn-ea"/>
              </a:rPr>
              <a:t>              2）靠其原型对父类的实例化实现的，所有没办法向父类传递参数因而也无法对父类构造函数中的属性初始化</a:t>
            </a:r>
            <a:endParaRPr lang="zh-CN" altLang="en-US" sz="1400">
              <a:sym typeface="+mn-ea"/>
            </a:endParaRPr>
          </a:p>
          <a:p>
            <a:pPr marL="0" indent="0">
              <a:buNone/>
            </a:pPr>
            <a:r>
              <a:rPr lang="zh-CN" altLang="en-US" sz="1400">
                <a:sym typeface="+mn-ea"/>
              </a:rPr>
              <a:t>     </a:t>
            </a:r>
            <a:r>
              <a:rPr lang="en-US" altLang="zh-CN" sz="1400">
                <a:sym typeface="+mn-ea"/>
              </a:rPr>
              <a:t>2</a:t>
            </a:r>
            <a:r>
              <a:rPr lang="zh-CN" altLang="en-US" sz="1400">
                <a:sym typeface="+mn-ea"/>
              </a:rPr>
              <a:t>、构造函数继承 （</a:t>
            </a:r>
            <a:r>
              <a:rPr lang="en-US" altLang="zh-CN" sz="1400">
                <a:sym typeface="+mn-ea"/>
              </a:rPr>
              <a:t>call  </a:t>
            </a:r>
            <a:r>
              <a:rPr lang="zh-CN" altLang="en-US" sz="1400">
                <a:sym typeface="+mn-ea"/>
              </a:rPr>
              <a:t>父类的原型方法无法被继承到）</a:t>
            </a:r>
            <a:endParaRPr lang="zh-CN" altLang="en-US" sz="1400">
              <a:sym typeface="+mn-ea"/>
            </a:endParaRPr>
          </a:p>
          <a:p>
            <a:pPr marL="0" indent="0">
              <a:buNone/>
            </a:pPr>
            <a:r>
              <a:rPr lang="zh-CN" altLang="en-US" sz="1400">
                <a:sym typeface="+mn-ea"/>
              </a:rPr>
              <a:t>            superClass.call(this,id);</a:t>
            </a:r>
            <a:endParaRPr lang="zh-CN" altLang="en-US" sz="1400">
              <a:sym typeface="+mn-ea"/>
            </a:endParaRPr>
          </a:p>
          <a:p>
            <a:pPr marL="0" indent="0">
              <a:buNone/>
            </a:pPr>
            <a:r>
              <a:rPr lang="zh-CN" altLang="en-US" sz="1400">
                <a:sym typeface="+mn-ea"/>
              </a:rPr>
              <a:t>     </a:t>
            </a:r>
            <a:r>
              <a:rPr lang="en-US" altLang="zh-CN" sz="1400">
                <a:sym typeface="+mn-ea"/>
              </a:rPr>
              <a:t>3</a:t>
            </a:r>
            <a:r>
              <a:rPr lang="zh-CN" altLang="en-US" sz="1400">
                <a:sym typeface="+mn-ea"/>
              </a:rPr>
              <a:t>、组合继承</a:t>
            </a:r>
            <a:endParaRPr lang="zh-CN" altLang="en-US" sz="1400">
              <a:sym typeface="+mn-ea"/>
            </a:endParaRPr>
          </a:p>
          <a:p>
            <a:pPr marL="0" indent="0">
              <a:buNone/>
            </a:pPr>
            <a:r>
              <a:rPr lang="zh-CN" altLang="en-US" sz="1400">
                <a:sym typeface="+mn-ea"/>
              </a:rPr>
              <a:t>            superClass.call(this,id);</a:t>
            </a:r>
            <a:endParaRPr lang="zh-CN" altLang="en-US" sz="1400">
              <a:sym typeface="+mn-ea"/>
            </a:endParaRPr>
          </a:p>
          <a:p>
            <a:pPr marL="0" indent="0">
              <a:buNone/>
            </a:pPr>
            <a:r>
              <a:rPr lang="zh-CN" altLang="en-US" sz="1400">
                <a:sym typeface="+mn-ea"/>
              </a:rPr>
              <a:t>             subClass.prototype = new superClass();   父类构造函数调用了两遍</a:t>
            </a:r>
            <a:endParaRPr lang="zh-CN" altLang="en-US" sz="1400">
              <a:sym typeface="+mn-ea"/>
            </a:endParaRPr>
          </a:p>
          <a:p>
            <a:pPr marL="0" indent="0">
              <a:buNone/>
            </a:pPr>
            <a:r>
              <a:rPr lang="zh-CN" altLang="en-US" sz="1400">
                <a:sym typeface="+mn-ea"/>
              </a:rPr>
              <a:t>     道格拉斯</a:t>
            </a:r>
            <a:r>
              <a:rPr lang="en-US" altLang="zh-CN" sz="1400">
                <a:sym typeface="+mn-ea"/>
              </a:rPr>
              <a:t>.</a:t>
            </a:r>
            <a:r>
              <a:rPr lang="zh-CN" altLang="en-US" sz="1400">
                <a:sym typeface="+mn-ea"/>
              </a:rPr>
              <a:t>克罗克福德</a:t>
            </a:r>
            <a:endParaRPr lang="zh-CN" altLang="en-US" sz="1400"/>
          </a:p>
          <a:p>
            <a:pPr marL="0" indent="0">
              <a:buNone/>
            </a:pPr>
            <a:r>
              <a:rPr lang="en-US" altLang="zh-CN" sz="1400">
                <a:sym typeface="+mn-ea"/>
              </a:rPr>
              <a:t>     1</a:t>
            </a:r>
            <a:r>
              <a:rPr lang="zh-CN" altLang="en-US" sz="1400">
                <a:sym typeface="+mn-ea"/>
              </a:rPr>
              <a:t>、原型式继承</a:t>
            </a:r>
            <a:endParaRPr lang="zh-CN" altLang="en-US" sz="1400"/>
          </a:p>
          <a:p>
            <a:pPr marL="0" indent="0">
              <a:buNone/>
            </a:pPr>
            <a:r>
              <a:rPr lang="en-US" altLang="zh-CN" sz="1400">
                <a:sym typeface="+mn-ea"/>
              </a:rPr>
              <a:t>    2</a:t>
            </a:r>
            <a:r>
              <a:rPr lang="zh-CN" altLang="en-US" sz="1400">
                <a:sym typeface="+mn-ea"/>
              </a:rPr>
              <a:t>、寄生式继承</a:t>
            </a:r>
            <a:endParaRPr lang="zh-CN" altLang="en-US" sz="1400"/>
          </a:p>
          <a:p>
            <a:pPr marL="0" indent="0">
              <a:buNone/>
            </a:pPr>
            <a:r>
              <a:rPr lang="en-US" altLang="zh-CN" sz="1400">
                <a:sym typeface="+mn-ea"/>
              </a:rPr>
              <a:t>    3</a:t>
            </a:r>
            <a:r>
              <a:rPr lang="zh-CN" altLang="en-US" sz="1400">
                <a:sym typeface="+mn-ea"/>
              </a:rPr>
              <a:t>、寄生组合式继承</a:t>
            </a:r>
            <a:endParaRPr lang="zh-CN" altLang="en-US" sz="1400"/>
          </a:p>
          <a:p>
            <a:endParaRPr lang="zh-CN" altLang="en-US" sz="1200"/>
          </a:p>
          <a:p>
            <a:pPr marL="0" indent="0">
              <a:buNone/>
            </a:pPr>
            <a:endParaRPr lang="zh-CN" altLang="en-US" sz="1400"/>
          </a:p>
          <a:p>
            <a:pPr marL="0" indent="0">
              <a:buNone/>
            </a:pPr>
            <a:endParaRPr lang="zh-CN" altLang="en-US" sz="1600"/>
          </a:p>
        </p:txBody>
      </p:sp>
      <p:sp>
        <p:nvSpPr>
          <p:cNvPr id="5" name="文本框 4"/>
          <p:cNvSpPr txBox="1"/>
          <p:nvPr/>
        </p:nvSpPr>
        <p:spPr>
          <a:xfrm>
            <a:off x="7219950" y="3502025"/>
            <a:ext cx="3656330" cy="3107690"/>
          </a:xfrm>
          <a:prstGeom prst="rect">
            <a:avLst/>
          </a:prstGeom>
          <a:noFill/>
        </p:spPr>
        <p:txBody>
          <a:bodyPr wrap="none" rtlCol="0">
            <a:spAutoFit/>
          </a:bodyPr>
          <a:p>
            <a:pPr algn="l"/>
            <a:r>
              <a:rPr lang="zh-CN" altLang="en-US" sz="1400"/>
              <a:t>function inheritObject(o){</a:t>
            </a:r>
            <a:endParaRPr lang="zh-CN" altLang="en-US" sz="1400"/>
          </a:p>
          <a:p>
            <a:pPr algn="l"/>
            <a:r>
              <a:rPr lang="zh-CN" altLang="en-US" sz="1400"/>
              <a:t>               Function f(){}</a:t>
            </a:r>
            <a:endParaRPr lang="zh-CN" altLang="en-US" sz="1400"/>
          </a:p>
          <a:p>
            <a:pPr algn="l"/>
            <a:r>
              <a:rPr lang="zh-CN" altLang="en-US" sz="1400"/>
              <a:t>               F.prototype = o;</a:t>
            </a:r>
            <a:endParaRPr lang="zh-CN" altLang="en-US" sz="1400"/>
          </a:p>
          <a:p>
            <a:pPr algn="l"/>
            <a:r>
              <a:rPr lang="zh-CN" altLang="en-US" sz="1400"/>
              <a:t>               return new F();</a:t>
            </a:r>
            <a:endParaRPr lang="zh-CN" altLang="en-US" sz="1400"/>
          </a:p>
          <a:p>
            <a:pPr algn="l"/>
            <a:r>
              <a:rPr lang="zh-CN" altLang="en-US" sz="1400"/>
              <a:t>            }</a:t>
            </a:r>
            <a:endParaRPr lang="zh-CN" altLang="en-US" sz="1400"/>
          </a:p>
          <a:p>
            <a:pPr algn="l"/>
            <a:r>
              <a:rPr lang="en-US" altLang="zh-CN" sz="1400"/>
              <a:t>f</a:t>
            </a:r>
            <a:r>
              <a:rPr lang="zh-CN" altLang="en-US" sz="1400"/>
              <a:t>unction inheritprototype(subClass, superClass){</a:t>
            </a:r>
            <a:endParaRPr lang="zh-CN" altLang="en-US" sz="1400"/>
          </a:p>
          <a:p>
            <a:pPr algn="l"/>
            <a:r>
              <a:rPr lang="zh-CN" altLang="en-US" sz="1400"/>
              <a:t>     </a:t>
            </a:r>
            <a:r>
              <a:rPr lang="en-US" altLang="zh-CN" sz="1400"/>
              <a:t>va</a:t>
            </a:r>
            <a:r>
              <a:rPr lang="zh-CN" altLang="en-US" sz="1400"/>
              <a:t>r p = inheritobject(superClass.prototype);</a:t>
            </a:r>
            <a:endParaRPr lang="zh-CN" altLang="en-US" sz="1400"/>
          </a:p>
          <a:p>
            <a:pPr algn="l"/>
            <a:r>
              <a:rPr lang="zh-CN" altLang="en-US" sz="1400"/>
              <a:t>      P.constructor = subclass;</a:t>
            </a:r>
            <a:endParaRPr lang="zh-CN" altLang="en-US" sz="1400"/>
          </a:p>
          <a:p>
            <a:pPr algn="l"/>
            <a:r>
              <a:rPr lang="zh-CN" altLang="en-US" sz="1400"/>
              <a:t>     Subclass.prototype = p;</a:t>
            </a:r>
            <a:endParaRPr lang="zh-CN" altLang="en-US" sz="1400"/>
          </a:p>
          <a:p>
            <a:pPr algn="l"/>
            <a:r>
              <a:rPr lang="en-US" altLang="zh-CN" sz="1400"/>
              <a:t>}</a:t>
            </a:r>
            <a:endParaRPr lang="en-US" altLang="zh-CN" sz="1400"/>
          </a:p>
          <a:p>
            <a:pPr algn="l"/>
            <a:r>
              <a:rPr lang="en-US" altLang="zh-CN" sz="1400"/>
              <a:t>function subClass(id){</a:t>
            </a:r>
            <a:endParaRPr lang="en-US" altLang="zh-CN" sz="1400"/>
          </a:p>
          <a:p>
            <a:pPr algn="l"/>
            <a:r>
              <a:rPr lang="en-US" altLang="zh-CN" sz="1400"/>
              <a:t>     superClass.call(this,id);//否则无法传参；</a:t>
            </a:r>
            <a:endParaRPr lang="en-US" altLang="zh-CN" sz="1400"/>
          </a:p>
          <a:p>
            <a:pPr algn="l"/>
            <a:r>
              <a:rPr lang="en-US" altLang="zh-CN" sz="1400"/>
              <a:t> }</a:t>
            </a:r>
            <a:endParaRPr lang="en-US" altLang="zh-CN" sz="1400"/>
          </a:p>
          <a:p>
            <a:pPr algn="l"/>
            <a:r>
              <a:rPr lang="en-US" altLang="zh-CN" sz="1400"/>
              <a:t>Inheritprototype(subClass, superClass);</a:t>
            </a:r>
            <a:endParaRPr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创建型设计模式</a:t>
            </a:r>
            <a:endParaRPr lang="zh-CN" altLang="en-US"/>
          </a:p>
        </p:txBody>
      </p:sp>
      <p:sp>
        <p:nvSpPr>
          <p:cNvPr id="3" name="内容占位符 2"/>
          <p:cNvSpPr>
            <a:spLocks noGrp="1"/>
          </p:cNvSpPr>
          <p:nvPr>
            <p:ph idx="1"/>
          </p:nvPr>
        </p:nvSpPr>
        <p:spPr/>
        <p:txBody>
          <a:bodyPr>
            <a:normAutofit lnSpcReduction="10000"/>
          </a:bodyPr>
          <a:p>
            <a:r>
              <a:rPr lang="zh-CN" altLang="en-US"/>
              <a:t>简单工厂模式  </a:t>
            </a:r>
            <a:r>
              <a:rPr lang="zh-CN" altLang="en-US" sz="1800"/>
              <a:t>创建单一对象</a:t>
            </a:r>
            <a:endParaRPr lang="zh-CN" altLang="en-US" sz="1800"/>
          </a:p>
          <a:p>
            <a:r>
              <a:rPr lang="zh-CN" altLang="en-US"/>
              <a:t>工厂方法模式  </a:t>
            </a:r>
            <a:r>
              <a:rPr lang="zh-CN" altLang="en-US" sz="1800"/>
              <a:t>创建多类对象</a:t>
            </a:r>
            <a:endParaRPr lang="zh-CN" altLang="en-US" sz="1800"/>
          </a:p>
          <a:p>
            <a:r>
              <a:rPr lang="zh-CN" altLang="en-US"/>
              <a:t>抽象工厂模式  </a:t>
            </a:r>
            <a:r>
              <a:rPr lang="zh-CN" altLang="en-US" sz="1800"/>
              <a:t>创建产品簇制定类的结构，</a:t>
            </a:r>
            <a:endParaRPr lang="zh-CN" altLang="en-US" sz="1800"/>
          </a:p>
          <a:p>
            <a:r>
              <a:rPr lang="zh-CN" altLang="en-US"/>
              <a:t>建造者模式    </a:t>
            </a:r>
            <a:r>
              <a:rPr lang="zh-CN" altLang="en-US" sz="1800"/>
              <a:t>关注</a:t>
            </a:r>
            <a:r>
              <a:rPr lang="zh-CN" altLang="en-US" sz="1800"/>
              <a:t>对象的创建过程，创建过程模块化</a:t>
            </a:r>
            <a:endParaRPr lang="zh-CN" altLang="en-US" sz="1800"/>
          </a:p>
          <a:p>
            <a:r>
              <a:rPr lang="zh-CN" altLang="en-US"/>
              <a:t>原型模式    </a:t>
            </a:r>
            <a:r>
              <a:rPr lang="zh-CN" altLang="en-US" sz="1800"/>
              <a:t>可复用的、可共享的、耗时大的提出来然后放在其原型中，子类继承下来</a:t>
            </a:r>
            <a:endParaRPr lang="zh-CN" altLang="en-US" sz="1800"/>
          </a:p>
          <a:p>
            <a:r>
              <a:rPr lang="zh-CN" altLang="en-US"/>
              <a:t>单例模式   </a:t>
            </a:r>
            <a:r>
              <a:rPr lang="zh-CN" altLang="en-US" sz="1800"/>
              <a:t>一个命名空间</a:t>
            </a:r>
            <a:endParaRPr lang="zh-C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结构型设计模式</a:t>
            </a:r>
            <a:endParaRPr lang="zh-CN" altLang="en-US"/>
          </a:p>
        </p:txBody>
      </p:sp>
      <p:sp>
        <p:nvSpPr>
          <p:cNvPr id="3" name="内容占位符 2"/>
          <p:cNvSpPr>
            <a:spLocks noGrp="1"/>
          </p:cNvSpPr>
          <p:nvPr>
            <p:ph idx="1"/>
          </p:nvPr>
        </p:nvSpPr>
        <p:spPr>
          <a:xfrm>
            <a:off x="838200" y="1825625"/>
            <a:ext cx="10854690" cy="4351655"/>
          </a:xfrm>
        </p:spPr>
        <p:txBody>
          <a:bodyPr/>
          <a:p>
            <a:r>
              <a:rPr lang="zh-CN" altLang="en-US"/>
              <a:t>外观模式    </a:t>
            </a:r>
            <a:r>
              <a:rPr lang="zh-CN" altLang="en-US" sz="1800"/>
              <a:t>封装功能</a:t>
            </a:r>
            <a:r>
              <a:rPr lang="zh-CN" altLang="en-US" sz="1800"/>
              <a:t>简化底层操作方法</a:t>
            </a:r>
            <a:endParaRPr lang="zh-CN" altLang="en-US" sz="1800"/>
          </a:p>
          <a:p>
            <a:r>
              <a:rPr lang="zh-CN" altLang="en-US"/>
              <a:t>适配器模式   </a:t>
            </a:r>
            <a:r>
              <a:rPr lang="zh-CN" altLang="en-US" sz="1800"/>
              <a:t>参数适配、数据适配（数组转成对象）、服务器数据适配</a:t>
            </a:r>
            <a:endParaRPr lang="zh-CN" altLang="en-US" sz="1800"/>
          </a:p>
          <a:p>
            <a:r>
              <a:rPr lang="zh-CN" altLang="en-US"/>
              <a:t>代理模式   </a:t>
            </a:r>
            <a:r>
              <a:rPr lang="zh-CN" altLang="en-US" sz="1800"/>
              <a:t>跨域图片请求方式、</a:t>
            </a:r>
            <a:r>
              <a:rPr lang="en-US" altLang="zh-CN" sz="1800"/>
              <a:t>jsonp</a:t>
            </a:r>
            <a:r>
              <a:rPr lang="zh-CN" altLang="en-US" sz="1800"/>
              <a:t>、</a:t>
            </a:r>
            <a:r>
              <a:rPr lang="en-US" altLang="zh-CN" sz="1800"/>
              <a:t>iframe</a:t>
            </a:r>
            <a:endParaRPr lang="en-US" altLang="zh-CN" sz="1800"/>
          </a:p>
          <a:p>
            <a:r>
              <a:rPr lang="zh-CN" altLang="en-US"/>
              <a:t>装饰者模式  </a:t>
            </a:r>
            <a:r>
              <a:rPr lang="zh-CN" altLang="en-US" sz="1800"/>
              <a:t>不改变原对象的基础上，对其进行包装扩展使其满足需求。例</a:t>
            </a:r>
            <a:r>
              <a:rPr lang="en-US" altLang="zh-CN" sz="1800"/>
              <a:t>oldclickFn = input.onclick</a:t>
            </a:r>
            <a:endParaRPr lang="en-US" altLang="zh-CN" sz="1800"/>
          </a:p>
          <a:p>
            <a:r>
              <a:rPr lang="zh-CN" altLang="en-US"/>
              <a:t>桥接模式  </a:t>
            </a:r>
            <a:r>
              <a:rPr lang="zh-CN" altLang="en-US" sz="1800"/>
              <a:t>相同地方提取出来，再讲每个单元链接在一起。</a:t>
            </a:r>
            <a:r>
              <a:rPr lang="en-US" altLang="zh-CN" sz="1800"/>
              <a:t>span[0].onclick = </a:t>
            </a:r>
            <a:r>
              <a:rPr lang="en-US" altLang="zh-CN" sz="1800">
                <a:solidFill>
                  <a:schemeClr val="accent1">
                    <a:lumMod val="75000"/>
                  </a:schemeClr>
                </a:solidFill>
              </a:rPr>
              <a:t>function</a:t>
            </a:r>
            <a:r>
              <a:rPr lang="en-US" altLang="zh-CN" sz="1800"/>
              <a:t>(){changeFn(this, 'red', '#dd');}  </a:t>
            </a:r>
            <a:endParaRPr lang="en-US" altLang="zh-CN" sz="1800"/>
          </a:p>
          <a:p>
            <a:r>
              <a:rPr lang="zh-CN" altLang="en-US"/>
              <a:t>组合模式  </a:t>
            </a:r>
            <a:r>
              <a:rPr lang="zh-CN" altLang="en-US" sz="1800"/>
              <a:t>对单个对象和组合对象使用具有一致性（模板见）</a:t>
            </a:r>
            <a:endParaRPr lang="zh-CN" altLang="en-US" sz="1800"/>
          </a:p>
          <a:p>
            <a:r>
              <a:rPr lang="zh-CN" altLang="en-US"/>
              <a:t>享元模式  </a:t>
            </a:r>
            <a:r>
              <a:rPr lang="zh-CN" altLang="en-US" sz="1800"/>
              <a:t>运用共享避免对象间拥有相同内容造成多余开销，</a:t>
            </a:r>
            <a:r>
              <a:rPr lang="zh-CN" altLang="en-US" sz="1800"/>
              <a:t>分页展示内容，弹框的定位，展示，关闭。等</a:t>
            </a: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行为型设计模式</a:t>
            </a:r>
            <a:endParaRPr lang="zh-CN" altLang="en-US"/>
          </a:p>
        </p:txBody>
      </p:sp>
      <p:sp>
        <p:nvSpPr>
          <p:cNvPr id="3" name="内容占位符 2"/>
          <p:cNvSpPr>
            <a:spLocks noGrp="1"/>
          </p:cNvSpPr>
          <p:nvPr>
            <p:ph idx="1"/>
          </p:nvPr>
        </p:nvSpPr>
        <p:spPr>
          <a:xfrm>
            <a:off x="838200" y="1825625"/>
            <a:ext cx="10515600" cy="4775835"/>
          </a:xfrm>
        </p:spPr>
        <p:txBody>
          <a:bodyPr>
            <a:normAutofit fontScale="60000"/>
          </a:bodyPr>
          <a:p>
            <a:r>
              <a:rPr lang="zh-CN" altLang="en-US"/>
              <a:t>模板方法模式  写好基类，让类继承基类的方法。不改变父类算法结构的情况下重新定义算法。Alert.call(this,data);  rightAlert.prototype = new Alert();  </a:t>
            </a:r>
            <a:r>
              <a:rPr lang="zh-CN" altLang="en-US">
                <a:sym typeface="+mn-ea"/>
              </a:rPr>
              <a:t>rightAlert</a:t>
            </a:r>
            <a:r>
              <a:rPr lang="en-US" altLang="zh-CN">
                <a:sym typeface="+mn-ea"/>
              </a:rPr>
              <a:t>.</a:t>
            </a:r>
            <a:r>
              <a:rPr lang="en-US" altLang="zh-CN">
                <a:sym typeface="+mn-ea"/>
              </a:rPr>
              <a:t>prototype.init = function(){ fn...;</a:t>
            </a:r>
            <a:r>
              <a:rPr lang="zh-CN" altLang="en-US"/>
              <a:t>Alert.prototype.init.call(this);</a:t>
            </a:r>
            <a:r>
              <a:rPr lang="en-US" altLang="zh-CN"/>
              <a:t>}</a:t>
            </a:r>
            <a:endParaRPr lang="en-US" altLang="zh-CN"/>
          </a:p>
          <a:p>
            <a:r>
              <a:rPr lang="zh-CN" altLang="en-US"/>
              <a:t>观察者模式      观察者的消息机制</a:t>
            </a:r>
            <a:endParaRPr lang="en-US" altLang="zh-CN"/>
          </a:p>
          <a:p>
            <a:r>
              <a:rPr lang="zh-CN" altLang="en-US"/>
              <a:t>状态模式       将判断结果封装在</a:t>
            </a:r>
            <a:r>
              <a:rPr lang="zh-CN" altLang="en-US">
                <a:solidFill>
                  <a:schemeClr val="accent1">
                    <a:lumMod val="75000"/>
                  </a:schemeClr>
                </a:solidFill>
              </a:rPr>
              <a:t>状态对象</a:t>
            </a:r>
            <a:r>
              <a:rPr lang="zh-CN" altLang="en-US"/>
              <a:t>中，返回一个可被调用的状态方法，用于调用对象内部方法。</a:t>
            </a:r>
            <a:endParaRPr lang="zh-CN" altLang="en-US"/>
          </a:p>
          <a:p>
            <a:r>
              <a:rPr lang="zh-CN" altLang="en-US"/>
              <a:t>策略模式      算法对象。比如表单验证。 分支语句的优化：工厂方法模式  状态模式  策略模式</a:t>
            </a:r>
            <a:endParaRPr lang="zh-CN" altLang="en-US"/>
          </a:p>
          <a:p>
            <a:r>
              <a:rPr lang="zh-CN" altLang="en-US"/>
              <a:t>职责链模式   分解请求流程：请求模块，处理数据模块、创建组件模块</a:t>
            </a:r>
            <a:endParaRPr lang="zh-CN" altLang="en-US"/>
          </a:p>
          <a:p>
            <a:r>
              <a:rPr lang="zh-CN" altLang="en-US"/>
              <a:t>命令模式      对一组操作封装，命令接口（见模板）</a:t>
            </a:r>
            <a:endParaRPr lang="zh-CN" altLang="en-US"/>
          </a:p>
          <a:p>
            <a:r>
              <a:rPr lang="zh-CN" altLang="en-US"/>
              <a:t>访问者模式    不改变对象的前提下访问结构中的元素。对象添加 </a:t>
            </a:r>
            <a:r>
              <a:rPr lang="en-US" altLang="zh-CN"/>
              <a:t>push  splice  pop</a:t>
            </a:r>
            <a:r>
              <a:rPr lang="zh-CN" altLang="en-US"/>
              <a:t>方法</a:t>
            </a:r>
            <a:endParaRPr lang="zh-CN" altLang="en-US"/>
          </a:p>
          <a:p>
            <a:r>
              <a:rPr lang="zh-CN" altLang="en-US"/>
              <a:t>中介者模式    同观察者模式使用消息传递，中介者 对象封装一系列对象之间的交互。</a:t>
            </a:r>
            <a:endParaRPr lang="zh-CN" altLang="en-US"/>
          </a:p>
          <a:p>
            <a:r>
              <a:rPr lang="zh-CN" altLang="en-US"/>
              <a:t>备忘录模式     缓存数据</a:t>
            </a:r>
            <a:endParaRPr lang="zh-CN" altLang="en-US"/>
          </a:p>
          <a:p>
            <a:r>
              <a:rPr lang="zh-CN" altLang="en-US"/>
              <a:t>迭代器模式      访问聚合对象内部的元素 </a:t>
            </a:r>
            <a:r>
              <a:rPr lang="en-US" altLang="zh-CN"/>
              <a:t>jquery</a:t>
            </a:r>
            <a:r>
              <a:rPr lang="zh-CN" altLang="en-US"/>
              <a:t>中的</a:t>
            </a:r>
            <a:r>
              <a:rPr lang="en-US" altLang="zh-CN"/>
              <a:t>next  pre each  for</a:t>
            </a:r>
            <a:endParaRPr lang="en-US" altLang="zh-CN"/>
          </a:p>
          <a:p>
            <a:r>
              <a:rPr lang="zh-CN" altLang="en-US"/>
              <a:t>解释器模式       根据对需求解析而形成一个抽象解释程序。解析出一套完成的语法规则。</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技巧型设计模式</a:t>
            </a:r>
            <a:endParaRPr lang="zh-CN" altLang="en-US"/>
          </a:p>
        </p:txBody>
      </p:sp>
      <p:sp>
        <p:nvSpPr>
          <p:cNvPr id="3" name="内容占位符 2"/>
          <p:cNvSpPr>
            <a:spLocks noGrp="1"/>
          </p:cNvSpPr>
          <p:nvPr>
            <p:ph idx="1"/>
          </p:nvPr>
        </p:nvSpPr>
        <p:spPr/>
        <p:txBody>
          <a:bodyPr>
            <a:normAutofit lnSpcReduction="10000"/>
          </a:bodyPr>
          <a:p>
            <a:r>
              <a:rPr lang="zh-CN" altLang="en-US"/>
              <a:t>链模式    </a:t>
            </a:r>
            <a:r>
              <a:rPr lang="en-US" altLang="zh-CN" sz="1800"/>
              <a:t>jquery</a:t>
            </a:r>
            <a:r>
              <a:rPr lang="zh-CN" altLang="en-US" sz="1800"/>
              <a:t>的链式，</a:t>
            </a:r>
            <a:r>
              <a:rPr lang="en-US" altLang="zh-CN" sz="1800"/>
              <a:t>extend</a:t>
            </a:r>
            <a:r>
              <a:rPr lang="zh-CN" altLang="en-US" sz="1800"/>
              <a:t>方法，</a:t>
            </a:r>
            <a:r>
              <a:rPr lang="en-US" altLang="zh-CN" sz="1800"/>
              <a:t>on</a:t>
            </a:r>
            <a:r>
              <a:rPr lang="zh-CN" altLang="en-US" sz="1800"/>
              <a:t>方法等</a:t>
            </a:r>
            <a:endParaRPr lang="zh-CN" altLang="en-US" sz="1800"/>
          </a:p>
          <a:p>
            <a:r>
              <a:rPr lang="zh-CN" altLang="en-US"/>
              <a:t>委托模式   </a:t>
            </a:r>
            <a:r>
              <a:rPr lang="zh-CN" altLang="en-US" sz="1800"/>
              <a:t>事件</a:t>
            </a:r>
            <a:r>
              <a:rPr lang="zh-CN" altLang="en-US" sz="1800"/>
              <a:t>委托给父元素</a:t>
            </a:r>
            <a:endParaRPr lang="zh-CN" altLang="en-US" sz="1800"/>
          </a:p>
          <a:p>
            <a:r>
              <a:rPr lang="zh-CN" altLang="en-US"/>
              <a:t>数据访问对象模式  </a:t>
            </a:r>
            <a:r>
              <a:rPr lang="zh-CN" altLang="en-US" sz="1800"/>
              <a:t>抽象和封装对</a:t>
            </a:r>
            <a:r>
              <a:rPr lang="zh-CN" altLang="en-US" sz="1800">
                <a:solidFill>
                  <a:schemeClr val="tx1"/>
                </a:solidFill>
              </a:rPr>
              <a:t>数据源的访问和存储：例如</a:t>
            </a:r>
            <a:r>
              <a:rPr lang="en-US" altLang="zh-CN" sz="1800">
                <a:solidFill>
                  <a:schemeClr val="tx1"/>
                </a:solidFill>
              </a:rPr>
              <a:t>localstorage</a:t>
            </a:r>
            <a:r>
              <a:rPr lang="zh-CN" altLang="en-US" sz="1800">
                <a:sym typeface="+mn-ea"/>
              </a:rPr>
              <a:t>增删改查</a:t>
            </a:r>
            <a:endParaRPr lang="zh-CN" altLang="en-US" sz="1800">
              <a:solidFill>
                <a:schemeClr val="tx1"/>
              </a:solidFill>
            </a:endParaRPr>
          </a:p>
          <a:p>
            <a:r>
              <a:rPr lang="zh-CN" altLang="en-US"/>
              <a:t>节流模式   </a:t>
            </a:r>
            <a:r>
              <a:rPr lang="zh-CN" altLang="en-US" sz="1800"/>
              <a:t>对重复的业务逻辑进行节流控制，图片懒加载对</a:t>
            </a:r>
            <a:r>
              <a:rPr lang="en-US" altLang="zh-CN" sz="1800"/>
              <a:t>update</a:t>
            </a:r>
            <a:r>
              <a:rPr lang="zh-CN" altLang="en-US" sz="1800"/>
              <a:t>动作执行最后一次</a:t>
            </a:r>
            <a:endParaRPr lang="zh-CN" altLang="en-US" sz="1800"/>
          </a:p>
          <a:p>
            <a:r>
              <a:rPr lang="zh-CN" altLang="en-US"/>
              <a:t>简单模板模式   </a:t>
            </a:r>
            <a:r>
              <a:rPr lang="zh-CN" altLang="en-US" sz="1800"/>
              <a:t>格式化字符串拼凑出视图避免创建视图时大量点操作，</a:t>
            </a:r>
            <a:r>
              <a:rPr lang="en-US" altLang="zh-CN" sz="1800"/>
              <a:t>js</a:t>
            </a:r>
            <a:r>
              <a:rPr lang="zh-CN" altLang="en-US" sz="1800"/>
              <a:t>模板引擎</a:t>
            </a:r>
            <a:endParaRPr lang="zh-CN" altLang="en-US" sz="1800"/>
          </a:p>
          <a:p>
            <a:r>
              <a:rPr lang="zh-CN" altLang="en-US"/>
              <a:t>惰性模式    </a:t>
            </a:r>
            <a:r>
              <a:rPr lang="zh-CN" altLang="en-US" sz="1800"/>
              <a:t>惰性执行：第一次执行后被重新定义。例如：浏览器的兼容</a:t>
            </a:r>
            <a:r>
              <a:rPr lang="zh-CN" altLang="en-US" sz="1800">
                <a:sym typeface="+mn-ea"/>
              </a:rPr>
              <a:t>每次都重复的判断</a:t>
            </a:r>
            <a:endParaRPr lang="zh-CN" altLang="en-US" sz="1800"/>
          </a:p>
          <a:p>
            <a:r>
              <a:rPr lang="zh-CN" altLang="en-US"/>
              <a:t>参与者模式   </a:t>
            </a:r>
            <a:r>
              <a:rPr lang="zh-CN" altLang="en-US" sz="1800"/>
              <a:t>在特定作用域下执行给定函数：函数的</a:t>
            </a:r>
            <a:r>
              <a:rPr lang="en-US" altLang="zh-CN" sz="1800"/>
              <a:t>bind</a:t>
            </a:r>
            <a:r>
              <a:rPr lang="zh-CN" altLang="en-US" sz="1800"/>
              <a:t>方法</a:t>
            </a:r>
            <a:r>
              <a:rPr lang="en-US" altLang="zh-CN" sz="1800"/>
              <a:t>+</a:t>
            </a:r>
            <a:r>
              <a:rPr lang="zh-CN" altLang="en-US" sz="1800"/>
              <a:t>函数柯里化</a:t>
            </a:r>
            <a:endParaRPr lang="zh-CN" altLang="en-US" sz="1800"/>
          </a:p>
          <a:p>
            <a:r>
              <a:rPr lang="zh-CN" altLang="en-US"/>
              <a:t>等待者模式   </a:t>
            </a:r>
            <a:r>
              <a:rPr lang="zh-CN" altLang="en-US" sz="1800"/>
              <a:t>等待者模式，对多个异步进程监听，来触发未来发生的动作。</a:t>
            </a:r>
            <a:r>
              <a:rPr lang="en-US" altLang="zh-CN" sz="1800"/>
              <a:t>promise </a:t>
            </a:r>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架构型设计模式</a:t>
            </a:r>
            <a:endParaRPr lang="zh-CN" altLang="en-US"/>
          </a:p>
        </p:txBody>
      </p:sp>
      <p:sp>
        <p:nvSpPr>
          <p:cNvPr id="3" name="内容占位符 2"/>
          <p:cNvSpPr>
            <a:spLocks noGrp="1"/>
          </p:cNvSpPr>
          <p:nvPr>
            <p:ph idx="1"/>
          </p:nvPr>
        </p:nvSpPr>
        <p:spPr/>
        <p:txBody>
          <a:bodyPr>
            <a:normAutofit/>
          </a:bodyPr>
          <a:p>
            <a:r>
              <a:rPr lang="zh-CN" altLang="en-US"/>
              <a:t>同步模块模式  </a:t>
            </a:r>
            <a:r>
              <a:rPr lang="zh-CN" altLang="en-US" sz="1800"/>
              <a:t> 已经创建好的模块，</a:t>
            </a:r>
            <a:r>
              <a:rPr lang="en-US" altLang="zh-CN" sz="1800"/>
              <a:t>define module</a:t>
            </a:r>
            <a:endParaRPr lang="en-US" altLang="zh-CN" sz="1800"/>
          </a:p>
          <a:p>
            <a:r>
              <a:rPr lang="zh-CN" altLang="en-US"/>
              <a:t>异步模块模式  </a:t>
            </a:r>
            <a:r>
              <a:rPr lang="zh-CN" altLang="en-US" sz="1800"/>
              <a:t>未加载文件中的模块</a:t>
            </a:r>
            <a:r>
              <a:rPr lang="zh-CN" altLang="en-US" sz="1800"/>
              <a:t>RequireJS</a:t>
            </a:r>
            <a:endParaRPr lang="zh-CN" altLang="en-US" sz="1800"/>
          </a:p>
          <a:p>
            <a:r>
              <a:rPr lang="en-US" altLang="zh-CN"/>
              <a:t>widget</a:t>
            </a:r>
            <a:r>
              <a:rPr lang="zh-CN" altLang="en-US"/>
              <a:t>模式  </a:t>
            </a:r>
            <a:r>
              <a:rPr lang="zh-CN" altLang="en-US" sz="1800"/>
              <a:t> 可以在任意页面中执行的代码块。视图的模块化开发。一个组件即是一个文件</a:t>
            </a:r>
            <a:endParaRPr lang="zh-CN" altLang="en-US" sz="1800"/>
          </a:p>
          <a:p>
            <a:r>
              <a:rPr lang="en-US" altLang="zh-CN"/>
              <a:t>mvc</a:t>
            </a:r>
            <a:r>
              <a:rPr lang="zh-CN" altLang="en-US"/>
              <a:t>模式   </a:t>
            </a:r>
            <a:r>
              <a:rPr lang="zh-CN" altLang="en-US" sz="1800"/>
              <a:t>模型（数据层）  视图（视图层）  控制器 </a:t>
            </a:r>
            <a:endParaRPr lang="zh-CN" altLang="en-US" sz="1800"/>
          </a:p>
          <a:p>
            <a:r>
              <a:rPr lang="en-US" altLang="zh-CN"/>
              <a:t>mvp</a:t>
            </a:r>
            <a:r>
              <a:rPr lang="zh-CN" altLang="en-US"/>
              <a:t>模式   </a:t>
            </a:r>
            <a:r>
              <a:rPr lang="zh-CN" altLang="en-US" sz="1800"/>
              <a:t>View并不直接使用Model，它们之间的通信是通过Presenter来进行的，所有的交互都发生在Presenter内部</a:t>
            </a:r>
            <a:endParaRPr lang="zh-CN" altLang="en-US" sz="1800"/>
          </a:p>
          <a:p>
            <a:r>
              <a:rPr lang="en-US" altLang="zh-CN"/>
              <a:t>mvvm</a:t>
            </a:r>
            <a:r>
              <a:rPr lang="zh-CN" altLang="en-US"/>
              <a:t>模式  </a:t>
            </a:r>
            <a:r>
              <a:rPr lang="zh-CN" altLang="en-US" sz="1800"/>
              <a:t>Model-View-ViewModel  </a:t>
            </a:r>
            <a:r>
              <a:rPr lang="en-US" altLang="zh-CN" sz="1800"/>
              <a:t>vm</a:t>
            </a:r>
            <a:r>
              <a:rPr lang="zh-CN" altLang="en-US" sz="1800"/>
              <a:t>视图模型层创建属性和方法为视图层和数据层绑定数据来实现   </a:t>
            </a:r>
            <a:endParaRPr lang="zh-CN" altLang="en-US" sz="1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3198</Words>
  <Application>WPS 演示</Application>
  <PresentationFormat>宽屏</PresentationFormat>
  <Paragraphs>125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Calibri Light</vt:lpstr>
      <vt:lpstr>Calibri</vt:lpstr>
      <vt:lpstr>微软雅黑</vt:lpstr>
      <vt:lpstr>Arial Unicode MS</vt:lpstr>
      <vt:lpstr>Office 主题</vt:lpstr>
      <vt:lpstr>javascript设计模式</vt:lpstr>
      <vt:lpstr>面向对象编程</vt:lpstr>
      <vt:lpstr>面向对象</vt:lpstr>
      <vt:lpstr>面向对象</vt:lpstr>
      <vt:lpstr>创建型设计模式</vt:lpstr>
      <vt:lpstr>创建型设计模式</vt:lpstr>
      <vt:lpstr>结构型设计模式</vt:lpstr>
      <vt:lpstr>行为型设计模式</vt:lpstr>
      <vt:lpstr>技巧型设计模式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ql</dc:creator>
  <cp:lastModifiedBy>ql</cp:lastModifiedBy>
  <cp:revision>124</cp:revision>
  <dcterms:created xsi:type="dcterms:W3CDTF">2017-06-20T06:59:00Z</dcterms:created>
  <dcterms:modified xsi:type="dcterms:W3CDTF">2017-06-29T12:20:38Z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