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8"/>
    <p:restoredTop sz="94662"/>
  </p:normalViewPr>
  <p:slideViewPr>
    <p:cSldViewPr snapToGrid="0" snapToObjects="1">
      <p:cViewPr varScale="1">
        <p:scale>
          <a:sx n="128" d="100"/>
          <a:sy n="128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4101B8-FDFC-FD47-B4A6-94C51225843D}"/>
              </a:ext>
            </a:extLst>
          </p:cNvPr>
          <p:cNvSpPr/>
          <p:nvPr userDrawn="1"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C8C20-CDE9-0942-965E-F16A082B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E42-9A41-D74B-A5DB-9FE835169B98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CB888-C81F-BC40-B1E6-EB5CCCEA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521F-8E28-9147-B502-2F2B441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A7DE48-77D7-DD4D-A461-50D0EDA0EE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9DAE8D-CF8B-F249-8E02-56C2D69D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程序与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1E35E-5A2C-004F-A426-920FC10A6F99}"/>
              </a:ext>
            </a:extLst>
          </p:cNvPr>
          <p:cNvSpPr/>
          <p:nvPr userDrawn="1"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214F2-24C1-C040-89B7-A9AF9AF7A4BD}"/>
              </a:ext>
            </a:extLst>
          </p:cNvPr>
          <p:cNvSpPr/>
          <p:nvPr userDrawn="1"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9D4C2-674C-3744-A754-B764859FBD2C}"/>
              </a:ext>
            </a:extLst>
          </p:cNvPr>
          <p:cNvSpPr/>
          <p:nvPr userDrawn="1"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ADC085-F767-4B45-ACD9-A845AEAF0412}"/>
              </a:ext>
            </a:extLst>
          </p:cNvPr>
          <p:cNvSpPr/>
          <p:nvPr userDrawn="1"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A431B2-70F1-AB4B-8B53-365272DEC2DE}"/>
              </a:ext>
            </a:extLst>
          </p:cNvPr>
          <p:cNvSpPr/>
          <p:nvPr userDrawn="1"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73BF68-52B3-D046-AE49-7BFD823D75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06888" y="4946650"/>
            <a:ext cx="4176712" cy="5397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16" name="图形 11">
            <a:extLst>
              <a:ext uri="{FF2B5EF4-FFF2-40B4-BE49-F238E27FC236}">
                <a16:creationId xmlns:a16="http://schemas.microsoft.com/office/drawing/2014/main" id="{779EB85F-E129-6442-973E-C9934F0E5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CA71D0BB-57F2-8449-9BC2-E27F44562CC9}"/>
              </a:ext>
            </a:extLst>
          </p:cNvPr>
          <p:cNvSpPr/>
          <p:nvPr userDrawn="1"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CD8D6-A99B-2F48-AAFA-85EE9A2A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E42-9A41-D74B-A5DB-9FE835169B98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8791-E3BA-A245-A79E-CB4297F2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4A3F1-427E-6C4F-A762-98CDB8F2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形 11">
            <a:extLst>
              <a:ext uri="{FF2B5EF4-FFF2-40B4-BE49-F238E27FC236}">
                <a16:creationId xmlns:a16="http://schemas.microsoft.com/office/drawing/2014/main" id="{FAE426E3-9A5B-8F45-BCAD-C1472B481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4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E84FB-08FC-3A47-9702-AFD856BC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E42-9A41-D74B-A5DB-9FE835169B98}" type="datetimeFigureOut">
              <a:rPr lang="en-US" smtClean="0"/>
              <a:t>6/8/19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6B24-401F-AE47-90F9-32AFF882E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AA27-1F4C-8D4C-BD8D-2063EE867B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DCB2-3776-9B46-A860-7ACCD28B1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EE42-9A41-D74B-A5DB-9FE835169B98}" type="datetimeFigureOut">
              <a:rPr lang="en-US" smtClean="0"/>
              <a:t>6/8/19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E5EC-B569-4049-AE5C-47B54A321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图形 11">
            <a:extLst>
              <a:ext uri="{FF2B5EF4-FFF2-40B4-BE49-F238E27FC236}">
                <a16:creationId xmlns:a16="http://schemas.microsoft.com/office/drawing/2014/main" id="{D48B5062-6761-E746-B647-96C4AD0BFE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C39AAF-806C-FB44-BC44-C02BE5461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D2D2-C8C8-0244-98B9-7E4BAD70D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zh-CN" altLang="en-US" dirty="0"/>
              <a:t>课程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9E772-F8CD-F34D-BA91-B7AEA90E0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A02A14-A45D-0B40-ACD4-5EACBE4E952F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214225" y="2595914"/>
            <a:ext cx="198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</a:t>
            </a:r>
            <a:r>
              <a:rPr lang="en-US" altLang="zh-CN" sz="2400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ops.children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10A0B-E558-4AE7-848C-F414C9ACFB21}"/>
              </a:ext>
            </a:extLst>
          </p:cNvPr>
          <p:cNvSpPr txBox="1"/>
          <p:nvPr/>
        </p:nvSpPr>
        <p:spPr>
          <a:xfrm>
            <a:off x="2796466" y="539760"/>
            <a:ext cx="90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props </a:t>
            </a:r>
            <a:r>
              <a:rPr lang="zh-CN" altLang="en-US" dirty="0">
                <a:solidFill>
                  <a:schemeClr val="bg1"/>
                </a:solidFill>
              </a:rPr>
              <a:t>对象的属性与组件的属性一一对应，但是有一个例外，就是 </a:t>
            </a:r>
            <a:r>
              <a:rPr lang="en-CA" dirty="0" err="1">
                <a:solidFill>
                  <a:schemeClr val="bg1"/>
                </a:solidFill>
              </a:rPr>
              <a:t>this.props.children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属性。它表示组件的所有子节点 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8F34CAED-0A29-4117-AD75-10B1BBCE7450}"/>
              </a:ext>
            </a:extLst>
          </p:cNvPr>
          <p:cNvSpPr/>
          <p:nvPr/>
        </p:nvSpPr>
        <p:spPr>
          <a:xfrm>
            <a:off x="8507461" y="1186091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3CE4C978-1788-469E-B1E1-222CC9B4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2832" y="1267841"/>
            <a:ext cx="457200" cy="4572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0838513-DA76-4BDB-9E88-D3F0BDC8B2A8}"/>
              </a:ext>
            </a:extLst>
          </p:cNvPr>
          <p:cNvSpPr txBox="1"/>
          <p:nvPr/>
        </p:nvSpPr>
        <p:spPr>
          <a:xfrm>
            <a:off x="9110032" y="131177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r>
              <a:rPr lang="en-US" altLang="zh-CN" dirty="0">
                <a:solidFill>
                  <a:schemeClr val="bg1"/>
                </a:solidFill>
              </a:rPr>
              <a:t>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44D2B-8148-41BE-AEF4-33F8DAC86C7D}"/>
              </a:ext>
            </a:extLst>
          </p:cNvPr>
          <p:cNvSpPr txBox="1"/>
          <p:nvPr/>
        </p:nvSpPr>
        <p:spPr>
          <a:xfrm>
            <a:off x="8768242" y="1943622"/>
            <a:ext cx="277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A" sz="1600" dirty="0">
                <a:solidFill>
                  <a:schemeClr val="bg1"/>
                </a:solidFill>
              </a:rPr>
              <a:t>这里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组件完全可以使用函数式方法来声明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2718-FA56-F44C-A4BA-51818091A443}"/>
              </a:ext>
            </a:extLst>
          </p:cNvPr>
          <p:cNvSpPr/>
          <p:nvPr/>
        </p:nvSpPr>
        <p:spPr>
          <a:xfrm>
            <a:off x="2898912" y="1364807"/>
            <a:ext cx="48734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4EC9B0"/>
                </a:solidFill>
                <a:latin typeface="Menlo" panose="020B0609030804020204" pitchFamily="49" charset="0"/>
              </a:rPr>
              <a:t>List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extends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4EC9B0"/>
                </a:solidFill>
                <a:latin typeface="Menlo" panose="020B0609030804020204" pitchFamily="49" charset="0"/>
              </a:rPr>
              <a:t>Component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  static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defaultProps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= {</a:t>
            </a:r>
          </a:p>
          <a:p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title:</a:t>
            </a:r>
            <a:r>
              <a:rPr lang="en-CA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'this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 is the children’</a:t>
            </a:r>
            <a:endParaRPr lang="en-CA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</a:p>
          <a:p>
            <a:endParaRPr lang="en-CA" sz="14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400" dirty="0">
                <a:solidFill>
                  <a:srgbClr val="DCDCAA"/>
                </a:solidFill>
                <a:latin typeface="Menlo" panose="020B0609030804020204" pitchFamily="49" charset="0"/>
              </a:rPr>
              <a:t>  render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CA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{ </a:t>
            </a:r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} = </a:t>
            </a:r>
            <a:r>
              <a:rPr lang="en-CA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CA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CA" sz="1400" dirty="0">
                <a:solidFill>
                  <a:srgbClr val="C586C0"/>
                </a:solidFill>
                <a:latin typeface="Menlo" panose="020B0609030804020204" pitchFamily="49" charset="0"/>
              </a:rPr>
              <a:t>      return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</a:p>
          <a:p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	 &lt;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	   &lt;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{</a:t>
            </a:r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	   &lt;</a:t>
            </a:r>
            <a:r>
              <a:rPr lang="en-CA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{</a:t>
            </a:r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	 &lt;/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	);</a:t>
            </a:r>
          </a:p>
          <a:p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493103-F80F-DF4F-96DF-2C0892C2EF99}"/>
              </a:ext>
            </a:extLst>
          </p:cNvPr>
          <p:cNvSpPr/>
          <p:nvPr/>
        </p:nvSpPr>
        <p:spPr>
          <a:xfrm>
            <a:off x="2898912" y="5247876"/>
            <a:ext cx="3332923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D4D4D4"/>
                </a:solidFill>
              </a:rPr>
              <a:t>&lt;</a:t>
            </a:r>
            <a:r>
              <a:rPr lang="en-CA" dirty="0">
                <a:solidFill>
                  <a:srgbClr val="FFD399"/>
                </a:solidFill>
              </a:rPr>
              <a:t>List</a:t>
            </a:r>
            <a:r>
              <a:rPr lang="en-CA" dirty="0">
                <a:solidFill>
                  <a:srgbClr val="D4D4D4"/>
                </a:solidFill>
              </a:rPr>
              <a:t>&gt;</a:t>
            </a:r>
            <a:endParaRPr lang="en-CA" dirty="0"/>
          </a:p>
          <a:p>
            <a:r>
              <a:rPr lang="en-CA" dirty="0">
                <a:solidFill>
                  <a:srgbClr val="D4D4D4"/>
                </a:solidFill>
              </a:rPr>
              <a:t>    &lt;</a:t>
            </a:r>
            <a:r>
              <a:rPr lang="en-CA" dirty="0">
                <a:solidFill>
                  <a:srgbClr val="E06C75"/>
                </a:solidFill>
              </a:rPr>
              <a:t>li</a:t>
            </a:r>
            <a:r>
              <a:rPr lang="en-CA" dirty="0">
                <a:solidFill>
                  <a:srgbClr val="D4D4D4"/>
                </a:solidFill>
              </a:rPr>
              <a:t>&gt;first&lt;/</a:t>
            </a:r>
            <a:r>
              <a:rPr lang="en-CA" dirty="0">
                <a:solidFill>
                  <a:srgbClr val="E06C75"/>
                </a:solidFill>
              </a:rPr>
              <a:t>li</a:t>
            </a:r>
            <a:r>
              <a:rPr lang="en-CA" dirty="0">
                <a:solidFill>
                  <a:srgbClr val="D4D4D4"/>
                </a:solidFill>
              </a:rPr>
              <a:t>&gt;</a:t>
            </a:r>
            <a:endParaRPr lang="en-CA" dirty="0"/>
          </a:p>
          <a:p>
            <a:r>
              <a:rPr lang="en-CA" dirty="0">
                <a:solidFill>
                  <a:srgbClr val="D4D4D4"/>
                </a:solidFill>
              </a:rPr>
              <a:t>    &lt;</a:t>
            </a:r>
            <a:r>
              <a:rPr lang="en-CA" dirty="0">
                <a:solidFill>
                  <a:srgbClr val="E06C75"/>
                </a:solidFill>
              </a:rPr>
              <a:t>li</a:t>
            </a:r>
            <a:r>
              <a:rPr lang="en-CA" dirty="0">
                <a:solidFill>
                  <a:srgbClr val="D4D4D4"/>
                </a:solidFill>
              </a:rPr>
              <a:t>&gt;second&lt;/</a:t>
            </a:r>
            <a:r>
              <a:rPr lang="en-CA" dirty="0">
                <a:solidFill>
                  <a:srgbClr val="E06C75"/>
                </a:solidFill>
              </a:rPr>
              <a:t>li</a:t>
            </a:r>
            <a:r>
              <a:rPr lang="en-CA" dirty="0">
                <a:solidFill>
                  <a:srgbClr val="D4D4D4"/>
                </a:solidFill>
              </a:rPr>
              <a:t>&gt;</a:t>
            </a:r>
            <a:endParaRPr lang="en-CA" dirty="0"/>
          </a:p>
          <a:p>
            <a:r>
              <a:rPr lang="en-CA" dirty="0">
                <a:solidFill>
                  <a:srgbClr val="D4D4D4"/>
                </a:solidFill>
              </a:rPr>
              <a:t>&lt;/</a:t>
            </a:r>
            <a:r>
              <a:rPr lang="en-CA" dirty="0">
                <a:solidFill>
                  <a:srgbClr val="FFD399"/>
                </a:solidFill>
              </a:rPr>
              <a:t>List</a:t>
            </a:r>
            <a:r>
              <a:rPr lang="en-CA" dirty="0">
                <a:solidFill>
                  <a:srgbClr val="D4D4D4"/>
                </a:solidFill>
              </a:rPr>
              <a:t>&gt;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09E18B-C143-9840-A03C-446550D48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484" y="5247875"/>
            <a:ext cx="3172116" cy="1200329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646D2FE9-09C6-6E4D-B0D5-29B6D0411C46}"/>
              </a:ext>
            </a:extLst>
          </p:cNvPr>
          <p:cNvSpPr/>
          <p:nvPr/>
        </p:nvSpPr>
        <p:spPr>
          <a:xfrm>
            <a:off x="6903307" y="5693982"/>
            <a:ext cx="864704" cy="3081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CB732-5E1C-1F4A-A39C-0908AD7968A0}"/>
              </a:ext>
            </a:extLst>
          </p:cNvPr>
          <p:cNvSpPr txBox="1"/>
          <p:nvPr/>
        </p:nvSpPr>
        <p:spPr>
          <a:xfrm>
            <a:off x="6689388" y="53246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浏览器显示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矩形: 对角圆角 10">
            <a:extLst>
              <a:ext uri="{FF2B5EF4-FFF2-40B4-BE49-F238E27FC236}">
                <a16:creationId xmlns:a16="http://schemas.microsoft.com/office/drawing/2014/main" id="{75FF41E2-4448-4545-99BD-57EF39372F47}"/>
              </a:ext>
            </a:extLst>
          </p:cNvPr>
          <p:cNvSpPr/>
          <p:nvPr/>
        </p:nvSpPr>
        <p:spPr>
          <a:xfrm>
            <a:off x="8507461" y="3250741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形 18">
            <a:extLst>
              <a:ext uri="{FF2B5EF4-FFF2-40B4-BE49-F238E27FC236}">
                <a16:creationId xmlns:a16="http://schemas.microsoft.com/office/drawing/2014/main" id="{EDD4BF93-D61B-0545-A834-59A490398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2832" y="3332491"/>
            <a:ext cx="457200" cy="457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53559BC-A048-7B4D-BFD1-654E984AC87B}"/>
              </a:ext>
            </a:extLst>
          </p:cNvPr>
          <p:cNvSpPr txBox="1"/>
          <p:nvPr/>
        </p:nvSpPr>
        <p:spPr>
          <a:xfrm>
            <a:off x="9110032" y="337642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r>
              <a:rPr lang="en-US" altLang="zh-CN" dirty="0">
                <a:solidFill>
                  <a:schemeClr val="bg1"/>
                </a:solidFill>
              </a:rPr>
              <a:t>#2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EA2CBB-E709-8244-BDA5-CFF6DEF648CF}"/>
              </a:ext>
            </a:extLst>
          </p:cNvPr>
          <p:cNvSpPr txBox="1"/>
          <p:nvPr/>
        </p:nvSpPr>
        <p:spPr>
          <a:xfrm>
            <a:off x="8652832" y="3909105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使用</a:t>
            </a:r>
            <a:endParaRPr lang="en-CA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defaultProps</a:t>
            </a:r>
            <a:endParaRPr lang="en-CA" sz="16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zh-CN" altLang="en-CA" sz="1600" dirty="0">
                <a:solidFill>
                  <a:schemeClr val="bg1"/>
                </a:solidFill>
                <a:latin typeface="Menlo" panose="020B0609030804020204" pitchFamily="49" charset="0"/>
              </a:rPr>
              <a:t>来声明默认属性</a:t>
            </a:r>
            <a:r>
              <a:rPr lang="zh-CN" alt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值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1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214225" y="2595914"/>
            <a:ext cx="198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</a:t>
            </a:r>
            <a:r>
              <a:rPr lang="en-US" altLang="zh-CN" sz="2400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ops.children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10A0B-E558-4AE7-848C-F414C9ACFB21}"/>
              </a:ext>
            </a:extLst>
          </p:cNvPr>
          <p:cNvSpPr txBox="1"/>
          <p:nvPr/>
        </p:nvSpPr>
        <p:spPr>
          <a:xfrm>
            <a:off x="2756710" y="330618"/>
            <a:ext cx="90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Children</a:t>
            </a:r>
            <a:r>
              <a:rPr lang="zh-CN" altLang="en-US" dirty="0">
                <a:solidFill>
                  <a:schemeClr val="bg1"/>
                </a:solidFill>
              </a:rPr>
              <a:t>属性可以是任何值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8F34CAED-0A29-4117-AD75-10B1BBCE7450}"/>
              </a:ext>
            </a:extLst>
          </p:cNvPr>
          <p:cNvSpPr/>
          <p:nvPr/>
        </p:nvSpPr>
        <p:spPr>
          <a:xfrm>
            <a:off x="8722571" y="330618"/>
            <a:ext cx="3123698" cy="3147195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3CE4C978-1788-469E-B1E1-222CC9B4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942" y="412368"/>
            <a:ext cx="457200" cy="4572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0838513-DA76-4BDB-9E88-D3F0BDC8B2A8}"/>
              </a:ext>
            </a:extLst>
          </p:cNvPr>
          <p:cNvSpPr txBox="1"/>
          <p:nvPr/>
        </p:nvSpPr>
        <p:spPr>
          <a:xfrm>
            <a:off x="9325142" y="456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44D2B-8148-41BE-AEF4-33F8DAC86C7D}"/>
              </a:ext>
            </a:extLst>
          </p:cNvPr>
          <p:cNvSpPr txBox="1"/>
          <p:nvPr/>
        </p:nvSpPr>
        <p:spPr>
          <a:xfrm>
            <a:off x="8867942" y="905416"/>
            <a:ext cx="277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A" sz="1600" dirty="0">
                <a:solidFill>
                  <a:schemeClr val="bg1"/>
                </a:solidFill>
              </a:rPr>
              <a:t>当</a:t>
            </a:r>
            <a:r>
              <a:rPr lang="zh-CN" altLang="en-US" sz="1600" dirty="0">
                <a:solidFill>
                  <a:schemeClr val="bg1"/>
                </a:solidFill>
              </a:rPr>
              <a:t>某组件</a:t>
            </a:r>
            <a:r>
              <a:rPr lang="zh-CN" altLang="en-US" sz="1600" dirty="0">
                <a:solidFill>
                  <a:schemeClr val="accent4"/>
                </a:solidFill>
              </a:rPr>
              <a:t>没有子节点</a:t>
            </a:r>
            <a:r>
              <a:rPr lang="zh-CN" altLang="en-US" sz="1600" dirty="0">
                <a:solidFill>
                  <a:schemeClr val="bg1"/>
                </a:solidFill>
              </a:rPr>
              <a:t>时</a:t>
            </a:r>
            <a:endParaRPr lang="en-CA" altLang="zh-CN" sz="1600" dirty="0">
              <a:solidFill>
                <a:schemeClr val="bg1"/>
              </a:solidFill>
            </a:endParaRPr>
          </a:p>
        </p:txBody>
      </p:sp>
      <p:sp>
        <p:nvSpPr>
          <p:cNvPr id="16" name="文本框 29">
            <a:extLst>
              <a:ext uri="{FF2B5EF4-FFF2-40B4-BE49-F238E27FC236}">
                <a16:creationId xmlns:a16="http://schemas.microsoft.com/office/drawing/2014/main" id="{B0384F54-57BB-C045-B99B-3FDCBEA43DA5}"/>
              </a:ext>
            </a:extLst>
          </p:cNvPr>
          <p:cNvSpPr txBox="1"/>
          <p:nvPr/>
        </p:nvSpPr>
        <p:spPr>
          <a:xfrm>
            <a:off x="8882923" y="1776116"/>
            <a:ext cx="289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A" sz="1600" dirty="0">
                <a:solidFill>
                  <a:schemeClr val="bg1"/>
                </a:solidFill>
              </a:rPr>
              <a:t>当</a:t>
            </a:r>
            <a:r>
              <a:rPr lang="zh-CN" altLang="en-US" sz="1600" dirty="0">
                <a:solidFill>
                  <a:schemeClr val="bg1"/>
                </a:solidFill>
              </a:rPr>
              <a:t>某组件只有</a:t>
            </a:r>
            <a:r>
              <a:rPr lang="zh-CN" altLang="en-US" sz="1600" dirty="0">
                <a:solidFill>
                  <a:schemeClr val="accent4"/>
                </a:solidFill>
              </a:rPr>
              <a:t>一个子节点</a:t>
            </a:r>
            <a:r>
              <a:rPr lang="zh-CN" altLang="en-US" sz="1600" dirty="0">
                <a:solidFill>
                  <a:schemeClr val="bg1"/>
                </a:solidFill>
              </a:rPr>
              <a:t>时</a:t>
            </a:r>
            <a:endParaRPr lang="en-CA" altLang="zh-CN" sz="1600" dirty="0">
              <a:solidFill>
                <a:schemeClr val="bg1"/>
              </a:solidFill>
            </a:endParaRPr>
          </a:p>
        </p:txBody>
      </p:sp>
      <p:sp>
        <p:nvSpPr>
          <p:cNvPr id="17" name="文本框 29">
            <a:extLst>
              <a:ext uri="{FF2B5EF4-FFF2-40B4-BE49-F238E27FC236}">
                <a16:creationId xmlns:a16="http://schemas.microsoft.com/office/drawing/2014/main" id="{F8403751-F946-344B-9BE8-BBAD6D9B0A41}"/>
              </a:ext>
            </a:extLst>
          </p:cNvPr>
          <p:cNvSpPr txBox="1"/>
          <p:nvPr/>
        </p:nvSpPr>
        <p:spPr>
          <a:xfrm>
            <a:off x="8882923" y="2579162"/>
            <a:ext cx="289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A" sz="1600" dirty="0">
                <a:solidFill>
                  <a:schemeClr val="bg1"/>
                </a:solidFill>
              </a:rPr>
              <a:t>当一个</a:t>
            </a:r>
            <a:r>
              <a:rPr lang="zh-CN" altLang="en-US" sz="1600" dirty="0">
                <a:solidFill>
                  <a:schemeClr val="bg1"/>
                </a:solidFill>
              </a:rPr>
              <a:t>组件</a:t>
            </a:r>
            <a:r>
              <a:rPr lang="zh-CN" altLang="en-CA" sz="1600" dirty="0">
                <a:solidFill>
                  <a:schemeClr val="bg1"/>
                </a:solidFill>
              </a:rPr>
              <a:t>有</a:t>
            </a:r>
            <a:r>
              <a:rPr lang="zh-CN" altLang="en-CA" sz="1600" dirty="0">
                <a:solidFill>
                  <a:schemeClr val="accent4"/>
                </a:solidFill>
              </a:rPr>
              <a:t>多个</a:t>
            </a:r>
            <a:r>
              <a:rPr lang="zh-CN" altLang="en-US" sz="1600" dirty="0">
                <a:solidFill>
                  <a:schemeClr val="accent4"/>
                </a:solidFill>
              </a:rPr>
              <a:t>子组件</a:t>
            </a:r>
            <a:r>
              <a:rPr lang="zh-CN" altLang="en-US" sz="1600" dirty="0">
                <a:solidFill>
                  <a:schemeClr val="bg1"/>
                </a:solidFill>
              </a:rPr>
              <a:t>时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96871-A124-5C40-9AFD-E6CD983573F7}"/>
              </a:ext>
            </a:extLst>
          </p:cNvPr>
          <p:cNvSpPr/>
          <p:nvPr/>
        </p:nvSpPr>
        <p:spPr>
          <a:xfrm>
            <a:off x="9133801" y="1201144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881EF-0008-204D-AE9E-AF059C5AEB68}"/>
              </a:ext>
            </a:extLst>
          </p:cNvPr>
          <p:cNvSpPr/>
          <p:nvPr/>
        </p:nvSpPr>
        <p:spPr>
          <a:xfrm>
            <a:off x="9065368" y="2121289"/>
            <a:ext cx="2693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r>
              <a:rPr lang="zh-CN" altLang="en-CA" sz="1400" dirty="0">
                <a:solidFill>
                  <a:schemeClr val="bg1"/>
                </a:solidFill>
              </a:rPr>
              <a:t>指代</a:t>
            </a:r>
            <a:r>
              <a:rPr lang="zh-CN" altLang="en-US" sz="1400" dirty="0">
                <a:solidFill>
                  <a:schemeClr val="bg1"/>
                </a:solidFill>
              </a:rPr>
              <a:t>子节点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5C2DA-BD22-E14F-889C-C04862C68329}"/>
              </a:ext>
            </a:extLst>
          </p:cNvPr>
          <p:cNvSpPr/>
          <p:nvPr/>
        </p:nvSpPr>
        <p:spPr>
          <a:xfrm>
            <a:off x="9048002" y="2949687"/>
            <a:ext cx="2798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r>
              <a:rPr lang="zh-CN" alt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是一个数组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E19D7-B753-C842-9399-B1C5179E92E3}"/>
              </a:ext>
            </a:extLst>
          </p:cNvPr>
          <p:cNvSpPr/>
          <p:nvPr/>
        </p:nvSpPr>
        <p:spPr>
          <a:xfrm>
            <a:off x="2836485" y="834082"/>
            <a:ext cx="48436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DCDCAA"/>
                </a:solidFill>
                <a:latin typeface="Menlo" panose="020B0609030804020204" pitchFamily="49" charset="0"/>
              </a:rPr>
              <a:t>Title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CA" sz="1200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</a:p>
          <a:p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{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{ 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border: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CE9178"/>
                </a:solidFill>
                <a:latin typeface="Menlo" panose="020B0609030804020204" pitchFamily="49" charset="0"/>
              </a:rPr>
              <a:t>"1px solid red"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&gt;.  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      &lt;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{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CA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typeof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-CA" sz="1200" dirty="0">
                <a:solidFill>
                  <a:srgbClr val="CE9178"/>
                </a:solidFill>
                <a:latin typeface="Menlo" panose="020B0609030804020204" pitchFamily="49" charset="0"/>
              </a:rPr>
              <a:t>'function’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   ? </a:t>
            </a:r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children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   : </a:t>
            </a:r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      &lt;/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    &lt;/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 );</a:t>
            </a:r>
          </a:p>
          <a:p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767EADD-C26C-604F-AB76-E00E843F0C0F}"/>
              </a:ext>
            </a:extLst>
          </p:cNvPr>
          <p:cNvSpPr/>
          <p:nvPr/>
        </p:nvSpPr>
        <p:spPr>
          <a:xfrm rot="10800000">
            <a:off x="2756710" y="414625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8CFBD-8093-0A4E-8D7C-62EA2929583B}"/>
              </a:ext>
            </a:extLst>
          </p:cNvPr>
          <p:cNvSpPr txBox="1"/>
          <p:nvPr/>
        </p:nvSpPr>
        <p:spPr>
          <a:xfrm>
            <a:off x="3084768" y="41462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可以是字符串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68B5C65-8C21-3E40-94B1-3B4E11C5435E}"/>
              </a:ext>
            </a:extLst>
          </p:cNvPr>
          <p:cNvSpPr/>
          <p:nvPr/>
        </p:nvSpPr>
        <p:spPr>
          <a:xfrm rot="10800000">
            <a:off x="2756710" y="4903129"/>
            <a:ext cx="45719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877CD9-343A-7C4C-99DE-873066135C32}"/>
              </a:ext>
            </a:extLst>
          </p:cNvPr>
          <p:cNvSpPr txBox="1"/>
          <p:nvPr/>
        </p:nvSpPr>
        <p:spPr>
          <a:xfrm>
            <a:off x="3106776" y="4974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可以是组件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A4056DC5-F01C-944D-9D4D-6707F0516F3A}"/>
              </a:ext>
            </a:extLst>
          </p:cNvPr>
          <p:cNvSpPr/>
          <p:nvPr/>
        </p:nvSpPr>
        <p:spPr>
          <a:xfrm rot="10800000">
            <a:off x="2756710" y="5801046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E7728-BCBE-F949-A268-E212D83E26F4}"/>
              </a:ext>
            </a:extLst>
          </p:cNvPr>
          <p:cNvSpPr txBox="1"/>
          <p:nvPr/>
        </p:nvSpPr>
        <p:spPr>
          <a:xfrm>
            <a:off x="3106776" y="58889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可以是函数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15AA8A-6EE7-E642-9B5E-6DA86341AE2C}"/>
              </a:ext>
            </a:extLst>
          </p:cNvPr>
          <p:cNvSpPr/>
          <p:nvPr/>
        </p:nvSpPr>
        <p:spPr>
          <a:xfrm>
            <a:off x="4557673" y="4192425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sz="1200" dirty="0">
                <a:solidFill>
                  <a:srgbClr val="4EC9B0"/>
                </a:solidFill>
                <a:latin typeface="Menlo" panose="020B0609030804020204" pitchFamily="49" charset="0"/>
              </a:rPr>
              <a:t>Title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123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1200" dirty="0">
                <a:solidFill>
                  <a:srgbClr val="4EC9B0"/>
                </a:solidFill>
                <a:latin typeface="Menlo" panose="020B0609030804020204" pitchFamily="49" charset="0"/>
              </a:rPr>
              <a:t>Title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724F6E-D2BB-3E46-BD9D-778877EEBA55}"/>
              </a:ext>
            </a:extLst>
          </p:cNvPr>
          <p:cNvSpPr/>
          <p:nvPr/>
        </p:nvSpPr>
        <p:spPr>
          <a:xfrm>
            <a:off x="4557673" y="4860083"/>
            <a:ext cx="2137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sz="1200" dirty="0">
                <a:solidFill>
                  <a:srgbClr val="4EC9B0"/>
                </a:solidFill>
                <a:latin typeface="Menlo" panose="020B0609030804020204" pitchFamily="49" charset="0"/>
              </a:rPr>
              <a:t>Title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CA" sz="1200" dirty="0">
                <a:solidFill>
                  <a:srgbClr val="4EC9B0"/>
                </a:solidFill>
                <a:latin typeface="Menlo" panose="020B0609030804020204" pitchFamily="49" charset="0"/>
              </a:rPr>
              <a:t>List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Menlo" panose="020B0609030804020204" pitchFamily="49" charset="0"/>
              </a:rPr>
              <a:t>"456"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1200" dirty="0">
                <a:solidFill>
                  <a:srgbClr val="4EC9B0"/>
                </a:solidFill>
                <a:latin typeface="Menlo" panose="020B0609030804020204" pitchFamily="49" charset="0"/>
              </a:rPr>
              <a:t>Title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41D618-6EBB-AA46-A764-0D8401FE186A}"/>
              </a:ext>
            </a:extLst>
          </p:cNvPr>
          <p:cNvSpPr/>
          <p:nvPr/>
        </p:nvSpPr>
        <p:spPr>
          <a:xfrm>
            <a:off x="4540989" y="5931146"/>
            <a:ext cx="2601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sz="1200" dirty="0">
                <a:solidFill>
                  <a:srgbClr val="4EC9B0"/>
                </a:solidFill>
                <a:latin typeface="Menlo" panose="020B0609030804020204" pitchFamily="49" charset="0"/>
              </a:rPr>
              <a:t>Title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{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B5CEA8"/>
                </a:solidFill>
                <a:latin typeface="Menlo" panose="020B0609030804020204" pitchFamily="49" charset="0"/>
              </a:rPr>
              <a:t>789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1200" dirty="0">
                <a:solidFill>
                  <a:srgbClr val="4EC9B0"/>
                </a:solidFill>
                <a:latin typeface="Menlo" panose="020B0609030804020204" pitchFamily="49" charset="0"/>
              </a:rPr>
              <a:t>Title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7DC84B-AAC3-3640-B0F9-71460026354C}"/>
              </a:ext>
            </a:extLst>
          </p:cNvPr>
          <p:cNvSpPr txBox="1"/>
          <p:nvPr/>
        </p:nvSpPr>
        <p:spPr>
          <a:xfrm>
            <a:off x="3240156" y="63427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C2EADA4-B56D-7F44-BB19-D7CE281F1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7330" y="3929176"/>
            <a:ext cx="2167835" cy="2491997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BB30198D-01F9-9C42-B182-5F81AD2783BF}"/>
              </a:ext>
            </a:extLst>
          </p:cNvPr>
          <p:cNvSpPr/>
          <p:nvPr/>
        </p:nvSpPr>
        <p:spPr>
          <a:xfrm>
            <a:off x="7471330" y="5027441"/>
            <a:ext cx="864704" cy="3081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D161CC-8F28-7043-B5BB-6919693FF49B}"/>
              </a:ext>
            </a:extLst>
          </p:cNvPr>
          <p:cNvSpPr txBox="1"/>
          <p:nvPr/>
        </p:nvSpPr>
        <p:spPr>
          <a:xfrm>
            <a:off x="7257411" y="46581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浏览器显示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B7B774-AFF5-BE48-B53F-0DCCDA87D9E8}"/>
              </a:ext>
            </a:extLst>
          </p:cNvPr>
          <p:cNvSpPr/>
          <p:nvPr/>
        </p:nvSpPr>
        <p:spPr>
          <a:xfrm>
            <a:off x="8850565" y="6520920"/>
            <a:ext cx="3122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Playground: https://</a:t>
            </a:r>
            <a:r>
              <a:rPr lang="en-US" sz="1100" i="1" dirty="0" err="1">
                <a:solidFill>
                  <a:schemeClr val="bg1"/>
                </a:solidFill>
              </a:rPr>
              <a:t>codesandbox.io</a:t>
            </a:r>
            <a:r>
              <a:rPr lang="en-US" sz="1100" i="1" dirty="0">
                <a:solidFill>
                  <a:schemeClr val="bg1"/>
                </a:solidFill>
              </a:rPr>
              <a:t>/s/5vqq1lmo8p</a:t>
            </a:r>
          </a:p>
        </p:txBody>
      </p:sp>
    </p:spTree>
    <p:extLst>
      <p:ext uri="{BB962C8B-B14F-4D97-AF65-F5344CB8AC3E}">
        <p14:creationId xmlns:p14="http://schemas.microsoft.com/office/powerpoint/2010/main" val="83209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:a16="http://schemas.microsoft.com/office/drawing/2014/main" id="{FFB9E7DB-5E59-FB45-AAEA-7071891E5B5C}"/>
              </a:ext>
            </a:extLst>
          </p:cNvPr>
          <p:cNvSpPr txBox="1"/>
          <p:nvPr/>
        </p:nvSpPr>
        <p:spPr>
          <a:xfrm>
            <a:off x="5779856" y="2967335"/>
            <a:ext cx="154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Flexbox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35D52FF2-EF97-314D-B93A-975C7E5AC2E1}"/>
              </a:ext>
            </a:extLst>
          </p:cNvPr>
          <p:cNvSpPr txBox="1"/>
          <p:nvPr/>
        </p:nvSpPr>
        <p:spPr>
          <a:xfrm>
            <a:off x="4816131" y="2690335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F2061-8BF8-9A4B-8218-997A076A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2" y="616093"/>
            <a:ext cx="3942297" cy="1550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D1FAB7-B444-E145-8B6B-6B7E5119736A}"/>
              </a:ext>
            </a:extLst>
          </p:cNvPr>
          <p:cNvSpPr/>
          <p:nvPr/>
        </p:nvSpPr>
        <p:spPr>
          <a:xfrm>
            <a:off x="-545110" y="2231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b="1" dirty="0">
                <a:solidFill>
                  <a:srgbClr val="7030A0"/>
                </a:solidFill>
                <a:latin typeface="Rubik" pitchFamily="2" charset="-79"/>
                <a:cs typeface="Rubik" pitchFamily="2" charset="-79"/>
              </a:rPr>
              <a:t>(flex container)</a:t>
            </a:r>
            <a:endParaRPr lang="en-CA" b="1" i="0" dirty="0">
              <a:solidFill>
                <a:srgbClr val="7030A0"/>
              </a:solidFill>
              <a:effectLst/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D93B88-9356-0843-80A9-C95DF3D2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12" y="563312"/>
            <a:ext cx="4204477" cy="16537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F38D56-7AAF-1842-86A1-C8C15FDD2105}"/>
              </a:ext>
            </a:extLst>
          </p:cNvPr>
          <p:cNvSpPr/>
          <p:nvPr/>
        </p:nvSpPr>
        <p:spPr>
          <a:xfrm>
            <a:off x="6740137" y="2321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b="1" dirty="0">
                <a:solidFill>
                  <a:schemeClr val="accent4"/>
                </a:solidFill>
                <a:latin typeface="Rubik" pitchFamily="2" charset="-79"/>
                <a:cs typeface="Rubik" pitchFamily="2" charset="-79"/>
              </a:rPr>
              <a:t>(flex items)</a:t>
            </a:r>
            <a:endParaRPr lang="en-CA" b="1" i="0" dirty="0">
              <a:solidFill>
                <a:schemeClr val="accent4"/>
              </a:solidFill>
              <a:effectLst/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8D671-5951-6B44-9C6A-661D81407027}"/>
              </a:ext>
            </a:extLst>
          </p:cNvPr>
          <p:cNvSpPr txBox="1"/>
          <p:nvPr/>
        </p:nvSpPr>
        <p:spPr>
          <a:xfrm>
            <a:off x="3637721" y="4721087"/>
            <a:ext cx="533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css-tricks.com</a:t>
            </a:r>
            <a:r>
              <a:rPr lang="en-US" dirty="0">
                <a:solidFill>
                  <a:schemeClr val="accent1"/>
                </a:solidFill>
              </a:rPr>
              <a:t>/snippets/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/a-guide-to-flexbox/</a:t>
            </a:r>
          </a:p>
        </p:txBody>
      </p:sp>
    </p:spTree>
    <p:extLst>
      <p:ext uri="{BB962C8B-B14F-4D97-AF65-F5344CB8AC3E}">
        <p14:creationId xmlns:p14="http://schemas.microsoft.com/office/powerpoint/2010/main" val="68893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lexbox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5B1BA0-3352-9A4F-8089-EF8D43944531}"/>
              </a:ext>
            </a:extLst>
          </p:cNvPr>
          <p:cNvSpPr txBox="1"/>
          <p:nvPr/>
        </p:nvSpPr>
        <p:spPr>
          <a:xfrm>
            <a:off x="2991678" y="387626"/>
            <a:ext cx="833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为了使用</a:t>
            </a:r>
            <a:r>
              <a:rPr lang="en-US" altLang="zh-CN" dirty="0">
                <a:solidFill>
                  <a:schemeClr val="bg1"/>
                </a:solidFill>
              </a:rPr>
              <a:t>flexbox</a:t>
            </a:r>
            <a:r>
              <a:rPr lang="zh-CN" altLang="en-US" dirty="0">
                <a:solidFill>
                  <a:schemeClr val="bg1"/>
                </a:solidFill>
              </a:rPr>
              <a:t>布局，我们首先需要一个</a:t>
            </a:r>
            <a:r>
              <a:rPr lang="en-US" altLang="zh-CN" dirty="0">
                <a:solidFill>
                  <a:schemeClr val="accent2"/>
                </a:solidFill>
              </a:rPr>
              <a:t>flex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container</a:t>
            </a:r>
            <a:r>
              <a:rPr lang="zh-CN" altLang="en-US" dirty="0">
                <a:solidFill>
                  <a:schemeClr val="bg1"/>
                </a:solidFill>
              </a:rPr>
              <a:t>，这个</a:t>
            </a:r>
            <a:r>
              <a:rPr lang="en-US" altLang="zh-CN" dirty="0">
                <a:solidFill>
                  <a:schemeClr val="bg1"/>
                </a:solidFill>
              </a:rPr>
              <a:t>container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accent2"/>
                </a:solidFill>
              </a:rPr>
              <a:t>子组件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CA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就可以按照</a:t>
            </a:r>
            <a:r>
              <a:rPr lang="en-US" altLang="zh-CN" dirty="0">
                <a:solidFill>
                  <a:schemeClr val="bg1"/>
                </a:solidFill>
              </a:rPr>
              <a:t>flex</a:t>
            </a:r>
            <a:r>
              <a:rPr lang="zh-CN" altLang="en-US" dirty="0">
                <a:solidFill>
                  <a:schemeClr val="bg1"/>
                </a:solidFill>
              </a:rPr>
              <a:t>规则来布局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5EF98-23CB-0249-85DF-7021892B73C2}"/>
              </a:ext>
            </a:extLst>
          </p:cNvPr>
          <p:cNvSpPr txBox="1"/>
          <p:nvPr/>
        </p:nvSpPr>
        <p:spPr>
          <a:xfrm>
            <a:off x="2832809" y="1491770"/>
            <a:ext cx="621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display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flex</a:t>
            </a:r>
            <a:r>
              <a:rPr lang="zh-CN" alt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使一个容器变为</a:t>
            </a:r>
            <a:r>
              <a:rPr lang="en-US" altLang="zh-CN" dirty="0">
                <a:solidFill>
                  <a:schemeClr val="bg1"/>
                </a:solidFill>
                <a:latin typeface="Menlo" panose="020B0609030804020204" pitchFamily="49" charset="0"/>
              </a:rPr>
              <a:t>flex</a:t>
            </a:r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enlo" panose="020B0609030804020204" pitchFamily="49" charset="0"/>
              </a:rPr>
              <a:t>container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B9AD3D4-3961-9140-A753-638F369088D0}"/>
              </a:ext>
            </a:extLst>
          </p:cNvPr>
          <p:cNvSpPr/>
          <p:nvPr/>
        </p:nvSpPr>
        <p:spPr>
          <a:xfrm rot="10800000">
            <a:off x="2787090" y="1491770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735091-8076-EC44-8328-56F59AC2846B}"/>
              </a:ext>
            </a:extLst>
          </p:cNvPr>
          <p:cNvSpPr/>
          <p:nvPr/>
        </p:nvSpPr>
        <p:spPr>
          <a:xfrm>
            <a:off x="3394032" y="2873240"/>
            <a:ext cx="84522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flex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direction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row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column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CA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endParaRPr lang="en-CA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flex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wrap: </a:t>
            </a:r>
            <a:r>
              <a:rPr lang="en-CA" dirty="0" err="1">
                <a:solidFill>
                  <a:srgbClr val="CE9178"/>
                </a:solidFill>
                <a:latin typeface="Menlo" panose="020B0609030804020204" pitchFamily="49" charset="0"/>
              </a:rPr>
              <a:t>nowrap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wrap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CA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endParaRPr lang="en-CA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align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items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stretch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flex-start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flex-end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center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;</a:t>
            </a:r>
          </a:p>
          <a:p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CA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endParaRPr lang="en-CA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justify-content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flex-start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flex-end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space-between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|              </a:t>
            </a: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             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space-around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76EE53A-0AA5-FC45-A107-912E29EE5E05}"/>
              </a:ext>
            </a:extLst>
          </p:cNvPr>
          <p:cNvSpPr/>
          <p:nvPr/>
        </p:nvSpPr>
        <p:spPr>
          <a:xfrm rot="10800000">
            <a:off x="3332567" y="2824732"/>
            <a:ext cx="45719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D941F80-E90B-404C-9552-49EFAF9A1D65}"/>
              </a:ext>
            </a:extLst>
          </p:cNvPr>
          <p:cNvSpPr/>
          <p:nvPr/>
        </p:nvSpPr>
        <p:spPr>
          <a:xfrm rot="10800000">
            <a:off x="3328435" y="3649680"/>
            <a:ext cx="45719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94DAEF6-77FE-2248-8114-64E7DBC206F5}"/>
              </a:ext>
            </a:extLst>
          </p:cNvPr>
          <p:cNvSpPr/>
          <p:nvPr/>
        </p:nvSpPr>
        <p:spPr>
          <a:xfrm rot="10800000">
            <a:off x="3328566" y="4752567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50DC59E-36FE-F34A-8981-711A79675A71}"/>
              </a:ext>
            </a:extLst>
          </p:cNvPr>
          <p:cNvSpPr/>
          <p:nvPr/>
        </p:nvSpPr>
        <p:spPr>
          <a:xfrm rot="10800000">
            <a:off x="3325585" y="5816054"/>
            <a:ext cx="45719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8C228B-C074-5F46-9D08-150D76A92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55" y="2486857"/>
            <a:ext cx="3093278" cy="18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1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745665CC-425D-BA42-8487-766A67059E6A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760422D8-AAE3-2245-8E28-F87FCDCABE82}"/>
              </a:ext>
            </a:extLst>
          </p:cNvPr>
          <p:cNvSpPr txBox="1"/>
          <p:nvPr/>
        </p:nvSpPr>
        <p:spPr>
          <a:xfrm>
            <a:off x="345731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lexbox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3A699-9FA0-7E48-B995-E83E918EDAC4}"/>
              </a:ext>
            </a:extLst>
          </p:cNvPr>
          <p:cNvSpPr txBox="1"/>
          <p:nvPr/>
        </p:nvSpPr>
        <p:spPr>
          <a:xfrm>
            <a:off x="2693503" y="3329608"/>
            <a:ext cx="515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思考：下面的</a:t>
            </a:r>
            <a:r>
              <a:rPr lang="en-US" altLang="zh-CN" dirty="0">
                <a:solidFill>
                  <a:srgbClr val="FFC000"/>
                </a:solidFill>
              </a:rPr>
              <a:t>layout</a:t>
            </a:r>
            <a:r>
              <a:rPr lang="zh-CN" altLang="en-US" dirty="0">
                <a:solidFill>
                  <a:srgbClr val="FFC000"/>
                </a:solidFill>
              </a:rPr>
              <a:t>，</a:t>
            </a:r>
            <a:r>
              <a:rPr lang="en-US" altLang="zh-CN" dirty="0">
                <a:solidFill>
                  <a:srgbClr val="FFC000"/>
                </a:solidFill>
              </a:rPr>
              <a:t>flex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container</a:t>
            </a:r>
            <a:r>
              <a:rPr lang="zh-CN" altLang="en-US" dirty="0">
                <a:solidFill>
                  <a:srgbClr val="FFC000"/>
                </a:solidFill>
              </a:rPr>
              <a:t>是如何设置的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B4C25-5EDC-FB43-A2E2-0243A92C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03" y="195470"/>
            <a:ext cx="2746513" cy="2746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F87533-3A00-714E-86FD-DC04F4F1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470"/>
            <a:ext cx="3040270" cy="27947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FD3C1D-FCA4-4F4E-87C1-25F8C1136CA2}"/>
              </a:ext>
            </a:extLst>
          </p:cNvPr>
          <p:cNvSpPr/>
          <p:nvPr/>
        </p:nvSpPr>
        <p:spPr>
          <a:xfrm>
            <a:off x="2763077" y="4015407"/>
            <a:ext cx="3051313" cy="21866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7A08F-7CC7-4242-B763-F3BA52D889A9}"/>
              </a:ext>
            </a:extLst>
          </p:cNvPr>
          <p:cNvSpPr/>
          <p:nvPr/>
        </p:nvSpPr>
        <p:spPr>
          <a:xfrm>
            <a:off x="8925337" y="4015406"/>
            <a:ext cx="3051313" cy="21866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DCD629-1A88-A740-B5FC-816A9C5D508D}"/>
              </a:ext>
            </a:extLst>
          </p:cNvPr>
          <p:cNvSpPr/>
          <p:nvPr/>
        </p:nvSpPr>
        <p:spPr>
          <a:xfrm>
            <a:off x="3422376" y="4018490"/>
            <a:ext cx="806724" cy="5764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0F3C2EC-0FCA-E645-AFA3-EE87E74A10B5}"/>
              </a:ext>
            </a:extLst>
          </p:cNvPr>
          <p:cNvSpPr/>
          <p:nvPr/>
        </p:nvSpPr>
        <p:spPr>
          <a:xfrm>
            <a:off x="4229100" y="4015407"/>
            <a:ext cx="806724" cy="5764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0C805-8A30-4745-8193-43522E90BB78}"/>
              </a:ext>
            </a:extLst>
          </p:cNvPr>
          <p:cNvSpPr txBox="1"/>
          <p:nvPr/>
        </p:nvSpPr>
        <p:spPr>
          <a:xfrm>
            <a:off x="6452939" y="4526768"/>
            <a:ext cx="1722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flex-direction ?</a:t>
            </a:r>
          </a:p>
          <a:p>
            <a:r>
              <a:rPr lang="en-US" dirty="0">
                <a:solidFill>
                  <a:schemeClr val="accent1"/>
                </a:solidFill>
              </a:rPr>
              <a:t>align-items ?</a:t>
            </a:r>
          </a:p>
          <a:p>
            <a:r>
              <a:rPr lang="en-US" dirty="0">
                <a:solidFill>
                  <a:schemeClr val="accent1"/>
                </a:solidFill>
              </a:rPr>
              <a:t>justify-content ?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5F3C57-1E9A-9D46-9D3C-72D46B1D5445}"/>
              </a:ext>
            </a:extLst>
          </p:cNvPr>
          <p:cNvSpPr/>
          <p:nvPr/>
        </p:nvSpPr>
        <p:spPr>
          <a:xfrm>
            <a:off x="10042658" y="4015407"/>
            <a:ext cx="806724" cy="5764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8EDA69A-DA37-4943-A327-95C27B5D9383}"/>
              </a:ext>
            </a:extLst>
          </p:cNvPr>
          <p:cNvSpPr/>
          <p:nvPr/>
        </p:nvSpPr>
        <p:spPr>
          <a:xfrm>
            <a:off x="10042658" y="5625548"/>
            <a:ext cx="806724" cy="5764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106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F136855A-52A7-D547-9B12-AF2E9A8EBBD0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B147B4EE-1EC6-9847-BEA9-41C205703B68}"/>
              </a:ext>
            </a:extLst>
          </p:cNvPr>
          <p:cNvSpPr txBox="1"/>
          <p:nvPr/>
        </p:nvSpPr>
        <p:spPr>
          <a:xfrm>
            <a:off x="345731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条件渲染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03800-5220-EF43-8D45-6A3B071BF51E}"/>
              </a:ext>
            </a:extLst>
          </p:cNvPr>
          <p:cNvSpPr/>
          <p:nvPr/>
        </p:nvSpPr>
        <p:spPr>
          <a:xfrm>
            <a:off x="2620617" y="44539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UserGreeting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-CA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Welcome back!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GuestGreeting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en-CA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Please sign up.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CA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EC18F-6668-BB4F-92F6-51A478AA771D}"/>
              </a:ext>
            </a:extLst>
          </p:cNvPr>
          <p:cNvSpPr/>
          <p:nvPr/>
        </p:nvSpPr>
        <p:spPr>
          <a:xfrm>
            <a:off x="3137451" y="3357556"/>
            <a:ext cx="8869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Greeting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    {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isLoggedIn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?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dirty="0" err="1">
                <a:solidFill>
                  <a:srgbClr val="4EC9B0"/>
                </a:solidFill>
                <a:latin typeface="Menlo" panose="020B0609030804020204" pitchFamily="49" charset="0"/>
              </a:rPr>
              <a:t>UserGreeting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dirty="0" err="1">
                <a:solidFill>
                  <a:srgbClr val="4EC9B0"/>
                </a:solidFill>
                <a:latin typeface="Menlo" panose="020B0609030804020204" pitchFamily="49" charset="0"/>
              </a:rPr>
              <a:t>GuestGreeting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  &lt;/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4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6DC2F1CE-C77D-CE40-BFEF-914CC3BB2E11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每周阅读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0E9C5-38FD-F745-B629-41FC15C4E2F7}"/>
              </a:ext>
            </a:extLst>
          </p:cNvPr>
          <p:cNvSpPr/>
          <p:nvPr/>
        </p:nvSpPr>
        <p:spPr>
          <a:xfrm>
            <a:off x="2973678" y="2318465"/>
            <a:ext cx="8699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altLang="zh-CN" dirty="0">
                <a:solidFill>
                  <a:schemeClr val="bg1"/>
                </a:solidFill>
              </a:rPr>
              <a:t>eact</a:t>
            </a:r>
            <a:r>
              <a:rPr lang="zh-CN" altLang="en-US" dirty="0">
                <a:solidFill>
                  <a:schemeClr val="bg1"/>
                </a:solidFill>
              </a:rPr>
              <a:t> 组件生命周期图解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5"/>
                </a:solidFill>
              </a:rPr>
              <a:t>http://</a:t>
            </a:r>
            <a:r>
              <a:rPr lang="en-US" dirty="0" err="1">
                <a:solidFill>
                  <a:schemeClr val="accent5"/>
                </a:solidFill>
              </a:rPr>
              <a:t>projects.wojtekmaj.pl</a:t>
            </a:r>
            <a:r>
              <a:rPr lang="en-US" dirty="0">
                <a:solidFill>
                  <a:schemeClr val="accent5"/>
                </a:solidFill>
              </a:rPr>
              <a:t>/react-lifecycle-methods-diagram/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54F1-D0CD-2144-8CC7-C73BE8200A41}"/>
              </a:ext>
            </a:extLst>
          </p:cNvPr>
          <p:cNvSpPr txBox="1"/>
          <p:nvPr/>
        </p:nvSpPr>
        <p:spPr>
          <a:xfrm>
            <a:off x="2973678" y="3623157"/>
            <a:ext cx="757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理解类组件、函数组件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5"/>
                </a:solidFill>
              </a:rPr>
              <a:t>https://</a:t>
            </a:r>
            <a:r>
              <a:rPr lang="en-US" dirty="0" err="1">
                <a:solidFill>
                  <a:schemeClr val="accent5"/>
                </a:solidFill>
              </a:rPr>
              <a:t>juejin.im</a:t>
            </a:r>
            <a:r>
              <a:rPr lang="en-US" dirty="0">
                <a:solidFill>
                  <a:schemeClr val="accent5"/>
                </a:solidFill>
              </a:rPr>
              <a:t>/post/5c0dfa265188257a5a2514d6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C60AA-BD61-F147-8EEA-7D6C44F45BB8}"/>
              </a:ext>
            </a:extLst>
          </p:cNvPr>
          <p:cNvSpPr txBox="1"/>
          <p:nvPr/>
        </p:nvSpPr>
        <p:spPr>
          <a:xfrm>
            <a:off x="2973678" y="2970811"/>
            <a:ext cx="649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正则表达式：</a:t>
            </a:r>
            <a:r>
              <a:rPr lang="en-CA" altLang="zh-CN" dirty="0">
                <a:solidFill>
                  <a:schemeClr val="accent5"/>
                </a:solidFill>
              </a:rPr>
              <a:t>http://</a:t>
            </a:r>
            <a:r>
              <a:rPr lang="en-CA" altLang="zh-CN" dirty="0" err="1">
                <a:solidFill>
                  <a:schemeClr val="accent5"/>
                </a:solidFill>
              </a:rPr>
              <a:t>www.runoob.com</a:t>
            </a:r>
            <a:r>
              <a:rPr lang="en-CA" altLang="zh-CN" dirty="0">
                <a:solidFill>
                  <a:schemeClr val="accent5"/>
                </a:solidFill>
              </a:rPr>
              <a:t>/</a:t>
            </a:r>
            <a:r>
              <a:rPr lang="en-CA" altLang="zh-CN" dirty="0" err="1">
                <a:solidFill>
                  <a:schemeClr val="accent5"/>
                </a:solidFill>
              </a:rPr>
              <a:t>regexp</a:t>
            </a:r>
            <a:r>
              <a:rPr lang="en-CA" altLang="zh-CN" dirty="0">
                <a:solidFill>
                  <a:schemeClr val="accent5"/>
                </a:solidFill>
              </a:rPr>
              <a:t>/</a:t>
            </a:r>
            <a:r>
              <a:rPr lang="en-CA" altLang="zh-CN" dirty="0" err="1">
                <a:solidFill>
                  <a:schemeClr val="accent5"/>
                </a:solidFill>
              </a:rPr>
              <a:t>regexp-syntax.html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2B99D1D4-3F4B-5549-9378-A8EA488C7C56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C7423EC4-7659-6E4D-B165-B422E396BA00}"/>
              </a:ext>
            </a:extLst>
          </p:cNvPr>
          <p:cNvSpPr txBox="1"/>
          <p:nvPr/>
        </p:nvSpPr>
        <p:spPr>
          <a:xfrm>
            <a:off x="278496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项目结构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72014-F1A2-524A-886A-555F405AB1B1}"/>
              </a:ext>
            </a:extLst>
          </p:cNvPr>
          <p:cNvSpPr/>
          <p:nvPr/>
        </p:nvSpPr>
        <p:spPr>
          <a:xfrm>
            <a:off x="4914363" y="1166842"/>
            <a:ext cx="39279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onaco" pitchFamily="2" charset="77"/>
              </a:rPr>
              <a:t>src</a:t>
            </a:r>
            <a:endParaRPr lang="en-US" dirty="0">
              <a:solidFill>
                <a:schemeClr val="bg1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├──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App.js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├──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App.test.js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├── assets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│   └──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imgs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│       └──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background.jpg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├── components</a:t>
            </a:r>
          </a:p>
          <a:p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│   ├── </a:t>
            </a:r>
            <a:r>
              <a:rPr lang="en-US" dirty="0" err="1">
                <a:solidFill>
                  <a:schemeClr val="accent5"/>
                </a:solidFill>
                <a:latin typeface="Monaco" pitchFamily="2" charset="77"/>
              </a:rPr>
              <a:t>Button.js</a:t>
            </a:r>
            <a:endParaRPr lang="en-US" dirty="0">
              <a:solidFill>
                <a:schemeClr val="accent5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│   └── styles</a:t>
            </a:r>
          </a:p>
          <a:p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│       ├── </a:t>
            </a:r>
            <a:r>
              <a:rPr lang="en-US" dirty="0" err="1">
                <a:solidFill>
                  <a:schemeClr val="accent5"/>
                </a:solidFill>
                <a:latin typeface="Monaco" pitchFamily="2" charset="77"/>
              </a:rPr>
              <a:t>Button.js</a:t>
            </a:r>
            <a:endParaRPr lang="en-US" dirty="0">
              <a:solidFill>
                <a:schemeClr val="accent5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├──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constants.js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├──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index.css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├──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index.js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├──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Monaco" pitchFamily="2" charset="77"/>
              </a:rPr>
              <a:t>serviceWorker.js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546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158A845A-94E4-0240-8C30-7210DC1206DD}"/>
              </a:ext>
            </a:extLst>
          </p:cNvPr>
          <p:cNvSpPr txBox="1"/>
          <p:nvPr/>
        </p:nvSpPr>
        <p:spPr>
          <a:xfrm>
            <a:off x="4816131" y="267298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FFB9E7DB-5E59-FB45-AAEA-7071891E5B5C}"/>
              </a:ext>
            </a:extLst>
          </p:cNvPr>
          <p:cNvSpPr txBox="1"/>
          <p:nvPr/>
        </p:nvSpPr>
        <p:spPr>
          <a:xfrm>
            <a:off x="5779856" y="2967335"/>
            <a:ext cx="154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组件声明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9CCF0-91BE-C842-950A-FFB0CB8FF61B}"/>
              </a:ext>
            </a:extLst>
          </p:cNvPr>
          <p:cNvSpPr txBox="1"/>
          <p:nvPr/>
        </p:nvSpPr>
        <p:spPr>
          <a:xfrm>
            <a:off x="4816131" y="4368800"/>
            <a:ext cx="266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class</a:t>
            </a:r>
            <a:r>
              <a:rPr lang="zh-CN" altLang="en-US" dirty="0">
                <a:solidFill>
                  <a:schemeClr val="bg1"/>
                </a:solidFill>
              </a:rPr>
              <a:t>组件？  函数组件？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6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2E3FE53-03CB-4C40-A4DD-D812DC511720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FD4E51-6451-9B4E-9AEF-A9CC605125C7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组件声明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C53C5-6503-3747-AEBE-2BAC3A9E2E83}"/>
              </a:ext>
            </a:extLst>
          </p:cNvPr>
          <p:cNvSpPr/>
          <p:nvPr/>
        </p:nvSpPr>
        <p:spPr>
          <a:xfrm>
            <a:off x="3702756" y="1259445"/>
            <a:ext cx="84892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Menlo" panose="020B0609030804020204" pitchFamily="49" charset="0"/>
              </a:rPr>
              <a:t>WhiteBlank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extends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Menlo" panose="020B0609030804020204" pitchFamily="49" charset="0"/>
              </a:rPr>
              <a:t>Component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  </a:t>
            </a:r>
            <a:r>
              <a:rPr lang="en-CA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类组件可以存在内部状态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{</a:t>
            </a:r>
          </a:p>
          <a:p>
            <a:r>
              <a:rPr lang="zh-CN" altLang="en-US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someState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'666‘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  </a:t>
            </a:r>
            <a:r>
              <a:rPr lang="en-CA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类组件有生命周期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render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zh-CN" alt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9CDCFE"/>
                </a:solidFill>
                <a:latin typeface="Menlo" panose="020B0609030804020204" pitchFamily="49" charset="0"/>
              </a:rPr>
              <a:t>     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dirty="0">
                <a:solidFill>
                  <a:srgbClr val="9CDCFE"/>
                </a:solidFill>
                <a:latin typeface="Menlo" panose="020B0609030804020204" pitchFamily="49" charset="0"/>
              </a:rPr>
              <a:t>     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h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 = </a:t>
            </a:r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;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width: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height: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h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</a:p>
          <a:p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2DAEB-082D-854D-A1D6-02BAFE1E4DD3}"/>
              </a:ext>
            </a:extLst>
          </p:cNvPr>
          <p:cNvSpPr txBox="1"/>
          <p:nvPr/>
        </p:nvSpPr>
        <p:spPr>
          <a:xfrm>
            <a:off x="870874" y="30575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类组件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F873B-D56B-694B-9607-C01B567B7D2C}"/>
              </a:ext>
            </a:extLst>
          </p:cNvPr>
          <p:cNvSpPr/>
          <p:nvPr/>
        </p:nvSpPr>
        <p:spPr>
          <a:xfrm>
            <a:off x="3453832" y="794645"/>
            <a:ext cx="546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使用继承</a:t>
            </a:r>
            <a:r>
              <a:rPr lang="en-US" altLang="zh-CN" dirty="0" err="1">
                <a:solidFill>
                  <a:srgbClr val="6A9955"/>
                </a:solidFill>
                <a:latin typeface="Menlo" panose="020B0609030804020204" pitchFamily="49" charset="0"/>
              </a:rPr>
              <a:t>React.Component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来创建一个类组件</a:t>
            </a:r>
            <a:endParaRPr lang="zh-CN" alt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3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3174DE18-BA0F-3C42-9E96-2DF7358F35F7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88731BCF-F5EC-9C47-9F25-3DC39A43144B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组件声明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3BC60-0421-6E4C-9186-7006D59A0775}"/>
              </a:ext>
            </a:extLst>
          </p:cNvPr>
          <p:cNvSpPr txBox="1"/>
          <p:nvPr/>
        </p:nvSpPr>
        <p:spPr>
          <a:xfrm>
            <a:off x="653117" y="3068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函数组件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2C34C-570E-B14A-BCCF-0C18E8A371F3}"/>
              </a:ext>
            </a:extLst>
          </p:cNvPr>
          <p:cNvSpPr/>
          <p:nvPr/>
        </p:nvSpPr>
        <p:spPr>
          <a:xfrm>
            <a:off x="3151239" y="1628507"/>
            <a:ext cx="83876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使用</a:t>
            </a:r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function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6A9955"/>
                </a:solidFill>
                <a:latin typeface="Menlo" panose="020B0609030804020204" pitchFamily="49" charset="0"/>
              </a:rPr>
              <a:t>ComponentName</a:t>
            </a:r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(){}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来创建函数组件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WhiteBlank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zh-CN" alt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{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h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} =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C586C0"/>
                </a:solidFill>
                <a:latin typeface="Menlo" panose="020B0609030804020204" pitchFamily="49" charset="0"/>
              </a:rPr>
              <a:t>    </a:t>
            </a:r>
            <a:r>
              <a:rPr lang="en-C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width: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height: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h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C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或者使用箭头函数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dirty="0" err="1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WhiteBlank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=&gt;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{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{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width: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w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height: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props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h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81D922-03CF-AF4F-AC8C-AF8C36D75203}"/>
              </a:ext>
            </a:extLst>
          </p:cNvPr>
          <p:cNvSpPr/>
          <p:nvPr/>
        </p:nvSpPr>
        <p:spPr>
          <a:xfrm rot="10800000" flipH="1">
            <a:off x="2721030" y="1630881"/>
            <a:ext cx="45721" cy="1426697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7812F2-05BD-454D-8064-C704E4BEC7C8}"/>
              </a:ext>
            </a:extLst>
          </p:cNvPr>
          <p:cNvSpPr/>
          <p:nvPr/>
        </p:nvSpPr>
        <p:spPr>
          <a:xfrm rot="10800000" flipH="1">
            <a:off x="2766752" y="3882929"/>
            <a:ext cx="45719" cy="851031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32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:a16="http://schemas.microsoft.com/office/drawing/2014/main" id="{88731BCF-F5EC-9C47-9F25-3DC39A43144B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生命周期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C4A35A41-B6AF-E442-BA8F-41395957A4FC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07738D4C-E9BC-974E-A068-71D9C7AEE3D9}"/>
              </a:ext>
            </a:extLst>
          </p:cNvPr>
          <p:cNvSpPr txBox="1"/>
          <p:nvPr/>
        </p:nvSpPr>
        <p:spPr>
          <a:xfrm>
            <a:off x="448073" y="3057579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Life cycle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6FA67-FB02-5748-882D-8E964D2AB236}"/>
              </a:ext>
            </a:extLst>
          </p:cNvPr>
          <p:cNvSpPr/>
          <p:nvPr/>
        </p:nvSpPr>
        <p:spPr>
          <a:xfrm>
            <a:off x="4277134" y="6025823"/>
            <a:ext cx="604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http://</a:t>
            </a:r>
            <a:r>
              <a:rPr lang="en-US" dirty="0" err="1">
                <a:solidFill>
                  <a:schemeClr val="accent5"/>
                </a:solidFill>
              </a:rPr>
              <a:t>projects.wojtekmaj.pl</a:t>
            </a:r>
            <a:r>
              <a:rPr lang="en-US" dirty="0">
                <a:solidFill>
                  <a:schemeClr val="accent5"/>
                </a:solidFill>
              </a:rPr>
              <a:t>/react-lifecycle-methods-diagram/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ECE11-E720-D34C-9896-4ED15A0B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2" y="777239"/>
            <a:ext cx="9516533" cy="48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5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:a16="http://schemas.microsoft.com/office/drawing/2014/main" id="{88731BCF-F5EC-9C47-9F25-3DC39A43144B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生命周期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C4A35A41-B6AF-E442-BA8F-41395957A4FC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07738D4C-E9BC-974E-A068-71D9C7AEE3D9}"/>
              </a:ext>
            </a:extLst>
          </p:cNvPr>
          <p:cNvSpPr txBox="1"/>
          <p:nvPr/>
        </p:nvSpPr>
        <p:spPr>
          <a:xfrm>
            <a:off x="448073" y="3057579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Life cycle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141E4-73D9-2542-B26E-46BA6AA91EA1}"/>
              </a:ext>
            </a:extLst>
          </p:cNvPr>
          <p:cNvSpPr/>
          <p:nvPr/>
        </p:nvSpPr>
        <p:spPr>
          <a:xfrm>
            <a:off x="3033631" y="638238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constructor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649CA-804B-4048-ABC2-E24AD123E795}"/>
              </a:ext>
            </a:extLst>
          </p:cNvPr>
          <p:cNvSpPr/>
          <p:nvPr/>
        </p:nvSpPr>
        <p:spPr>
          <a:xfrm>
            <a:off x="3033631" y="191227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render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F5F9-19BF-C749-AADA-D627E6E0A6FC}"/>
              </a:ext>
            </a:extLst>
          </p:cNvPr>
          <p:cNvSpPr/>
          <p:nvPr/>
        </p:nvSpPr>
        <p:spPr>
          <a:xfrm>
            <a:off x="3033631" y="3186310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componentDidMount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EF11A-E3B8-6C45-BF90-62A1E584E805}"/>
              </a:ext>
            </a:extLst>
          </p:cNvPr>
          <p:cNvSpPr/>
          <p:nvPr/>
        </p:nvSpPr>
        <p:spPr>
          <a:xfrm>
            <a:off x="3033631" y="446034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componentDidUpdate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16E7F-7887-F441-B91D-046C0F8E0F21}"/>
              </a:ext>
            </a:extLst>
          </p:cNvPr>
          <p:cNvSpPr/>
          <p:nvPr/>
        </p:nvSpPr>
        <p:spPr>
          <a:xfrm>
            <a:off x="3033631" y="573438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componentWillUnmount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27D34A2-FBEF-DF46-ABC9-BE1D8B01E900}"/>
              </a:ext>
            </a:extLst>
          </p:cNvPr>
          <p:cNvSpPr/>
          <p:nvPr/>
        </p:nvSpPr>
        <p:spPr>
          <a:xfrm rot="10800000">
            <a:off x="2785424" y="638238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3F428F2-6DC7-584F-8564-D71773C49AC4}"/>
              </a:ext>
            </a:extLst>
          </p:cNvPr>
          <p:cNvSpPr/>
          <p:nvPr/>
        </p:nvSpPr>
        <p:spPr>
          <a:xfrm rot="10800000">
            <a:off x="2774135" y="1868340"/>
            <a:ext cx="45719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80A59C6-4919-014F-B177-D3905530B581}"/>
              </a:ext>
            </a:extLst>
          </p:cNvPr>
          <p:cNvSpPr/>
          <p:nvPr/>
        </p:nvSpPr>
        <p:spPr>
          <a:xfrm rot="10800000">
            <a:off x="2785423" y="3142376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EE4DFDE-6230-564B-8DB9-FC0492768806}"/>
              </a:ext>
            </a:extLst>
          </p:cNvPr>
          <p:cNvSpPr/>
          <p:nvPr/>
        </p:nvSpPr>
        <p:spPr>
          <a:xfrm rot="10800000">
            <a:off x="2774134" y="4460346"/>
            <a:ext cx="45719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0A9DFBB-7190-4044-80D3-4159B40E469F}"/>
              </a:ext>
            </a:extLst>
          </p:cNvPr>
          <p:cNvSpPr/>
          <p:nvPr/>
        </p:nvSpPr>
        <p:spPr>
          <a:xfrm rot="10800000">
            <a:off x="2785423" y="5690448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ABA08-BB69-BA4F-9EAC-9D3F3239B247}"/>
              </a:ext>
            </a:extLst>
          </p:cNvPr>
          <p:cNvSpPr/>
          <p:nvPr/>
        </p:nvSpPr>
        <p:spPr>
          <a:xfrm>
            <a:off x="6176050" y="63138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用来</a:t>
            </a:r>
            <a:r>
              <a:rPr lang="zh-CN" altLang="en-US" dirty="0">
                <a:solidFill>
                  <a:schemeClr val="accent5"/>
                </a:solidFill>
                <a:latin typeface="Menlo" panose="020B0609030804020204" pitchFamily="49" charset="0"/>
              </a:rPr>
              <a:t>初始化</a:t>
            </a:r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数据</a:t>
            </a:r>
            <a:endParaRPr lang="zh-CN" altLang="en-US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CBDEC-25D4-7C40-BF42-6838AA629DF2}"/>
              </a:ext>
            </a:extLst>
          </p:cNvPr>
          <p:cNvSpPr/>
          <p:nvPr/>
        </p:nvSpPr>
        <p:spPr>
          <a:xfrm>
            <a:off x="6189184" y="20033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根据</a:t>
            </a:r>
            <a:r>
              <a:rPr lang="en-CA" dirty="0" err="1">
                <a:solidFill>
                  <a:schemeClr val="bg1"/>
                </a:solidFill>
                <a:latin typeface="Menlo" panose="020B0609030804020204" pitchFamily="49" charset="0"/>
              </a:rPr>
              <a:t>this.props</a:t>
            </a:r>
            <a:r>
              <a:rPr lang="en-CA" dirty="0">
                <a:solidFill>
                  <a:schemeClr val="bg1"/>
                </a:solidFill>
                <a:latin typeface="Menlo" panose="020B0609030804020204" pitchFamily="49" charset="0"/>
              </a:rPr>
              <a:t> / </a:t>
            </a:r>
            <a:r>
              <a:rPr lang="en-CA" dirty="0" err="1">
                <a:solidFill>
                  <a:schemeClr val="bg1"/>
                </a:solidFill>
                <a:latin typeface="Menlo" panose="020B0609030804020204" pitchFamily="49" charset="0"/>
              </a:rPr>
              <a:t>this.state</a:t>
            </a:r>
            <a:r>
              <a:rPr lang="en-CA" dirty="0">
                <a:solidFill>
                  <a:schemeClr val="bg1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>
                <a:solidFill>
                  <a:schemeClr val="accent5"/>
                </a:solidFill>
                <a:latin typeface="Menlo" panose="020B0609030804020204" pitchFamily="49" charset="0"/>
              </a:rPr>
              <a:t>计算</a:t>
            </a:r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新的数据</a:t>
            </a:r>
            <a:endParaRPr lang="zh-CN" altLang="en-US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2D989-4109-FE40-A83E-CF2EAC9F0C5E}"/>
              </a:ext>
            </a:extLst>
          </p:cNvPr>
          <p:cNvSpPr/>
          <p:nvPr/>
        </p:nvSpPr>
        <p:spPr>
          <a:xfrm>
            <a:off x="6268206" y="3179458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一般用请求</a:t>
            </a:r>
            <a:r>
              <a:rPr lang="zh-CN" altLang="en-US" dirty="0">
                <a:solidFill>
                  <a:schemeClr val="accent5"/>
                </a:solidFill>
                <a:latin typeface="Menlo" panose="020B0609030804020204" pitchFamily="49" charset="0"/>
              </a:rPr>
              <a:t>一次</a:t>
            </a:r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网络数据，然后提供给</a:t>
            </a:r>
            <a:r>
              <a:rPr lang="en-US" altLang="zh-CN" dirty="0">
                <a:solidFill>
                  <a:schemeClr val="bg1"/>
                </a:solidFill>
                <a:latin typeface="Menlo" panose="020B0609030804020204" pitchFamily="49" charset="0"/>
              </a:rPr>
              <a:t>UI</a:t>
            </a:r>
            <a:endParaRPr lang="zh-CN" altLang="en-US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B1A6B5-3FA0-D54E-A590-0DB186C49971}"/>
              </a:ext>
            </a:extLst>
          </p:cNvPr>
          <p:cNvSpPr/>
          <p:nvPr/>
        </p:nvSpPr>
        <p:spPr>
          <a:xfrm>
            <a:off x="6189184" y="4220430"/>
            <a:ext cx="4929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当组件需要根据</a:t>
            </a:r>
            <a:r>
              <a:rPr lang="en-US" altLang="zh-CN" dirty="0" err="1">
                <a:solidFill>
                  <a:schemeClr val="bg1"/>
                </a:solidFill>
                <a:latin typeface="Menlo" panose="020B0609030804020204" pitchFamily="49" charset="0"/>
              </a:rPr>
              <a:t>this.props</a:t>
            </a:r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作出</a:t>
            </a:r>
            <a:r>
              <a:rPr lang="zh-CN" altLang="en-US" dirty="0">
                <a:solidFill>
                  <a:schemeClr val="accent5"/>
                </a:solidFill>
                <a:latin typeface="Menlo" panose="020B0609030804020204" pitchFamily="49" charset="0"/>
              </a:rPr>
              <a:t>衍生改变</a:t>
            </a:r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时</a:t>
            </a:r>
          </a:p>
          <a:p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比如：输入框中，用户打字超过</a:t>
            </a:r>
            <a:r>
              <a:rPr lang="en-US" altLang="zh-CN" dirty="0">
                <a:solidFill>
                  <a:schemeClr val="bg1"/>
                </a:solidFill>
                <a:latin typeface="Menlo" panose="020B0609030804020204" pitchFamily="49" charset="0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个字符后，开始向服务器搜索数据</a:t>
            </a:r>
            <a:endParaRPr lang="zh-CN" altLang="en-US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84F4D6-3598-B447-9C15-3BAA6BC0D27B}"/>
              </a:ext>
            </a:extLst>
          </p:cNvPr>
          <p:cNvSpPr/>
          <p:nvPr/>
        </p:nvSpPr>
        <p:spPr>
          <a:xfrm>
            <a:off x="6313362" y="573438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enlo" panose="020B0609030804020204" pitchFamily="49" charset="0"/>
              </a:rPr>
              <a:t>取消监听，取消未完成的网络请求</a:t>
            </a:r>
            <a:endParaRPr lang="zh-CN" altLang="en-US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4" name="矩形: 对角圆角 11">
            <a:extLst>
              <a:ext uri="{FF2B5EF4-FFF2-40B4-BE49-F238E27FC236}">
                <a16:creationId xmlns:a16="http://schemas.microsoft.com/office/drawing/2014/main" id="{21A2B51F-DB96-0040-8EC0-0EE85EE91227}"/>
              </a:ext>
            </a:extLst>
          </p:cNvPr>
          <p:cNvSpPr/>
          <p:nvPr/>
        </p:nvSpPr>
        <p:spPr>
          <a:xfrm>
            <a:off x="9014607" y="187178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7750622E-DF78-5746-9C54-8AAB623D307B}"/>
              </a:ext>
            </a:extLst>
          </p:cNvPr>
          <p:cNvSpPr txBox="1"/>
          <p:nvPr/>
        </p:nvSpPr>
        <p:spPr>
          <a:xfrm>
            <a:off x="9617178" y="3128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2FD893C5-6A8D-EC45-9144-9260F4AC1F7A}"/>
              </a:ext>
            </a:extLst>
          </p:cNvPr>
          <p:cNvSpPr txBox="1"/>
          <p:nvPr/>
        </p:nvSpPr>
        <p:spPr>
          <a:xfrm>
            <a:off x="9463397" y="948178"/>
            <a:ext cx="277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A" sz="1600" dirty="0">
                <a:solidFill>
                  <a:schemeClr val="bg1"/>
                </a:solidFill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</a:rPr>
              <a:t>ES7 </a:t>
            </a:r>
            <a:r>
              <a:rPr lang="zh-CN" altLang="en-US" sz="1600" dirty="0">
                <a:solidFill>
                  <a:schemeClr val="bg1"/>
                </a:solidFill>
              </a:rPr>
              <a:t>语法糖时，</a:t>
            </a:r>
            <a:r>
              <a:rPr lang="en-US" altLang="zh-CN" sz="1600" dirty="0">
                <a:solidFill>
                  <a:schemeClr val="bg1"/>
                </a:solidFill>
              </a:rPr>
              <a:t>constructor</a:t>
            </a:r>
            <a:r>
              <a:rPr lang="zh-CN" altLang="en-US" sz="1600" dirty="0">
                <a:solidFill>
                  <a:schemeClr val="bg1"/>
                </a:solidFill>
              </a:rPr>
              <a:t>通常可以省略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7" name="图形 15">
            <a:extLst>
              <a:ext uri="{FF2B5EF4-FFF2-40B4-BE49-F238E27FC236}">
                <a16:creationId xmlns:a16="http://schemas.microsoft.com/office/drawing/2014/main" id="{1A5C24CE-2B08-7647-A276-C327C61B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978" y="26892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6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A400"/>
                </a:solidFill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组件之争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7F3561-2DC2-0042-8528-32D4F0A603D0}"/>
              </a:ext>
            </a:extLst>
          </p:cNvPr>
          <p:cNvSpPr/>
          <p:nvPr/>
        </p:nvSpPr>
        <p:spPr>
          <a:xfrm>
            <a:off x="6465281" y="5699683"/>
            <a:ext cx="5148817" cy="57888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2800" dirty="0" err="1">
                <a:solidFill>
                  <a:srgbClr val="DCDCAA"/>
                </a:solidFill>
                <a:latin typeface="Menlo" panose="020B0609030804020204" pitchFamily="49" charset="0"/>
              </a:rPr>
              <a:t>BestComponent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F1571D3-369C-6348-9370-80E99A990211}"/>
              </a:ext>
            </a:extLst>
          </p:cNvPr>
          <p:cNvSpPr/>
          <p:nvPr/>
        </p:nvSpPr>
        <p:spPr>
          <a:xfrm>
            <a:off x="3148453" y="449272"/>
            <a:ext cx="4248303" cy="57888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2800" dirty="0" err="1">
                <a:solidFill>
                  <a:srgbClr val="4EC9B0"/>
                </a:solidFill>
                <a:latin typeface="Menlo" panose="020B0609030804020204" pitchFamily="49" charset="0"/>
              </a:rPr>
              <a:t>BestComponent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D8CE5-4497-4B45-9D68-CD328F56DEA9}"/>
              </a:ext>
            </a:extLst>
          </p:cNvPr>
          <p:cNvSpPr txBox="1"/>
          <p:nvPr/>
        </p:nvSpPr>
        <p:spPr>
          <a:xfrm>
            <a:off x="6465281" y="2875002"/>
            <a:ext cx="1078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>
                    <a:lumMod val="25000"/>
                  </a:schemeClr>
                </a:solidFill>
              </a:rPr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9BF74-81B3-2B44-8645-46A5723E1FBA}"/>
              </a:ext>
            </a:extLst>
          </p:cNvPr>
          <p:cNvSpPr txBox="1"/>
          <p:nvPr/>
        </p:nvSpPr>
        <p:spPr>
          <a:xfrm rot="21099048">
            <a:off x="9285429" y="4028248"/>
            <a:ext cx="1877437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无状态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1B784-2319-9844-AEA1-8A6CA8C908DE}"/>
              </a:ext>
            </a:extLst>
          </p:cNvPr>
          <p:cNvSpPr txBox="1"/>
          <p:nvPr/>
        </p:nvSpPr>
        <p:spPr>
          <a:xfrm rot="475458">
            <a:off x="7436089" y="5055552"/>
            <a:ext cx="9541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CA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无实例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CE02B5-14D7-9349-8C29-8AFCA029348F}"/>
              </a:ext>
            </a:extLst>
          </p:cNvPr>
          <p:cNvSpPr txBox="1"/>
          <p:nvPr/>
        </p:nvSpPr>
        <p:spPr>
          <a:xfrm rot="20777979">
            <a:off x="5431158" y="4610508"/>
            <a:ext cx="172354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无生命周期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0088A-9B76-B442-930D-36D08E87BFAE}"/>
              </a:ext>
            </a:extLst>
          </p:cNvPr>
          <p:cNvSpPr txBox="1"/>
          <p:nvPr/>
        </p:nvSpPr>
        <p:spPr>
          <a:xfrm>
            <a:off x="5821329" y="1404641"/>
            <a:ext cx="20918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有内部状态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D33F6-67D6-F143-AA0E-7165113BA6C4}"/>
              </a:ext>
            </a:extLst>
          </p:cNvPr>
          <p:cNvSpPr txBox="1"/>
          <p:nvPr/>
        </p:nvSpPr>
        <p:spPr>
          <a:xfrm rot="513542">
            <a:off x="6874817" y="1868373"/>
            <a:ext cx="133882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有生命周期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2A5F2-2C09-9946-8B50-12DEE04F9D22}"/>
              </a:ext>
            </a:extLst>
          </p:cNvPr>
          <p:cNvSpPr txBox="1"/>
          <p:nvPr/>
        </p:nvSpPr>
        <p:spPr>
          <a:xfrm rot="20771791">
            <a:off x="7950170" y="927663"/>
            <a:ext cx="223651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功能更强大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26785-48C6-2048-8479-2BA7E9BB48D2}"/>
              </a:ext>
            </a:extLst>
          </p:cNvPr>
          <p:cNvSpPr txBox="1"/>
          <p:nvPr/>
        </p:nvSpPr>
        <p:spPr>
          <a:xfrm rot="484802">
            <a:off x="2947967" y="1652930"/>
            <a:ext cx="2646878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效率相对较低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386349-A13F-FE4F-9AFC-C853F6D4AB48}"/>
              </a:ext>
            </a:extLst>
          </p:cNvPr>
          <p:cNvSpPr txBox="1"/>
          <p:nvPr/>
        </p:nvSpPr>
        <p:spPr>
          <a:xfrm rot="21130732">
            <a:off x="7739797" y="3709356"/>
            <a:ext cx="110799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3">
                    <a:lumMod val="75000"/>
                  </a:schemeClr>
                </a:solidFill>
              </a:rPr>
              <a:t>快</a:t>
            </a:r>
            <a:endParaRPr lang="en-US" sz="7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1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A400"/>
                </a:solidFill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组件之争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7F3561-2DC2-0042-8528-32D4F0A603D0}"/>
              </a:ext>
            </a:extLst>
          </p:cNvPr>
          <p:cNvSpPr/>
          <p:nvPr/>
        </p:nvSpPr>
        <p:spPr>
          <a:xfrm>
            <a:off x="3148453" y="4253948"/>
            <a:ext cx="4912182" cy="57888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2800" dirty="0" err="1">
                <a:solidFill>
                  <a:srgbClr val="DCDCAA"/>
                </a:solidFill>
                <a:latin typeface="Menlo" panose="020B0609030804020204" pitchFamily="49" charset="0"/>
              </a:rPr>
              <a:t>BestComponent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F1571D3-369C-6348-9370-80E99A990211}"/>
              </a:ext>
            </a:extLst>
          </p:cNvPr>
          <p:cNvSpPr/>
          <p:nvPr/>
        </p:nvSpPr>
        <p:spPr>
          <a:xfrm>
            <a:off x="3148453" y="449272"/>
            <a:ext cx="4248303" cy="57888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2800" dirty="0" err="1">
                <a:solidFill>
                  <a:srgbClr val="4EC9B0"/>
                </a:solidFill>
                <a:latin typeface="Menlo" panose="020B0609030804020204" pitchFamily="49" charset="0"/>
              </a:rPr>
              <a:t>BestComponent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11F6C-F4E6-AF48-98E4-AC274E58B52C}"/>
              </a:ext>
            </a:extLst>
          </p:cNvPr>
          <p:cNvSpPr txBox="1"/>
          <p:nvPr/>
        </p:nvSpPr>
        <p:spPr>
          <a:xfrm>
            <a:off x="3926744" y="1186034"/>
            <a:ext cx="34613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A" dirty="0">
                <a:solidFill>
                  <a:schemeClr val="bg1"/>
                </a:solidFill>
              </a:rPr>
              <a:t>当</a:t>
            </a:r>
            <a:endParaRPr lang="en-CA" altLang="zh-CN" dirty="0">
              <a:solidFill>
                <a:schemeClr val="bg1"/>
              </a:solidFill>
            </a:endParaRPr>
          </a:p>
          <a:p>
            <a:endParaRPr lang="en-CA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需要维护</a:t>
            </a:r>
            <a:r>
              <a:rPr lang="zh-CN" altLang="en-US" dirty="0">
                <a:solidFill>
                  <a:schemeClr val="accent5"/>
                </a:solidFill>
              </a:rPr>
              <a:t>内部状态</a:t>
            </a:r>
            <a:r>
              <a:rPr lang="zh-CN" altLang="en-US" dirty="0">
                <a:solidFill>
                  <a:schemeClr val="bg1"/>
                </a:solidFill>
              </a:rPr>
              <a:t>时</a:t>
            </a:r>
            <a:endParaRPr lang="en-CA" altLang="zh-CN" dirty="0">
              <a:solidFill>
                <a:schemeClr val="bg1"/>
              </a:solidFill>
            </a:endParaRPr>
          </a:p>
          <a:p>
            <a:endParaRPr lang="en-CA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需要处理和</a:t>
            </a:r>
            <a:r>
              <a:rPr lang="en-US" altLang="zh-CN" dirty="0">
                <a:solidFill>
                  <a:schemeClr val="bg1"/>
                </a:solidFill>
              </a:rPr>
              <a:t>render</a:t>
            </a:r>
            <a:r>
              <a:rPr lang="zh-CN" altLang="en-US" dirty="0">
                <a:solidFill>
                  <a:schemeClr val="bg1"/>
                </a:solidFill>
              </a:rPr>
              <a:t>有关的</a:t>
            </a:r>
            <a:r>
              <a:rPr lang="zh-CN" altLang="en-US" dirty="0">
                <a:solidFill>
                  <a:schemeClr val="accent5"/>
                </a:solidFill>
              </a:rPr>
              <a:t>优化</a:t>
            </a:r>
            <a:r>
              <a:rPr lang="zh-CN" altLang="en-US" dirty="0">
                <a:solidFill>
                  <a:schemeClr val="bg1"/>
                </a:solidFill>
              </a:rPr>
              <a:t>时</a:t>
            </a:r>
            <a:endParaRPr lang="en-CA" altLang="zh-CN" dirty="0">
              <a:solidFill>
                <a:schemeClr val="bg1"/>
              </a:solidFill>
            </a:endParaRPr>
          </a:p>
          <a:p>
            <a:endParaRPr lang="en-CA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需要发出</a:t>
            </a:r>
            <a:r>
              <a:rPr lang="zh-CN" altLang="en-US" dirty="0">
                <a:solidFill>
                  <a:schemeClr val="accent5"/>
                </a:solidFill>
              </a:rPr>
              <a:t>网络请求</a:t>
            </a:r>
            <a:r>
              <a:rPr lang="zh-CN" altLang="en-US" dirty="0">
                <a:solidFill>
                  <a:schemeClr val="bg1"/>
                </a:solidFill>
              </a:rPr>
              <a:t>时</a:t>
            </a:r>
            <a:endParaRPr lang="en-CA" altLang="zh-CN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用类声明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CF3D2-3F11-8041-A9EB-5B6EAD37C201}"/>
              </a:ext>
            </a:extLst>
          </p:cNvPr>
          <p:cNvSpPr txBox="1"/>
          <p:nvPr/>
        </p:nvSpPr>
        <p:spPr>
          <a:xfrm>
            <a:off x="3926744" y="5181425"/>
            <a:ext cx="56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其他能写成函数式组件的，应尽可能写成函数式组件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5E22D-C2ED-C946-AA44-683154502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744" y="1718759"/>
            <a:ext cx="3022600" cy="1498600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8B1BF153-28E2-3E42-84C3-2DF0BF86D510}"/>
              </a:ext>
            </a:extLst>
          </p:cNvPr>
          <p:cNvSpPr/>
          <p:nvPr/>
        </p:nvSpPr>
        <p:spPr>
          <a:xfrm rot="10800000">
            <a:off x="3881024" y="1759380"/>
            <a:ext cx="45720" cy="328702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801A0B6-1429-264A-BB0C-6AD5BAA890A6}"/>
              </a:ext>
            </a:extLst>
          </p:cNvPr>
          <p:cNvSpPr/>
          <p:nvPr/>
        </p:nvSpPr>
        <p:spPr>
          <a:xfrm rot="10800000">
            <a:off x="3881024" y="2312349"/>
            <a:ext cx="45720" cy="328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7CD450F-E80C-494C-B369-371FADD280D4}"/>
              </a:ext>
            </a:extLst>
          </p:cNvPr>
          <p:cNvSpPr/>
          <p:nvPr/>
        </p:nvSpPr>
        <p:spPr>
          <a:xfrm rot="10800000">
            <a:off x="3872864" y="2827417"/>
            <a:ext cx="45720" cy="3287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25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ooko-reac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ECBDE"/>
      </a:accent1>
      <a:accent2>
        <a:srgbClr val="FAA300"/>
      </a:accent2>
      <a:accent3>
        <a:srgbClr val="C7393B"/>
      </a:accent3>
      <a:accent4>
        <a:srgbClr val="FFC000"/>
      </a:accent4>
      <a:accent5>
        <a:srgbClr val="2BF8CB"/>
      </a:accent5>
      <a:accent6>
        <a:srgbClr val="D76B7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ct-lec" id="{CE97D049-E286-9F4B-B500-5568AAC116D6}" vid="{B7C01D1F-0672-524E-AB60-B5C75017D2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Words>891</Words>
  <Application>Microsoft Macintosh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Monaco</vt:lpstr>
      <vt:lpstr>Rubik</vt:lpstr>
      <vt:lpstr>Office Theme</vt:lpstr>
      <vt:lpstr>React.js课程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</dc:creator>
  <cp:lastModifiedBy>XuZhe</cp:lastModifiedBy>
  <cp:revision>40</cp:revision>
  <dcterms:created xsi:type="dcterms:W3CDTF">2019-02-22T00:11:09Z</dcterms:created>
  <dcterms:modified xsi:type="dcterms:W3CDTF">2019-06-08T15:44:57Z</dcterms:modified>
</cp:coreProperties>
</file>