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808525" cy="30279975"/>
  <p:notesSz cx="6858000" cy="9144000"/>
  <p:defaultTextStyle>
    <a:defPPr>
      <a:defRPr lang="id-ID"/>
    </a:defPPr>
    <a:lvl1pPr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087563" indent="-1443038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175125" indent="-288607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262688" indent="-4329113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351838" indent="-5773738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102" y="402"/>
      </p:cViewPr>
      <p:guideLst>
        <p:guide orient="horz" pos="9537"/>
        <p:guide pos="134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640" y="9406421"/>
            <a:ext cx="36387247" cy="6490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280" y="17158652"/>
            <a:ext cx="29965967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AF0D6-F563-4333-8DCD-B85BAAD3E0A1}" type="datetimeFigureOut">
              <a:rPr lang="id-ID"/>
              <a:pPr>
                <a:defRPr/>
              </a:pPr>
              <a:t>01/10/2018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E40DE-8300-44C6-81FB-B002A66011F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6A4FE-B99D-499F-93B7-1884D98E06C5}" type="datetimeFigureOut">
              <a:rPr lang="id-ID"/>
              <a:pPr>
                <a:defRPr/>
              </a:pPr>
              <a:t>01/10/2018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01C4D-7AE7-4AE2-9B4C-A681E9D6566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51279" y="3820046"/>
            <a:ext cx="31853705" cy="813844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2732" y="3820046"/>
            <a:ext cx="94855068" cy="813844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3AAD9-9649-41F3-ACFE-D79DB60A7658}" type="datetimeFigureOut">
              <a:rPr lang="id-ID"/>
              <a:pPr>
                <a:defRPr/>
              </a:pPr>
              <a:t>01/10/2018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58B9F-45BA-4334-8450-01A45B45AC8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6CAFE-5CBF-4383-B7D8-09464D59D00C}" type="datetimeFigureOut">
              <a:rPr lang="id-ID"/>
              <a:pPr>
                <a:defRPr/>
              </a:pPr>
              <a:t>01/10/2018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31CCB-BAA7-4D28-9895-21C5BF64684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78" y="19457691"/>
            <a:ext cx="36387247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78" y="12833949"/>
            <a:ext cx="36387247" cy="6623742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881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2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49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352654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440818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528982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61714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70530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EE170-606F-4909-B656-BBDA852A7DC1}" type="datetimeFigureOut">
              <a:rPr lang="id-ID"/>
              <a:pPr>
                <a:defRPr/>
              </a:pPr>
              <a:t>01/10/2018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1A2E8-778D-4432-BB8D-0D44C98B7EA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2732" y="22254383"/>
            <a:ext cx="63350672" cy="6295010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46882" y="22254383"/>
            <a:ext cx="63358101" cy="6295010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CEAF8-9A68-4D3D-B79B-3153C4F44E8F}" type="datetimeFigureOut">
              <a:rPr lang="id-ID"/>
              <a:pPr>
                <a:defRPr/>
              </a:pPr>
              <a:t>01/10/2018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70F3E-BCE0-4445-B7E3-97C6E57A8A7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27" y="1212603"/>
            <a:ext cx="38527673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2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63" indent="0">
              <a:buNone/>
              <a:defRPr sz="9200" b="1"/>
            </a:lvl2pPr>
            <a:lvl3pPr marL="4176328" indent="0">
              <a:buNone/>
              <a:defRPr sz="8200" b="1"/>
            </a:lvl3pPr>
            <a:lvl4pPr marL="6264491" indent="0">
              <a:buNone/>
              <a:defRPr sz="7300" b="1"/>
            </a:lvl4pPr>
            <a:lvl5pPr marL="8352654" indent="0">
              <a:buNone/>
              <a:defRPr sz="7300" b="1"/>
            </a:lvl5pPr>
            <a:lvl6pPr marL="10440818" indent="0">
              <a:buNone/>
              <a:defRPr sz="7300" b="1"/>
            </a:lvl6pPr>
            <a:lvl7pPr marL="12528982" indent="0">
              <a:buNone/>
              <a:defRPr sz="7300" b="1"/>
            </a:lvl7pPr>
            <a:lvl8pPr marL="14617145" indent="0">
              <a:buNone/>
              <a:defRPr sz="7300" b="1"/>
            </a:lvl8pPr>
            <a:lvl9pPr marL="16705309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426" y="9602678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139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63" indent="0">
              <a:buNone/>
              <a:defRPr sz="9200" b="1"/>
            </a:lvl2pPr>
            <a:lvl3pPr marL="4176328" indent="0">
              <a:buNone/>
              <a:defRPr sz="8200" b="1"/>
            </a:lvl3pPr>
            <a:lvl4pPr marL="6264491" indent="0">
              <a:buNone/>
              <a:defRPr sz="7300" b="1"/>
            </a:lvl4pPr>
            <a:lvl5pPr marL="8352654" indent="0">
              <a:buNone/>
              <a:defRPr sz="7300" b="1"/>
            </a:lvl5pPr>
            <a:lvl6pPr marL="10440818" indent="0">
              <a:buNone/>
              <a:defRPr sz="7300" b="1"/>
            </a:lvl6pPr>
            <a:lvl7pPr marL="12528982" indent="0">
              <a:buNone/>
              <a:defRPr sz="7300" b="1"/>
            </a:lvl7pPr>
            <a:lvl8pPr marL="14617145" indent="0">
              <a:buNone/>
              <a:defRPr sz="7300" b="1"/>
            </a:lvl8pPr>
            <a:lvl9pPr marL="16705309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139" y="9602678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FDC02-DD40-40BA-8AB3-0CE047A9490E}" type="datetimeFigureOut">
              <a:rPr lang="id-ID"/>
              <a:pPr>
                <a:defRPr/>
              </a:pPr>
              <a:t>01/10/2018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D4C08-D170-49B9-BBB2-256B0FD17D4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D6BB9-9680-4775-ACB0-4FCB99432A33}" type="datetimeFigureOut">
              <a:rPr lang="id-ID"/>
              <a:pPr>
                <a:defRPr/>
              </a:pPr>
              <a:t>01/10/2018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C1722-CD58-4034-A95F-A87CD36D595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32BB2-0CE7-4589-AC2F-CB432248EE1A}" type="datetimeFigureOut">
              <a:rPr lang="id-ID"/>
              <a:pPr>
                <a:defRPr/>
              </a:pPr>
              <a:t>01/10/2018</a:t>
            </a:fld>
            <a:endParaRPr lang="id-ID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3066F-9A12-40B3-BF21-3C3D7608F16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29" y="1205591"/>
            <a:ext cx="14083710" cy="5130774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7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429" y="6336368"/>
            <a:ext cx="14083710" cy="20712346"/>
          </a:xfrm>
        </p:spPr>
        <p:txBody>
          <a:bodyPr/>
          <a:lstStyle>
            <a:lvl1pPr marL="0" indent="0">
              <a:buNone/>
              <a:defRPr sz="6300"/>
            </a:lvl1pPr>
            <a:lvl2pPr marL="2088163" indent="0">
              <a:buNone/>
              <a:defRPr sz="5500"/>
            </a:lvl2pPr>
            <a:lvl3pPr marL="4176328" indent="0">
              <a:buNone/>
              <a:defRPr sz="4500"/>
            </a:lvl3pPr>
            <a:lvl4pPr marL="6264491" indent="0">
              <a:buNone/>
              <a:defRPr sz="4100"/>
            </a:lvl4pPr>
            <a:lvl5pPr marL="8352654" indent="0">
              <a:buNone/>
              <a:defRPr sz="4100"/>
            </a:lvl5pPr>
            <a:lvl6pPr marL="10440818" indent="0">
              <a:buNone/>
              <a:defRPr sz="4100"/>
            </a:lvl6pPr>
            <a:lvl7pPr marL="12528982" indent="0">
              <a:buNone/>
              <a:defRPr sz="4100"/>
            </a:lvl7pPr>
            <a:lvl8pPr marL="14617145" indent="0">
              <a:buNone/>
              <a:defRPr sz="4100"/>
            </a:lvl8pPr>
            <a:lvl9pPr marL="16705309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D178-12FA-45A4-9D8D-4C1B787A91CC}" type="datetimeFigureOut">
              <a:rPr lang="id-ID"/>
              <a:pPr>
                <a:defRPr/>
              </a:pPr>
              <a:t>01/10/2018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FFA4D-A5F0-47BD-91A8-7BE2EE69658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770" y="21195983"/>
            <a:ext cx="25685115" cy="2502306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0770" y="2705571"/>
            <a:ext cx="25685115" cy="18167985"/>
          </a:xfrm>
        </p:spPr>
        <p:txBody>
          <a:bodyPr rtlCol="0">
            <a:normAutofit/>
          </a:bodyPr>
          <a:lstStyle>
            <a:lvl1pPr marL="0" indent="0">
              <a:buNone/>
              <a:defRPr sz="14700"/>
            </a:lvl1pPr>
            <a:lvl2pPr marL="2088163" indent="0">
              <a:buNone/>
              <a:defRPr sz="12800"/>
            </a:lvl2pPr>
            <a:lvl3pPr marL="4176328" indent="0">
              <a:buNone/>
              <a:defRPr sz="11000"/>
            </a:lvl3pPr>
            <a:lvl4pPr marL="6264491" indent="0">
              <a:buNone/>
              <a:defRPr sz="9200"/>
            </a:lvl4pPr>
            <a:lvl5pPr marL="8352654" indent="0">
              <a:buNone/>
              <a:defRPr sz="9200"/>
            </a:lvl5pPr>
            <a:lvl6pPr marL="10440818" indent="0">
              <a:buNone/>
              <a:defRPr sz="9200"/>
            </a:lvl6pPr>
            <a:lvl7pPr marL="12528982" indent="0">
              <a:buNone/>
              <a:defRPr sz="9200"/>
            </a:lvl7pPr>
            <a:lvl8pPr marL="14617145" indent="0">
              <a:buNone/>
              <a:defRPr sz="9200"/>
            </a:lvl8pPr>
            <a:lvl9pPr marL="16705309" indent="0">
              <a:buNone/>
              <a:defRPr sz="92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770" y="23698289"/>
            <a:ext cx="25685115" cy="3553689"/>
          </a:xfrm>
        </p:spPr>
        <p:txBody>
          <a:bodyPr/>
          <a:lstStyle>
            <a:lvl1pPr marL="0" indent="0">
              <a:buNone/>
              <a:defRPr sz="6300"/>
            </a:lvl1pPr>
            <a:lvl2pPr marL="2088163" indent="0">
              <a:buNone/>
              <a:defRPr sz="5500"/>
            </a:lvl2pPr>
            <a:lvl3pPr marL="4176328" indent="0">
              <a:buNone/>
              <a:defRPr sz="4500"/>
            </a:lvl3pPr>
            <a:lvl4pPr marL="6264491" indent="0">
              <a:buNone/>
              <a:defRPr sz="4100"/>
            </a:lvl4pPr>
            <a:lvl5pPr marL="8352654" indent="0">
              <a:buNone/>
              <a:defRPr sz="4100"/>
            </a:lvl5pPr>
            <a:lvl6pPr marL="10440818" indent="0">
              <a:buNone/>
              <a:defRPr sz="4100"/>
            </a:lvl6pPr>
            <a:lvl7pPr marL="12528982" indent="0">
              <a:buNone/>
              <a:defRPr sz="4100"/>
            </a:lvl7pPr>
            <a:lvl8pPr marL="14617145" indent="0">
              <a:buNone/>
              <a:defRPr sz="4100"/>
            </a:lvl8pPr>
            <a:lvl9pPr marL="16705309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CA79B-899E-481A-8263-0C21F1C05EE6}" type="datetimeFigureOut">
              <a:rPr lang="id-ID"/>
              <a:pPr>
                <a:defRPr/>
              </a:pPr>
              <a:t>01/10/2018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8352F-D4D6-45E0-8070-A9A4A6786F9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41538" y="1212850"/>
            <a:ext cx="38525450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32" tIns="208816" rIns="417632" bIns="2088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id-ID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1538" y="7064375"/>
            <a:ext cx="38525450" cy="1998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32" tIns="208816" rIns="417632" bIns="2088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1538" y="28065413"/>
            <a:ext cx="9988550" cy="1611312"/>
          </a:xfrm>
          <a:prstGeom prst="rect">
            <a:avLst/>
          </a:prstGeom>
        </p:spPr>
        <p:txBody>
          <a:bodyPr vert="horz" lIns="417632" tIns="208816" rIns="417632" bIns="208816" rtlCol="0" anchor="ctr"/>
          <a:lstStyle>
            <a:lvl1pPr algn="l" defTabSz="4176328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D6A495-0D28-48BA-A22C-5C2C083F2C50}" type="datetimeFigureOut">
              <a:rPr lang="id-ID"/>
              <a:pPr>
                <a:defRPr/>
              </a:pPr>
              <a:t>01/10/2018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5638" y="28065413"/>
            <a:ext cx="13557250" cy="1611312"/>
          </a:xfrm>
          <a:prstGeom prst="rect">
            <a:avLst/>
          </a:prstGeom>
        </p:spPr>
        <p:txBody>
          <a:bodyPr vert="horz" lIns="417632" tIns="208816" rIns="417632" bIns="208816" rtlCol="0" anchor="ctr"/>
          <a:lstStyle>
            <a:lvl1pPr algn="ctr" defTabSz="4176328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8438" y="28065413"/>
            <a:ext cx="9988550" cy="1611312"/>
          </a:xfrm>
          <a:prstGeom prst="rect">
            <a:avLst/>
          </a:prstGeom>
        </p:spPr>
        <p:txBody>
          <a:bodyPr vert="horz" lIns="417632" tIns="208816" rIns="417632" bIns="208816" rtlCol="0" anchor="ctr"/>
          <a:lstStyle>
            <a:lvl1pPr algn="r" defTabSz="4176328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063C16C-2FB5-4D88-976A-986119E91F5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5125" rtl="0" eaLnBrk="0" fontAlgn="base" hangingPunct="0">
        <a:spcBef>
          <a:spcPct val="0"/>
        </a:spcBef>
        <a:spcAft>
          <a:spcPct val="0"/>
        </a:spcAft>
        <a:defRPr sz="20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75125" rtl="0" eaLnBrk="0" fontAlgn="base" hangingPunct="0">
        <a:spcBef>
          <a:spcPct val="0"/>
        </a:spcBef>
        <a:spcAft>
          <a:spcPct val="0"/>
        </a:spcAft>
        <a:defRPr sz="20200">
          <a:solidFill>
            <a:schemeClr val="tx1"/>
          </a:solidFill>
          <a:latin typeface="Calibri" pitchFamily="34" charset="0"/>
        </a:defRPr>
      </a:lvl2pPr>
      <a:lvl3pPr algn="ctr" defTabSz="4175125" rtl="0" eaLnBrk="0" fontAlgn="base" hangingPunct="0">
        <a:spcBef>
          <a:spcPct val="0"/>
        </a:spcBef>
        <a:spcAft>
          <a:spcPct val="0"/>
        </a:spcAft>
        <a:defRPr sz="20200">
          <a:solidFill>
            <a:schemeClr val="tx1"/>
          </a:solidFill>
          <a:latin typeface="Calibri" pitchFamily="34" charset="0"/>
        </a:defRPr>
      </a:lvl3pPr>
      <a:lvl4pPr algn="ctr" defTabSz="4175125" rtl="0" eaLnBrk="0" fontAlgn="base" hangingPunct="0">
        <a:spcBef>
          <a:spcPct val="0"/>
        </a:spcBef>
        <a:spcAft>
          <a:spcPct val="0"/>
        </a:spcAft>
        <a:defRPr sz="20200">
          <a:solidFill>
            <a:schemeClr val="tx1"/>
          </a:solidFill>
          <a:latin typeface="Calibri" pitchFamily="34" charset="0"/>
        </a:defRPr>
      </a:lvl4pPr>
      <a:lvl5pPr algn="ctr" defTabSz="4175125" rtl="0" eaLnBrk="0" fontAlgn="base" hangingPunct="0">
        <a:spcBef>
          <a:spcPct val="0"/>
        </a:spcBef>
        <a:spcAft>
          <a:spcPct val="0"/>
        </a:spcAft>
        <a:defRPr sz="20200">
          <a:solidFill>
            <a:schemeClr val="tx1"/>
          </a:solidFill>
          <a:latin typeface="Calibri" pitchFamily="34" charset="0"/>
        </a:defRPr>
      </a:lvl5pPr>
      <a:lvl6pPr marL="644515" algn="ctr" defTabSz="4175919" rtl="0" fontAlgn="base">
        <a:spcBef>
          <a:spcPct val="0"/>
        </a:spcBef>
        <a:spcAft>
          <a:spcPct val="0"/>
        </a:spcAft>
        <a:defRPr sz="20200">
          <a:solidFill>
            <a:schemeClr val="tx1"/>
          </a:solidFill>
          <a:latin typeface="Calibri" pitchFamily="34" charset="0"/>
        </a:defRPr>
      </a:lvl6pPr>
      <a:lvl7pPr marL="1289030" algn="ctr" defTabSz="4175919" rtl="0" fontAlgn="base">
        <a:spcBef>
          <a:spcPct val="0"/>
        </a:spcBef>
        <a:spcAft>
          <a:spcPct val="0"/>
        </a:spcAft>
        <a:defRPr sz="20200">
          <a:solidFill>
            <a:schemeClr val="tx1"/>
          </a:solidFill>
          <a:latin typeface="Calibri" pitchFamily="34" charset="0"/>
        </a:defRPr>
      </a:lvl7pPr>
      <a:lvl8pPr marL="1933545" algn="ctr" defTabSz="4175919" rtl="0" fontAlgn="base">
        <a:spcBef>
          <a:spcPct val="0"/>
        </a:spcBef>
        <a:spcAft>
          <a:spcPct val="0"/>
        </a:spcAft>
        <a:defRPr sz="20200">
          <a:solidFill>
            <a:schemeClr val="tx1"/>
          </a:solidFill>
          <a:latin typeface="Calibri" pitchFamily="34" charset="0"/>
        </a:defRPr>
      </a:lvl8pPr>
      <a:lvl9pPr marL="2578059" algn="ctr" defTabSz="4175919" rtl="0" fontAlgn="base">
        <a:spcBef>
          <a:spcPct val="0"/>
        </a:spcBef>
        <a:spcAft>
          <a:spcPct val="0"/>
        </a:spcAft>
        <a:defRPr sz="20200">
          <a:solidFill>
            <a:schemeClr val="tx1"/>
          </a:solidFill>
          <a:latin typeface="Calibri" pitchFamily="34" charset="0"/>
        </a:defRPr>
      </a:lvl9pPr>
    </p:titleStyle>
    <p:bodyStyle>
      <a:lvl1pPr marL="1563688" indent="-1563688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3338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113" indent="-1041400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5675" indent="-1041400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238" indent="-1041400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01" indent="-1044082" algn="l" defTabSz="4176328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064" indent="-1044082" algn="l" defTabSz="4176328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27" indent="-1044082" algn="l" defTabSz="4176328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390" indent="-1044082" algn="l" defTabSz="4176328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417632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63" algn="l" defTabSz="417632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28" algn="l" defTabSz="417632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491" algn="l" defTabSz="417632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54" algn="l" defTabSz="417632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18" algn="l" defTabSz="417632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982" algn="l" defTabSz="417632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45" algn="l" defTabSz="417632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09" algn="l" defTabSz="417632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3763" y="1495425"/>
            <a:ext cx="21540787" cy="2730500"/>
          </a:xfrm>
          <a:ln>
            <a:solidFill>
              <a:schemeClr val="bg1">
                <a:lumMod val="50000"/>
              </a:schemeClr>
            </a:solidFill>
          </a:ln>
        </p:spPr>
        <p:txBody>
          <a:bodyPr rtlCol="0">
            <a:noAutofit/>
          </a:bodyPr>
          <a:lstStyle/>
          <a:p>
            <a:pPr algn="r" defTabSz="4176328" eaLnBrk="1" fontAlgn="auto" hangingPunct="1">
              <a:spcAft>
                <a:spcPts val="0"/>
              </a:spcAft>
              <a:defRPr/>
            </a:pPr>
            <a:r>
              <a:rPr lang="en-US" sz="9600" dirty="0" smtClean="0">
                <a:solidFill>
                  <a:srgbClr val="FFFF00"/>
                </a:solidFill>
              </a:rPr>
              <a:t>Single Sign-on Development</a:t>
            </a:r>
            <a:br>
              <a:rPr lang="en-US" sz="9600" dirty="0" smtClean="0">
                <a:solidFill>
                  <a:srgbClr val="FFFF00"/>
                </a:solidFill>
              </a:rPr>
            </a:br>
            <a:r>
              <a:rPr lang="en-US" sz="9600" dirty="0" smtClean="0">
                <a:solidFill>
                  <a:srgbClr val="FFFF00"/>
                </a:solidFill>
              </a:rPr>
              <a:t>for Token-based User Authentication</a:t>
            </a:r>
            <a:endParaRPr lang="id-ID" sz="9600" dirty="0" smtClean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032038" y="6327775"/>
            <a:ext cx="11747500" cy="21829713"/>
          </a:xfrm>
          <a:prstGeom prst="rect">
            <a:avLst/>
          </a:prstGeom>
        </p:spPr>
        <p:txBody>
          <a:bodyPr lIns="417632" tIns="208816" rIns="417632" bIns="208816">
            <a:normAutofit/>
          </a:bodyPr>
          <a:lstStyle/>
          <a:p>
            <a:pPr algn="ctr" defTabSz="4176328" fontAlgn="auto">
              <a:spcBef>
                <a:spcPct val="20000"/>
              </a:spcBef>
              <a:spcAft>
                <a:spcPts val="0"/>
              </a:spcAft>
              <a:defRPr/>
            </a:pPr>
            <a:endParaRPr lang="id-ID" sz="147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111163" y="6327775"/>
            <a:ext cx="9810750" cy="21829713"/>
          </a:xfrm>
          <a:prstGeom prst="rect">
            <a:avLst/>
          </a:prstGeom>
        </p:spPr>
        <p:txBody>
          <a:bodyPr lIns="417632" tIns="208816" rIns="417632" bIns="208816">
            <a:normAutofit/>
          </a:bodyPr>
          <a:lstStyle/>
          <a:p>
            <a:pPr algn="ctr" defTabSz="4176328" fontAlgn="auto">
              <a:spcBef>
                <a:spcPct val="20000"/>
              </a:spcBef>
              <a:spcAft>
                <a:spcPts val="0"/>
              </a:spcAft>
              <a:defRPr/>
            </a:pPr>
            <a:endParaRPr lang="id-ID" sz="147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392363" y="7429500"/>
            <a:ext cx="9202737" cy="961231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417632" tIns="208816" rIns="417632" bIns="208816" anchor="ctr">
            <a:normAutofit fontScale="97500"/>
          </a:bodyPr>
          <a:lstStyle/>
          <a:p>
            <a:pPr algn="r" defTabSz="4176328" fontAlgn="auto">
              <a:spcAft>
                <a:spcPts val="0"/>
              </a:spcAft>
              <a:defRPr/>
            </a:pPr>
            <a:r>
              <a:rPr lang="en-US" sz="9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</a:t>
            </a:r>
            <a:endParaRPr lang="id-ID" sz="9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4176328" fontAlgn="auto">
              <a:spcAft>
                <a:spcPts val="0"/>
              </a:spcAft>
              <a:defRPr/>
            </a:pPr>
            <a:r>
              <a:rPr lang="en-US" sz="5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Single sign-on is now more popular with application era shifting to web-based application. But not all single sign-on tool </a:t>
            </a:r>
            <a:r>
              <a:rPr lang="en-US" sz="580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is </a:t>
            </a:r>
            <a:r>
              <a:rPr lang="en-US" sz="580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easy </a:t>
            </a:r>
            <a:r>
              <a:rPr lang="en-US" sz="5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to integrate with existing applications.</a:t>
            </a:r>
          </a:p>
          <a:p>
            <a:pPr algn="r" defTabSz="4176328" fontAlgn="auto">
              <a:spcAft>
                <a:spcPts val="0"/>
              </a:spcAft>
              <a:defRPr/>
            </a:pPr>
            <a:endParaRPr lang="id-ID" sz="113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2201525" y="7429500"/>
            <a:ext cx="9201150" cy="2052796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417632" tIns="208816" rIns="417632" bIns="208816" anchor="ctr">
            <a:normAutofit fontScale="97500"/>
          </a:bodyPr>
          <a:lstStyle/>
          <a:p>
            <a:pPr algn="r" defTabSz="4176328" fontAlgn="auto">
              <a:spcAft>
                <a:spcPts val="0"/>
              </a:spcAft>
              <a:defRPr/>
            </a:pPr>
            <a:r>
              <a:rPr lang="en-US" sz="11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</a:t>
            </a:r>
            <a:endParaRPr lang="id-ID" sz="11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 defTabSz="4176328" fontAlgn="auto">
              <a:spcAft>
                <a:spcPts val="0"/>
              </a:spcAft>
              <a:defRPr/>
            </a:pPr>
            <a:endParaRPr lang="en-US" sz="11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 defTabSz="4176328" fontAlgn="auto">
              <a:spcAft>
                <a:spcPts val="0"/>
              </a:spcAft>
              <a:defRPr/>
            </a:pPr>
            <a:endParaRPr lang="en-US" sz="11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 defTabSz="4176328" fontAlgn="auto">
              <a:spcAft>
                <a:spcPts val="0"/>
              </a:spcAft>
              <a:defRPr/>
            </a:pPr>
            <a:endParaRPr lang="en-US" sz="11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 defTabSz="4176328" fontAlgn="auto">
              <a:spcAft>
                <a:spcPts val="0"/>
              </a:spcAft>
              <a:defRPr/>
            </a:pPr>
            <a:endParaRPr lang="en-US" sz="11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 defTabSz="4176328" fontAlgn="auto">
              <a:spcAft>
                <a:spcPts val="0"/>
              </a:spcAft>
              <a:defRPr/>
            </a:pPr>
            <a:endParaRPr lang="en-US" sz="11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 defTabSz="4176328" fontAlgn="auto">
              <a:spcAft>
                <a:spcPts val="0"/>
              </a:spcAft>
              <a:defRPr/>
            </a:pPr>
            <a:r>
              <a:rPr lang="id-ID" sz="5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.</a:t>
            </a:r>
            <a:endParaRPr lang="id-ID" sz="58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  <a:p>
            <a:pPr algn="r" defTabSz="4176328" fontAlgn="auto">
              <a:spcAft>
                <a:spcPts val="0"/>
              </a:spcAft>
              <a:defRPr/>
            </a:pPr>
            <a:endParaRPr lang="id-ID" sz="58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  <a:p>
            <a:pPr algn="r" defTabSz="4176328" fontAlgn="auto">
              <a:spcAft>
                <a:spcPts val="0"/>
              </a:spcAft>
              <a:defRPr/>
            </a:pPr>
            <a:endParaRPr lang="id-ID" sz="79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 defTabSz="4176328" fontAlgn="auto">
              <a:spcAft>
                <a:spcPts val="0"/>
              </a:spcAft>
              <a:defRPr/>
            </a:pPr>
            <a:endParaRPr lang="id-ID" sz="79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 defTabSz="4176328" fontAlgn="auto">
              <a:spcAft>
                <a:spcPts val="0"/>
              </a:spcAft>
              <a:defRPr/>
            </a:pPr>
            <a:endParaRPr lang="id-ID" sz="79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 defTabSz="4176328" fontAlgn="auto">
              <a:spcAft>
                <a:spcPts val="0"/>
              </a:spcAft>
              <a:defRPr/>
            </a:pPr>
            <a:r>
              <a:rPr lang="id-ID" sz="7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r" defTabSz="4176328" fontAlgn="auto">
              <a:spcAft>
                <a:spcPts val="0"/>
              </a:spcAft>
              <a:defRPr/>
            </a:pPr>
            <a:endParaRPr lang="id-ID" sz="11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 defTabSz="4176328" fontAlgn="auto">
              <a:spcAft>
                <a:spcPts val="0"/>
              </a:spcAft>
              <a:defRPr/>
            </a:pPr>
            <a:endParaRPr lang="id-ID" sz="11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1910675" y="7429500"/>
            <a:ext cx="9202738" cy="2052796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417632" tIns="208816" rIns="417632" bIns="208816" anchor="ctr">
            <a:normAutofit fontScale="97500"/>
          </a:bodyPr>
          <a:lstStyle/>
          <a:p>
            <a:pPr algn="r" defTabSz="4176328" fontAlgn="auto">
              <a:spcAft>
                <a:spcPts val="0"/>
              </a:spcAft>
              <a:defRPr/>
            </a:pPr>
            <a:r>
              <a:rPr lang="en-US" sz="11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Testing</a:t>
            </a:r>
            <a:endParaRPr lang="id-ID" sz="11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4176328" fontAlgn="auto">
              <a:spcAft>
                <a:spcPts val="0"/>
              </a:spcAft>
              <a:defRPr/>
            </a:pPr>
            <a:r>
              <a:rPr lang="en-US" sz="5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Tested with functional testing and integration testing.</a:t>
            </a:r>
          </a:p>
          <a:p>
            <a:pPr defTabSz="4176328" fontAlgn="auto">
              <a:spcAft>
                <a:spcPts val="0"/>
              </a:spcAft>
              <a:defRPr/>
            </a:pPr>
            <a:endParaRPr lang="en-US" sz="58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  <a:p>
            <a:pPr defTabSz="4176328" fontAlgn="auto">
              <a:spcAft>
                <a:spcPts val="0"/>
              </a:spcAft>
              <a:defRPr/>
            </a:pPr>
            <a:r>
              <a:rPr lang="en-US" sz="5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Functional testing is </a:t>
            </a:r>
            <a:r>
              <a:rPr lang="en-US" sz="5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using </a:t>
            </a:r>
            <a:r>
              <a:rPr lang="en-US" sz="5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following requirement:</a:t>
            </a:r>
          </a:p>
          <a:p>
            <a:pPr marL="1143000" indent="-1143000" defTabSz="4176328" fontAlgn="auto">
              <a:spcAft>
                <a:spcPts val="0"/>
              </a:spcAft>
              <a:buAutoNum type="arabicPeriod"/>
              <a:defRPr/>
            </a:pPr>
            <a:r>
              <a:rPr lang="en-US" sz="5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User registration.</a:t>
            </a:r>
          </a:p>
          <a:p>
            <a:pPr marL="1143000" indent="-1143000" defTabSz="4176328" fontAlgn="auto">
              <a:spcAft>
                <a:spcPts val="0"/>
              </a:spcAft>
              <a:buAutoNum type="arabicPeriod"/>
              <a:defRPr/>
            </a:pPr>
            <a:r>
              <a:rPr lang="en-US" sz="5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User login.</a:t>
            </a:r>
          </a:p>
          <a:p>
            <a:pPr marL="1143000" indent="-1143000" defTabSz="4176328" fontAlgn="auto">
              <a:spcAft>
                <a:spcPts val="0"/>
              </a:spcAft>
              <a:buAutoNum type="arabicPeriod"/>
              <a:defRPr/>
            </a:pPr>
            <a:r>
              <a:rPr lang="en-US" sz="5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User token validation.</a:t>
            </a:r>
          </a:p>
          <a:p>
            <a:pPr marL="1143000" indent="-1143000" defTabSz="4176328" fontAlgn="auto">
              <a:spcAft>
                <a:spcPts val="0"/>
              </a:spcAft>
              <a:buAutoNum type="arabicPeriod"/>
              <a:defRPr/>
            </a:pPr>
            <a:r>
              <a:rPr lang="en-US" sz="5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App management for dashboard.</a:t>
            </a:r>
          </a:p>
          <a:p>
            <a:pPr marL="1143000" indent="-1143000" defTabSz="4176328" fontAlgn="auto">
              <a:spcAft>
                <a:spcPts val="0"/>
              </a:spcAft>
              <a:buAutoNum type="arabicPeriod"/>
              <a:defRPr/>
            </a:pPr>
            <a:r>
              <a:rPr lang="en-US" sz="5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User management for dashboard.</a:t>
            </a:r>
          </a:p>
          <a:p>
            <a:pPr defTabSz="4176328" fontAlgn="auto">
              <a:spcAft>
                <a:spcPts val="0"/>
              </a:spcAft>
              <a:defRPr/>
            </a:pPr>
            <a:endParaRPr lang="en-US" sz="5800" dirty="0" smtClean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  <a:p>
            <a:pPr defTabSz="4176328" fontAlgn="auto">
              <a:spcAft>
                <a:spcPts val="0"/>
              </a:spcAft>
              <a:defRPr/>
            </a:pPr>
            <a:r>
              <a:rPr lang="en-US" sz="5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In integration tests , SSO is integrated with following tech stacks.</a:t>
            </a:r>
          </a:p>
          <a:p>
            <a:pPr defTabSz="4176328" fontAlgn="auto">
              <a:spcAft>
                <a:spcPts val="0"/>
              </a:spcAft>
              <a:defRPr/>
            </a:pPr>
            <a:endParaRPr lang="en-US" sz="58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  <a:p>
            <a:pPr defTabSz="4176328" fontAlgn="auto">
              <a:spcAft>
                <a:spcPts val="0"/>
              </a:spcAft>
              <a:defRPr/>
            </a:pPr>
            <a:endParaRPr lang="en-US" sz="5800" dirty="0" smtClean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  <a:p>
            <a:pPr defTabSz="4176328" fontAlgn="auto">
              <a:spcAft>
                <a:spcPts val="0"/>
              </a:spcAft>
              <a:defRPr/>
            </a:pPr>
            <a:endParaRPr lang="en-US" sz="58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  <a:p>
            <a:pPr defTabSz="4176328" fontAlgn="auto">
              <a:spcAft>
                <a:spcPts val="0"/>
              </a:spcAft>
              <a:defRPr/>
            </a:pPr>
            <a:r>
              <a:rPr lang="en-US" sz="5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All tests passed.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8905200" y="1352550"/>
            <a:ext cx="11931650" cy="28035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417632" tIns="208816" rIns="417632" bIns="208816" anchor="ctr"/>
          <a:lstStyle/>
          <a:p>
            <a:pPr defTabSz="4176328" fontAlgn="auto">
              <a:spcAft>
                <a:spcPts val="0"/>
              </a:spcAft>
              <a:defRPr/>
            </a:pPr>
            <a:r>
              <a:rPr lang="en-US" sz="4800" dirty="0" err="1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Luqman</a:t>
            </a:r>
            <a:r>
              <a:rPr lang="en-US" sz="4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Arifin</a:t>
            </a:r>
            <a:r>
              <a:rPr lang="en-US" sz="4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Siswanto</a:t>
            </a:r>
            <a:r>
              <a:rPr lang="en-US" sz="4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/ 13513024</a:t>
            </a:r>
          </a:p>
          <a:p>
            <a:pPr defTabSz="4176328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l.arifin.siswanto@gmail.com</a:t>
            </a:r>
          </a:p>
          <a:p>
            <a:pPr defTabSz="4176328" fontAlgn="auto">
              <a:spcAft>
                <a:spcPts val="0"/>
              </a:spcAft>
              <a:defRPr/>
            </a:pPr>
            <a:r>
              <a:rPr lang="en-US" sz="4800" dirty="0" err="1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Adi</a:t>
            </a:r>
            <a:r>
              <a:rPr lang="en-US" sz="4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Mulyanto</a:t>
            </a:r>
            <a:r>
              <a:rPr lang="en-US" sz="4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, S.T., M.T.</a:t>
            </a:r>
          </a:p>
          <a:p>
            <a:pPr defTabSz="4176328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adi@informatika.org</a:t>
            </a:r>
            <a:endParaRPr lang="id-ID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9" name="Title 1"/>
          <p:cNvSpPr txBox="1">
            <a:spLocks/>
          </p:cNvSpPr>
          <p:nvPr/>
        </p:nvSpPr>
        <p:spPr>
          <a:xfrm>
            <a:off x="2392363" y="18343563"/>
            <a:ext cx="9202737" cy="96139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417632" tIns="208816" rIns="417632" bIns="208816" anchor="ctr">
            <a:normAutofit fontScale="97500"/>
          </a:bodyPr>
          <a:lstStyle/>
          <a:p>
            <a:pPr algn="r" defTabSz="4176328" fontAlgn="auto">
              <a:spcAft>
                <a:spcPts val="0"/>
              </a:spcAft>
              <a:defRPr/>
            </a:pPr>
            <a:r>
              <a:rPr lang="en-US" sz="9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</a:t>
            </a:r>
            <a:endParaRPr lang="id-ID" sz="9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4176328" fontAlgn="auto">
              <a:spcAft>
                <a:spcPts val="0"/>
              </a:spcAft>
              <a:defRPr/>
            </a:pPr>
            <a:r>
              <a:rPr lang="en-US" sz="58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Built a new single sign-on tool which preserve benefits of existing SSO tools, and eliminate weaknesses of existing SSO tools. Characteristics of proposed SSO is analyzed based on study of existing SSO tools.</a:t>
            </a:r>
            <a:endParaRPr lang="id-ID" sz="58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0" name="Flowchart: Decision 259"/>
          <p:cNvSpPr/>
          <p:nvPr/>
        </p:nvSpPr>
        <p:spPr>
          <a:xfrm>
            <a:off x="11898313" y="7429500"/>
            <a:ext cx="101600" cy="20527963"/>
          </a:xfrm>
          <a:prstGeom prst="flowChartDecision">
            <a:avLst/>
          </a:prstGeom>
          <a:solidFill>
            <a:srgbClr val="E871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903" tIns="64451" rIns="128903" bIns="64451" anchor="ctr"/>
          <a:lstStyle/>
          <a:p>
            <a:pPr algn="ctr" defTabSz="4176328" fontAlgn="auto">
              <a:spcBef>
                <a:spcPts val="0"/>
              </a:spcBef>
              <a:spcAft>
                <a:spcPts val="0"/>
              </a:spcAft>
              <a:defRPr/>
            </a:pPr>
            <a:endParaRPr lang="id-ID" dirty="0"/>
          </a:p>
        </p:txBody>
      </p:sp>
      <p:sp>
        <p:nvSpPr>
          <p:cNvPr id="263" name="Flowchart: Decision 262"/>
          <p:cNvSpPr/>
          <p:nvPr/>
        </p:nvSpPr>
        <p:spPr>
          <a:xfrm>
            <a:off x="21607463" y="7429500"/>
            <a:ext cx="101600" cy="20527963"/>
          </a:xfrm>
          <a:prstGeom prst="flowChartDecision">
            <a:avLst/>
          </a:prstGeom>
          <a:solidFill>
            <a:srgbClr val="E871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903" tIns="64451" rIns="128903" bIns="64451" anchor="ctr"/>
          <a:lstStyle/>
          <a:p>
            <a:pPr algn="ctr" defTabSz="4176328" fontAlgn="auto">
              <a:spcBef>
                <a:spcPts val="0"/>
              </a:spcBef>
              <a:spcAft>
                <a:spcPts val="0"/>
              </a:spcAft>
              <a:defRPr/>
            </a:pPr>
            <a:endParaRPr lang="id-ID" dirty="0"/>
          </a:p>
        </p:txBody>
      </p:sp>
      <p:sp>
        <p:nvSpPr>
          <p:cNvPr id="264" name="Flowchart: Decision 263"/>
          <p:cNvSpPr/>
          <p:nvPr/>
        </p:nvSpPr>
        <p:spPr>
          <a:xfrm>
            <a:off x="31315025" y="7429500"/>
            <a:ext cx="101600" cy="20527963"/>
          </a:xfrm>
          <a:prstGeom prst="flowChartDecision">
            <a:avLst/>
          </a:prstGeom>
          <a:solidFill>
            <a:srgbClr val="E871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903" tIns="64451" rIns="128903" bIns="64451" anchor="ctr"/>
          <a:lstStyle/>
          <a:p>
            <a:pPr algn="ctr" defTabSz="4176328" fontAlgn="auto">
              <a:spcBef>
                <a:spcPts val="0"/>
              </a:spcBef>
              <a:spcAft>
                <a:spcPts val="0"/>
              </a:spcAft>
              <a:defRPr/>
            </a:pPr>
            <a:endParaRPr lang="id-ID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1634113" y="7673975"/>
            <a:ext cx="9202737" cy="1466681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417632" tIns="208816" rIns="417632" bIns="208816" anchor="ctr">
            <a:normAutofit fontScale="82500" lnSpcReduction="10000"/>
          </a:bodyPr>
          <a:lstStyle/>
          <a:p>
            <a:pPr algn="r" defTabSz="4176328" fontAlgn="auto">
              <a:spcAft>
                <a:spcPts val="0"/>
              </a:spcAft>
              <a:defRPr/>
            </a:pPr>
            <a:r>
              <a:rPr lang="en-US" sz="9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  <a:endParaRPr lang="id-ID" sz="90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1143000" indent="-1143000" defTabSz="4176328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57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SSO can be implemented using HTTP to accomplish language-agnostic.</a:t>
            </a:r>
          </a:p>
          <a:p>
            <a:pPr marL="1143000" indent="-1143000" defTabSz="4176328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57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SSO should have these following characteristics: easy to integrate, has good documentation, has a working sample application, has dashboard for monitoring, open-source, self-hosted server, and inter-component communication is using secure transport.</a:t>
            </a:r>
          </a:p>
          <a:p>
            <a:pPr marL="1143000" indent="-1143000" defTabSz="4176328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57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API contract is important to standardize communication.</a:t>
            </a:r>
          </a:p>
          <a:p>
            <a:pPr marL="1143000" indent="-1143000" defTabSz="4176328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57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There are some differences in integrating back-end application and front-end application because of CORS issues.</a:t>
            </a:r>
            <a:endParaRPr lang="id-ID" sz="113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1634113" y="22340786"/>
            <a:ext cx="9202737" cy="586115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417632" tIns="208816" rIns="417632" bIns="208816" anchor="ctr">
            <a:normAutofit fontScale="60000" lnSpcReduction="20000"/>
          </a:bodyPr>
          <a:lstStyle/>
          <a:p>
            <a:pPr algn="r" defTabSz="4176328" fontAlgn="auto">
              <a:spcAft>
                <a:spcPts val="0"/>
              </a:spcAft>
              <a:defRPr/>
            </a:pPr>
            <a:r>
              <a:rPr lang="en-US" sz="9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</a:t>
            </a:r>
            <a:endParaRPr lang="en-US" sz="11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914400" indent="-914400" defTabSz="4176328" fontAlgn="auto">
              <a:spcAft>
                <a:spcPts val="0"/>
              </a:spcAft>
              <a:buAutoNum type="arabicPeriod"/>
              <a:defRPr/>
            </a:pPr>
            <a:r>
              <a:rPr lang="en-US" sz="4700" dirty="0" err="1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Adabala</a:t>
            </a:r>
            <a:r>
              <a:rPr lang="en-US" sz="47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, S., </a:t>
            </a:r>
            <a:r>
              <a:rPr lang="en-US" sz="47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Matsunaga</a:t>
            </a:r>
            <a:r>
              <a:rPr lang="en-US" sz="47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, A., </a:t>
            </a:r>
            <a:r>
              <a:rPr lang="en-US" sz="47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Tsugawa</a:t>
            </a:r>
            <a:r>
              <a:rPr lang="en-US" sz="47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, M., </a:t>
            </a:r>
            <a:r>
              <a:rPr lang="en-US" sz="47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Figueiredo</a:t>
            </a:r>
            <a:r>
              <a:rPr lang="en-US" sz="47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, R., &amp; Fortes, J. A. B. </a:t>
            </a:r>
            <a:r>
              <a:rPr lang="en-US" sz="4700" i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Single Sign-On in In-VIGO: Role-based Access via Delegation Mechanisms Using Short-lived User Identities</a:t>
            </a:r>
            <a:r>
              <a:rPr lang="en-US" sz="47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. ACIS Laboratory, University of Florida, Gainesville</a:t>
            </a:r>
            <a:r>
              <a:rPr lang="en-US" sz="47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914400" indent="-914400" defTabSz="4176328" fontAlgn="auto">
              <a:spcAft>
                <a:spcPts val="0"/>
              </a:spcAft>
              <a:buAutoNum type="arabicPeriod"/>
              <a:defRPr/>
            </a:pPr>
            <a:r>
              <a:rPr lang="en-US" sz="47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Jackson, Nic. (2017). </a:t>
            </a:r>
            <a:r>
              <a:rPr lang="en-US" sz="4700" i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Building </a:t>
            </a:r>
            <a:r>
              <a:rPr lang="en-US" sz="4700" i="1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Microservices</a:t>
            </a:r>
            <a:r>
              <a:rPr lang="en-US" sz="4700" i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with Go</a:t>
            </a:r>
            <a:r>
              <a:rPr lang="en-US" sz="47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. Birmingham: </a:t>
            </a:r>
            <a:r>
              <a:rPr lang="en-US" sz="47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Packt</a:t>
            </a:r>
            <a:r>
              <a:rPr lang="en-US" sz="47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Publishing.</a:t>
            </a:r>
            <a:endParaRPr lang="en-US" sz="4700" dirty="0" smtClean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  <a:p>
            <a:pPr marL="914400" indent="-914400" defTabSz="4176328" fontAlgn="auto">
              <a:spcAft>
                <a:spcPts val="0"/>
              </a:spcAft>
              <a:buAutoNum type="arabicPeriod"/>
              <a:defRPr/>
            </a:pPr>
            <a:r>
              <a:rPr lang="id-ID" sz="48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Kristanto, R. F. (2011). </a:t>
            </a:r>
            <a:r>
              <a:rPr lang="id-ID" sz="4800" i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Otentikasi dan Otorisasi Terpusat pada Aplikasi Web di Lingkungan Informatika ITB</a:t>
            </a:r>
            <a:r>
              <a:rPr lang="id-ID" sz="48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. Program Studi Teknik Informatika, Institut Teknologi Bandung.</a:t>
            </a:r>
          </a:p>
        </p:txBody>
      </p:sp>
      <p:pic>
        <p:nvPicPr>
          <p:cNvPr id="1026" name="Picture 2" descr="D:\My Documents\Informatika ITB Sem. 8\Tugas Akhir II\gambar\Mekanisme Minisso - Engli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646" y="9883403"/>
            <a:ext cx="626490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y Documents\Informatika ITB Sem. 8\Tugas Akhir II\gambar\Arsitektur Eksternal - Englis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334" y="14822488"/>
            <a:ext cx="424815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My Documents\Informatika ITB Sem. 8\Tugas Akhir II\gambar\Arsitektur Internal - Englis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8010" y="14590713"/>
            <a:ext cx="334327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My Documents\Informatika ITB Sem. 8\Tugas Akhir II\gambar\Diagram Kela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20900627"/>
            <a:ext cx="9058275" cy="62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My Documents\Informatika ITB Sem. 8\Tugas Akhir II\gambar\Sta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694" y="24501027"/>
            <a:ext cx="40767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309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Single Sign-on Development for Token-based User Authentication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fan</dc:creator>
  <cp:lastModifiedBy>Luqman A. Siswanto</cp:lastModifiedBy>
  <cp:revision>43</cp:revision>
  <dcterms:created xsi:type="dcterms:W3CDTF">2010-12-15T13:20:22Z</dcterms:created>
  <dcterms:modified xsi:type="dcterms:W3CDTF">2018-10-01T01:33:48Z</dcterms:modified>
</cp:coreProperties>
</file>