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9" r:id="rId2"/>
    <p:sldId id="294" r:id="rId3"/>
    <p:sldId id="311" r:id="rId4"/>
    <p:sldId id="290" r:id="rId5"/>
    <p:sldId id="306" r:id="rId6"/>
    <p:sldId id="300" r:id="rId7"/>
    <p:sldId id="295" r:id="rId8"/>
    <p:sldId id="291" r:id="rId9"/>
    <p:sldId id="310" r:id="rId10"/>
    <p:sldId id="292" r:id="rId11"/>
    <p:sldId id="293" r:id="rId12"/>
    <p:sldId id="324" r:id="rId13"/>
    <p:sldId id="296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02" r:id="rId22"/>
    <p:sldId id="301" r:id="rId23"/>
    <p:sldId id="321" r:id="rId24"/>
    <p:sldId id="322" r:id="rId25"/>
    <p:sldId id="297" r:id="rId26"/>
    <p:sldId id="319" r:id="rId27"/>
    <p:sldId id="320" r:id="rId28"/>
    <p:sldId id="307" r:id="rId29"/>
    <p:sldId id="343" r:id="rId30"/>
    <p:sldId id="325" r:id="rId31"/>
    <p:sldId id="298" r:id="rId32"/>
    <p:sldId id="308" r:id="rId33"/>
    <p:sldId id="299" r:id="rId34"/>
    <p:sldId id="326" r:id="rId35"/>
    <p:sldId id="327" r:id="rId36"/>
    <p:sldId id="328" r:id="rId37"/>
    <p:sldId id="334" r:id="rId38"/>
    <p:sldId id="335" r:id="rId39"/>
    <p:sldId id="336" r:id="rId40"/>
    <p:sldId id="329" r:id="rId41"/>
    <p:sldId id="330" r:id="rId42"/>
    <p:sldId id="331" r:id="rId43"/>
    <p:sldId id="332" r:id="rId44"/>
    <p:sldId id="333" r:id="rId45"/>
    <p:sldId id="337" r:id="rId46"/>
    <p:sldId id="338" r:id="rId47"/>
    <p:sldId id="339" r:id="rId48"/>
    <p:sldId id="340" r:id="rId49"/>
    <p:sldId id="341" r:id="rId50"/>
    <p:sldId id="342" r:id="rId5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24" autoAdjust="0"/>
  </p:normalViewPr>
  <p:slideViewPr>
    <p:cSldViewPr>
      <p:cViewPr>
        <p:scale>
          <a:sx n="66" d="100"/>
          <a:sy n="66" d="100"/>
        </p:scale>
        <p:origin x="-163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CEB0-2ADA-4618-AC72-1374C7E88FA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AFAD1-80A1-4E3A-BFC6-C63B53D5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AFAD1-80A1-4E3A-BFC6-C63B53D56E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AFAD1-80A1-4E3A-BFC6-C63B53D56E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Light" pitchFamily="34" charset="0"/>
              </a:rPr>
              <a:t>Pembangunan </a:t>
            </a:r>
            <a:r>
              <a:rPr lang="en-US" i="1" dirty="0" smtClean="0">
                <a:latin typeface="Calibri Light" pitchFamily="34" charset="0"/>
              </a:rPr>
              <a:t>Single Sign-On </a:t>
            </a:r>
            <a:r>
              <a:rPr lang="en-US" dirty="0" err="1" smtClean="0">
                <a:latin typeface="Calibri Light" pitchFamily="34" charset="0"/>
              </a:rPr>
              <a:t>untuk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Autentikasi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Pengguna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Berbasis</a:t>
            </a:r>
            <a:r>
              <a:rPr lang="en-US" dirty="0" smtClean="0">
                <a:latin typeface="Calibri Light" pitchFamily="34" charset="0"/>
              </a:rPr>
              <a:t> Token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41433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Calibri Light" pitchFamily="34" charset="0"/>
              </a:rPr>
              <a:t>Luqman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Arifin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Siswanto</a:t>
            </a:r>
            <a:endParaRPr lang="en-US" dirty="0" smtClean="0">
              <a:latin typeface="Calibri Light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alibri Light" pitchFamily="34" charset="0"/>
              </a:rPr>
              <a:t>13513024</a:t>
            </a:r>
          </a:p>
          <a:p>
            <a:pPr marL="0" indent="0" algn="ctr">
              <a:buNone/>
            </a:pPr>
            <a:endParaRPr lang="en-US" dirty="0">
              <a:latin typeface="Calibri Light" pitchFamily="34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Calibri Light" pitchFamily="34" charset="0"/>
              </a:rPr>
              <a:t>Sidang</a:t>
            </a:r>
            <a:r>
              <a:rPr lang="en-US" sz="2400" dirty="0" smtClean="0">
                <a:latin typeface="Calibri Light" pitchFamily="34" charset="0"/>
              </a:rPr>
              <a:t> TA </a:t>
            </a:r>
            <a:r>
              <a:rPr lang="en-US" sz="2400" dirty="0">
                <a:latin typeface="Calibri Light" pitchFamily="34" charset="0"/>
              </a:rPr>
              <a:t>II</a:t>
            </a:r>
            <a:endParaRPr lang="en-US" sz="2400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Fokus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SSO,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err="1" smtClean="0">
                <a:latin typeface="Calibri Light" pitchFamily="34" charset="0"/>
              </a:rPr>
              <a:t>bukan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fokus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TA </a:t>
            </a:r>
            <a:r>
              <a:rPr lang="en-US" sz="2400" dirty="0" err="1" smtClean="0">
                <a:latin typeface="Calibri Light" pitchFamily="34" charset="0"/>
              </a:rPr>
              <a:t>ini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Pengiriman</a:t>
            </a:r>
            <a:r>
              <a:rPr lang="en-US" sz="2400" dirty="0" smtClean="0">
                <a:latin typeface="Calibri Light" pitchFamily="34" charset="0"/>
              </a:rPr>
              <a:t> data </a:t>
            </a:r>
            <a:r>
              <a:rPr lang="en-US" sz="2400" dirty="0" err="1" smtClean="0">
                <a:latin typeface="Calibri Light" pitchFamily="34" charset="0"/>
              </a:rPr>
              <a:t>antar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komponen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dilakukan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HTTP,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seperti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OAuth</a:t>
            </a:r>
            <a:r>
              <a:rPr lang="en-US" sz="2400" dirty="0" smtClean="0">
                <a:latin typeface="Calibri Light" pitchFamily="34" charset="0"/>
              </a:rPr>
              <a:t>, SAML, </a:t>
            </a:r>
            <a:r>
              <a:rPr lang="en-US" sz="2400" dirty="0" err="1" smtClean="0">
                <a:latin typeface="Calibri Light" pitchFamily="34" charset="0"/>
              </a:rPr>
              <a:t>OpenID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didukung</a:t>
            </a:r>
            <a:r>
              <a:rPr lang="en-US" sz="2400" dirty="0" smtClean="0">
                <a:latin typeface="Calibri Light" pitchFamily="34" charset="0"/>
              </a:rPr>
              <a:t>. </a:t>
            </a:r>
            <a:endParaRPr lang="id-ID" sz="24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Batasan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Masalah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CAS++. </a:t>
            </a:r>
            <a:r>
              <a:rPr lang="en-US" sz="2400" dirty="0" err="1" smtClean="0">
                <a:latin typeface="Calibri Light" pitchFamily="34" charset="0"/>
              </a:rPr>
              <a:t>Pengembangan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CAS (</a:t>
            </a:r>
            <a:r>
              <a:rPr lang="en-US" sz="2400" i="1" dirty="0" smtClean="0">
                <a:latin typeface="Calibri Light" pitchFamily="34" charset="0"/>
              </a:rPr>
              <a:t>Central Authentication Service</a:t>
            </a:r>
            <a:r>
              <a:rPr lang="en-US" sz="2400" dirty="0" smtClean="0">
                <a:latin typeface="Calibri Light" pitchFamily="34" charset="0"/>
              </a:rPr>
              <a:t>)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keamanan</a:t>
            </a:r>
            <a:r>
              <a:rPr lang="en-US" sz="2400" dirty="0">
                <a:latin typeface="Calibri Light" pitchFamily="34" charset="0"/>
              </a:rPr>
              <a:t>.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M</a:t>
            </a:r>
            <a:r>
              <a:rPr lang="en-US" sz="2400" dirty="0" err="1" smtClean="0">
                <a:latin typeface="Calibri Light" pitchFamily="34" charset="0"/>
              </a:rPr>
              <a:t>anajemen</a:t>
            </a:r>
            <a:r>
              <a:rPr lang="en-US" sz="2400" dirty="0" smtClean="0">
                <a:latin typeface="Calibri Light" pitchFamily="34" charset="0"/>
              </a:rPr>
              <a:t> user </a:t>
            </a:r>
            <a:r>
              <a:rPr lang="en-US" sz="2400" dirty="0" err="1" smtClean="0">
                <a:latin typeface="Calibri Light" pitchFamily="34" charset="0"/>
              </a:rPr>
              <a:t>disentralisasi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sisi</a:t>
            </a:r>
            <a:r>
              <a:rPr lang="en-US" sz="2400" dirty="0" smtClean="0">
                <a:latin typeface="Calibri Light" pitchFamily="34" charset="0"/>
              </a:rPr>
              <a:t> SSO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Kristanto</a:t>
            </a:r>
            <a:r>
              <a:rPr lang="en-US" sz="2400" dirty="0" smtClean="0">
                <a:latin typeface="Calibri Light" pitchFamily="34" charset="0"/>
              </a:rPr>
              <a:t>, 2011. </a:t>
            </a:r>
            <a:r>
              <a:rPr lang="en-US" sz="2400" dirty="0" err="1" smtClean="0">
                <a:latin typeface="Calibri Light" pitchFamily="34" charset="0"/>
              </a:rPr>
              <a:t>Mengimplementasi</a:t>
            </a:r>
            <a:r>
              <a:rPr lang="en-US" sz="2400" dirty="0" smtClean="0">
                <a:latin typeface="Calibri Light" pitchFamily="34" charset="0"/>
              </a:rPr>
              <a:t> SSO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lingkungan</a:t>
            </a:r>
            <a:r>
              <a:rPr lang="en-US" sz="2400" dirty="0" smtClean="0">
                <a:latin typeface="Calibri Light" pitchFamily="34" charset="0"/>
              </a:rPr>
              <a:t> web </a:t>
            </a:r>
            <a:r>
              <a:rPr lang="en-US" sz="2400" dirty="0" err="1" smtClean="0">
                <a:latin typeface="Calibri Light" pitchFamily="34" charset="0"/>
              </a:rPr>
              <a:t>informatika</a:t>
            </a:r>
            <a:r>
              <a:rPr lang="en-US" sz="2400" dirty="0" smtClean="0">
                <a:latin typeface="Calibri Light" pitchFamily="34" charset="0"/>
              </a:rPr>
              <a:t> ITB (</a:t>
            </a:r>
            <a:r>
              <a:rPr lang="en-US" sz="2400" i="1" dirty="0" err="1" smtClean="0">
                <a:latin typeface="Calibri Light" pitchFamily="34" charset="0"/>
              </a:rPr>
              <a:t>oddyseus</a:t>
            </a:r>
            <a:r>
              <a:rPr lang="en-US" sz="2400" i="1" dirty="0" smtClean="0">
                <a:latin typeface="Calibri Light" pitchFamily="34" charset="0"/>
              </a:rPr>
              <a:t>, milestone</a:t>
            </a:r>
            <a:r>
              <a:rPr lang="en-US" sz="2400" dirty="0" smtClean="0">
                <a:latin typeface="Calibri Light" pitchFamily="34" charset="0"/>
              </a:rPr>
              <a:t>)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JOSSO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mengubah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properti</a:t>
            </a:r>
            <a:r>
              <a:rPr lang="en-US" sz="2400" dirty="0" smtClean="0">
                <a:latin typeface="Calibri Light" pitchFamily="34" charset="0"/>
              </a:rPr>
              <a:t> basis data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atribut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 </a:t>
            </a:r>
            <a:endParaRPr lang="id-ID" sz="24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Penelitian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Terkait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ANALISIS PERMASALAHAN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Dilakukan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analisis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kelebihan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kelemahan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3 SSO </a:t>
            </a:r>
            <a:r>
              <a:rPr lang="en-US" sz="2400" dirty="0" smtClean="0">
                <a:latin typeface="Calibri Light" pitchFamily="34" charset="0"/>
              </a:rPr>
              <a:t>server.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Dipilih</a:t>
            </a:r>
            <a:r>
              <a:rPr lang="en-US" sz="2400" dirty="0" smtClean="0">
                <a:latin typeface="Calibri Light" pitchFamily="34" charset="0"/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Auth0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WSO Identity Server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Central Authentication Service</a:t>
            </a:r>
          </a:p>
          <a:p>
            <a:pPr marL="0" indent="0">
              <a:buNone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Auth0</a:t>
            </a:r>
            <a:endParaRPr lang="en-US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i="1" dirty="0" smtClean="0">
                <a:latin typeface="Calibri Light" pitchFamily="34" charset="0"/>
              </a:rPr>
              <a:t>Language-agnostic.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mudah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bagus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teknologi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(Go, Java, </a:t>
            </a:r>
            <a:r>
              <a:rPr lang="en-US" sz="2400" dirty="0" err="1" smtClean="0">
                <a:latin typeface="Calibri Light" pitchFamily="34" charset="0"/>
              </a:rPr>
              <a:t>NodeJS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dll</a:t>
            </a:r>
            <a:r>
              <a:rPr lang="en-US" sz="2400" dirty="0" smtClean="0">
                <a:latin typeface="Calibri Light" pitchFamily="34" charset="0"/>
              </a:rPr>
              <a:t>).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dashboard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user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Berbayar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Data </a:t>
            </a:r>
            <a:r>
              <a:rPr lang="en-US" sz="2400" dirty="0" err="1" smtClean="0">
                <a:latin typeface="Calibri Light" pitchFamily="34" charset="0"/>
              </a:rPr>
              <a:t>disimpan</a:t>
            </a:r>
            <a:r>
              <a:rPr lang="en-US" sz="2400" dirty="0" smtClean="0">
                <a:latin typeface="Calibri Light" pitchFamily="34" charset="0"/>
              </a:rPr>
              <a:t> di media </a:t>
            </a:r>
            <a:r>
              <a:rPr lang="en-US" sz="2400" dirty="0" err="1" smtClean="0">
                <a:latin typeface="Calibri Light" pitchFamily="34" charset="0"/>
              </a:rPr>
              <a:t>penyimpanan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milik</a:t>
            </a:r>
            <a:r>
              <a:rPr lang="en-US" sz="2400" dirty="0" smtClean="0">
                <a:latin typeface="Calibri Light" pitchFamily="34" charset="0"/>
              </a:rPr>
              <a:t> Auth0. </a:t>
            </a:r>
            <a:r>
              <a:rPr lang="en-US" sz="2400" dirty="0" err="1" smtClean="0">
                <a:latin typeface="Calibri Light" pitchFamily="34" charset="0"/>
              </a:rPr>
              <a:t>Apabila</a:t>
            </a:r>
            <a:r>
              <a:rPr lang="en-US" sz="2400" dirty="0" smtClean="0">
                <a:latin typeface="Calibri Light" pitchFamily="34" charset="0"/>
              </a:rPr>
              <a:t> server down, </a:t>
            </a:r>
            <a:r>
              <a:rPr lang="en-US" sz="2400" dirty="0" err="1" smtClean="0">
                <a:latin typeface="Calibri Light" pitchFamily="34" charset="0"/>
              </a:rPr>
              <a:t>maka</a:t>
            </a:r>
            <a:r>
              <a:rPr lang="en-US" sz="2400" dirty="0" smtClean="0">
                <a:latin typeface="Calibri Light" pitchFamily="34" charset="0"/>
              </a:rPr>
              <a:t> SSO down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1026" name="Picture 2" descr="D:\Downloads\auth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71" y="1484784"/>
            <a:ext cx="159464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Mekanisme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Kerja</a:t>
            </a:r>
            <a:r>
              <a:rPr lang="en-US" sz="2400" dirty="0" smtClean="0">
                <a:latin typeface="Calibri Light" pitchFamily="34" charset="0"/>
              </a:rPr>
              <a:t> Auth0</a:t>
            </a:r>
            <a:endParaRPr lang="en-US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2050" name="Picture 2" descr="D:\My Documents\Informatika ITB Sem. 8\Tugas Akhir II\gambar\Mekanisme Auth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3977"/>
            <a:ext cx="6870537" cy="43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Downloads\auth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71" y="1484784"/>
            <a:ext cx="159464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WSO2 Identity Server</a:t>
            </a:r>
            <a:endParaRPr lang="en-US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i="1" dirty="0" smtClean="0">
                <a:latin typeface="Calibri Light" pitchFamily="34" charset="0"/>
              </a:rPr>
              <a:t>Language-agnostic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i="1" dirty="0" smtClean="0">
                <a:latin typeface="Calibri Light" pitchFamily="34" charset="0"/>
              </a:rPr>
              <a:t>Open-source</a:t>
            </a:r>
            <a:endParaRPr lang="en-US" sz="2400" i="1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teknologi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(Go, Java, </a:t>
            </a:r>
            <a:r>
              <a:rPr lang="en-US" sz="2400" dirty="0" err="1" smtClean="0">
                <a:latin typeface="Calibri Light" pitchFamily="34" charset="0"/>
              </a:rPr>
              <a:t>NodeJS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dll</a:t>
            </a:r>
            <a:r>
              <a:rPr lang="en-US" sz="2400" dirty="0" smtClean="0">
                <a:latin typeface="Calibri Light" pitchFamily="34" charset="0"/>
              </a:rPr>
              <a:t>).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dashboard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dashboard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user.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sulit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developer </a:t>
            </a:r>
            <a:r>
              <a:rPr lang="en-US" sz="2400" dirty="0" err="1" smtClean="0">
                <a:latin typeface="Calibri Light" pitchFamily="34" charset="0"/>
              </a:rPr>
              <a:t>kurang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3074" name="Picture 2" descr="D:\Downloads\w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57351"/>
            <a:ext cx="2780432" cy="4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Mekanisme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Kerja</a:t>
            </a:r>
            <a:r>
              <a:rPr lang="en-US" sz="2400" dirty="0" smtClean="0">
                <a:latin typeface="Calibri Light" pitchFamily="34" charset="0"/>
              </a:rPr>
              <a:t> WSO2 Identity Server</a:t>
            </a:r>
            <a:endParaRPr lang="en-US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3074" name="Picture 2" descr="D:\Downloads\w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57351"/>
            <a:ext cx="2780432" cy="4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My Documents\Informatika ITB Sem. 8\Tugas Akhir II\gambar\Mekanisme WS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3" y="2276871"/>
            <a:ext cx="6881217" cy="4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Central Authentication Service</a:t>
            </a:r>
            <a:endParaRPr lang="en-US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Sederhana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i="1" dirty="0" smtClean="0">
                <a:latin typeface="Calibri Light" pitchFamily="34" charset="0"/>
              </a:rPr>
              <a:t>Open-sourced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mudah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developer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cukup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bagus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dashboard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user.</a:t>
            </a:r>
            <a:endParaRPr lang="en-US" sz="2400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kurang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terkini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bahasa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stack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baru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5122" name="Picture 2" descr="D:\Download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13" y="1484784"/>
            <a:ext cx="13906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Mekanisme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Kerja</a:t>
            </a:r>
            <a:r>
              <a:rPr lang="en-US" sz="2400" dirty="0" smtClean="0">
                <a:latin typeface="Calibri Light" pitchFamily="34" charset="0"/>
              </a:rPr>
              <a:t> Central Authentication Service</a:t>
            </a:r>
          </a:p>
          <a:p>
            <a:pPr marL="0" indent="0">
              <a:buNone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5122" name="Picture 2" descr="D:\Download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13" y="1484784"/>
            <a:ext cx="13906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My Documents\Informatika ITB Sem. 8\Tugas Akhir II\gambar\C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54971"/>
            <a:ext cx="6479615" cy="3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Pendahuluan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Analisis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Permasalahan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Implementasi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libri Light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Pengujian</a:t>
            </a:r>
            <a:endParaRPr lang="en-US" sz="2400" dirty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Kesimpulan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Saran</a:t>
            </a:r>
            <a:endParaRPr lang="id-ID" sz="24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Ikhtisar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Akan </a:t>
            </a:r>
            <a:r>
              <a:rPr lang="en-US" sz="2400" dirty="0" err="1" smtClean="0">
                <a:latin typeface="Calibri Light" pitchFamily="34" charset="0"/>
              </a:rPr>
              <a:t>dibangun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sebuah</a:t>
            </a:r>
            <a:r>
              <a:rPr lang="en-US" sz="2400" dirty="0" smtClean="0">
                <a:latin typeface="Calibri Light" pitchFamily="34" charset="0"/>
              </a:rPr>
              <a:t> single sign-on yang </a:t>
            </a:r>
            <a:r>
              <a:rPr lang="en-US" sz="2400" dirty="0" err="1" smtClean="0">
                <a:latin typeface="Calibri Light" pitchFamily="34" charset="0"/>
              </a:rPr>
              <a:t>dinamai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 Light" pitchFamily="34" charset="0"/>
              </a:rPr>
              <a:t>Minisso</a:t>
            </a:r>
            <a:r>
              <a:rPr lang="en-US" sz="2400" dirty="0" smtClean="0">
                <a:solidFill>
                  <a:srgbClr val="FF0000"/>
                </a:solidFill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karakteristik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sebagai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berikut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19696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Aspek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Auth0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WSO IS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CAS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Minisso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Hak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cipta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Proprietary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Open-source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Open-source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Open-source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Tipe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server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Cloud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Self-hosted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Self-hosted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Self-hosted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Mekanisme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SSO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Redirect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Redirect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API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API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SSL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Bisa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Dashboard</a:t>
                      </a:r>
                      <a:r>
                        <a:rPr lang="en-US" i="1" baseline="0" dirty="0" smtClean="0">
                          <a:latin typeface="Calibri Light" pitchFamily="34" charset="0"/>
                        </a:rPr>
                        <a:t> service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Dashboard user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830861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Aspek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Auth0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WSO IS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CAS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Minisso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Kemudahan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Integrasi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Mudah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Sulit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Mudah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Mudah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Dokumentasi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Bagus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Buruk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Bagus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Bagus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Sample app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Ada,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dijalankan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SDK </a:t>
                      </a:r>
                      <a:r>
                        <a:rPr lang="en-US" i="1" dirty="0" smtClean="0">
                          <a:latin typeface="Calibri Light" pitchFamily="34" charset="0"/>
                        </a:rPr>
                        <a:t>client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Kurang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terkini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libri Light" pitchFamily="34" charset="0"/>
                        </a:rPr>
                        <a:t>Go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Protokol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lain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SAML,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OpenID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SAML,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OpenID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alibri Light" pitchFamily="34" charset="0"/>
                        </a:rPr>
                        <a:t>Tidak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Kebutuhan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Fungsional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75550"/>
              </p:ext>
            </p:extLst>
          </p:nvPr>
        </p:nvGraphicFramePr>
        <p:xfrm>
          <a:off x="755576" y="1598317"/>
          <a:ext cx="77768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Minisso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mendaftarkan</a:t>
                      </a:r>
                      <a:r>
                        <a:rPr lang="en-US" b="1" baseline="0" dirty="0" smtClean="0"/>
                        <a:t> user </a:t>
                      </a:r>
                      <a:r>
                        <a:rPr lang="en-US" baseline="0" dirty="0" err="1" smtClean="0"/>
                        <a:t>baru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i="1" dirty="0" smtClean="0"/>
                        <a:t>login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user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mengembalikan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token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detil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informasi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i="1" dirty="0" smtClean="0"/>
                        <a:t>user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err="1" smtClean="0"/>
                        <a:t>ketika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token</a:t>
                      </a:r>
                      <a:r>
                        <a:rPr lang="en-US" dirty="0" smtClean="0"/>
                        <a:t> valid.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manajemen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aplikasi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i="1" baseline="0" dirty="0" smtClean="0"/>
                        <a:t>service provider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i="1" baseline="0" dirty="0" smtClean="0"/>
                        <a:t>create, read, update, delete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manajemen</a:t>
                      </a:r>
                      <a:r>
                        <a:rPr lang="en-US" b="1" dirty="0" smtClean="0"/>
                        <a:t> user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i="1" dirty="0" smtClean="0"/>
                        <a:t>request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service provider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dashboard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autentikasi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user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keperluan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manajemen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Calibri Light" pitchFamily="34" charset="0"/>
              </a:rPr>
              <a:t>Diagram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smtClean="0">
                <a:latin typeface="Calibri Light" pitchFamily="34" charset="0"/>
              </a:rPr>
              <a:t>Use Case</a:t>
            </a:r>
            <a:endParaRPr lang="id-ID" sz="1600" dirty="0">
              <a:latin typeface="Calibri Light" pitchFamily="34" charset="0"/>
            </a:endParaRPr>
          </a:p>
        </p:txBody>
      </p:sp>
      <p:pic>
        <p:nvPicPr>
          <p:cNvPr id="8194" name="Picture 2" descr="D:\My Documents\Informatika ITB Sem. 8\Tugas Akhir II\gambar\Use 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789"/>
            <a:ext cx="6333728" cy="577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Sistem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  <p:pic>
        <p:nvPicPr>
          <p:cNvPr id="7170" name="Picture 2" descr="D:\My Documents\Informatika ITB Sem. 8\Tugas Akhir II\gambar\Arsitektur Eks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5616624" cy="60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5429169" y="5658465"/>
            <a:ext cx="691580" cy="3600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21919" y="5649173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 Light" pitchFamily="34" charset="0"/>
              </a:rPr>
              <a:t>Fokus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utama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tugas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akhir</a:t>
            </a: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alibri Light" pitchFamily="34" charset="0"/>
              </a:rPr>
              <a:t>Aplikasi</a:t>
            </a:r>
            <a:r>
              <a:rPr lang="en-US" sz="2400" b="1" dirty="0" smtClean="0">
                <a:latin typeface="Calibri Light" pitchFamily="34" charset="0"/>
              </a:rPr>
              <a:t> service provider</a:t>
            </a:r>
            <a:r>
              <a:rPr lang="en-US" sz="2400" dirty="0" smtClean="0">
                <a:latin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menguji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apakah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fungsionalitas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berhasil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dicapai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Dashboard </a:t>
            </a:r>
            <a:r>
              <a:rPr lang="en-US" sz="2400" b="1" dirty="0" err="1" smtClean="0">
                <a:latin typeface="Calibri Light" pitchFamily="34" charset="0"/>
              </a:rPr>
              <a:t>Minisso</a:t>
            </a:r>
            <a:r>
              <a:rPr lang="en-US" sz="2400" b="1" dirty="0" smtClean="0">
                <a:latin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user.</a:t>
            </a:r>
          </a:p>
          <a:p>
            <a:r>
              <a:rPr lang="en-US" sz="2400" b="1" dirty="0" smtClean="0">
                <a:latin typeface="Calibri Light" pitchFamily="34" charset="0"/>
              </a:rPr>
              <a:t>Server </a:t>
            </a:r>
            <a:r>
              <a:rPr lang="en-US" sz="2400" b="1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</a:rPr>
              <a:t>memproses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seluruh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business logic </a:t>
            </a:r>
            <a:r>
              <a:rPr lang="en-US" sz="2400" dirty="0" smtClean="0">
                <a:latin typeface="Calibri Light" pitchFamily="34" charset="0"/>
              </a:rPr>
              <a:t>SSO</a:t>
            </a:r>
            <a:r>
              <a:rPr lang="en-US" sz="2400" i="1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Basis data MySQL</a:t>
            </a:r>
            <a:r>
              <a:rPr lang="en-US" sz="2400" dirty="0" smtClean="0">
                <a:latin typeface="Calibri Light" pitchFamily="34" charset="0"/>
              </a:rPr>
              <a:t>: media </a:t>
            </a:r>
            <a:r>
              <a:rPr lang="en-US" sz="2400" dirty="0" err="1" smtClean="0">
                <a:latin typeface="Calibri Light" pitchFamily="34" charset="0"/>
              </a:rPr>
              <a:t>penyimpanan</a:t>
            </a:r>
            <a:r>
              <a:rPr lang="en-US" sz="2400" dirty="0" smtClean="0">
                <a:latin typeface="Calibri Light" pitchFamily="34" charset="0"/>
              </a:rPr>
              <a:t> data yang </a:t>
            </a:r>
            <a:r>
              <a:rPr lang="en-US" sz="2400" dirty="0" err="1" smtClean="0">
                <a:latin typeface="Calibri Light" pitchFamily="34" charset="0"/>
              </a:rPr>
              <a:t>persisten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menyimpan</a:t>
            </a:r>
            <a:r>
              <a:rPr lang="en-US" sz="2400" dirty="0" smtClean="0">
                <a:latin typeface="Calibri Light" pitchFamily="34" charset="0"/>
              </a:rPr>
              <a:t> data user.</a:t>
            </a:r>
          </a:p>
          <a:p>
            <a:r>
              <a:rPr lang="en-US" sz="2400" b="1" dirty="0" err="1" smtClean="0">
                <a:latin typeface="Calibri Light" pitchFamily="34" charset="0"/>
              </a:rPr>
              <a:t>Redis</a:t>
            </a:r>
            <a:r>
              <a:rPr lang="en-US" sz="2400" b="1" dirty="0" smtClean="0">
                <a:latin typeface="Calibri Light" pitchFamily="34" charset="0"/>
              </a:rPr>
              <a:t> cache</a:t>
            </a:r>
            <a:r>
              <a:rPr lang="en-US" sz="2400" dirty="0" smtClean="0">
                <a:latin typeface="Calibri Light" pitchFamily="34" charset="0"/>
              </a:rPr>
              <a:t>: media </a:t>
            </a:r>
            <a:r>
              <a:rPr lang="en-US" sz="2400" dirty="0" err="1" smtClean="0">
                <a:latin typeface="Calibri Light" pitchFamily="34" charset="0"/>
              </a:rPr>
              <a:t>penyimpanan</a:t>
            </a:r>
            <a:r>
              <a:rPr lang="en-US" sz="2400" dirty="0" smtClean="0">
                <a:latin typeface="Calibri Light" pitchFamily="34" charset="0"/>
              </a:rPr>
              <a:t> data </a:t>
            </a:r>
            <a:r>
              <a:rPr lang="en-US" sz="2400" dirty="0" err="1" smtClean="0">
                <a:latin typeface="Calibri Light" pitchFamily="34" charset="0"/>
              </a:rPr>
              <a:t>sementara</a:t>
            </a:r>
            <a:r>
              <a:rPr lang="en-US" sz="2400" dirty="0" smtClean="0">
                <a:latin typeface="Calibri Light" pitchFamily="34" charset="0"/>
              </a:rPr>
              <a:t> (</a:t>
            </a:r>
            <a:r>
              <a:rPr lang="en-US" sz="2400" i="1" dirty="0" smtClean="0">
                <a:latin typeface="Calibri Light" pitchFamily="34" charset="0"/>
              </a:rPr>
              <a:t>cache</a:t>
            </a:r>
            <a:r>
              <a:rPr lang="en-US" sz="2400" dirty="0" smtClean="0">
                <a:latin typeface="Calibri Light" pitchFamily="34" charset="0"/>
              </a:rPr>
              <a:t>)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menyimpan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session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Sistem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Redis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cache</a:t>
            </a:r>
          </a:p>
          <a:p>
            <a:r>
              <a:rPr lang="en-US" sz="2400" dirty="0" err="1" smtClean="0">
                <a:latin typeface="Calibri Light" pitchFamily="34" charset="0"/>
              </a:rPr>
              <a:t>Merupakan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in-memory</a:t>
            </a:r>
            <a:r>
              <a:rPr lang="en-US" sz="2400" dirty="0" smtClean="0">
                <a:latin typeface="Calibri Light" pitchFamily="34" charset="0"/>
              </a:rPr>
              <a:t> no-SQL database, data </a:t>
            </a:r>
            <a:r>
              <a:rPr lang="en-US" sz="2400" dirty="0" err="1" smtClean="0">
                <a:latin typeface="Calibri Light" pitchFamily="34" charset="0"/>
              </a:rPr>
              <a:t>disimpan</a:t>
            </a:r>
            <a:r>
              <a:rPr lang="en-US" sz="2400" dirty="0" smtClean="0">
                <a:latin typeface="Calibri Light" pitchFamily="34" charset="0"/>
              </a:rPr>
              <a:t> di RAM </a:t>
            </a:r>
            <a:r>
              <a:rPr lang="en-US" sz="2400" dirty="0" err="1" smtClean="0">
                <a:latin typeface="Calibri Light" pitchFamily="34" charset="0"/>
              </a:rPr>
              <a:t>sehingga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persisten</a:t>
            </a:r>
            <a:r>
              <a:rPr lang="en-US" sz="2400" dirty="0" smtClean="0">
                <a:latin typeface="Calibri Light" pitchFamily="34" charset="0"/>
              </a:rPr>
              <a:t>. Data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hilang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apabila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mati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dirty="0" err="1" smtClean="0">
                <a:latin typeface="Calibri Light" pitchFamily="34" charset="0"/>
              </a:rPr>
              <a:t>Mampu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menghapus</a:t>
            </a:r>
            <a:r>
              <a:rPr lang="en-US" sz="2400" dirty="0" smtClean="0">
                <a:latin typeface="Calibri Light" pitchFamily="34" charset="0"/>
              </a:rPr>
              <a:t> data </a:t>
            </a:r>
            <a:r>
              <a:rPr lang="en-US" sz="2400" dirty="0" err="1" smtClean="0">
                <a:latin typeface="Calibri Light" pitchFamily="34" charset="0"/>
              </a:rPr>
              <a:t>secara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otomatis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setelah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expired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waktu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ditentukan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dirty="0" err="1" smtClean="0">
                <a:latin typeface="Calibri Light" pitchFamily="34" charset="0"/>
              </a:rPr>
              <a:t>Kemampuan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read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write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jauh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lebih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cepat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dibandingkan</a:t>
            </a:r>
            <a:r>
              <a:rPr lang="en-US" sz="2400" dirty="0" smtClean="0">
                <a:latin typeface="Calibri Light" pitchFamily="34" charset="0"/>
              </a:rPr>
              <a:t> database </a:t>
            </a:r>
            <a:r>
              <a:rPr lang="en-US" sz="2400" dirty="0" err="1" smtClean="0">
                <a:latin typeface="Calibri Light" pitchFamily="34" charset="0"/>
              </a:rPr>
              <a:t>relasional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  <a:p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Sistem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pic>
        <p:nvPicPr>
          <p:cNvPr id="9" name="Picture 8" descr="Description: D:\My Documents\Informatika ITB Sem. 8\Tugas Akhir II\gambar\Arsitektur Inter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5550"/>
            <a:ext cx="4320480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34508" y="274638"/>
            <a:ext cx="39522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err="1" smtClean="0">
                <a:latin typeface="Calibri Light" pitchFamily="34" charset="0"/>
              </a:rPr>
              <a:t>Rancangan</a:t>
            </a:r>
            <a:r>
              <a:rPr lang="en-US" sz="3200" dirty="0" smtClean="0">
                <a:latin typeface="Calibri Light" pitchFamily="34" charset="0"/>
              </a:rPr>
              <a:t> </a:t>
            </a:r>
            <a:r>
              <a:rPr lang="en-US" sz="3200" dirty="0" err="1" smtClean="0">
                <a:latin typeface="Calibri Light" pitchFamily="34" charset="0"/>
              </a:rPr>
              <a:t>Solusi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Arsitektur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34508" y="274638"/>
            <a:ext cx="39522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Calibri Light" pitchFamily="34" charset="0"/>
              </a:rPr>
              <a:t>Diagram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Kelas</a:t>
            </a:r>
            <a:endParaRPr lang="id-ID" sz="1600" dirty="0">
              <a:latin typeface="Calibri Light" pitchFamily="34" charset="0"/>
            </a:endParaRPr>
          </a:p>
        </p:txBody>
      </p:sp>
      <p:pic>
        <p:nvPicPr>
          <p:cNvPr id="20482" name="Picture 2" descr="D:\My Documents\Informatika ITB Sem. 8\Tugas Akhir II\gambar\Diagram Kel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8" y="1124744"/>
            <a:ext cx="7596500" cy="52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PENDAHULUAN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IMPLEMENTASI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38739"/>
              </p:ext>
            </p:extLst>
          </p:nvPr>
        </p:nvGraphicFramePr>
        <p:xfrm>
          <a:off x="899592" y="1772816"/>
          <a:ext cx="74271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/>
                <a:gridCol w="49068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Aspek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Spesifikasi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16.04.5 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Core(TM) i5-3317U CPU @ 1.70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Pemrograman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</a:t>
                      </a:r>
                      <a:r>
                        <a:rPr lang="en-US" i="1" dirty="0" smtClean="0"/>
                        <a:t>Compiler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go1.10.1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14.14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5.7.23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v=3.0.6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Go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Lang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Cepat</a:t>
            </a:r>
            <a:r>
              <a:rPr lang="en-US" sz="2400" dirty="0">
                <a:latin typeface="Calibri Light" pitchFamily="34" charset="0"/>
              </a:rPr>
              <a:t>, </a:t>
            </a:r>
            <a:r>
              <a:rPr lang="en-US" sz="2400" dirty="0" err="1">
                <a:latin typeface="Calibri Light" pitchFamily="34" charset="0"/>
              </a:rPr>
              <a:t>dikompilasi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langsung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ke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bahasa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mesin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tanpa</a:t>
            </a:r>
            <a:r>
              <a:rPr lang="en-US" sz="2400" dirty="0">
                <a:latin typeface="Calibri Light" pitchFamily="34" charset="0"/>
              </a:rPr>
              <a:t> interpreter.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Mampu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menahan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lebih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banyak</a:t>
            </a:r>
            <a:r>
              <a:rPr lang="en-US" sz="2400" dirty="0">
                <a:latin typeface="Calibri Light" pitchFamily="34" charset="0"/>
              </a:rPr>
              <a:t> HTTP request per </a:t>
            </a:r>
            <a:r>
              <a:rPr lang="en-US" sz="2400" dirty="0" err="1">
                <a:latin typeface="Calibri Light" pitchFamily="34" charset="0"/>
              </a:rPr>
              <a:t>detik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karena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konkurensi</a:t>
            </a:r>
            <a:r>
              <a:rPr lang="en-US" sz="2400" dirty="0">
                <a:latin typeface="Calibri Light" pitchFamily="34" charset="0"/>
              </a:rPr>
              <a:t> Go by nature (Jackson, 2017).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Kurva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pembelajaran</a:t>
            </a:r>
            <a:r>
              <a:rPr lang="en-US" sz="2400" dirty="0">
                <a:latin typeface="Calibri Light" pitchFamily="34" charset="0"/>
              </a:rPr>
              <a:t> yang </a:t>
            </a:r>
            <a:r>
              <a:rPr lang="en-US" sz="2400" dirty="0" err="1">
                <a:latin typeface="Calibri Light" pitchFamily="34" charset="0"/>
              </a:rPr>
              <a:t>rendah</a:t>
            </a:r>
            <a:r>
              <a:rPr lang="en-US" sz="2400" dirty="0">
                <a:latin typeface="Calibri Light" pitchFamily="34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Dukungan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i="1" dirty="0">
                <a:latin typeface="Calibri Light" pitchFamily="34" charset="0"/>
              </a:rPr>
              <a:t>standard library </a:t>
            </a:r>
            <a:r>
              <a:rPr lang="en-US" sz="2400" dirty="0">
                <a:latin typeface="Calibri Light" pitchFamily="34" charset="0"/>
              </a:rPr>
              <a:t>yang </a:t>
            </a:r>
            <a:r>
              <a:rPr lang="en-US" sz="2400" dirty="0" err="1">
                <a:latin typeface="Calibri Light" pitchFamily="34" charset="0"/>
              </a:rPr>
              <a:t>baik</a:t>
            </a:r>
            <a:r>
              <a:rPr lang="en-US" sz="2400" dirty="0">
                <a:latin typeface="Calibri Light" pitchFamily="34" charset="0"/>
              </a:rPr>
              <a:t>, </a:t>
            </a:r>
            <a:r>
              <a:rPr lang="en-US" sz="2400" dirty="0" err="1">
                <a:latin typeface="Calibri Light" pitchFamily="34" charset="0"/>
              </a:rPr>
              <a:t>mengurangi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eksternal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dependensi</a:t>
            </a:r>
            <a:r>
              <a:rPr lang="en-US" sz="2400" dirty="0">
                <a:latin typeface="Calibri Light" pitchFamily="34" charset="0"/>
              </a:rPr>
              <a:t>.</a:t>
            </a:r>
          </a:p>
          <a:p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pic>
        <p:nvPicPr>
          <p:cNvPr id="8" name="Picture 2" descr="D:\My Documents\Informatika ITB Sem. 8\Tugas Akhir II\gambar\Arsitektur Eks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5616624" cy="60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734508" y="274638"/>
            <a:ext cx="39522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err="1" smtClean="0">
                <a:latin typeface="Calibri Light" pitchFamily="34" charset="0"/>
              </a:rPr>
              <a:t>Implementasi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Spesifikasi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Database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Bertanggungjawab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melakukan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koneksi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database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baik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persisten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maupun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cache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Model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Merupakan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hasil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interpretasi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tabel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basis data </a:t>
            </a:r>
            <a:r>
              <a:rPr lang="en-US" sz="2400" dirty="0" err="1" smtClean="0">
                <a:latin typeface="Calibri Light" pitchFamily="34" charset="0"/>
              </a:rPr>
              <a:t>relasional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Service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Merupakan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modul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inti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logika</a:t>
            </a:r>
            <a:r>
              <a:rPr lang="en-US" sz="2400" dirty="0" smtClean="0">
                <a:latin typeface="Calibri Light" pitchFamily="34" charset="0"/>
              </a:rPr>
              <a:t> SSO. </a:t>
            </a:r>
            <a:r>
              <a:rPr lang="en-US" sz="2400" dirty="0" err="1" smtClean="0">
                <a:latin typeface="Calibri Light" pitchFamily="34" charset="0"/>
              </a:rPr>
              <a:t>Setiap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modul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bertugas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mengelola</a:t>
            </a:r>
            <a:r>
              <a:rPr lang="en-US" sz="2400" dirty="0" smtClean="0">
                <a:latin typeface="Calibri Light" pitchFamily="34" charset="0"/>
              </a:rPr>
              <a:t> HTTP request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SSO (</a:t>
            </a:r>
            <a:r>
              <a:rPr lang="en-US" sz="2400" i="1" dirty="0" smtClean="0">
                <a:latin typeface="Calibri Light" pitchFamily="34" charset="0"/>
              </a:rPr>
              <a:t>request</a:t>
            </a:r>
            <a:r>
              <a:rPr lang="en-US" sz="2400" i="1" dirty="0">
                <a:latin typeface="Calibri Light" pitchFamily="34" charset="0"/>
              </a:rPr>
              <a:t>-</a:t>
            </a:r>
            <a:r>
              <a:rPr lang="en-US" sz="2400" i="1" dirty="0" smtClean="0">
                <a:latin typeface="Calibri Light" pitchFamily="34" charset="0"/>
              </a:rPr>
              <a:t>handling</a:t>
            </a:r>
            <a:r>
              <a:rPr lang="en-US" sz="2400" dirty="0" smtClean="0">
                <a:latin typeface="Calibri Light" pitchFamily="34" charset="0"/>
              </a:rPr>
              <a:t>).</a:t>
            </a:r>
          </a:p>
          <a:p>
            <a:r>
              <a:rPr lang="en-US" sz="2400" b="1" dirty="0" smtClean="0">
                <a:latin typeface="Calibri Light" pitchFamily="34" charset="0"/>
              </a:rPr>
              <a:t>Vendor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dependensi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terhadap</a:t>
            </a:r>
            <a:r>
              <a:rPr lang="en-US" sz="2400" dirty="0" smtClean="0">
                <a:latin typeface="Calibri Light" pitchFamily="34" charset="0"/>
              </a:rPr>
              <a:t> package </a:t>
            </a:r>
            <a:r>
              <a:rPr lang="en-US" sz="2400" dirty="0" err="1" smtClean="0">
                <a:latin typeface="Calibri Light" pitchFamily="34" charset="0"/>
              </a:rPr>
              <a:t>eksternal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>
              <a:latin typeface="Calibri Light" pitchFamily="34" charset="0"/>
            </a:endParaRPr>
          </a:p>
          <a:p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Spesifikasi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Dashboard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Assets. </a:t>
            </a:r>
            <a:r>
              <a:rPr lang="en-US" sz="2400" dirty="0" smtClean="0">
                <a:latin typeface="Calibri Light" pitchFamily="34" charset="0"/>
              </a:rPr>
              <a:t>Kumpulan </a:t>
            </a:r>
            <a:r>
              <a:rPr lang="en-US" sz="2400" dirty="0" err="1" smtClean="0">
                <a:latin typeface="Calibri Light" pitchFamily="34" charset="0"/>
              </a:rPr>
              <a:t>dependensi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eksternal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b="1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Components. </a:t>
            </a:r>
            <a:r>
              <a:rPr lang="en-US" sz="2400" dirty="0" err="1" smtClean="0">
                <a:latin typeface="Calibri Light" pitchFamily="34" charset="0"/>
              </a:rPr>
              <a:t>Mikro-komponen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front-end</a:t>
            </a:r>
            <a:r>
              <a:rPr lang="en-US" sz="2400" dirty="0" smtClean="0">
                <a:latin typeface="Calibri Light" pitchFamily="34" charset="0"/>
              </a:rPr>
              <a:t> general yang </a:t>
            </a:r>
            <a:r>
              <a:rPr lang="en-US" sz="2400" dirty="0" err="1" smtClean="0">
                <a:latin typeface="Calibri Light" pitchFamily="34" charset="0"/>
              </a:rPr>
              <a:t>digunakan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layouts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views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b="1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Layouts. </a:t>
            </a:r>
            <a:r>
              <a:rPr lang="en-US" sz="2400" i="1" dirty="0" smtClean="0">
                <a:latin typeface="Calibri Light" pitchFamily="34" charset="0"/>
              </a:rPr>
              <a:t>Template static dashboard</a:t>
            </a:r>
          </a:p>
          <a:p>
            <a:r>
              <a:rPr lang="en-US" sz="2400" b="1" dirty="0" smtClean="0">
                <a:latin typeface="Calibri Light" pitchFamily="34" charset="0"/>
              </a:rPr>
              <a:t>Routes.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routing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alamat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page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benar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Util.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pembantu</a:t>
            </a:r>
            <a:endParaRPr lang="en-US" sz="2400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Variables.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variabel</a:t>
            </a:r>
            <a:r>
              <a:rPr lang="en-US" sz="2400" dirty="0" smtClean="0">
                <a:latin typeface="Calibri Light" pitchFamily="34" charset="0"/>
              </a:rPr>
              <a:t> global</a:t>
            </a:r>
          </a:p>
          <a:p>
            <a:r>
              <a:rPr lang="en-US" sz="2400" b="1" dirty="0" smtClean="0">
                <a:latin typeface="Calibri Light" pitchFamily="34" charset="0"/>
              </a:rPr>
              <a:t>Views. </a:t>
            </a:r>
            <a:r>
              <a:rPr lang="en-US" sz="2400" i="1" dirty="0" smtClean="0">
                <a:latin typeface="Calibri Light" pitchFamily="34" charset="0"/>
              </a:rPr>
              <a:t>Package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kumpulan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laman</a:t>
            </a:r>
            <a:r>
              <a:rPr lang="en-US" sz="2400" dirty="0" smtClean="0">
                <a:latin typeface="Calibri Light" pitchFamily="34" charset="0"/>
              </a:rPr>
              <a:t> HTML, JS, CSS yang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ditampilkan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langsung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browser</a:t>
            </a:r>
            <a:endParaRPr lang="en-US" sz="2400" dirty="0">
              <a:latin typeface="Calibri Light" pitchFamily="34" charset="0"/>
            </a:endParaRPr>
          </a:p>
          <a:p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a</a:t>
            </a:r>
            <a:r>
              <a:rPr lang="en-US" sz="2400" dirty="0" err="1" smtClean="0">
                <a:latin typeface="Calibri Light" pitchFamily="34" charset="0"/>
              </a:rPr>
              <a:t>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</a:t>
            </a: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pic>
        <p:nvPicPr>
          <p:cNvPr id="9218" name="Picture 2" descr="D:\My Documents\Informatika ITB Sem. 8\Tugas Akhir II\gambar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9702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body API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endpoint: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/signup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Calibri Light" pitchFamily="34" charset="0"/>
              </a:rPr>
              <a:t>Mendaftarkan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user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baru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8106"/>
              </p:ext>
            </p:extLst>
          </p:nvPr>
        </p:nvGraphicFramePr>
        <p:xfrm>
          <a:off x="539552" y="2276872"/>
          <a:ext cx="3744416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application: {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client_id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&lt;CLIENT_ID&gt;,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client_secret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&lt;CLIENT_SECRET&gt;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},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user: {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first_name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nama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pertama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last_name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nama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belakang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gambar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gender: &lt;gender&gt;,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email: &lt;email&gt;,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password: &lt;password&gt;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}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500" dirty="0"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58294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Request</a:t>
            </a:r>
            <a:endParaRPr lang="en-US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1548"/>
              </p:ext>
            </p:extLst>
          </p:nvPr>
        </p:nvGraphicFramePr>
        <p:xfrm>
          <a:off x="4716016" y="2276872"/>
          <a:ext cx="3744416" cy="320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208784">
                <a:tc>
                  <a:txBody>
                    <a:bodyPr/>
                    <a:lstStyle/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data: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first_name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pertama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belakang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gambar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gender: &lt;gender&gt;,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errors: [&lt;string error&gt;]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meta: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http_status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200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184" y="58294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Response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35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body API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endpoint: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/login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alibri Light" pitchFamily="34" charset="0"/>
              </a:rPr>
              <a:t>Login user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49219"/>
              </p:ext>
            </p:extLst>
          </p:nvPr>
        </p:nvGraphicFramePr>
        <p:xfrm>
          <a:off x="539552" y="2852936"/>
          <a:ext cx="374441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application: {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client_id</a:t>
                      </a:r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&lt;CLIENT_ID&gt;,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client_secret</a:t>
                      </a:r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&lt;CLIENT_SECRET&gt;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user: {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password: &lt;password&gt;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endParaRPr lang="en-US" sz="1500" dirty="0"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58294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Request</a:t>
            </a:r>
            <a:endParaRPr lang="en-US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33515"/>
              </p:ext>
            </p:extLst>
          </p:nvPr>
        </p:nvGraphicFramePr>
        <p:xfrm>
          <a:off x="4716016" y="2276872"/>
          <a:ext cx="374441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208784">
                <a:tc>
                  <a:txBody>
                    <a:bodyPr/>
                    <a:lstStyle/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data: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first_name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pertama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belakang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gambar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gender: &lt;gender&gt;,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errors: [&lt;string error&gt;]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meta: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http_status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200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minisso</a:t>
                      </a:r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=&lt;token&gt;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184" y="58294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Response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62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body API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endpoint: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/validate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Calibri Light" pitchFamily="34" charset="0"/>
              </a:rPr>
              <a:t>Mengambil</a:t>
            </a:r>
            <a:r>
              <a:rPr lang="en-US" sz="2400" dirty="0" smtClean="0">
                <a:latin typeface="Calibri Light" pitchFamily="34" charset="0"/>
              </a:rPr>
              <a:t> detail user </a:t>
            </a:r>
            <a:r>
              <a:rPr lang="en-US" sz="2400" dirty="0" err="1" smtClean="0">
                <a:latin typeface="Calibri Light" pitchFamily="34" charset="0"/>
              </a:rPr>
              <a:t>berdasar</a:t>
            </a:r>
            <a:r>
              <a:rPr lang="en-US" sz="2400" dirty="0" err="1" smtClean="0">
                <a:latin typeface="Calibri Light" pitchFamily="34" charset="0"/>
              </a:rPr>
              <a:t>kan</a:t>
            </a:r>
            <a:r>
              <a:rPr lang="en-US" sz="2400" dirty="0" smtClean="0">
                <a:latin typeface="Calibri Light" pitchFamily="34" charset="0"/>
              </a:rPr>
              <a:t> token yang </a:t>
            </a:r>
            <a:r>
              <a:rPr lang="en-US" sz="2400" dirty="0" err="1" smtClean="0">
                <a:latin typeface="Calibri Light" pitchFamily="34" charset="0"/>
              </a:rPr>
              <a:t>dimiliki</a:t>
            </a:r>
            <a:r>
              <a:rPr lang="en-US" sz="2400" dirty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8535"/>
              </p:ext>
            </p:extLst>
          </p:nvPr>
        </p:nvGraphicFramePr>
        <p:xfrm>
          <a:off x="539552" y="3789040"/>
          <a:ext cx="37444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minisso</a:t>
                      </a:r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=&lt;token&gt;</a:t>
                      </a:r>
                      <a:endParaRPr lang="en-US" sz="1500" b="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58294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Request</a:t>
            </a:r>
            <a:endParaRPr lang="en-US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76191"/>
              </p:ext>
            </p:extLst>
          </p:nvPr>
        </p:nvGraphicFramePr>
        <p:xfrm>
          <a:off x="4716016" y="2276872"/>
          <a:ext cx="374441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208784">
                <a:tc>
                  <a:txBody>
                    <a:bodyPr/>
                    <a:lstStyle/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data: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first_name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pertama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belakang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gambar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gender: &lt;gender&gt;,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errors: [&lt;string error&gt;]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meta: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http_status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200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minisso</a:t>
                      </a:r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=&lt;token&gt;</a:t>
                      </a:r>
                      <a:endParaRPr lang="en-US" sz="1500" b="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184" y="58294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Response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0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web </a:t>
            </a:r>
            <a:r>
              <a:rPr lang="en-US" sz="2400" dirty="0" err="1" smtClean="0">
                <a:latin typeface="Calibri Light" pitchFamily="34" charset="0"/>
              </a:rPr>
              <a:t>semakin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banyak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Tiap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institusi</a:t>
            </a:r>
            <a:r>
              <a:rPr lang="en-US" sz="2400" dirty="0" smtClean="0">
                <a:latin typeface="Calibri Light" pitchFamily="34" charset="0"/>
              </a:rPr>
              <a:t> rata-rata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70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(Novell, 2011). </a:t>
            </a:r>
            <a:r>
              <a:rPr lang="en-US" sz="2400" dirty="0" err="1" smtClean="0">
                <a:latin typeface="Calibri Light" pitchFamily="34" charset="0"/>
              </a:rPr>
              <a:t>Masing-masing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membutuhkan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credential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efisien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apabila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tiap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</a:t>
            </a:r>
            <a:r>
              <a:rPr lang="en-US" sz="2400" dirty="0" smtClean="0">
                <a:latin typeface="Calibri Light" pitchFamily="34" charset="0"/>
              </a:rPr>
              <a:t>-</a:t>
            </a:r>
            <a:r>
              <a:rPr lang="en-US" sz="2400" i="1" dirty="0" smtClean="0">
                <a:latin typeface="Calibri Light" pitchFamily="34" charset="0"/>
              </a:rPr>
              <a:t>handle credential</a:t>
            </a:r>
            <a:r>
              <a:rPr lang="en-US" sz="2400" dirty="0" smtClean="0">
                <a:latin typeface="Calibri Light" pitchFamily="34" charset="0"/>
              </a:rPr>
              <a:t>-</a:t>
            </a:r>
            <a:r>
              <a:rPr lang="en-US" sz="2400" dirty="0" err="1" smtClean="0">
                <a:latin typeface="Calibri Light" pitchFamily="34" charset="0"/>
              </a:rPr>
              <a:t>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sendiri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Manusia</a:t>
            </a:r>
            <a:r>
              <a:rPr lang="en-US" sz="2400" dirty="0" smtClean="0">
                <a:latin typeface="Calibri Light" pitchFamily="34" charset="0"/>
              </a:rPr>
              <a:t> rata-rata </a:t>
            </a:r>
            <a:r>
              <a:rPr lang="en-US" sz="2400" dirty="0" err="1" smtClean="0">
                <a:latin typeface="Calibri Light" pitchFamily="34" charset="0"/>
              </a:rPr>
              <a:t>hanya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mampu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mengingat</a:t>
            </a:r>
            <a:r>
              <a:rPr lang="en-US" sz="2400" dirty="0" smtClean="0">
                <a:latin typeface="Calibri Light" pitchFamily="34" charset="0"/>
              </a:rPr>
              <a:t> 6 </a:t>
            </a:r>
            <a:r>
              <a:rPr lang="en-US" sz="2400" i="1" dirty="0" smtClean="0">
                <a:latin typeface="Calibri Light" pitchFamily="34" charset="0"/>
              </a:rPr>
              <a:t>password </a:t>
            </a:r>
            <a:r>
              <a:rPr lang="en-US" sz="2400" dirty="0" err="1" smtClean="0">
                <a:latin typeface="Calibri Light" pitchFamily="34" charset="0"/>
              </a:rPr>
              <a:t>berbeda</a:t>
            </a:r>
            <a:r>
              <a:rPr lang="en-US" sz="2400" dirty="0" smtClean="0">
                <a:latin typeface="Calibri Light" pitchFamily="34" charset="0"/>
              </a:rPr>
              <a:t> (Goth, 2008).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Pentingnya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single sign-on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sentralisasi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autentikasi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beberapa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DEMO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PENGUJIAN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Pengujian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Terdiri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dua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macam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pengujian</a:t>
            </a:r>
            <a:r>
              <a:rPr lang="en-US" sz="2400" dirty="0" smtClean="0">
                <a:latin typeface="Calibri Light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latin typeface="Calibri Light" pitchFamily="34" charset="0"/>
              </a:rPr>
              <a:t>Pengujian</a:t>
            </a:r>
            <a:r>
              <a:rPr lang="en-US" sz="2400" b="1" dirty="0" smtClean="0">
                <a:latin typeface="Calibri Light" pitchFamily="34" charset="0"/>
              </a:rPr>
              <a:t> </a:t>
            </a:r>
            <a:r>
              <a:rPr lang="en-US" sz="2400" b="1" dirty="0" err="1" smtClean="0">
                <a:latin typeface="Calibri Light" pitchFamily="34" charset="0"/>
              </a:rPr>
              <a:t>fungsionalitas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Pengujian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kualitatif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berbagai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skenario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uji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berdasarkan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kebutuhan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fungsional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dideklarasi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sebelumnya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latin typeface="Calibri Light" pitchFamily="34" charset="0"/>
              </a:rPr>
              <a:t>Pengujian</a:t>
            </a:r>
            <a:r>
              <a:rPr lang="en-US" sz="2400" b="1" dirty="0" smtClean="0">
                <a:latin typeface="Calibri Light" pitchFamily="34" charset="0"/>
              </a:rPr>
              <a:t> </a:t>
            </a:r>
            <a:r>
              <a:rPr lang="en-US" sz="2400" b="1" dirty="0" err="1" smtClean="0">
                <a:latin typeface="Calibri Light" pitchFamily="34" charset="0"/>
              </a:rPr>
              <a:t>terintegrasi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Pengujian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mengintegrasikan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smtClean="0">
                <a:latin typeface="Calibri Light" pitchFamily="34" charset="0"/>
              </a:rPr>
              <a:t>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 pitchFamily="34" charset="0"/>
              </a:rPr>
              <a:t>1)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Fungsionalitas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56296"/>
              </p:ext>
            </p:extLst>
          </p:nvPr>
        </p:nvGraphicFramePr>
        <p:xfrm>
          <a:off x="755576" y="1628800"/>
          <a:ext cx="777686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544616"/>
                <a:gridCol w="14401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Minisso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mendaftarkan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i="1" baseline="0" dirty="0" smtClean="0"/>
                        <a:t>user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err="1" smtClean="0"/>
                        <a:t>baru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i="1" dirty="0" smtClean="0"/>
                        <a:t>login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user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mengembalikan</a:t>
                      </a:r>
                      <a:r>
                        <a:rPr lang="en-US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detil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informasi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i="1" dirty="0" smtClean="0"/>
                        <a:t>user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err="1" smtClean="0"/>
                        <a:t>ketika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token</a:t>
                      </a:r>
                      <a:r>
                        <a:rPr lang="en-US" dirty="0" smtClean="0"/>
                        <a:t> valid.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manajemen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aplikasi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service provider (</a:t>
                      </a:r>
                      <a:r>
                        <a:rPr lang="en-US" i="1" baseline="0" dirty="0" smtClean="0"/>
                        <a:t>create, read, update, delete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manajemen</a:t>
                      </a:r>
                      <a:r>
                        <a:rPr lang="en-US" b="1" dirty="0" smtClean="0"/>
                        <a:t> user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i="1" dirty="0" smtClean="0"/>
                        <a:t>request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service provider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dashboard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autentikasi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user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keperluan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manajemen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3496" y="5764614"/>
            <a:ext cx="55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TA </a:t>
            </a:r>
            <a:r>
              <a:rPr lang="en-US" dirty="0" err="1" smtClean="0"/>
              <a:t>halaman</a:t>
            </a:r>
            <a:r>
              <a:rPr lang="en-US" dirty="0" smtClean="0"/>
              <a:t> 55-61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libri Light" pitchFamily="34" charset="0"/>
              </a:rPr>
              <a:t>2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Integrasi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4509120"/>
            <a:ext cx="8463636" cy="1769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alibri Light" pitchFamily="34" charset="0"/>
              </a:rPr>
              <a:t>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4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service provider.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err="1" smtClean="0">
                <a:latin typeface="Calibri Light" pitchFamily="34" charset="0"/>
              </a:rPr>
              <a:t>Menghasilkan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pola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berbeda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back-end</a:t>
            </a:r>
            <a:r>
              <a:rPr lang="en-US" sz="2400" dirty="0" smtClean="0">
                <a:latin typeface="Calibri Light" pitchFamily="34" charset="0"/>
              </a:rPr>
              <a:t> (Go, Java, Python).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front-end</a:t>
            </a:r>
            <a:r>
              <a:rPr lang="en-US" sz="2400" dirty="0" smtClean="0">
                <a:latin typeface="Calibri Light" pitchFamily="34" charset="0"/>
              </a:rPr>
              <a:t> (JavaScript).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pic>
        <p:nvPicPr>
          <p:cNvPr id="11" name="Picture 2" descr="D:\My Documents\Informatika ITB Sem. 8\Tugas Akhir II\gambar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54" y="1628800"/>
            <a:ext cx="59702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libri Light" pitchFamily="34" charset="0"/>
              </a:rPr>
              <a:t>2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Integrasi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back-end: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application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user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Mengubah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bertugas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registrasi</a:t>
            </a:r>
            <a:r>
              <a:rPr lang="en-US" sz="2400" dirty="0" smtClean="0">
                <a:latin typeface="Calibri Light" pitchFamily="34" charset="0"/>
              </a:rPr>
              <a:t> user, login,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mengambil</a:t>
            </a:r>
            <a:r>
              <a:rPr lang="en-US" sz="2400" dirty="0" smtClean="0">
                <a:latin typeface="Calibri Light" pitchFamily="34" charset="0"/>
              </a:rPr>
              <a:t> detail user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HTTP request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format </a:t>
            </a:r>
            <a:r>
              <a:rPr lang="en-US" sz="2400" dirty="0" err="1" smtClean="0">
                <a:latin typeface="Calibri Light" pitchFamily="34" charset="0"/>
              </a:rPr>
              <a:t>sesuai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API.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Tahapan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terjadi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mengirim</a:t>
            </a:r>
            <a:r>
              <a:rPr lang="en-US" sz="2400" dirty="0" smtClean="0">
                <a:latin typeface="Calibri Light" pitchFamily="34" charset="0"/>
              </a:rPr>
              <a:t> HTTP </a:t>
            </a:r>
            <a:r>
              <a:rPr lang="en-US" sz="2400" i="1" dirty="0" smtClean="0">
                <a:latin typeface="Calibri Light" pitchFamily="34" charset="0"/>
              </a:rPr>
              <a:t>request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memberikan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response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berupa</a:t>
            </a:r>
            <a:r>
              <a:rPr lang="en-US" sz="2400" dirty="0" smtClean="0">
                <a:latin typeface="Calibri Light" pitchFamily="34" charset="0"/>
              </a:rPr>
              <a:t> data/</a:t>
            </a:r>
            <a:r>
              <a:rPr lang="en-US" sz="2400" dirty="0" err="1" smtClean="0">
                <a:latin typeface="Calibri Light" pitchFamily="34" charset="0"/>
              </a:rPr>
              <a:t>pesan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error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6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libri Light" pitchFamily="34" charset="0"/>
              </a:rPr>
              <a:t>2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Integrasi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front-end</a:t>
            </a:r>
            <a:r>
              <a:rPr lang="en-US" sz="2400" dirty="0" smtClean="0">
                <a:latin typeface="Calibri Light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Mengubah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bertugas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registrasi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login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HTTP </a:t>
            </a:r>
            <a:r>
              <a:rPr lang="en-US" sz="2400" i="1" dirty="0" smtClean="0">
                <a:latin typeface="Calibri Light" pitchFamily="34" charset="0"/>
              </a:rPr>
              <a:t>request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format </a:t>
            </a:r>
            <a:r>
              <a:rPr lang="en-US" sz="2400" dirty="0" err="1" smtClean="0">
                <a:latin typeface="Calibri Light" pitchFamily="34" charset="0"/>
              </a:rPr>
              <a:t>sesuai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API.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properti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Access-Control-Allow-Origin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HTTP </a:t>
            </a:r>
            <a:r>
              <a:rPr lang="en-US" sz="2400" i="1" dirty="0" smtClean="0">
                <a:latin typeface="Calibri Light" pitchFamily="34" charset="0"/>
              </a:rPr>
              <a:t>header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request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enable CORS.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Tahapan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terjadi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mengirim</a:t>
            </a:r>
            <a:r>
              <a:rPr lang="en-US" sz="2400" dirty="0" smtClean="0">
                <a:latin typeface="Calibri Light" pitchFamily="34" charset="0"/>
              </a:rPr>
              <a:t> request CORS </a:t>
            </a:r>
            <a:r>
              <a:rPr lang="en-US" sz="2400" i="1" dirty="0" smtClean="0">
                <a:latin typeface="Calibri Light" pitchFamily="34" charset="0"/>
              </a:rPr>
              <a:t>preflight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memberikan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response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bahwa</a:t>
            </a:r>
            <a:r>
              <a:rPr lang="en-US" sz="2400" dirty="0" smtClean="0">
                <a:latin typeface="Calibri Light" pitchFamily="34" charset="0"/>
              </a:rPr>
              <a:t> CORS </a:t>
            </a:r>
            <a:r>
              <a:rPr lang="en-US" sz="2400" dirty="0" err="1" smtClean="0">
                <a:latin typeface="Calibri Light" pitchFamily="34" charset="0"/>
              </a:rPr>
              <a:t>diterima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mengirim</a:t>
            </a:r>
            <a:r>
              <a:rPr lang="en-US" sz="2400" dirty="0" smtClean="0">
                <a:latin typeface="Calibri Light" pitchFamily="34" charset="0"/>
              </a:rPr>
              <a:t> HTTP </a:t>
            </a:r>
            <a:r>
              <a:rPr lang="en-US" sz="2400" i="1" dirty="0" smtClean="0">
                <a:latin typeface="Calibri Light" pitchFamily="34" charset="0"/>
              </a:rPr>
              <a:t>request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server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memberikan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response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berupa</a:t>
            </a:r>
            <a:r>
              <a:rPr lang="en-US" sz="2400" dirty="0" smtClean="0">
                <a:latin typeface="Calibri Light" pitchFamily="34" charset="0"/>
              </a:rPr>
              <a:t> data/</a:t>
            </a:r>
            <a:r>
              <a:rPr lang="en-US" sz="2400" dirty="0" err="1" smtClean="0">
                <a:latin typeface="Calibri Light" pitchFamily="34" charset="0"/>
              </a:rPr>
              <a:t>pesan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error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9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KESIMPULAN DAN SARAN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Kesimpulan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 smtClean="0">
                <a:latin typeface="Calibri Light" pitchFamily="34" charset="0"/>
              </a:rPr>
              <a:t>Single sign-on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sendiri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HTTP yang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menjamin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language-agnostic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API </a:t>
            </a:r>
            <a:r>
              <a:rPr lang="en-US" sz="2400" dirty="0" err="1" smtClean="0">
                <a:latin typeface="Calibri Light" pitchFamily="34" charset="0"/>
              </a:rPr>
              <a:t>penting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menstandarkan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komunikasi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err="1" smtClean="0">
                <a:latin typeface="Calibri Light" pitchFamily="34" charset="0"/>
              </a:rPr>
              <a:t>milik</a:t>
            </a:r>
            <a:r>
              <a:rPr lang="en-US" sz="2400" dirty="0" smtClean="0">
                <a:latin typeface="Calibri Light" pitchFamily="34" charset="0"/>
              </a:rPr>
              <a:t> developer.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Ada </a:t>
            </a:r>
            <a:r>
              <a:rPr lang="en-US" sz="2400" dirty="0" err="1" smtClean="0">
                <a:latin typeface="Calibri Light" pitchFamily="34" charset="0"/>
              </a:rPr>
              <a:t>perbedaan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err="1" smtClean="0">
                <a:latin typeface="Calibri Light" pitchFamily="34" charset="0"/>
              </a:rPr>
              <a:t>berbasis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back-end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front-end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8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 pitchFamily="34" charset="0"/>
              </a:rPr>
              <a:t>Saran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seperti</a:t>
            </a:r>
            <a:r>
              <a:rPr lang="en-US" sz="2400" dirty="0" smtClean="0">
                <a:latin typeface="Calibri Light" pitchFamily="34" charset="0"/>
              </a:rPr>
              <a:t> SAML, </a:t>
            </a:r>
            <a:r>
              <a:rPr lang="en-US" sz="2400" dirty="0" err="1" smtClean="0">
                <a:latin typeface="Calibri Light" pitchFamily="34" charset="0"/>
              </a:rPr>
              <a:t>OAuth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OpenID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i="1" dirty="0" smtClean="0">
                <a:latin typeface="Calibri Light" pitchFamily="34" charset="0"/>
              </a:rPr>
              <a:t>client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bahasa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selain</a:t>
            </a:r>
            <a:r>
              <a:rPr lang="en-US" sz="2400" dirty="0" smtClean="0">
                <a:latin typeface="Calibri Light" pitchFamily="34" charset="0"/>
              </a:rPr>
              <a:t> Go.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err="1" smtClean="0">
                <a:latin typeface="Calibri Light" pitchFamily="34" charset="0"/>
              </a:rPr>
              <a:t>dengan</a:t>
            </a:r>
            <a:r>
              <a:rPr lang="en-US" sz="2400" i="1" dirty="0" smtClean="0">
                <a:latin typeface="Calibri Light" pitchFamily="34" charset="0"/>
              </a:rPr>
              <a:t> identity provider </a:t>
            </a:r>
            <a:r>
              <a:rPr lang="en-US" sz="2400" dirty="0" err="1" smtClean="0">
                <a:latin typeface="Calibri Light" pitchFamily="34" charset="0"/>
              </a:rPr>
              <a:t>eksternal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seperti</a:t>
            </a:r>
            <a:r>
              <a:rPr lang="en-US" sz="2400" dirty="0" smtClean="0">
                <a:latin typeface="Calibri Light" pitchFamily="34" charset="0"/>
              </a:rPr>
              <a:t> Google Sign-In, Facebook, Twitter, </a:t>
            </a:r>
            <a:r>
              <a:rPr lang="en-US" sz="2400" dirty="0" err="1" smtClean="0">
                <a:latin typeface="Calibri Light" pitchFamily="34" charset="0"/>
              </a:rPr>
              <a:t>GitHub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Meningkatkan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performansi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pemrograman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paralel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8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6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1071570" cy="1071570"/>
          </a:xfrm>
          <a:prstGeom prst="rect">
            <a:avLst/>
          </a:prstGeom>
          <a:noFill/>
        </p:spPr>
      </p:pic>
      <p:pic>
        <p:nvPicPr>
          <p:cNvPr id="8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143248"/>
            <a:ext cx="1071570" cy="1071570"/>
          </a:xfrm>
          <a:prstGeom prst="rect">
            <a:avLst/>
          </a:prstGeom>
          <a:noFill/>
        </p:spPr>
      </p:pic>
      <p:pic>
        <p:nvPicPr>
          <p:cNvPr id="9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643446"/>
            <a:ext cx="1071570" cy="1071570"/>
          </a:xfrm>
          <a:prstGeom prst="rect">
            <a:avLst/>
          </a:prstGeom>
          <a:noFill/>
        </p:spPr>
      </p:pic>
      <p:pic>
        <p:nvPicPr>
          <p:cNvPr id="11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1066800" cy="1244600"/>
          </a:xfrm>
          <a:prstGeom prst="rect">
            <a:avLst/>
          </a:prstGeom>
          <a:noFill/>
        </p:spPr>
      </p:pic>
      <p:pic>
        <p:nvPicPr>
          <p:cNvPr id="12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1066800" cy="1244600"/>
          </a:xfrm>
          <a:prstGeom prst="rect">
            <a:avLst/>
          </a:prstGeom>
          <a:noFill/>
        </p:spPr>
      </p:pic>
      <p:pic>
        <p:nvPicPr>
          <p:cNvPr id="13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1066800" cy="12446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3286116" y="2216142"/>
            <a:ext cx="2714644" cy="4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86116" y="3784602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86116" y="5122870"/>
            <a:ext cx="2714644" cy="19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4479" y="6000768"/>
            <a:ext cx="111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Pengguna</a:t>
            </a:r>
            <a:endParaRPr lang="en-US" dirty="0" smtClean="0">
              <a:latin typeface="Calibr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3314" y="6020617"/>
            <a:ext cx="88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Aplikasi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TERIMA KASIH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6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1071570" cy="1071570"/>
          </a:xfrm>
          <a:prstGeom prst="rect">
            <a:avLst/>
          </a:prstGeom>
          <a:noFill/>
        </p:spPr>
      </p:pic>
      <p:pic>
        <p:nvPicPr>
          <p:cNvPr id="8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143248"/>
            <a:ext cx="1071570" cy="1071570"/>
          </a:xfrm>
          <a:prstGeom prst="rect">
            <a:avLst/>
          </a:prstGeom>
          <a:noFill/>
        </p:spPr>
      </p:pic>
      <p:pic>
        <p:nvPicPr>
          <p:cNvPr id="9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643446"/>
            <a:ext cx="1071570" cy="1071570"/>
          </a:xfrm>
          <a:prstGeom prst="rect">
            <a:avLst/>
          </a:prstGeom>
          <a:noFill/>
        </p:spPr>
      </p:pic>
      <p:pic>
        <p:nvPicPr>
          <p:cNvPr id="11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1066800" cy="1244600"/>
          </a:xfrm>
          <a:prstGeom prst="rect">
            <a:avLst/>
          </a:prstGeom>
          <a:noFill/>
        </p:spPr>
      </p:pic>
      <p:pic>
        <p:nvPicPr>
          <p:cNvPr id="12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1066800" cy="1244600"/>
          </a:xfrm>
          <a:prstGeom prst="rect">
            <a:avLst/>
          </a:prstGeom>
          <a:noFill/>
        </p:spPr>
      </p:pic>
      <p:pic>
        <p:nvPicPr>
          <p:cNvPr id="13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1066800" cy="1244600"/>
          </a:xfrm>
          <a:prstGeom prst="rect">
            <a:avLst/>
          </a:prstGeom>
          <a:noFill/>
        </p:spPr>
      </p:pic>
      <p:pic>
        <p:nvPicPr>
          <p:cNvPr id="14" name="Picture 2" descr="D:\My Documents\Informatika ITB Sem. 7\Tugas Akhir I &amp; Seminar\pic seminar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714620"/>
            <a:ext cx="1214446" cy="1877809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rot="10800000" flipV="1">
            <a:off x="5429256" y="2285992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429256" y="364331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500694" y="4071942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571736" y="2500306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571736" y="371475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643174" y="428625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1739" y="6000768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itchFamily="34" charset="0"/>
              </a:rPr>
              <a:t>SSO Server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4479" y="6000768"/>
            <a:ext cx="111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Pengguna</a:t>
            </a:r>
            <a:endParaRPr lang="en-US" dirty="0" smtClean="0">
              <a:latin typeface="Calibri Ligh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7298" y="602061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service provider</a:t>
            </a:r>
            <a:endParaRPr lang="id-ID" i="1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Beberapa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masalah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muncul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penggunaan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beberapa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web single sign-on </a:t>
            </a:r>
            <a:r>
              <a:rPr lang="en-US" sz="2400" dirty="0" smtClean="0">
                <a:latin typeface="Calibri Light" pitchFamily="34" charset="0"/>
              </a:rPr>
              <a:t>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Server web </a:t>
            </a:r>
            <a:r>
              <a:rPr lang="en-US" sz="2400" i="1" dirty="0" smtClean="0">
                <a:latin typeface="Calibri Light" pitchFamily="34" charset="0"/>
              </a:rPr>
              <a:t>single sign-on </a:t>
            </a:r>
            <a:r>
              <a:rPr lang="en-US" sz="2400" dirty="0" err="1" smtClean="0">
                <a:latin typeface="Calibri Light" pitchFamily="34" charset="0"/>
              </a:rPr>
              <a:t>membutuhkan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memori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tinggi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i="1" dirty="0" smtClean="0">
                <a:latin typeface="Calibri Light" pitchFamily="34" charset="0"/>
              </a:rPr>
              <a:t>sample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dijalankan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client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Server SSO </a:t>
            </a:r>
            <a:r>
              <a:rPr lang="en-US" sz="2400" dirty="0" err="1" smtClean="0">
                <a:latin typeface="Calibri Light" pitchFamily="34" charset="0"/>
              </a:rPr>
              <a:t>hanya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tersedia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cloud, </a:t>
            </a:r>
            <a:r>
              <a:rPr lang="en-US" sz="2400" i="1" dirty="0" smtClean="0">
                <a:latin typeface="Calibri Light" pitchFamily="34" charset="0"/>
              </a:rPr>
              <a:t>self-hosted </a:t>
            </a:r>
            <a:r>
              <a:rPr lang="en-US" sz="2400" dirty="0" err="1" smtClean="0">
                <a:latin typeface="Calibri Light" pitchFamily="34" charset="0"/>
              </a:rPr>
              <a:t>hanya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memungkinkan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ketika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berbayar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Bagaimana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membangun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web single sign-on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sebagai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penyempurnaan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terhadap</a:t>
            </a:r>
            <a:r>
              <a:rPr lang="en-US" sz="2400" dirty="0" smtClean="0">
                <a:latin typeface="Calibri Light" pitchFamily="34" charset="0"/>
              </a:rPr>
              <a:t> single sign-on yang </a:t>
            </a:r>
            <a:r>
              <a:rPr lang="en-US" sz="2400" dirty="0" err="1" smtClean="0">
                <a:latin typeface="Calibri Light" pitchFamily="34" charset="0"/>
              </a:rPr>
              <a:t>pernah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sebelumnya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Bagaimana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karakteristik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web single sign-on </a:t>
            </a:r>
            <a:r>
              <a:rPr lang="en-US" sz="2400" dirty="0" smtClean="0">
                <a:latin typeface="Calibri Light" pitchFamily="34" charset="0"/>
              </a:rPr>
              <a:t>yang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dibangun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Rumusan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Masalah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Menentukan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teknik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tepat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membangun</a:t>
            </a:r>
            <a:r>
              <a:rPr lang="en-US" sz="2400" dirty="0" smtClean="0">
                <a:latin typeface="Calibri Light" pitchFamily="34" charset="0"/>
              </a:rPr>
              <a:t> SSO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menyempurnakan</a:t>
            </a:r>
            <a:r>
              <a:rPr lang="en-US" sz="2400" dirty="0" smtClean="0">
                <a:latin typeface="Calibri Light" pitchFamily="34" charset="0"/>
              </a:rPr>
              <a:t> SSO 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Menentukan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karakteristik</a:t>
            </a:r>
            <a:r>
              <a:rPr lang="en-US" sz="2400" dirty="0" smtClean="0">
                <a:latin typeface="Calibri Light" pitchFamily="34" charset="0"/>
              </a:rPr>
              <a:t> web SSO yang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dibangun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Membangun</a:t>
            </a:r>
            <a:r>
              <a:rPr lang="en-US" sz="2400" dirty="0" smtClean="0">
                <a:latin typeface="Calibri Light" pitchFamily="34" charset="0"/>
              </a:rPr>
              <a:t> SSO server </a:t>
            </a:r>
            <a:r>
              <a:rPr lang="en-US" sz="2400" dirty="0" err="1" smtClean="0">
                <a:latin typeface="Calibri Light" pitchFamily="34" charset="0"/>
              </a:rPr>
              <a:t>baru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Tujuan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2178</Words>
  <Application>Microsoft Office PowerPoint</Application>
  <PresentationFormat>On-screen Show (4:3)</PresentationFormat>
  <Paragraphs>432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Ikhtisar</vt:lpstr>
      <vt:lpstr>PENDAHULUAN</vt:lpstr>
      <vt:lpstr>Latar Belakang</vt:lpstr>
      <vt:lpstr>Latar Belakang</vt:lpstr>
      <vt:lpstr>Latar Belakang</vt:lpstr>
      <vt:lpstr>Latar Belakang</vt:lpstr>
      <vt:lpstr>Rumusan Masalah</vt:lpstr>
      <vt:lpstr>Tujuan</vt:lpstr>
      <vt:lpstr>Batasan Masalah</vt:lpstr>
      <vt:lpstr>Penelitian Terkait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Kebutuhan</vt:lpstr>
      <vt:lpstr>Diagram</vt:lpstr>
      <vt:lpstr>Sistem</vt:lpstr>
      <vt:lpstr>Sistem</vt:lpstr>
      <vt:lpstr>Sistem</vt:lpstr>
      <vt:lpstr>PowerPoint Presentation</vt:lpstr>
      <vt:lpstr>PowerPoint Presentation</vt:lpstr>
      <vt:lpstr>IMPLEMENTASI</vt:lpstr>
      <vt:lpstr>Implementasi</vt:lpstr>
      <vt:lpstr>Implementasi</vt:lpstr>
      <vt:lpstr>PowerPoint Presentation</vt:lpstr>
      <vt:lpstr>Implementasi</vt:lpstr>
      <vt:lpstr>Implementasi</vt:lpstr>
      <vt:lpstr>Implementasi</vt:lpstr>
      <vt:lpstr>Implementasi</vt:lpstr>
      <vt:lpstr>Implementasi</vt:lpstr>
      <vt:lpstr>Implementasi</vt:lpstr>
      <vt:lpstr>DEMO</vt:lpstr>
      <vt:lpstr>PENGUJIAN</vt:lpstr>
      <vt:lpstr>Pengujian</vt:lpstr>
      <vt:lpstr>1) Pengujian Fungsionalitas</vt:lpstr>
      <vt:lpstr>2) Pengujian Integrasi</vt:lpstr>
      <vt:lpstr>2) Pengujian Integrasi</vt:lpstr>
      <vt:lpstr>2) Pengujian Integrasi</vt:lpstr>
      <vt:lpstr>KESIMPULAN DAN SARAN</vt:lpstr>
      <vt:lpstr>Kesimpulan</vt:lpstr>
      <vt:lpstr>Saran</vt:lpstr>
      <vt:lpstr>TERIMA KASIH</vt:lpstr>
    </vt:vector>
  </TitlesOfParts>
  <Company>Institut Teknologi Bandung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Single Sign-On untuk Pengintegrasian Aplikasi Layanan Publik Kota Bandung</dc:title>
  <dc:creator>Luqman A. Siswanto</dc:creator>
  <cp:lastModifiedBy>Luqman A. Siswanto</cp:lastModifiedBy>
  <cp:revision>226</cp:revision>
  <dcterms:created xsi:type="dcterms:W3CDTF">2017-01-11T09:39:29Z</dcterms:created>
  <dcterms:modified xsi:type="dcterms:W3CDTF">2018-09-18T21:21:15Z</dcterms:modified>
</cp:coreProperties>
</file>