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4" r:id="rId3"/>
    <p:sldId id="290" r:id="rId4"/>
    <p:sldId id="306" r:id="rId5"/>
    <p:sldId id="300" r:id="rId6"/>
    <p:sldId id="295" r:id="rId7"/>
    <p:sldId id="291" r:id="rId8"/>
    <p:sldId id="292" r:id="rId9"/>
    <p:sldId id="293" r:id="rId10"/>
    <p:sldId id="296" r:id="rId11"/>
    <p:sldId id="302" r:id="rId12"/>
    <p:sldId id="301" r:id="rId13"/>
    <p:sldId id="297" r:id="rId14"/>
    <p:sldId id="307" r:id="rId15"/>
    <p:sldId id="305" r:id="rId16"/>
    <p:sldId id="298" r:id="rId17"/>
    <p:sldId id="308" r:id="rId18"/>
    <p:sldId id="299" r:id="rId19"/>
    <p:sldId id="309" r:id="rId20"/>
    <p:sldId id="288" r:id="rId2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16/08/2018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16/08/2018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16/08/2018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16/08/2018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16/08/2018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16/08/2018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16/08/2018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16/08/2018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16/08/2018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16/08/2018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5A0B-1051-413E-8DEA-84C3E8C05BEF}" type="datetimeFigureOut">
              <a:rPr lang="id-ID" smtClean="0"/>
              <a:t>16/08/2018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E5A0B-1051-413E-8DEA-84C3E8C05BEF}" type="datetimeFigureOut">
              <a:rPr lang="id-ID" smtClean="0"/>
              <a:t>16/08/2018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4F9E6-1AA5-4EC0-88C7-1EBA97F032AB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alibri Light" pitchFamily="34" charset="0"/>
              </a:rPr>
              <a:t>Pembangunan </a:t>
            </a:r>
            <a:r>
              <a:rPr lang="en-US" i="1" dirty="0" smtClean="0">
                <a:latin typeface="Calibri Light" pitchFamily="34" charset="0"/>
              </a:rPr>
              <a:t>Single Sign-On </a:t>
            </a:r>
            <a:r>
              <a:rPr lang="en-US" dirty="0" err="1" smtClean="0">
                <a:latin typeface="Calibri Light" pitchFamily="34" charset="0"/>
              </a:rPr>
              <a:t>untuk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Autentikasi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Pengguna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Berbasis</a:t>
            </a:r>
            <a:r>
              <a:rPr lang="en-US" dirty="0" smtClean="0">
                <a:latin typeface="Calibri Light" pitchFamily="34" charset="0"/>
              </a:rPr>
              <a:t> Token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57290" y="414338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>
                <a:latin typeface="Calibri Light" pitchFamily="34" charset="0"/>
              </a:rPr>
              <a:t>Luqman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Arifin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Siswanto</a:t>
            </a:r>
            <a:endParaRPr lang="en-US" dirty="0" smtClean="0">
              <a:latin typeface="Calibri Light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Calibri Light" pitchFamily="34" charset="0"/>
              </a:rPr>
              <a:t>13513024</a:t>
            </a:r>
          </a:p>
          <a:p>
            <a:pPr marL="0" indent="0" algn="ctr">
              <a:buNone/>
            </a:pPr>
            <a:endParaRPr lang="en-US" dirty="0">
              <a:latin typeface="Calibri Light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Calibri Light" pitchFamily="34" charset="0"/>
              </a:rPr>
              <a:t>Seminar TA II</a:t>
            </a:r>
            <a:endParaRPr lang="en-US" sz="2400" dirty="0" smtClean="0"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Calibri Light" pitchFamily="34" charset="0"/>
              </a:rPr>
              <a:t>Dilakukan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a</a:t>
            </a:r>
            <a:r>
              <a:rPr lang="en-US" dirty="0" err="1" smtClean="0">
                <a:latin typeface="Calibri Light" pitchFamily="34" charset="0"/>
              </a:rPr>
              <a:t>nalisis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kelebihan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dan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kelemahan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dari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tiga</a:t>
            </a:r>
            <a:r>
              <a:rPr lang="en-US" dirty="0" smtClean="0">
                <a:latin typeface="Calibri Light" pitchFamily="34" charset="0"/>
              </a:rPr>
              <a:t> SSO server.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Calibri Light" pitchFamily="34" charset="0"/>
              </a:rPr>
              <a:t>Dipilih</a:t>
            </a:r>
            <a:r>
              <a:rPr lang="en-US" dirty="0" smtClean="0">
                <a:latin typeface="Calibri Light" pitchFamily="34" charset="0"/>
              </a:rPr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Calibri Light" pitchFamily="34" charset="0"/>
              </a:rPr>
              <a:t>Auth0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Calibri Light" pitchFamily="34" charset="0"/>
              </a:rPr>
              <a:t>WSO Identity Server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Calibri Light" pitchFamily="34" charset="0"/>
              </a:rPr>
              <a:t>Central Authentication Service</a:t>
            </a:r>
          </a:p>
          <a:p>
            <a:pPr marL="0" indent="0">
              <a:buNone/>
            </a:pPr>
            <a:endParaRPr lang="id-ID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Analisis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Permasalahan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761841"/>
              </p:ext>
            </p:extLst>
          </p:nvPr>
        </p:nvGraphicFramePr>
        <p:xfrm>
          <a:off x="457200" y="1600200"/>
          <a:ext cx="82296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j-lt"/>
                        </a:rPr>
                        <a:t>Aspek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Auth0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WSO IS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CAS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FF00"/>
                          </a:solidFill>
                          <a:latin typeface="+mj-lt"/>
                        </a:rPr>
                        <a:t>Minisso</a:t>
                      </a:r>
                      <a:endParaRPr lang="en-US" dirty="0">
                        <a:solidFill>
                          <a:srgbClr val="FFFF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Hak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Calibri Light" pitchFamily="34" charset="0"/>
                        </a:rPr>
                        <a:t>cipta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Proprietary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Open-source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Open-source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  <a:latin typeface="Calibri Light" pitchFamily="34" charset="0"/>
                        </a:rPr>
                        <a:t>Open-source</a:t>
                      </a:r>
                      <a:endParaRPr lang="en-US" b="1" i="1" dirty="0">
                        <a:solidFill>
                          <a:schemeClr val="tx1"/>
                        </a:solidFill>
                        <a:latin typeface="Calibr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Tipe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 server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Cloud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Self-hosted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Self-hosted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  <a:latin typeface="Calibri Light" pitchFamily="34" charset="0"/>
                        </a:rPr>
                        <a:t>Self-hosted</a:t>
                      </a:r>
                      <a:endParaRPr lang="en-US" b="1" i="1" dirty="0">
                        <a:solidFill>
                          <a:schemeClr val="tx1"/>
                        </a:solidFill>
                        <a:latin typeface="Calibr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Mekanisme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 SSO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Redirect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Redirect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</a:rPr>
                        <a:t>API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 Light" pitchFamily="34" charset="0"/>
                        </a:rPr>
                        <a:t>API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</a:rPr>
                        <a:t>SSL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Bisa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Bisa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Tidak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Calibri Light" pitchFamily="34" charset="0"/>
                        </a:rPr>
                        <a:t>Bisa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Kebutuhan</a:t>
                      </a:r>
                      <a:r>
                        <a:rPr lang="en-US" baseline="0" dirty="0" smtClean="0">
                          <a:latin typeface="Calibri Light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 Light" pitchFamily="34" charset="0"/>
                        </a:rPr>
                        <a:t>memori</a:t>
                      </a:r>
                      <a:r>
                        <a:rPr lang="en-US" baseline="0" dirty="0" smtClean="0">
                          <a:latin typeface="Calibri Light" pitchFamily="34" charset="0"/>
                        </a:rPr>
                        <a:t> server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</a:rPr>
                        <a:t>-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</a:rPr>
                        <a:t>800 MB</a:t>
                      </a:r>
                    </a:p>
                    <a:p>
                      <a:r>
                        <a:rPr lang="en-US" dirty="0" smtClean="0">
                          <a:latin typeface="Calibri Light" pitchFamily="34" charset="0"/>
                        </a:rPr>
                        <a:t>+ 500 MB heap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</a:rPr>
                        <a:t>Minimum RAM </a:t>
                      </a:r>
                      <a:r>
                        <a:rPr lang="en-US" dirty="0" err="1" smtClean="0">
                          <a:latin typeface="Calibri Light" pitchFamily="34" charset="0"/>
                        </a:rPr>
                        <a:t>sistem</a:t>
                      </a:r>
                      <a:r>
                        <a:rPr lang="en-US" baseline="0" dirty="0" smtClean="0">
                          <a:latin typeface="Calibri Light" pitchFamily="34" charset="0"/>
                        </a:rPr>
                        <a:t> 8 GB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alibri Light" pitchFamily="34" charset="0"/>
                        </a:rPr>
                        <a:t>30 MB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Dashboard</a:t>
                      </a:r>
                      <a:r>
                        <a:rPr lang="en-US" i="1" baseline="0" dirty="0" smtClean="0">
                          <a:latin typeface="Calibri Light" pitchFamily="34" charset="0"/>
                        </a:rPr>
                        <a:t> service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</a:rPr>
                        <a:t>Ada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</a:rPr>
                        <a:t>Ada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Tidak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 Light" pitchFamily="34" charset="0"/>
                        </a:rPr>
                        <a:t>Ada</a:t>
                      </a:r>
                      <a:endParaRPr lang="en-US" b="1" dirty="0">
                        <a:latin typeface="Calibr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Dashboard user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</a:rPr>
                        <a:t>Ada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Tidak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Tidak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 Light" pitchFamily="34" charset="0"/>
                        </a:rPr>
                        <a:t>Ada</a:t>
                      </a:r>
                      <a:endParaRPr lang="en-US" b="1" dirty="0">
                        <a:latin typeface="Calibri Ligh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Analisis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Permasalahan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2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303160"/>
              </p:ext>
            </p:extLst>
          </p:nvPr>
        </p:nvGraphicFramePr>
        <p:xfrm>
          <a:off x="457200" y="1600200"/>
          <a:ext cx="8229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j-lt"/>
                        </a:rPr>
                        <a:t>Aspek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Auth0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WSO IS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CAS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FF00"/>
                          </a:solidFill>
                          <a:latin typeface="+mj-lt"/>
                        </a:rPr>
                        <a:t>Minisso</a:t>
                      </a:r>
                      <a:endParaRPr lang="en-US" dirty="0">
                        <a:solidFill>
                          <a:srgbClr val="FFFF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Kemudahan</a:t>
                      </a:r>
                      <a:r>
                        <a:rPr lang="en-US" baseline="0" dirty="0" smtClean="0">
                          <a:latin typeface="Calibri Light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 Light" pitchFamily="34" charset="0"/>
                        </a:rPr>
                        <a:t>Integrasi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Mudah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Sulit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Mudah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Calibri Light" pitchFamily="34" charset="0"/>
                        </a:rPr>
                        <a:t>Mudah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Dokumentasi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Bagus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Buruk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Bagus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Calibri Light" pitchFamily="34" charset="0"/>
                        </a:rPr>
                        <a:t>Bagus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libri Light" pitchFamily="34" charset="0"/>
                        </a:rPr>
                        <a:t>Sample app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</a:rPr>
                        <a:t>Ada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</a:rPr>
                        <a:t>Ada, </a:t>
                      </a:r>
                      <a:r>
                        <a:rPr lang="en-US" dirty="0" err="1" smtClean="0">
                          <a:latin typeface="Calibri Light" pitchFamily="34" charset="0"/>
                        </a:rPr>
                        <a:t>tidak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Calibri Light" pitchFamily="34" charset="0"/>
                        </a:rPr>
                        <a:t>bisa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Calibri Light" pitchFamily="34" charset="0"/>
                        </a:rPr>
                        <a:t>dijalankan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Tidak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Calibri Light" pitchFamily="34" charset="0"/>
                        </a:rPr>
                        <a:t>ada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 Light" pitchFamily="34" charset="0"/>
                        </a:rPr>
                        <a:t>Ada</a:t>
                      </a:r>
                      <a:endParaRPr lang="en-US" b="1" dirty="0">
                        <a:latin typeface="Calibr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 Light" pitchFamily="34" charset="0"/>
                        </a:rPr>
                        <a:t>SDK </a:t>
                      </a:r>
                      <a:r>
                        <a:rPr lang="en-US" i="1" dirty="0" smtClean="0">
                          <a:latin typeface="Calibri Light" pitchFamily="34" charset="0"/>
                        </a:rPr>
                        <a:t>client</a:t>
                      </a:r>
                      <a:endParaRPr lang="en-US" i="1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Lengkap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Lengkap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Kurang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Calibri Light" pitchFamily="34" charset="0"/>
                        </a:rPr>
                        <a:t>lengkap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, </a:t>
                      </a:r>
                      <a:r>
                        <a:rPr lang="en-US" dirty="0" err="1" smtClean="0">
                          <a:latin typeface="Calibri Light" pitchFamily="34" charset="0"/>
                        </a:rPr>
                        <a:t>tidak</a:t>
                      </a:r>
                      <a:r>
                        <a:rPr lang="en-US" baseline="0" dirty="0" smtClean="0">
                          <a:latin typeface="Calibri Light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 Light" pitchFamily="34" charset="0"/>
                        </a:rPr>
                        <a:t>terkini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alibri Light" pitchFamily="34" charset="0"/>
                        </a:rPr>
                        <a:t>Go</a:t>
                      </a:r>
                      <a:endParaRPr lang="en-US" b="1" dirty="0">
                        <a:solidFill>
                          <a:srgbClr val="FF0000"/>
                        </a:solidFill>
                        <a:latin typeface="Calibri Ligh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Protokol</a:t>
                      </a:r>
                      <a:r>
                        <a:rPr lang="en-US" baseline="0" dirty="0" smtClean="0">
                          <a:latin typeface="Calibri Light" pitchFamily="34" charset="0"/>
                        </a:rPr>
                        <a:t> lain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OAuth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,</a:t>
                      </a:r>
                      <a:r>
                        <a:rPr lang="en-US" baseline="0" dirty="0" smtClean="0">
                          <a:latin typeface="Calibri Light" pitchFamily="34" charset="0"/>
                        </a:rPr>
                        <a:t> SAML, </a:t>
                      </a:r>
                      <a:r>
                        <a:rPr lang="en-US" baseline="0" dirty="0" err="1" smtClean="0">
                          <a:latin typeface="Calibri Light" pitchFamily="34" charset="0"/>
                        </a:rPr>
                        <a:t>OpenID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OAuth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,</a:t>
                      </a:r>
                      <a:r>
                        <a:rPr lang="en-US" baseline="0" dirty="0" smtClean="0">
                          <a:latin typeface="Calibri Light" pitchFamily="34" charset="0"/>
                        </a:rPr>
                        <a:t> SAML, </a:t>
                      </a:r>
                      <a:r>
                        <a:rPr lang="en-US" baseline="0" dirty="0" err="1" smtClean="0">
                          <a:latin typeface="Calibri Light" pitchFamily="34" charset="0"/>
                        </a:rPr>
                        <a:t>OpenID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 Light" pitchFamily="34" charset="0"/>
                        </a:rPr>
                        <a:t>OAuth</a:t>
                      </a:r>
                      <a:r>
                        <a:rPr lang="en-US" dirty="0" smtClean="0">
                          <a:latin typeface="Calibri Light" pitchFamily="34" charset="0"/>
                        </a:rPr>
                        <a:t>,</a:t>
                      </a:r>
                      <a:r>
                        <a:rPr lang="en-US" baseline="0" dirty="0" smtClean="0">
                          <a:latin typeface="Calibri Light" pitchFamily="34" charset="0"/>
                        </a:rPr>
                        <a:t> SAML</a:t>
                      </a:r>
                      <a:endParaRPr lang="en-US" dirty="0">
                        <a:latin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Calibri Light" pitchFamily="34" charset="0"/>
                        </a:rPr>
                        <a:t>Tidak</a:t>
                      </a:r>
                      <a:endParaRPr lang="en-US" b="1" dirty="0">
                        <a:solidFill>
                          <a:srgbClr val="FF0000"/>
                        </a:solidFill>
                        <a:latin typeface="Calibri Ligh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Analisis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Permasalahan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id-ID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34508" y="274638"/>
            <a:ext cx="3952292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Calibri Light" pitchFamily="34" charset="0"/>
              </a:rPr>
              <a:t>Rancangan</a:t>
            </a:r>
            <a:r>
              <a:rPr lang="en-US" sz="3200" dirty="0" smtClean="0">
                <a:latin typeface="Calibri Light" pitchFamily="34" charset="0"/>
              </a:rPr>
              <a:t> </a:t>
            </a:r>
            <a:r>
              <a:rPr lang="en-US" sz="3200" dirty="0" err="1" smtClean="0">
                <a:latin typeface="Calibri Light" pitchFamily="34" charset="0"/>
              </a:rPr>
              <a:t>Solusi</a:t>
            </a:r>
            <a:endParaRPr lang="id-ID" sz="3200" dirty="0">
              <a:latin typeface="Calibri Light" pitchFamily="34" charset="0"/>
            </a:endParaRPr>
          </a:p>
        </p:txBody>
      </p:sp>
      <p:pic>
        <p:nvPicPr>
          <p:cNvPr id="6" name="Picture 5" descr="D:\My Documents\Informatika ITB Sem. 8\Tugas Akhir II\gambar\Sistem SS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980728"/>
            <a:ext cx="4940051" cy="54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948264" y="980728"/>
            <a:ext cx="117062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dirty="0" err="1" smtClean="0">
                <a:latin typeface="Calibri Light" pitchFamily="34" charset="0"/>
              </a:rPr>
              <a:t>Sistem</a:t>
            </a:r>
            <a:endParaRPr lang="id-ID" sz="16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4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id-ID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34508" y="274638"/>
            <a:ext cx="3952292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Calibri Light" pitchFamily="34" charset="0"/>
              </a:rPr>
              <a:t>Rancangan</a:t>
            </a:r>
            <a:r>
              <a:rPr lang="en-US" sz="3200" dirty="0" smtClean="0">
                <a:latin typeface="Calibri Light" pitchFamily="34" charset="0"/>
              </a:rPr>
              <a:t> </a:t>
            </a:r>
            <a:r>
              <a:rPr lang="en-US" sz="3200" dirty="0" err="1" smtClean="0">
                <a:latin typeface="Calibri Light" pitchFamily="34" charset="0"/>
              </a:rPr>
              <a:t>Solusi</a:t>
            </a:r>
            <a:endParaRPr lang="id-ID" sz="3200" dirty="0">
              <a:latin typeface="Calibri Light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948264" y="980728"/>
            <a:ext cx="117062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dirty="0" err="1" smtClean="0">
                <a:latin typeface="Calibri Light" pitchFamily="34" charset="0"/>
              </a:rPr>
              <a:t>Arsitektur</a:t>
            </a:r>
            <a:endParaRPr lang="id-ID" sz="1600" dirty="0">
              <a:latin typeface="Calibri Light" pitchFamily="34" charset="0"/>
            </a:endParaRPr>
          </a:p>
        </p:txBody>
      </p:sp>
      <p:pic>
        <p:nvPicPr>
          <p:cNvPr id="9" name="Picture 8" descr="Description: D:\My Documents\Informatika ITB Sem. 8\Tugas Akhir II\gambar\Arsitektur Intern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2656"/>
            <a:ext cx="4104456" cy="56886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96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id-ID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34508" y="274638"/>
            <a:ext cx="3952292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Calibri Light" pitchFamily="34" charset="0"/>
              </a:rPr>
              <a:t>Rancangan</a:t>
            </a:r>
            <a:r>
              <a:rPr lang="en-US" sz="3200" dirty="0" smtClean="0">
                <a:latin typeface="Calibri Light" pitchFamily="34" charset="0"/>
              </a:rPr>
              <a:t> </a:t>
            </a:r>
            <a:r>
              <a:rPr lang="en-US" sz="3200" dirty="0" err="1" smtClean="0">
                <a:latin typeface="Calibri Light" pitchFamily="34" charset="0"/>
              </a:rPr>
              <a:t>Solusi</a:t>
            </a:r>
            <a:endParaRPr lang="id-ID" sz="3200" dirty="0">
              <a:latin typeface="Calibri Light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436096" y="980728"/>
            <a:ext cx="2682788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dirty="0" smtClean="0">
                <a:latin typeface="Calibri Light" pitchFamily="34" charset="0"/>
              </a:rPr>
              <a:t>Stack</a:t>
            </a:r>
            <a:endParaRPr lang="id-ID" sz="1600" dirty="0">
              <a:latin typeface="Calibri Light" pitchFamily="34" charset="0"/>
            </a:endParaRPr>
          </a:p>
        </p:txBody>
      </p:sp>
      <p:pic>
        <p:nvPicPr>
          <p:cNvPr id="1026" name="Picture 2" descr="D:\My Documents\Informatika ITB Sem. 8\Tugas Akhir II\gambar\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034" y="1552228"/>
            <a:ext cx="4434456" cy="449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7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Implementasi</a:t>
            </a:r>
            <a:endParaRPr lang="id-ID" dirty="0">
              <a:latin typeface="Calibri Light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138739"/>
              </p:ext>
            </p:extLst>
          </p:nvPr>
        </p:nvGraphicFramePr>
        <p:xfrm>
          <a:off x="899592" y="1772816"/>
          <a:ext cx="742716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1"/>
                <a:gridCol w="49068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Aspek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Spesifikasi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Sistem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Operasi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Ubuntu 16.04.5 LTS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Intel(R) Core(TM) i5-3317U CPU @ 1.70 GHz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GB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Bahasa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Pemrograman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 </a:t>
                      </a:r>
                      <a:r>
                        <a:rPr lang="en-US" i="1" dirty="0" smtClean="0"/>
                        <a:t>Compiler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go1.10.1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MySQL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14.14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5.7.23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Redis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server v=3.0.6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2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Implementasi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Mengapa</a:t>
            </a:r>
            <a:r>
              <a:rPr lang="en-US" dirty="0" smtClean="0">
                <a:latin typeface="Calibri Light" pitchFamily="34" charset="0"/>
              </a:rPr>
              <a:t> Go?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>
                <a:latin typeface="Calibri Light" pitchFamily="34" charset="0"/>
              </a:rPr>
              <a:t>Cepat</a:t>
            </a:r>
            <a:r>
              <a:rPr lang="en-US" dirty="0" smtClean="0">
                <a:latin typeface="Calibri Light" pitchFamily="34" charset="0"/>
              </a:rPr>
              <a:t>, </a:t>
            </a:r>
            <a:r>
              <a:rPr lang="en-US" dirty="0" err="1" smtClean="0">
                <a:latin typeface="Calibri Light" pitchFamily="34" charset="0"/>
              </a:rPr>
              <a:t>dikompilasi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langsung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ke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bahasa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mesin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tanpa</a:t>
            </a:r>
            <a:r>
              <a:rPr lang="en-US" dirty="0" smtClean="0">
                <a:latin typeface="Calibri Light" pitchFamily="34" charset="0"/>
              </a:rPr>
              <a:t> interpreter.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>
                <a:latin typeface="Calibri Light" pitchFamily="34" charset="0"/>
              </a:rPr>
              <a:t>Mampu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menahan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lebih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banyak</a:t>
            </a:r>
            <a:r>
              <a:rPr lang="en-US" dirty="0" smtClean="0">
                <a:latin typeface="Calibri Light" pitchFamily="34" charset="0"/>
              </a:rPr>
              <a:t> HTTP request per </a:t>
            </a:r>
            <a:r>
              <a:rPr lang="en-US" dirty="0" err="1" smtClean="0">
                <a:latin typeface="Calibri Light" pitchFamily="34" charset="0"/>
              </a:rPr>
              <a:t>detik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karena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konkurensi</a:t>
            </a:r>
            <a:r>
              <a:rPr lang="en-US" dirty="0" smtClean="0">
                <a:latin typeface="Calibri Light" pitchFamily="34" charset="0"/>
              </a:rPr>
              <a:t> Go by nature (Jackson, 2017).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>
                <a:latin typeface="Calibri Light" pitchFamily="34" charset="0"/>
              </a:rPr>
              <a:t>Kurva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pembelajaran</a:t>
            </a:r>
            <a:r>
              <a:rPr lang="en-US" dirty="0" smtClean="0">
                <a:latin typeface="Calibri Light" pitchFamily="34" charset="0"/>
              </a:rPr>
              <a:t> yang </a:t>
            </a:r>
            <a:r>
              <a:rPr lang="en-US" dirty="0" err="1" smtClean="0">
                <a:latin typeface="Calibri Light" pitchFamily="34" charset="0"/>
              </a:rPr>
              <a:t>rendah</a:t>
            </a:r>
            <a:r>
              <a:rPr lang="en-US" dirty="0" smtClean="0">
                <a:latin typeface="Calibri Light" pitchFamily="34" charset="0"/>
              </a:rPr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>
                <a:latin typeface="Calibri Light" pitchFamily="34" charset="0"/>
              </a:rPr>
              <a:t>Dukungan</a:t>
            </a:r>
            <a:r>
              <a:rPr lang="en-US" dirty="0" smtClean="0">
                <a:latin typeface="Calibri Light" pitchFamily="34" charset="0"/>
              </a:rPr>
              <a:t> standard library yang </a:t>
            </a:r>
            <a:r>
              <a:rPr lang="en-US" dirty="0" err="1" smtClean="0">
                <a:latin typeface="Calibri Light" pitchFamily="34" charset="0"/>
              </a:rPr>
              <a:t>baik</a:t>
            </a:r>
            <a:r>
              <a:rPr lang="en-US" dirty="0" smtClean="0">
                <a:latin typeface="Calibri Light" pitchFamily="34" charset="0"/>
              </a:rPr>
              <a:t>, </a:t>
            </a:r>
            <a:r>
              <a:rPr lang="en-US" dirty="0" err="1" smtClean="0">
                <a:latin typeface="Calibri Light" pitchFamily="34" charset="0"/>
              </a:rPr>
              <a:t>mengurangi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eksternal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dependensi</a:t>
            </a:r>
            <a:r>
              <a:rPr lang="en-US" dirty="0" smtClean="0">
                <a:latin typeface="Calibri Light" pitchFamily="34" charset="0"/>
              </a:rPr>
              <a:t>.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2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id-ID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63688" y="274638"/>
            <a:ext cx="6923112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Rencana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Lebih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Lanjut</a:t>
            </a:r>
            <a:endParaRPr lang="id-ID" dirty="0">
              <a:latin typeface="Calibri Light" pitchFamily="34" charset="0"/>
            </a:endParaRPr>
          </a:p>
        </p:txBody>
      </p:sp>
      <p:pic>
        <p:nvPicPr>
          <p:cNvPr id="6" name="Picture 5" descr="D:\My Documents\Informatika ITB Sem. 8\Tugas Akhir II\gambar\Sistem SS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980728"/>
            <a:ext cx="4940051" cy="54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/>
          <p:cNvSpPr/>
          <p:nvPr/>
        </p:nvSpPr>
        <p:spPr>
          <a:xfrm>
            <a:off x="251520" y="1196752"/>
            <a:ext cx="7416824" cy="36724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Calibri Light" pitchFamily="34" charset="0"/>
              </a:rPr>
              <a:t>Pengembangan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i="1" dirty="0" smtClean="0">
                <a:latin typeface="Calibri Light" pitchFamily="34" charset="0"/>
              </a:rPr>
              <a:t>dashboard service </a:t>
            </a:r>
            <a:r>
              <a:rPr lang="en-US" dirty="0" err="1" smtClean="0">
                <a:latin typeface="Calibri Light" pitchFamily="34" charset="0"/>
              </a:rPr>
              <a:t>dan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i="1" dirty="0" smtClean="0">
                <a:latin typeface="Calibri Light" pitchFamily="34" charset="0"/>
              </a:rPr>
              <a:t>dashboard provisioning user</a:t>
            </a:r>
            <a:r>
              <a:rPr lang="en-US" dirty="0" smtClean="0">
                <a:latin typeface="Calibri Light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Calibri Light" pitchFamily="34" charset="0"/>
              </a:rPr>
              <a:t>Pengembangan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dokumentasi</a:t>
            </a:r>
            <a:r>
              <a:rPr lang="en-US" dirty="0" smtClean="0">
                <a:latin typeface="Calibri Light" pitchFamily="34" charset="0"/>
              </a:rPr>
              <a:t> API SSO.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Calibri Light" pitchFamily="34" charset="0"/>
              </a:rPr>
              <a:t>Integrasi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Minisso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dengan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aplikasi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i="1" dirty="0" smtClean="0">
                <a:latin typeface="Calibri Light" pitchFamily="34" charset="0"/>
              </a:rPr>
              <a:t>existing</a:t>
            </a:r>
            <a:r>
              <a:rPr lang="en-US" dirty="0" smtClean="0">
                <a:latin typeface="Calibri Light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Calibri Light" pitchFamily="34" charset="0"/>
              </a:rPr>
              <a:t>Analisis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komponen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apa</a:t>
            </a:r>
            <a:r>
              <a:rPr lang="en-US" dirty="0" smtClean="0">
                <a:latin typeface="Calibri Light" pitchFamily="34" charset="0"/>
              </a:rPr>
              <a:t> yang </a:t>
            </a:r>
            <a:r>
              <a:rPr lang="en-US" dirty="0" err="1" smtClean="0">
                <a:latin typeface="Calibri Light" pitchFamily="34" charset="0"/>
              </a:rPr>
              <a:t>perlu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ditambahkan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untuk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integrasi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aplikasi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i="1" dirty="0" smtClean="0">
                <a:latin typeface="Calibri Light" pitchFamily="34" charset="0"/>
              </a:rPr>
              <a:t>existing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dengan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Minisso</a:t>
            </a:r>
            <a:r>
              <a:rPr lang="en-US" dirty="0" smtClean="0">
                <a:latin typeface="Calibri Light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Calibri Light" pitchFamily="34" charset="0"/>
              </a:rPr>
              <a:t>Mencari</a:t>
            </a:r>
            <a:r>
              <a:rPr lang="en-US" dirty="0" smtClean="0">
                <a:latin typeface="Calibri Light" pitchFamily="34" charset="0"/>
              </a:rPr>
              <a:t> parameter </a:t>
            </a:r>
            <a:r>
              <a:rPr lang="en-US" dirty="0" err="1" smtClean="0">
                <a:latin typeface="Calibri Light" pitchFamily="34" charset="0"/>
              </a:rPr>
              <a:t>untuk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evaluasi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Minisso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dengan</a:t>
            </a:r>
            <a:r>
              <a:rPr lang="en-US" dirty="0" smtClean="0">
                <a:latin typeface="Calibri Light" pitchFamily="34" charset="0"/>
              </a:rPr>
              <a:t> web SSO lain.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Rencana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Lebih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Lanjut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83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Calibri Light" pitchFamily="34" charset="0"/>
              </a:rPr>
              <a:t>Latar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Belakang</a:t>
            </a:r>
            <a:endParaRPr lang="en-US" dirty="0" smtClean="0">
              <a:latin typeface="Calibri Ligh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Calibri Light" pitchFamily="34" charset="0"/>
              </a:rPr>
              <a:t>Tujuan</a:t>
            </a:r>
            <a:endParaRPr lang="en-US" dirty="0" smtClean="0">
              <a:latin typeface="Calibri Ligh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Calibri Light" pitchFamily="34" charset="0"/>
              </a:rPr>
              <a:t>Batasan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Masalah</a:t>
            </a:r>
            <a:endParaRPr lang="en-US" dirty="0" smtClean="0">
              <a:latin typeface="Calibri Ligh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err="1">
                <a:latin typeface="Calibri Light" pitchFamily="34" charset="0"/>
              </a:rPr>
              <a:t>Penelitian</a:t>
            </a:r>
            <a:r>
              <a:rPr lang="en-US" dirty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Terkait</a:t>
            </a:r>
            <a:endParaRPr lang="en-US" dirty="0" smtClean="0">
              <a:latin typeface="Calibri Ligh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Calibri Light" pitchFamily="34" charset="0"/>
              </a:rPr>
              <a:t>Analisis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Permasalahan</a:t>
            </a:r>
            <a:endParaRPr lang="en-US" dirty="0" smtClean="0">
              <a:latin typeface="Calibri Ligh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Calibri Light" pitchFamily="34" charset="0"/>
              </a:rPr>
              <a:t>Rancangan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Solusi</a:t>
            </a:r>
            <a:endParaRPr lang="en-US" dirty="0" smtClean="0">
              <a:latin typeface="Calibri Ligh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Calibri Light" pitchFamily="34" charset="0"/>
              </a:rPr>
              <a:t>Implementasi</a:t>
            </a:r>
            <a:endParaRPr lang="en-US" dirty="0" smtClean="0">
              <a:latin typeface="Calibri Ligh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Calibri Light" pitchFamily="34" charset="0"/>
              </a:rPr>
              <a:t>Rencana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Lanjut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Alur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Presentasi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7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Calibri Light" pitchFamily="34" charset="0"/>
            </a:endParaRPr>
          </a:p>
          <a:p>
            <a:pPr marL="0" indent="0">
              <a:buNone/>
            </a:pPr>
            <a:endParaRPr lang="en-US" dirty="0">
              <a:latin typeface="Calibri Light" pitchFamily="34" charset="0"/>
            </a:endParaRPr>
          </a:p>
          <a:p>
            <a:pPr marL="0" indent="0">
              <a:buNone/>
            </a:pPr>
            <a:endParaRPr lang="en-US" dirty="0" smtClean="0">
              <a:latin typeface="Calibri Light" pitchFamily="34" charset="0"/>
            </a:endParaRPr>
          </a:p>
          <a:p>
            <a:pPr marL="0" indent="0" algn="ctr">
              <a:buNone/>
            </a:pPr>
            <a:r>
              <a:rPr lang="en-US" dirty="0" err="1" smtClean="0">
                <a:latin typeface="Calibri Light" pitchFamily="34" charset="0"/>
              </a:rPr>
              <a:t>Terima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kasih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5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Calibri Light" pitchFamily="34" charset="0"/>
              </a:rPr>
              <a:t>Tiap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institusi</a:t>
            </a:r>
            <a:r>
              <a:rPr lang="en-US" dirty="0" smtClean="0">
                <a:latin typeface="Calibri Light" pitchFamily="34" charset="0"/>
              </a:rPr>
              <a:t> rata-rata </a:t>
            </a:r>
            <a:r>
              <a:rPr lang="en-US" dirty="0" err="1" smtClean="0">
                <a:latin typeface="Calibri Light" pitchFamily="34" charset="0"/>
              </a:rPr>
              <a:t>memiliki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lebih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dari</a:t>
            </a:r>
            <a:r>
              <a:rPr lang="en-US" dirty="0" smtClean="0">
                <a:latin typeface="Calibri Light" pitchFamily="34" charset="0"/>
              </a:rPr>
              <a:t> 70 </a:t>
            </a:r>
            <a:r>
              <a:rPr lang="en-US" dirty="0" err="1" smtClean="0">
                <a:latin typeface="Calibri Light" pitchFamily="34" charset="0"/>
              </a:rPr>
              <a:t>aplikasi</a:t>
            </a:r>
            <a:r>
              <a:rPr lang="en-US" dirty="0" smtClean="0">
                <a:latin typeface="Calibri Light" pitchFamily="34" charset="0"/>
              </a:rPr>
              <a:t> (Novell, 2011). </a:t>
            </a:r>
            <a:r>
              <a:rPr lang="en-US" dirty="0" err="1" smtClean="0">
                <a:latin typeface="Calibri Light" pitchFamily="34" charset="0"/>
              </a:rPr>
              <a:t>Masing-masing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membutuhkan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i="1" dirty="0" smtClean="0">
                <a:latin typeface="Calibri Light" pitchFamily="34" charset="0"/>
              </a:rPr>
              <a:t>credential</a:t>
            </a:r>
            <a:r>
              <a:rPr lang="en-US" dirty="0" smtClean="0">
                <a:latin typeface="Calibri Light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Calibri Light" pitchFamily="34" charset="0"/>
              </a:rPr>
              <a:t>Tidak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efisien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apabila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tiap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aplikasi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meng</a:t>
            </a:r>
            <a:r>
              <a:rPr lang="en-US" dirty="0" smtClean="0">
                <a:latin typeface="Calibri Light" pitchFamily="34" charset="0"/>
              </a:rPr>
              <a:t>-</a:t>
            </a:r>
            <a:r>
              <a:rPr lang="en-US" i="1" dirty="0" smtClean="0">
                <a:latin typeface="Calibri Light" pitchFamily="34" charset="0"/>
              </a:rPr>
              <a:t>handle credential</a:t>
            </a:r>
            <a:r>
              <a:rPr lang="en-US" dirty="0" smtClean="0">
                <a:latin typeface="Calibri Light" pitchFamily="34" charset="0"/>
              </a:rPr>
              <a:t>-</a:t>
            </a:r>
            <a:r>
              <a:rPr lang="en-US" dirty="0" err="1" smtClean="0">
                <a:latin typeface="Calibri Light" pitchFamily="34" charset="0"/>
              </a:rPr>
              <a:t>nya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sendiri</a:t>
            </a:r>
            <a:endParaRPr lang="en-US" dirty="0" smtClean="0">
              <a:latin typeface="Calibri Ligh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Calibri Light" pitchFamily="34" charset="0"/>
              </a:rPr>
              <a:t>Manusia</a:t>
            </a:r>
            <a:r>
              <a:rPr lang="en-US" dirty="0" smtClean="0">
                <a:latin typeface="Calibri Light" pitchFamily="34" charset="0"/>
              </a:rPr>
              <a:t> rata-rata </a:t>
            </a:r>
            <a:r>
              <a:rPr lang="en-US" dirty="0" err="1" smtClean="0">
                <a:latin typeface="Calibri Light" pitchFamily="34" charset="0"/>
              </a:rPr>
              <a:t>hanya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mampu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mengingat</a:t>
            </a:r>
            <a:r>
              <a:rPr lang="en-US" dirty="0" smtClean="0">
                <a:latin typeface="Calibri Light" pitchFamily="34" charset="0"/>
              </a:rPr>
              <a:t> 6 </a:t>
            </a:r>
            <a:r>
              <a:rPr lang="en-US" i="1" dirty="0" smtClean="0">
                <a:latin typeface="Calibri Light" pitchFamily="34" charset="0"/>
              </a:rPr>
              <a:t>password </a:t>
            </a:r>
            <a:r>
              <a:rPr lang="en-US" dirty="0" err="1" smtClean="0">
                <a:latin typeface="Calibri Light" pitchFamily="34" charset="0"/>
              </a:rPr>
              <a:t>berbeda</a:t>
            </a:r>
            <a:r>
              <a:rPr lang="en-US" dirty="0" smtClean="0">
                <a:latin typeface="Calibri Light" pitchFamily="34" charset="0"/>
              </a:rPr>
              <a:t> (Goth, 2008</a:t>
            </a:r>
            <a:r>
              <a:rPr lang="en-US" dirty="0" smtClean="0">
                <a:latin typeface="Calibri Light" pitchFamily="34" charset="0"/>
              </a:rPr>
              <a:t>).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Calibri Light" pitchFamily="34" charset="0"/>
              </a:rPr>
              <a:t>Pentingnya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i="1" dirty="0" smtClean="0">
                <a:latin typeface="Calibri Light" pitchFamily="34" charset="0"/>
              </a:rPr>
              <a:t>single sign-on </a:t>
            </a:r>
            <a:r>
              <a:rPr lang="en-US" dirty="0" err="1" smtClean="0">
                <a:latin typeface="Calibri Light" pitchFamily="34" charset="0"/>
              </a:rPr>
              <a:t>dalam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sentralisasi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autentikasi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beberapa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aplikasi</a:t>
            </a:r>
            <a:r>
              <a:rPr lang="en-US" dirty="0" smtClean="0">
                <a:latin typeface="Calibri Light" pitchFamily="34" charset="0"/>
              </a:rPr>
              <a:t>.</a:t>
            </a:r>
            <a:endParaRPr lang="en-US" dirty="0" smtClean="0">
              <a:latin typeface="Calibri Light" pitchFamily="34" charset="0"/>
            </a:endParaRPr>
          </a:p>
          <a:p>
            <a:endParaRPr lang="id-ID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Latar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Belakang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3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id-ID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Latar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Belakang</a:t>
            </a:r>
            <a:endParaRPr lang="id-ID" dirty="0">
              <a:latin typeface="Calibri Light" pitchFamily="34" charset="0"/>
            </a:endParaRPr>
          </a:p>
        </p:txBody>
      </p:sp>
      <p:pic>
        <p:nvPicPr>
          <p:cNvPr id="6" name="Picture 2" descr="D:\My Documents\Informatika ITB Sem. 7\Tugas Akhir I &amp; Seminar\pic seminar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1714488"/>
            <a:ext cx="1071570" cy="1071570"/>
          </a:xfrm>
          <a:prstGeom prst="rect">
            <a:avLst/>
          </a:prstGeom>
          <a:noFill/>
        </p:spPr>
      </p:pic>
      <p:pic>
        <p:nvPicPr>
          <p:cNvPr id="8" name="Picture 2" descr="D:\My Documents\Informatika ITB Sem. 7\Tugas Akhir I &amp; Seminar\pic seminar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3143248"/>
            <a:ext cx="1071570" cy="1071570"/>
          </a:xfrm>
          <a:prstGeom prst="rect">
            <a:avLst/>
          </a:prstGeom>
          <a:noFill/>
        </p:spPr>
      </p:pic>
      <p:pic>
        <p:nvPicPr>
          <p:cNvPr id="9" name="Picture 2" descr="D:\My Documents\Informatika ITB Sem. 7\Tugas Akhir I &amp; Seminar\pic seminar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4643446"/>
            <a:ext cx="1071570" cy="1071570"/>
          </a:xfrm>
          <a:prstGeom prst="rect">
            <a:avLst/>
          </a:prstGeom>
          <a:noFill/>
        </p:spPr>
      </p:pic>
      <p:pic>
        <p:nvPicPr>
          <p:cNvPr id="11" name="Picture 3" descr="D:\My Documents\Informatika ITB Sem. 7\Tugas Akhir I &amp; Seminar\pic seminar\Case_Common_Servic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643050"/>
            <a:ext cx="1066800" cy="1244600"/>
          </a:xfrm>
          <a:prstGeom prst="rect">
            <a:avLst/>
          </a:prstGeom>
          <a:noFill/>
        </p:spPr>
      </p:pic>
      <p:pic>
        <p:nvPicPr>
          <p:cNvPr id="12" name="Picture 3" descr="D:\My Documents\Informatika ITB Sem. 7\Tugas Akhir I &amp; Seminar\pic seminar\Case_Common_Servic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071810"/>
            <a:ext cx="1066800" cy="1244600"/>
          </a:xfrm>
          <a:prstGeom prst="rect">
            <a:avLst/>
          </a:prstGeom>
          <a:noFill/>
        </p:spPr>
      </p:pic>
      <p:pic>
        <p:nvPicPr>
          <p:cNvPr id="13" name="Picture 3" descr="D:\My Documents\Informatika ITB Sem. 7\Tugas Akhir I &amp; Seminar\pic seminar\Case_Common_Servic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4500570"/>
            <a:ext cx="1066800" cy="1244600"/>
          </a:xfrm>
          <a:prstGeom prst="rect">
            <a:avLst/>
          </a:prstGeom>
          <a:noFill/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3286116" y="2216142"/>
            <a:ext cx="2714644" cy="49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86116" y="3784602"/>
            <a:ext cx="27146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286116" y="5122870"/>
            <a:ext cx="2714644" cy="19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54479" y="6000768"/>
            <a:ext cx="111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alibri Light" pitchFamily="34" charset="0"/>
              </a:rPr>
              <a:t>Pengguna</a:t>
            </a:r>
            <a:endParaRPr lang="en-US" dirty="0" smtClean="0">
              <a:latin typeface="Calibr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23314" y="6020617"/>
            <a:ext cx="88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alibri Light" pitchFamily="34" charset="0"/>
              </a:rPr>
              <a:t>Aplikasi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0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d-ID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Latar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Belakang</a:t>
            </a:r>
            <a:endParaRPr lang="id-ID" dirty="0">
              <a:latin typeface="Calibri Light" pitchFamily="34" charset="0"/>
            </a:endParaRPr>
          </a:p>
        </p:txBody>
      </p:sp>
      <p:pic>
        <p:nvPicPr>
          <p:cNvPr id="6" name="Picture 2" descr="D:\My Documents\Informatika ITB Sem. 7\Tugas Akhir I &amp; Seminar\pic seminar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1714488"/>
            <a:ext cx="1071570" cy="1071570"/>
          </a:xfrm>
          <a:prstGeom prst="rect">
            <a:avLst/>
          </a:prstGeom>
          <a:noFill/>
        </p:spPr>
      </p:pic>
      <p:pic>
        <p:nvPicPr>
          <p:cNvPr id="8" name="Picture 2" descr="D:\My Documents\Informatika ITB Sem. 7\Tugas Akhir I &amp; Seminar\pic seminar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3143248"/>
            <a:ext cx="1071570" cy="1071570"/>
          </a:xfrm>
          <a:prstGeom prst="rect">
            <a:avLst/>
          </a:prstGeom>
          <a:noFill/>
        </p:spPr>
      </p:pic>
      <p:pic>
        <p:nvPicPr>
          <p:cNvPr id="9" name="Picture 2" descr="D:\My Documents\Informatika ITB Sem. 7\Tugas Akhir I &amp; Seminar\pic seminar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4643446"/>
            <a:ext cx="1071570" cy="1071570"/>
          </a:xfrm>
          <a:prstGeom prst="rect">
            <a:avLst/>
          </a:prstGeom>
          <a:noFill/>
        </p:spPr>
      </p:pic>
      <p:pic>
        <p:nvPicPr>
          <p:cNvPr id="11" name="Picture 3" descr="D:\My Documents\Informatika ITB Sem. 7\Tugas Akhir I &amp; Seminar\pic seminar\Case_Common_Servic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643050"/>
            <a:ext cx="1066800" cy="1244600"/>
          </a:xfrm>
          <a:prstGeom prst="rect">
            <a:avLst/>
          </a:prstGeom>
          <a:noFill/>
        </p:spPr>
      </p:pic>
      <p:pic>
        <p:nvPicPr>
          <p:cNvPr id="12" name="Picture 3" descr="D:\My Documents\Informatika ITB Sem. 7\Tugas Akhir I &amp; Seminar\pic seminar\Case_Common_Servic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071810"/>
            <a:ext cx="1066800" cy="1244600"/>
          </a:xfrm>
          <a:prstGeom prst="rect">
            <a:avLst/>
          </a:prstGeom>
          <a:noFill/>
        </p:spPr>
      </p:pic>
      <p:pic>
        <p:nvPicPr>
          <p:cNvPr id="13" name="Picture 3" descr="D:\My Documents\Informatika ITB Sem. 7\Tugas Akhir I &amp; Seminar\pic seminar\Case_Common_Servic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4500570"/>
            <a:ext cx="1066800" cy="1244600"/>
          </a:xfrm>
          <a:prstGeom prst="rect">
            <a:avLst/>
          </a:prstGeom>
          <a:noFill/>
        </p:spPr>
      </p:pic>
      <p:pic>
        <p:nvPicPr>
          <p:cNvPr id="14" name="Picture 2" descr="D:\My Documents\Informatika ITB Sem. 7\Tugas Akhir I &amp; Seminar\pic seminar\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2714620"/>
            <a:ext cx="1214446" cy="1877809"/>
          </a:xfrm>
          <a:prstGeom prst="rect">
            <a:avLst/>
          </a:prstGeom>
          <a:noFill/>
        </p:spPr>
      </p:pic>
      <p:cxnSp>
        <p:nvCxnSpPr>
          <p:cNvPr id="15" name="Straight Arrow Connector 14"/>
          <p:cNvCxnSpPr/>
          <p:nvPr/>
        </p:nvCxnSpPr>
        <p:spPr>
          <a:xfrm rot="10800000" flipV="1">
            <a:off x="5429256" y="2285992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5429256" y="3643314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5500694" y="4071942"/>
            <a:ext cx="1143008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2571736" y="2500306"/>
            <a:ext cx="92869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2571736" y="3714752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2643174" y="4286256"/>
            <a:ext cx="92869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61739" y="6000768"/>
            <a:ext cx="120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libri Light" pitchFamily="34" charset="0"/>
              </a:rPr>
              <a:t>SSO Server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54479" y="6000768"/>
            <a:ext cx="111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alibri Light" pitchFamily="34" charset="0"/>
              </a:rPr>
              <a:t>Pengguna</a:t>
            </a:r>
            <a:endParaRPr lang="en-US" dirty="0" smtClean="0">
              <a:latin typeface="Calibri Light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7298" y="6020617"/>
            <a:ext cx="245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alibri Light" pitchFamily="34" charset="0"/>
              </a:rPr>
              <a:t>Aplikasi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i="1" dirty="0" smtClean="0">
                <a:latin typeface="Calibri Light" pitchFamily="34" charset="0"/>
              </a:rPr>
              <a:t>service provider</a:t>
            </a:r>
            <a:endParaRPr lang="id-ID" i="1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31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Calibri Light" pitchFamily="34" charset="0"/>
              </a:rPr>
              <a:t>Beberapa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masalah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muncul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dalam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penggunaan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beberapa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i="1" dirty="0" smtClean="0">
                <a:latin typeface="Calibri Light" pitchFamily="34" charset="0"/>
              </a:rPr>
              <a:t>web </a:t>
            </a:r>
            <a:r>
              <a:rPr lang="en-US" i="1" dirty="0" smtClean="0">
                <a:latin typeface="Calibri Light" pitchFamily="34" charset="0"/>
              </a:rPr>
              <a:t>s</a:t>
            </a:r>
            <a:r>
              <a:rPr lang="en-US" i="1" dirty="0" smtClean="0">
                <a:latin typeface="Calibri Light" pitchFamily="34" charset="0"/>
              </a:rPr>
              <a:t>ingle sign-on </a:t>
            </a:r>
            <a:r>
              <a:rPr lang="en-US" dirty="0" smtClean="0">
                <a:latin typeface="Calibri Light" pitchFamily="34" charset="0"/>
              </a:rPr>
              <a:t>yang </a:t>
            </a:r>
            <a:r>
              <a:rPr lang="en-US" dirty="0" err="1" smtClean="0">
                <a:latin typeface="Calibri Light" pitchFamily="34" charset="0"/>
              </a:rPr>
              <a:t>sudah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ada</a:t>
            </a:r>
            <a:r>
              <a:rPr lang="en-US" dirty="0" smtClean="0">
                <a:latin typeface="Calibri Light" pitchFamily="34" charset="0"/>
              </a:rPr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Calibri Light" pitchFamily="34" charset="0"/>
              </a:rPr>
              <a:t>Server web </a:t>
            </a:r>
            <a:r>
              <a:rPr lang="en-US" i="1" dirty="0" smtClean="0">
                <a:latin typeface="Calibri Light" pitchFamily="34" charset="0"/>
              </a:rPr>
              <a:t>single sign-on </a:t>
            </a:r>
            <a:r>
              <a:rPr lang="en-US" dirty="0" err="1" smtClean="0">
                <a:latin typeface="Calibri Light" pitchFamily="34" charset="0"/>
              </a:rPr>
              <a:t>membutuhkan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memori</a:t>
            </a:r>
            <a:r>
              <a:rPr lang="en-US" dirty="0" smtClean="0">
                <a:latin typeface="Calibri Light" pitchFamily="34" charset="0"/>
              </a:rPr>
              <a:t> yang </a:t>
            </a:r>
            <a:r>
              <a:rPr lang="en-US" dirty="0" err="1" smtClean="0">
                <a:latin typeface="Calibri Light" pitchFamily="34" charset="0"/>
              </a:rPr>
              <a:t>tinggi</a:t>
            </a:r>
            <a:r>
              <a:rPr lang="en-US" dirty="0" smtClean="0">
                <a:latin typeface="Calibri Light" pitchFamily="34" charset="0"/>
              </a:rPr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>
                <a:latin typeface="Calibri Light" pitchFamily="34" charset="0"/>
              </a:rPr>
              <a:t>Dokumentasi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tidak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lengkap</a:t>
            </a:r>
            <a:r>
              <a:rPr lang="en-US" dirty="0" smtClean="0">
                <a:latin typeface="Calibri Light" pitchFamily="34" charset="0"/>
              </a:rPr>
              <a:t>, </a:t>
            </a:r>
            <a:r>
              <a:rPr lang="en-US" i="1" dirty="0" smtClean="0">
                <a:latin typeface="Calibri Light" pitchFamily="34" charset="0"/>
              </a:rPr>
              <a:t>sample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aplikasi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i="1" dirty="0" smtClean="0">
                <a:latin typeface="Calibri Light" pitchFamily="34" charset="0"/>
              </a:rPr>
              <a:t>service provider </a:t>
            </a:r>
            <a:r>
              <a:rPr lang="en-US" dirty="0" err="1" smtClean="0">
                <a:latin typeface="Calibri Light" pitchFamily="34" charset="0"/>
              </a:rPr>
              <a:t>tidak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dapat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dijalankan</a:t>
            </a:r>
            <a:r>
              <a:rPr lang="en-US" dirty="0" smtClean="0">
                <a:latin typeface="Calibri Light" pitchFamily="34" charset="0"/>
              </a:rPr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>
                <a:latin typeface="Calibri Light" pitchFamily="34" charset="0"/>
              </a:rPr>
              <a:t>Dukungan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i="1" dirty="0" smtClean="0">
                <a:latin typeface="Calibri Light" pitchFamily="34" charset="0"/>
              </a:rPr>
              <a:t>client </a:t>
            </a:r>
            <a:r>
              <a:rPr lang="en-US" dirty="0" err="1" smtClean="0">
                <a:latin typeface="Calibri Light" pitchFamily="34" charset="0"/>
              </a:rPr>
              <a:t>dan</a:t>
            </a:r>
            <a:r>
              <a:rPr lang="en-US" dirty="0" smtClean="0">
                <a:latin typeface="Calibri Light" pitchFamily="34" charset="0"/>
              </a:rPr>
              <a:t> SDK </a:t>
            </a:r>
            <a:r>
              <a:rPr lang="en-US" dirty="0" err="1" smtClean="0">
                <a:latin typeface="Calibri Light" pitchFamily="34" charset="0"/>
              </a:rPr>
              <a:t>tidak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lengkap</a:t>
            </a:r>
            <a:r>
              <a:rPr lang="en-US" dirty="0" smtClean="0">
                <a:latin typeface="Calibri Light" pitchFamily="34" charset="0"/>
              </a:rPr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Calibri Light" pitchFamily="34" charset="0"/>
              </a:rPr>
              <a:t>Server SSO </a:t>
            </a:r>
            <a:r>
              <a:rPr lang="en-US" dirty="0" err="1" smtClean="0">
                <a:latin typeface="Calibri Light" pitchFamily="34" charset="0"/>
              </a:rPr>
              <a:t>hanya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tersedia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pada</a:t>
            </a:r>
            <a:r>
              <a:rPr lang="en-US" dirty="0" smtClean="0">
                <a:latin typeface="Calibri Light" pitchFamily="34" charset="0"/>
              </a:rPr>
              <a:t> cloud, </a:t>
            </a:r>
            <a:r>
              <a:rPr lang="en-US" i="1" dirty="0" smtClean="0">
                <a:latin typeface="Calibri Light" pitchFamily="34" charset="0"/>
              </a:rPr>
              <a:t>self-hosted </a:t>
            </a:r>
            <a:r>
              <a:rPr lang="en-US" dirty="0" err="1" smtClean="0">
                <a:latin typeface="Calibri Light" pitchFamily="34" charset="0"/>
              </a:rPr>
              <a:t>hanya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memungkinkan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ketika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berbayar</a:t>
            </a:r>
            <a:r>
              <a:rPr lang="en-US" dirty="0" smtClean="0">
                <a:latin typeface="Calibri Light" pitchFamily="34" charset="0"/>
              </a:rPr>
              <a:t>.</a:t>
            </a:r>
            <a:endParaRPr lang="en-US" dirty="0" smtClean="0">
              <a:latin typeface="Calibri Light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id-ID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Latar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Belakang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1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Calibri Light" pitchFamily="34" charset="0"/>
              </a:rPr>
              <a:t>Menentukan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teknik</a:t>
            </a:r>
            <a:r>
              <a:rPr lang="en-US" dirty="0" smtClean="0">
                <a:latin typeface="Calibri Light" pitchFamily="34" charset="0"/>
              </a:rPr>
              <a:t> yang </a:t>
            </a:r>
            <a:r>
              <a:rPr lang="en-US" dirty="0" err="1" smtClean="0">
                <a:latin typeface="Calibri Light" pitchFamily="34" charset="0"/>
              </a:rPr>
              <a:t>tepat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untuk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membangun</a:t>
            </a:r>
            <a:r>
              <a:rPr lang="en-US" dirty="0" smtClean="0">
                <a:latin typeface="Calibri Light" pitchFamily="34" charset="0"/>
              </a:rPr>
              <a:t> SSO </a:t>
            </a:r>
            <a:r>
              <a:rPr lang="en-US" dirty="0" err="1" smtClean="0">
                <a:latin typeface="Calibri Light" pitchFamily="34" charset="0"/>
              </a:rPr>
              <a:t>untuk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menyempurnakan</a:t>
            </a:r>
            <a:r>
              <a:rPr lang="en-US" dirty="0" smtClean="0">
                <a:latin typeface="Calibri Light" pitchFamily="34" charset="0"/>
              </a:rPr>
              <a:t> SSO yang </a:t>
            </a:r>
            <a:r>
              <a:rPr lang="en-US" dirty="0" err="1" smtClean="0">
                <a:latin typeface="Calibri Light" pitchFamily="34" charset="0"/>
              </a:rPr>
              <a:t>sudah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ada</a:t>
            </a:r>
            <a:r>
              <a:rPr lang="en-US" dirty="0" smtClean="0">
                <a:latin typeface="Calibri Light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Calibri Light" pitchFamily="34" charset="0"/>
              </a:rPr>
              <a:t>Menentukan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karakteristik</a:t>
            </a:r>
            <a:r>
              <a:rPr lang="en-US" dirty="0" smtClean="0">
                <a:latin typeface="Calibri Light" pitchFamily="34" charset="0"/>
              </a:rPr>
              <a:t> web SSO yang </a:t>
            </a:r>
            <a:r>
              <a:rPr lang="en-US" dirty="0" err="1" smtClean="0">
                <a:latin typeface="Calibri Light" pitchFamily="34" charset="0"/>
              </a:rPr>
              <a:t>akan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dibangun</a:t>
            </a:r>
            <a:r>
              <a:rPr lang="en-US" dirty="0" smtClean="0">
                <a:latin typeface="Calibri Light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Calibri Light" pitchFamily="34" charset="0"/>
              </a:rPr>
              <a:t>Membangun</a:t>
            </a:r>
            <a:r>
              <a:rPr lang="en-US" dirty="0" smtClean="0">
                <a:latin typeface="Calibri Light" pitchFamily="34" charset="0"/>
              </a:rPr>
              <a:t> SSO server </a:t>
            </a:r>
            <a:r>
              <a:rPr lang="en-US" dirty="0" err="1" smtClean="0">
                <a:latin typeface="Calibri Light" pitchFamily="34" charset="0"/>
              </a:rPr>
              <a:t>baru</a:t>
            </a:r>
            <a:r>
              <a:rPr lang="en-US" dirty="0" smtClean="0">
                <a:latin typeface="Calibri Light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Calibri Light" pitchFamily="34" charset="0"/>
              </a:rPr>
              <a:t>Mencari</a:t>
            </a:r>
            <a:r>
              <a:rPr lang="en-US" dirty="0" smtClean="0">
                <a:latin typeface="Calibri Light" pitchFamily="34" charset="0"/>
              </a:rPr>
              <a:t> parameter </a:t>
            </a:r>
            <a:r>
              <a:rPr lang="en-US" dirty="0" err="1" smtClean="0">
                <a:latin typeface="Calibri Light" pitchFamily="34" charset="0"/>
              </a:rPr>
              <a:t>evaluasi</a:t>
            </a:r>
            <a:r>
              <a:rPr lang="en-US" dirty="0" smtClean="0">
                <a:latin typeface="Calibri Light" pitchFamily="34" charset="0"/>
              </a:rPr>
              <a:t> web SSO </a:t>
            </a:r>
            <a:r>
              <a:rPr lang="en-US" dirty="0" err="1" smtClean="0">
                <a:latin typeface="Calibri Light" pitchFamily="34" charset="0"/>
              </a:rPr>
              <a:t>supaya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dapat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dibandingkan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dengan</a:t>
            </a:r>
            <a:r>
              <a:rPr lang="en-US" dirty="0" smtClean="0">
                <a:latin typeface="Calibri Light" pitchFamily="34" charset="0"/>
              </a:rPr>
              <a:t> web SSO lain.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Tujuan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7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Calibri Light" pitchFamily="34" charset="0"/>
              </a:rPr>
              <a:t>Fokus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pada</a:t>
            </a:r>
            <a:r>
              <a:rPr lang="en-US" dirty="0" smtClean="0">
                <a:latin typeface="Calibri Light" pitchFamily="34" charset="0"/>
              </a:rPr>
              <a:t> SSO, </a:t>
            </a:r>
            <a:r>
              <a:rPr lang="en-US" dirty="0" err="1" smtClean="0">
                <a:latin typeface="Calibri Light" pitchFamily="34" charset="0"/>
              </a:rPr>
              <a:t>aplikasi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i="1" dirty="0" smtClean="0">
                <a:latin typeface="Calibri Light" pitchFamily="34" charset="0"/>
              </a:rPr>
              <a:t>service provider </a:t>
            </a:r>
            <a:r>
              <a:rPr lang="en-US" dirty="0" err="1" smtClean="0">
                <a:latin typeface="Calibri Light" pitchFamily="34" charset="0"/>
              </a:rPr>
              <a:t>bukan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fokus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dalam</a:t>
            </a:r>
            <a:r>
              <a:rPr lang="en-US" dirty="0" smtClean="0">
                <a:latin typeface="Calibri Light" pitchFamily="34" charset="0"/>
              </a:rPr>
              <a:t> TA </a:t>
            </a:r>
            <a:r>
              <a:rPr lang="en-US" dirty="0" err="1" smtClean="0">
                <a:latin typeface="Calibri Light" pitchFamily="34" charset="0"/>
              </a:rPr>
              <a:t>ini</a:t>
            </a:r>
            <a:r>
              <a:rPr lang="en-US" dirty="0" smtClean="0">
                <a:latin typeface="Calibri Light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Calibri Light" pitchFamily="34" charset="0"/>
              </a:rPr>
              <a:t>Pengiriman</a:t>
            </a:r>
            <a:r>
              <a:rPr lang="en-US" dirty="0" smtClean="0">
                <a:latin typeface="Calibri Light" pitchFamily="34" charset="0"/>
              </a:rPr>
              <a:t> data </a:t>
            </a:r>
            <a:r>
              <a:rPr lang="en-US" dirty="0" err="1" smtClean="0">
                <a:latin typeface="Calibri Light" pitchFamily="34" charset="0"/>
              </a:rPr>
              <a:t>antar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komponen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dilakukan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pada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protokol</a:t>
            </a:r>
            <a:r>
              <a:rPr lang="en-US" dirty="0" smtClean="0">
                <a:latin typeface="Calibri Light" pitchFamily="34" charset="0"/>
              </a:rPr>
              <a:t> HTTP, </a:t>
            </a:r>
            <a:r>
              <a:rPr lang="en-US" dirty="0" err="1" smtClean="0">
                <a:latin typeface="Calibri Light" pitchFamily="34" charset="0"/>
              </a:rPr>
              <a:t>protokol</a:t>
            </a:r>
            <a:r>
              <a:rPr lang="en-US" dirty="0" smtClean="0">
                <a:latin typeface="Calibri Light" pitchFamily="34" charset="0"/>
              </a:rPr>
              <a:t> lain </a:t>
            </a:r>
            <a:r>
              <a:rPr lang="en-US" dirty="0" err="1" smtClean="0">
                <a:latin typeface="Calibri Light" pitchFamily="34" charset="0"/>
              </a:rPr>
              <a:t>seperti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OAuth</a:t>
            </a:r>
            <a:r>
              <a:rPr lang="en-US" dirty="0" smtClean="0">
                <a:latin typeface="Calibri Light" pitchFamily="34" charset="0"/>
              </a:rPr>
              <a:t>, SAML, </a:t>
            </a:r>
            <a:r>
              <a:rPr lang="en-US" dirty="0" err="1" smtClean="0">
                <a:latin typeface="Calibri Light" pitchFamily="34" charset="0"/>
              </a:rPr>
              <a:t>OpenID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tidak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didukung</a:t>
            </a:r>
            <a:r>
              <a:rPr lang="en-US" dirty="0" smtClean="0">
                <a:latin typeface="Calibri Light" pitchFamily="34" charset="0"/>
              </a:rPr>
              <a:t>. 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Batasan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Masalah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01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6519470"/>
            <a:ext cx="6272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 Light" pitchFamily="34" charset="0"/>
              </a:rPr>
              <a:t>Pembangunan </a:t>
            </a:r>
            <a:r>
              <a:rPr lang="en-US" sz="1600" i="1" dirty="0" smtClean="0">
                <a:latin typeface="Calibri Light" pitchFamily="34" charset="0"/>
              </a:rPr>
              <a:t>Single Sign-On </a:t>
            </a:r>
            <a:r>
              <a:rPr lang="en-US" sz="1600" dirty="0" err="1" smtClean="0">
                <a:latin typeface="Calibri Light" pitchFamily="34" charset="0"/>
              </a:rPr>
              <a:t>untuk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Autentikasi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Pengguna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 smtClean="0">
                <a:latin typeface="Calibri Light" pitchFamily="34" charset="0"/>
              </a:rPr>
              <a:t>Berbasis</a:t>
            </a:r>
            <a:r>
              <a:rPr lang="en-US" sz="1600" dirty="0" smtClean="0">
                <a:latin typeface="Calibri Light" pitchFamily="34" charset="0"/>
              </a:rPr>
              <a:t> Token</a:t>
            </a:r>
            <a:endParaRPr lang="id-ID" sz="1600" dirty="0">
              <a:latin typeface="Calibri Light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libri Light" pitchFamily="34" charset="0"/>
              </a:rPr>
              <a:t>CAS++. </a:t>
            </a:r>
            <a:r>
              <a:rPr lang="en-US" dirty="0" err="1" smtClean="0">
                <a:latin typeface="Calibri Light" pitchFamily="34" charset="0"/>
              </a:rPr>
              <a:t>Pengembangan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dari</a:t>
            </a:r>
            <a:r>
              <a:rPr lang="en-US" dirty="0" smtClean="0">
                <a:latin typeface="Calibri Light" pitchFamily="34" charset="0"/>
              </a:rPr>
              <a:t> CAS (</a:t>
            </a:r>
            <a:r>
              <a:rPr lang="en-US" i="1" dirty="0" smtClean="0">
                <a:latin typeface="Calibri Light" pitchFamily="34" charset="0"/>
              </a:rPr>
              <a:t>Central Authentication Service</a:t>
            </a:r>
            <a:r>
              <a:rPr lang="en-US" dirty="0" smtClean="0">
                <a:latin typeface="Calibri Light" pitchFamily="34" charset="0"/>
              </a:rPr>
              <a:t>) </a:t>
            </a:r>
            <a:r>
              <a:rPr lang="en-US" dirty="0" err="1" smtClean="0">
                <a:latin typeface="Calibri Light" pitchFamily="34" charset="0"/>
              </a:rPr>
              <a:t>dalam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keamanan</a:t>
            </a:r>
            <a:r>
              <a:rPr lang="en-US" dirty="0">
                <a:latin typeface="Calibri Light" pitchFamily="34" charset="0"/>
              </a:rPr>
              <a:t>.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>
                <a:latin typeface="Calibri Light" pitchFamily="34" charset="0"/>
              </a:rPr>
              <a:t>M</a:t>
            </a:r>
            <a:r>
              <a:rPr lang="en-US" dirty="0" err="1" smtClean="0">
                <a:latin typeface="Calibri Light" pitchFamily="34" charset="0"/>
              </a:rPr>
              <a:t>anajemen</a:t>
            </a:r>
            <a:r>
              <a:rPr lang="en-US" dirty="0" smtClean="0">
                <a:latin typeface="Calibri Light" pitchFamily="34" charset="0"/>
              </a:rPr>
              <a:t> user </a:t>
            </a:r>
            <a:r>
              <a:rPr lang="en-US" dirty="0" err="1" smtClean="0">
                <a:latin typeface="Calibri Light" pitchFamily="34" charset="0"/>
              </a:rPr>
              <a:t>disentralisasi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pada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sisi</a:t>
            </a:r>
            <a:r>
              <a:rPr lang="en-US" dirty="0" smtClean="0">
                <a:latin typeface="Calibri Light" pitchFamily="34" charset="0"/>
              </a:rPr>
              <a:t> SSO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Calibri Light" pitchFamily="34" charset="0"/>
              </a:rPr>
              <a:t>Kristanto</a:t>
            </a:r>
            <a:r>
              <a:rPr lang="en-US" dirty="0" smtClean="0">
                <a:latin typeface="Calibri Light" pitchFamily="34" charset="0"/>
              </a:rPr>
              <a:t>, 2011. </a:t>
            </a:r>
            <a:r>
              <a:rPr lang="en-US" dirty="0" err="1" smtClean="0">
                <a:latin typeface="Calibri Light" pitchFamily="34" charset="0"/>
              </a:rPr>
              <a:t>Mengimplementasi</a:t>
            </a:r>
            <a:r>
              <a:rPr lang="en-US" dirty="0" smtClean="0">
                <a:latin typeface="Calibri Light" pitchFamily="34" charset="0"/>
              </a:rPr>
              <a:t> SSO </a:t>
            </a:r>
            <a:r>
              <a:rPr lang="en-US" dirty="0" err="1" smtClean="0">
                <a:latin typeface="Calibri Light" pitchFamily="34" charset="0"/>
              </a:rPr>
              <a:t>dalam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lingkungan</a:t>
            </a:r>
            <a:r>
              <a:rPr lang="en-US" dirty="0" smtClean="0">
                <a:latin typeface="Calibri Light" pitchFamily="34" charset="0"/>
              </a:rPr>
              <a:t> web </a:t>
            </a:r>
            <a:r>
              <a:rPr lang="en-US" dirty="0" err="1" smtClean="0">
                <a:latin typeface="Calibri Light" pitchFamily="34" charset="0"/>
              </a:rPr>
              <a:t>informatika</a:t>
            </a:r>
            <a:r>
              <a:rPr lang="en-US" dirty="0" smtClean="0">
                <a:latin typeface="Calibri Light" pitchFamily="34" charset="0"/>
              </a:rPr>
              <a:t> ITB (</a:t>
            </a:r>
            <a:r>
              <a:rPr lang="en-US" i="1" dirty="0" err="1" smtClean="0">
                <a:latin typeface="Calibri Light" pitchFamily="34" charset="0"/>
              </a:rPr>
              <a:t>oddyseus</a:t>
            </a:r>
            <a:r>
              <a:rPr lang="en-US" i="1" dirty="0" smtClean="0">
                <a:latin typeface="Calibri Light" pitchFamily="34" charset="0"/>
              </a:rPr>
              <a:t>, milestone</a:t>
            </a:r>
            <a:r>
              <a:rPr lang="en-US" dirty="0" smtClean="0">
                <a:latin typeface="Calibri Light" pitchFamily="34" charset="0"/>
              </a:rPr>
              <a:t>) </a:t>
            </a:r>
            <a:r>
              <a:rPr lang="en-US" dirty="0" err="1" smtClean="0">
                <a:latin typeface="Calibri Light" pitchFamily="34" charset="0"/>
              </a:rPr>
              <a:t>menggunakan</a:t>
            </a:r>
            <a:r>
              <a:rPr lang="en-US" dirty="0" smtClean="0">
                <a:latin typeface="Calibri Light" pitchFamily="34" charset="0"/>
              </a:rPr>
              <a:t> JOSSO </a:t>
            </a:r>
            <a:r>
              <a:rPr lang="en-US" dirty="0" err="1" smtClean="0">
                <a:latin typeface="Calibri Light" pitchFamily="34" charset="0"/>
              </a:rPr>
              <a:t>dengan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mengubah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properti</a:t>
            </a:r>
            <a:r>
              <a:rPr lang="en-US" dirty="0" smtClean="0">
                <a:latin typeface="Calibri Light" pitchFamily="34" charset="0"/>
              </a:rPr>
              <a:t> basis data </a:t>
            </a:r>
            <a:r>
              <a:rPr lang="en-US" dirty="0" err="1" smtClean="0">
                <a:latin typeface="Calibri Light" pitchFamily="34" charset="0"/>
              </a:rPr>
              <a:t>dan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atribut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kelas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pada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aplikasi</a:t>
            </a:r>
            <a:r>
              <a:rPr lang="en-US" dirty="0" smtClean="0">
                <a:latin typeface="Calibri Light" pitchFamily="34" charset="0"/>
              </a:rPr>
              <a:t>. </a:t>
            </a:r>
            <a:endParaRPr lang="id-ID" dirty="0">
              <a:latin typeface="Calibri Light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alibri Light" pitchFamily="34" charset="0"/>
              </a:rPr>
              <a:t>Penelitian</a:t>
            </a:r>
            <a:r>
              <a:rPr lang="en-US" dirty="0" smtClean="0">
                <a:latin typeface="Calibri Light" pitchFamily="34" charset="0"/>
              </a:rPr>
              <a:t> </a:t>
            </a:r>
            <a:r>
              <a:rPr lang="en-US" dirty="0" err="1" smtClean="0">
                <a:latin typeface="Calibri Light" pitchFamily="34" charset="0"/>
              </a:rPr>
              <a:t>Terkait</a:t>
            </a:r>
            <a:endParaRPr lang="id-ID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5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708</Words>
  <Application>Microsoft Office PowerPoint</Application>
  <PresentationFormat>On-screen Show (4:3)</PresentationFormat>
  <Paragraphs>181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Alur Presentasi</vt:lpstr>
      <vt:lpstr>Latar Belakang</vt:lpstr>
      <vt:lpstr>Latar Belakang</vt:lpstr>
      <vt:lpstr>Latar Belakang</vt:lpstr>
      <vt:lpstr>Latar Belakang</vt:lpstr>
      <vt:lpstr>Tujuan</vt:lpstr>
      <vt:lpstr>Batasan Masalah</vt:lpstr>
      <vt:lpstr>Penelitian Terkait</vt:lpstr>
      <vt:lpstr>Analisis Permasalahan</vt:lpstr>
      <vt:lpstr>Analisis Permasalahan</vt:lpstr>
      <vt:lpstr>Analisis Permasalahan</vt:lpstr>
      <vt:lpstr>Rancangan Solusi</vt:lpstr>
      <vt:lpstr>Rancangan Solusi</vt:lpstr>
      <vt:lpstr>Rancangan Solusi</vt:lpstr>
      <vt:lpstr>Implementasi</vt:lpstr>
      <vt:lpstr>Implementasi</vt:lpstr>
      <vt:lpstr>Rencana Lebih Lanjut</vt:lpstr>
      <vt:lpstr>Rencana Lebih Lanjut</vt:lpstr>
      <vt:lpstr>PowerPoint Presentation</vt:lpstr>
    </vt:vector>
  </TitlesOfParts>
  <Company>Institut Teknologi Bandung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Pembangunan Single Sign-On untuk Pengintegrasian Aplikasi Layanan Publik Kota Bandung</dc:title>
  <dc:creator>Luqman A. Siswanto</dc:creator>
  <cp:lastModifiedBy>Luqman A. Siswanto</cp:lastModifiedBy>
  <cp:revision>143</cp:revision>
  <dcterms:created xsi:type="dcterms:W3CDTF">2017-01-11T09:39:29Z</dcterms:created>
  <dcterms:modified xsi:type="dcterms:W3CDTF">2018-08-15T23:16:52Z</dcterms:modified>
</cp:coreProperties>
</file>