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4"/>
    <p:sldId id="257" r:id="rId45"/>
    <p:sldId id="258" r:id="rId46"/>
    <p:sldId id="259" r:id="rId47"/>
    <p:sldId id="260" r:id="rId48"/>
    <p:sldId id="261" r:id="rId49"/>
    <p:sldId id="262" r:id="rId50"/>
    <p:sldId id="263" r:id="rId51"/>
    <p:sldId id="264" r:id="rId52"/>
    <p:sldId id="265" r:id="rId53"/>
    <p:sldId id="266" r:id="rId54"/>
    <p:sldId id="267" r:id="rId5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arnchang" charset="1" panose="00000000000000000000"/>
      <p:regular r:id="rId10"/>
    </p:embeddedFont>
    <p:embeddedFont>
      <p:font typeface="Karnchang Bold" charset="1" panose="00000000000000000000"/>
      <p:regular r:id="rId11"/>
    </p:embeddedFont>
    <p:embeddedFont>
      <p:font typeface="Karnchang Italics" charset="1" panose="00000000000000000000"/>
      <p:regular r:id="rId12"/>
    </p:embeddedFont>
    <p:embeddedFont>
      <p:font typeface="Karnchang Bold Italics" charset="1" panose="00000000000000000000"/>
      <p:regular r:id="rId13"/>
    </p:embeddedFont>
    <p:embeddedFont>
      <p:font typeface="Karnchang Thin" charset="1" panose="00000000000000000000"/>
      <p:regular r:id="rId14"/>
    </p:embeddedFont>
    <p:embeddedFont>
      <p:font typeface="Karnchang Thin Italics" charset="1" panose="00000000000000000000"/>
      <p:regular r:id="rId15"/>
    </p:embeddedFont>
    <p:embeddedFont>
      <p:font typeface="Karnchang Light" charset="1" panose="00000000000000000000"/>
      <p:regular r:id="rId16"/>
    </p:embeddedFont>
    <p:embeddedFont>
      <p:font typeface="Karnchang Light Italics" charset="1" panose="00000000000000000000"/>
      <p:regular r:id="rId17"/>
    </p:embeddedFont>
    <p:embeddedFont>
      <p:font typeface="Karnchang Medium" charset="1" panose="00000000000000000000"/>
      <p:regular r:id="rId18"/>
    </p:embeddedFont>
    <p:embeddedFont>
      <p:font typeface="Karnchang Medium Italics" charset="1" panose="00000000000000000000"/>
      <p:regular r:id="rId19"/>
    </p:embeddedFont>
    <p:embeddedFont>
      <p:font typeface="Karnchang Semi-Bold" charset="1" panose="00000000000000000000"/>
      <p:regular r:id="rId20"/>
    </p:embeddedFont>
    <p:embeddedFont>
      <p:font typeface="Karnchang Semi-Bold Italics" charset="1" panose="00000000000000000000"/>
      <p:regular r:id="rId21"/>
    </p:embeddedFont>
    <p:embeddedFont>
      <p:font typeface="Karnchang Ultra-Bold" charset="1" panose="00000000000000000000"/>
      <p:regular r:id="rId22"/>
    </p:embeddedFont>
    <p:embeddedFont>
      <p:font typeface="Karnchang Ultra-Bold Italics" charset="1" panose="00000000000000000000"/>
      <p:regular r:id="rId23"/>
    </p:embeddedFont>
    <p:embeddedFont>
      <p:font typeface="Karnchang Heavy" charset="1" panose="00000000000000000000"/>
      <p:regular r:id="rId24"/>
    </p:embeddedFont>
    <p:embeddedFont>
      <p:font typeface="Karnchang Heavy Italics" charset="1" panose="00000000000000000000"/>
      <p:regular r:id="rId25"/>
    </p:embeddedFont>
    <p:embeddedFont>
      <p:font typeface="Montserrat" charset="1" panose="00000500000000000000"/>
      <p:regular r:id="rId26"/>
    </p:embeddedFont>
    <p:embeddedFont>
      <p:font typeface="Montserrat Bold" charset="1" panose="00000800000000000000"/>
      <p:regular r:id="rId27"/>
    </p:embeddedFont>
    <p:embeddedFont>
      <p:font typeface="Montserrat Italics" charset="1" panose="00000500000000000000"/>
      <p:regular r:id="rId28"/>
    </p:embeddedFont>
    <p:embeddedFont>
      <p:font typeface="Montserrat Bold Italics" charset="1" panose="00000800000000000000"/>
      <p:regular r:id="rId29"/>
    </p:embeddedFont>
    <p:embeddedFont>
      <p:font typeface="Montserrat Thin" charset="1" panose="00000300000000000000"/>
      <p:regular r:id="rId30"/>
    </p:embeddedFont>
    <p:embeddedFont>
      <p:font typeface="Montserrat Thin Italics" charset="1" panose="00000300000000000000"/>
      <p:regular r:id="rId31"/>
    </p:embeddedFont>
    <p:embeddedFont>
      <p:font typeface="Montserrat Extra-Light" charset="1" panose="00000300000000000000"/>
      <p:regular r:id="rId32"/>
    </p:embeddedFont>
    <p:embeddedFont>
      <p:font typeface="Montserrat Extra-Light Italics" charset="1" panose="00000300000000000000"/>
      <p:regular r:id="rId33"/>
    </p:embeddedFont>
    <p:embeddedFont>
      <p:font typeface="Montserrat Light" charset="1" panose="00000400000000000000"/>
      <p:regular r:id="rId34"/>
    </p:embeddedFont>
    <p:embeddedFont>
      <p:font typeface="Montserrat Light Italics" charset="1" panose="00000400000000000000"/>
      <p:regular r:id="rId35"/>
    </p:embeddedFont>
    <p:embeddedFont>
      <p:font typeface="Montserrat Medium" charset="1" panose="00000600000000000000"/>
      <p:regular r:id="rId36"/>
    </p:embeddedFont>
    <p:embeddedFont>
      <p:font typeface="Montserrat Medium Italics" charset="1" panose="00000600000000000000"/>
      <p:regular r:id="rId37"/>
    </p:embeddedFont>
    <p:embeddedFont>
      <p:font typeface="Montserrat Semi-Bold" charset="1" panose="00000700000000000000"/>
      <p:regular r:id="rId38"/>
    </p:embeddedFont>
    <p:embeddedFont>
      <p:font typeface="Montserrat Semi-Bold Italics" charset="1" panose="00000700000000000000"/>
      <p:regular r:id="rId39"/>
    </p:embeddedFont>
    <p:embeddedFont>
      <p:font typeface="Montserrat Ultra-Bold" charset="1" panose="00000900000000000000"/>
      <p:regular r:id="rId40"/>
    </p:embeddedFont>
    <p:embeddedFont>
      <p:font typeface="Montserrat Ultra-Bold Italics" charset="1" panose="00000900000000000000"/>
      <p:regular r:id="rId41"/>
    </p:embeddedFont>
    <p:embeddedFont>
      <p:font typeface="Montserrat Heavy" charset="1" panose="00000A00000000000000"/>
      <p:regular r:id="rId42"/>
    </p:embeddedFont>
    <p:embeddedFont>
      <p:font typeface="Montserrat Heavy Italics" charset="1" panose="00000A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slides/slide1.xml" Type="http://schemas.openxmlformats.org/officeDocument/2006/relationships/slide"/><Relationship Id="rId45" Target="slides/slide2.xml" Type="http://schemas.openxmlformats.org/officeDocument/2006/relationships/slide"/><Relationship Id="rId46" Target="slides/slide3.xml" Type="http://schemas.openxmlformats.org/officeDocument/2006/relationships/slide"/><Relationship Id="rId47" Target="slides/slide4.xml" Type="http://schemas.openxmlformats.org/officeDocument/2006/relationships/slide"/><Relationship Id="rId48" Target="slides/slide5.xml" Type="http://schemas.openxmlformats.org/officeDocument/2006/relationships/slide"/><Relationship Id="rId49" Target="slides/slide6.xml" Type="http://schemas.openxmlformats.org/officeDocument/2006/relationships/slide"/><Relationship Id="rId5" Target="tableStyles.xml" Type="http://schemas.openxmlformats.org/officeDocument/2006/relationships/tableStyles"/><Relationship Id="rId50" Target="slides/slide7.xml" Type="http://schemas.openxmlformats.org/officeDocument/2006/relationships/slide"/><Relationship Id="rId51" Target="slides/slide8.xml" Type="http://schemas.openxmlformats.org/officeDocument/2006/relationships/slide"/><Relationship Id="rId52" Target="slides/slide9.xml" Type="http://schemas.openxmlformats.org/officeDocument/2006/relationships/slide"/><Relationship Id="rId53" Target="slides/slide10.xml" Type="http://schemas.openxmlformats.org/officeDocument/2006/relationships/slide"/><Relationship Id="rId54" Target="slides/slide11.xml" Type="http://schemas.openxmlformats.org/officeDocument/2006/relationships/slide"/><Relationship Id="rId55" Target="slides/slide1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1028700" y="419100"/>
            <a:ext cx="9725747" cy="2018011"/>
          </a:xfrm>
          <a:prstGeom prst="rect">
            <a:avLst/>
          </a:prstGeom>
        </p:spPr>
        <p:txBody>
          <a:bodyPr anchor="t" rtlCol="false" tIns="0" lIns="0" bIns="0" rIns="0">
            <a:spAutoFit/>
          </a:bodyPr>
          <a:lstStyle/>
          <a:p>
            <a:pPr>
              <a:lnSpc>
                <a:spcPts val="12978"/>
              </a:lnSpc>
            </a:pPr>
            <a:r>
              <a:rPr lang="en-US" sz="9270">
                <a:solidFill>
                  <a:srgbClr val="000000"/>
                </a:solidFill>
                <a:latin typeface="Karnchang"/>
              </a:rPr>
              <a:t>Tugas Presentasi</a:t>
            </a:r>
          </a:p>
        </p:txBody>
      </p:sp>
      <p:sp>
        <p:nvSpPr>
          <p:cNvPr name="TextBox 3" id="3"/>
          <p:cNvSpPr txBox="true"/>
          <p:nvPr/>
        </p:nvSpPr>
        <p:spPr>
          <a:xfrm rot="0">
            <a:off x="1028700" y="2108882"/>
            <a:ext cx="9725747" cy="3940141"/>
          </a:xfrm>
          <a:prstGeom prst="rect">
            <a:avLst/>
          </a:prstGeom>
        </p:spPr>
        <p:txBody>
          <a:bodyPr anchor="t" rtlCol="false" tIns="0" lIns="0" bIns="0" rIns="0">
            <a:spAutoFit/>
          </a:bodyPr>
          <a:lstStyle/>
          <a:p>
            <a:pPr>
              <a:lnSpc>
                <a:spcPts val="12509"/>
              </a:lnSpc>
            </a:pPr>
            <a:r>
              <a:rPr lang="en-US" sz="13597">
                <a:solidFill>
                  <a:srgbClr val="000000"/>
                </a:solidFill>
                <a:latin typeface="Karnchang Bold"/>
              </a:rPr>
              <a:t>SIKLUS CPU</a:t>
            </a:r>
          </a:p>
        </p:txBody>
      </p:sp>
      <p:sp>
        <p:nvSpPr>
          <p:cNvPr name="TextBox 4" id="4"/>
          <p:cNvSpPr txBox="true"/>
          <p:nvPr/>
        </p:nvSpPr>
        <p:spPr>
          <a:xfrm rot="0">
            <a:off x="1028700" y="6917830"/>
            <a:ext cx="7644346" cy="1200150"/>
          </a:xfrm>
          <a:prstGeom prst="rect">
            <a:avLst/>
          </a:prstGeom>
        </p:spPr>
        <p:txBody>
          <a:bodyPr anchor="t" rtlCol="false" tIns="0" lIns="0" bIns="0" rIns="0">
            <a:spAutoFit/>
          </a:bodyPr>
          <a:lstStyle/>
          <a:p>
            <a:pPr>
              <a:lnSpc>
                <a:spcPts val="4200"/>
              </a:lnSpc>
            </a:pPr>
            <a:r>
              <a:rPr lang="en-US" sz="3000">
                <a:solidFill>
                  <a:srgbClr val="000000"/>
                </a:solidFill>
                <a:latin typeface="Karnchang"/>
              </a:rPr>
              <a:t>NRP : 3123521027</a:t>
            </a:r>
          </a:p>
          <a:p>
            <a:pPr>
              <a:lnSpc>
                <a:spcPts val="4200"/>
              </a:lnSpc>
            </a:pPr>
            <a:r>
              <a:rPr lang="en-US" sz="3000">
                <a:solidFill>
                  <a:srgbClr val="000000"/>
                </a:solidFill>
                <a:latin typeface="Karnchang"/>
              </a:rPr>
              <a:t>Kelas : D3 TI A-LA</a:t>
            </a:r>
          </a:p>
        </p:txBody>
      </p:sp>
      <p:sp>
        <p:nvSpPr>
          <p:cNvPr name="TextBox 5" id="5"/>
          <p:cNvSpPr txBox="true"/>
          <p:nvPr/>
        </p:nvSpPr>
        <p:spPr>
          <a:xfrm rot="0">
            <a:off x="1028700" y="5630956"/>
            <a:ext cx="5544493" cy="869950"/>
          </a:xfrm>
          <a:prstGeom prst="rect">
            <a:avLst/>
          </a:prstGeom>
        </p:spPr>
        <p:txBody>
          <a:bodyPr anchor="t" rtlCol="false" tIns="0" lIns="0" bIns="0" rIns="0">
            <a:spAutoFit/>
          </a:bodyPr>
          <a:lstStyle/>
          <a:p>
            <a:pPr>
              <a:lnSpc>
                <a:spcPts val="5599"/>
              </a:lnSpc>
            </a:pPr>
            <a:r>
              <a:rPr lang="en-US" sz="3999">
                <a:solidFill>
                  <a:srgbClr val="000000"/>
                </a:solidFill>
                <a:latin typeface="Karnchang Bold"/>
              </a:rPr>
              <a:t>Luqman Rafi Adyatma</a:t>
            </a:r>
          </a:p>
        </p:txBody>
      </p:sp>
      <p:grpSp>
        <p:nvGrpSpPr>
          <p:cNvPr name="Group 6" id="6"/>
          <p:cNvGrpSpPr/>
          <p:nvPr/>
        </p:nvGrpSpPr>
        <p:grpSpPr>
          <a:xfrm rot="0">
            <a:off x="10754447" y="-3093732"/>
            <a:ext cx="18901247" cy="17982775"/>
            <a:chOff x="0" y="0"/>
            <a:chExt cx="25201662" cy="23977033"/>
          </a:xfrm>
        </p:grpSpPr>
        <p:grpSp>
          <p:nvGrpSpPr>
            <p:cNvPr name="Group 7" id="7"/>
            <p:cNvGrpSpPr/>
            <p:nvPr/>
          </p:nvGrpSpPr>
          <p:grpSpPr>
            <a:xfrm rot="2252144">
              <a:off x="2887185" y="2861146"/>
              <a:ext cx="14259267" cy="14323066"/>
              <a:chOff x="0" y="0"/>
              <a:chExt cx="2816645" cy="2829248"/>
            </a:xfrm>
          </p:grpSpPr>
          <p:sp>
            <p:nvSpPr>
              <p:cNvPr name="Freeform 8" id="8"/>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9" id="9"/>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252144">
              <a:off x="4620058" y="6213209"/>
              <a:ext cx="14259267" cy="14323066"/>
              <a:chOff x="0" y="0"/>
              <a:chExt cx="2816645" cy="2829248"/>
            </a:xfrm>
          </p:grpSpPr>
          <p:sp>
            <p:nvSpPr>
              <p:cNvPr name="Freeform 11" id="11"/>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2" id="12"/>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2252144">
              <a:off x="8055210" y="6792821"/>
              <a:ext cx="14259267" cy="14323066"/>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263924" y="1028700"/>
            <a:ext cx="8304195" cy="2174948"/>
            <a:chOff x="0" y="0"/>
            <a:chExt cx="11072260" cy="2899930"/>
          </a:xfrm>
        </p:grpSpPr>
        <p:sp>
          <p:nvSpPr>
            <p:cNvPr name="Freeform 26" id="26"/>
            <p:cNvSpPr/>
            <p:nvPr/>
          </p:nvSpPr>
          <p:spPr>
            <a:xfrm flipH="false" flipV="false" rot="0">
              <a:off x="464014"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7" id="27"/>
            <p:cNvGrpSpPr/>
            <p:nvPr/>
          </p:nvGrpSpPr>
          <p:grpSpPr>
            <a:xfrm rot="0">
              <a:off x="0" y="1068350"/>
              <a:ext cx="11072260" cy="1831580"/>
              <a:chOff x="0" y="0"/>
              <a:chExt cx="2187113" cy="361794"/>
            </a:xfrm>
          </p:grpSpPr>
          <p:sp>
            <p:nvSpPr>
              <p:cNvPr name="Freeform 28" id="28"/>
              <p:cNvSpPr/>
              <p:nvPr/>
            </p:nvSpPr>
            <p:spPr>
              <a:xfrm flipH="false" flipV="false" rot="0">
                <a:off x="0" y="0"/>
                <a:ext cx="2187113" cy="361794"/>
              </a:xfrm>
              <a:custGeom>
                <a:avLst/>
                <a:gdLst/>
                <a:ahLst/>
                <a:cxnLst/>
                <a:rect r="r" b="b" t="t" l="l"/>
                <a:pathLst>
                  <a:path h="361794" w="2187113">
                    <a:moveTo>
                      <a:pt x="47547" y="0"/>
                    </a:moveTo>
                    <a:lnTo>
                      <a:pt x="2139566" y="0"/>
                    </a:lnTo>
                    <a:cubicBezTo>
                      <a:pt x="2152177" y="0"/>
                      <a:pt x="2164270" y="5009"/>
                      <a:pt x="2173187" y="13926"/>
                    </a:cubicBezTo>
                    <a:cubicBezTo>
                      <a:pt x="2182104" y="22843"/>
                      <a:pt x="2187113" y="34937"/>
                      <a:pt x="2187113" y="47547"/>
                    </a:cubicBezTo>
                    <a:lnTo>
                      <a:pt x="2187113" y="314247"/>
                    </a:lnTo>
                    <a:cubicBezTo>
                      <a:pt x="2187113" y="326857"/>
                      <a:pt x="2182104" y="338951"/>
                      <a:pt x="2173187" y="347868"/>
                    </a:cubicBezTo>
                    <a:cubicBezTo>
                      <a:pt x="2164270" y="356784"/>
                      <a:pt x="2152177" y="361794"/>
                      <a:pt x="2139566" y="361794"/>
                    </a:cubicBezTo>
                    <a:lnTo>
                      <a:pt x="47547" y="361794"/>
                    </a:lnTo>
                    <a:cubicBezTo>
                      <a:pt x="34937" y="361794"/>
                      <a:pt x="22843" y="356784"/>
                      <a:pt x="13926" y="347868"/>
                    </a:cubicBezTo>
                    <a:cubicBezTo>
                      <a:pt x="5009" y="338951"/>
                      <a:pt x="0" y="326857"/>
                      <a:pt x="0" y="314247"/>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29" id="29"/>
              <p:cNvSpPr txBox="true"/>
              <p:nvPr/>
            </p:nvSpPr>
            <p:spPr>
              <a:xfrm>
                <a:off x="0" y="-38100"/>
                <a:ext cx="2187113" cy="399894"/>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464014" y="1165357"/>
              <a:ext cx="10608246" cy="1359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perangkat lunak yang menerjemahkan kode program dari bahasa pemrograman ke dalam bahasa mesin.</a:t>
              </a:r>
            </a:p>
          </p:txBody>
        </p:sp>
        <p:sp>
          <p:nvSpPr>
            <p:cNvPr name="TextBox 31" id="31"/>
            <p:cNvSpPr txBox="true"/>
            <p:nvPr/>
          </p:nvSpPr>
          <p:spPr>
            <a:xfrm rot="0">
              <a:off x="1593963" y="-18541"/>
              <a:ext cx="9156781" cy="897679"/>
            </a:xfrm>
            <a:prstGeom prst="rect">
              <a:avLst/>
            </a:prstGeom>
          </p:spPr>
          <p:txBody>
            <a:bodyPr anchor="t" rtlCol="false" tIns="0" lIns="0" bIns="0" rIns="0">
              <a:spAutoFit/>
            </a:bodyPr>
            <a:lstStyle/>
            <a:p>
              <a:pPr>
                <a:lnSpc>
                  <a:spcPts val="3680"/>
                </a:lnSpc>
              </a:pPr>
              <a:r>
                <a:rPr lang="en-US" sz="4000">
                  <a:solidFill>
                    <a:srgbClr val="000000"/>
                  </a:solidFill>
                  <a:latin typeface="Karnchang Bold"/>
                </a:rPr>
                <a:t>Compiler</a:t>
              </a:r>
            </a:p>
          </p:txBody>
        </p:sp>
      </p:grpSp>
      <p:sp>
        <p:nvSpPr>
          <p:cNvPr name="Freeform 32" id="32"/>
          <p:cNvSpPr/>
          <p:nvPr/>
        </p:nvSpPr>
        <p:spPr>
          <a:xfrm flipH="false" flipV="false" rot="0">
            <a:off x="7931244" y="3574843"/>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p:nvPr/>
        </p:nvGrpSpPr>
        <p:grpSpPr>
          <a:xfrm rot="0">
            <a:off x="8764195" y="3574843"/>
            <a:ext cx="8304195" cy="2044907"/>
            <a:chOff x="0" y="0"/>
            <a:chExt cx="2187113" cy="538576"/>
          </a:xfrm>
        </p:grpSpPr>
        <p:sp>
          <p:nvSpPr>
            <p:cNvPr name="Freeform 34" id="34"/>
            <p:cNvSpPr/>
            <p:nvPr/>
          </p:nvSpPr>
          <p:spPr>
            <a:xfrm flipH="false" flipV="false" rot="0">
              <a:off x="0" y="0"/>
              <a:ext cx="2187113" cy="538576"/>
            </a:xfrm>
            <a:custGeom>
              <a:avLst/>
              <a:gdLst/>
              <a:ahLst/>
              <a:cxnLst/>
              <a:rect r="r" b="b" t="t" l="l"/>
              <a:pathLst>
                <a:path h="538576" w="2187113">
                  <a:moveTo>
                    <a:pt x="47547" y="0"/>
                  </a:moveTo>
                  <a:lnTo>
                    <a:pt x="2139566" y="0"/>
                  </a:lnTo>
                  <a:cubicBezTo>
                    <a:pt x="2152177" y="0"/>
                    <a:pt x="2164270" y="5009"/>
                    <a:pt x="2173187" y="13926"/>
                  </a:cubicBezTo>
                  <a:cubicBezTo>
                    <a:pt x="2182104" y="22843"/>
                    <a:pt x="2187113" y="34937"/>
                    <a:pt x="2187113" y="47547"/>
                  </a:cubicBezTo>
                  <a:lnTo>
                    <a:pt x="2187113" y="491029"/>
                  </a:lnTo>
                  <a:cubicBezTo>
                    <a:pt x="2187113" y="503640"/>
                    <a:pt x="2182104" y="515733"/>
                    <a:pt x="2173187" y="524650"/>
                  </a:cubicBezTo>
                  <a:cubicBezTo>
                    <a:pt x="2164270" y="533567"/>
                    <a:pt x="2152177" y="538576"/>
                    <a:pt x="2139566" y="538576"/>
                  </a:cubicBezTo>
                  <a:lnTo>
                    <a:pt x="47547" y="538576"/>
                  </a:lnTo>
                  <a:cubicBezTo>
                    <a:pt x="34937" y="538576"/>
                    <a:pt x="22843" y="533567"/>
                    <a:pt x="13926" y="524650"/>
                  </a:cubicBezTo>
                  <a:cubicBezTo>
                    <a:pt x="5009" y="515733"/>
                    <a:pt x="0" y="503640"/>
                    <a:pt x="0" y="491029"/>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35" id="35"/>
            <p:cNvSpPr txBox="true"/>
            <p:nvPr/>
          </p:nvSpPr>
          <p:spPr>
            <a:xfrm>
              <a:off x="0" y="-38100"/>
              <a:ext cx="2187113" cy="576676"/>
            </a:xfrm>
            <a:prstGeom prst="rect">
              <a:avLst/>
            </a:prstGeom>
          </p:spPr>
          <p:txBody>
            <a:bodyPr anchor="ctr" rtlCol="false" tIns="50800" lIns="50800" bIns="50800" rIns="50800"/>
            <a:lstStyle/>
            <a:p>
              <a:pPr algn="ctr">
                <a:lnSpc>
                  <a:spcPts val="3362"/>
                </a:lnSpc>
              </a:pPr>
            </a:p>
          </p:txBody>
        </p:sp>
      </p:grpSp>
      <p:sp>
        <p:nvSpPr>
          <p:cNvPr name="TextBox 36" id="36"/>
          <p:cNvSpPr txBox="true"/>
          <p:nvPr/>
        </p:nvSpPr>
        <p:spPr>
          <a:xfrm rot="0">
            <a:off x="9112206" y="3602355"/>
            <a:ext cx="7772049" cy="2017395"/>
          </a:xfrm>
          <a:prstGeom prst="rect">
            <a:avLst/>
          </a:prstGeom>
        </p:spPr>
        <p:txBody>
          <a:bodyPr anchor="t" rtlCol="false" tIns="0" lIns="0" bIns="0" rIns="0">
            <a:spAutoFit/>
          </a:bodyPr>
          <a:lstStyle/>
          <a:p>
            <a:pPr>
              <a:lnSpc>
                <a:spcPts val="3779"/>
              </a:lnSpc>
            </a:pPr>
            <a:r>
              <a:rPr lang="en-US" sz="2700">
                <a:solidFill>
                  <a:srgbClr val="000000"/>
                </a:solidFill>
                <a:latin typeface="Karnchang"/>
              </a:rPr>
              <a:t>Compiler melakukan proses kompilasi, di mana kode sumber program dianalisis, diterjemahkan, dan dihasilkan dalam bentuk yang dapat dieksekusi oleh CPU.</a:t>
            </a:r>
          </a:p>
        </p:txBody>
      </p:sp>
      <p:grpSp>
        <p:nvGrpSpPr>
          <p:cNvPr name="Group 37" id="37"/>
          <p:cNvGrpSpPr/>
          <p:nvPr/>
        </p:nvGrpSpPr>
        <p:grpSpPr>
          <a:xfrm rot="0">
            <a:off x="1751056" y="6156783"/>
            <a:ext cx="8304195" cy="1703339"/>
            <a:chOff x="0" y="0"/>
            <a:chExt cx="2187113" cy="448616"/>
          </a:xfrm>
        </p:grpSpPr>
        <p:sp>
          <p:nvSpPr>
            <p:cNvPr name="Freeform 38" id="38"/>
            <p:cNvSpPr/>
            <p:nvPr/>
          </p:nvSpPr>
          <p:spPr>
            <a:xfrm flipH="false" flipV="false" rot="0">
              <a:off x="0" y="0"/>
              <a:ext cx="2187113" cy="448616"/>
            </a:xfrm>
            <a:custGeom>
              <a:avLst/>
              <a:gdLst/>
              <a:ahLst/>
              <a:cxnLst/>
              <a:rect r="r" b="b" t="t" l="l"/>
              <a:pathLst>
                <a:path h="448616" w="2187113">
                  <a:moveTo>
                    <a:pt x="47547" y="0"/>
                  </a:moveTo>
                  <a:lnTo>
                    <a:pt x="2139566" y="0"/>
                  </a:lnTo>
                  <a:cubicBezTo>
                    <a:pt x="2152177" y="0"/>
                    <a:pt x="2164270" y="5009"/>
                    <a:pt x="2173187" y="13926"/>
                  </a:cubicBezTo>
                  <a:cubicBezTo>
                    <a:pt x="2182104" y="22843"/>
                    <a:pt x="2187113" y="34937"/>
                    <a:pt x="2187113" y="47547"/>
                  </a:cubicBezTo>
                  <a:lnTo>
                    <a:pt x="2187113" y="401069"/>
                  </a:lnTo>
                  <a:cubicBezTo>
                    <a:pt x="2187113" y="413679"/>
                    <a:pt x="2182104" y="425773"/>
                    <a:pt x="2173187" y="434690"/>
                  </a:cubicBezTo>
                  <a:cubicBezTo>
                    <a:pt x="2164270" y="443607"/>
                    <a:pt x="2152177" y="448616"/>
                    <a:pt x="2139566" y="448616"/>
                  </a:cubicBezTo>
                  <a:lnTo>
                    <a:pt x="47547" y="448616"/>
                  </a:lnTo>
                  <a:cubicBezTo>
                    <a:pt x="34937" y="448616"/>
                    <a:pt x="22843" y="443607"/>
                    <a:pt x="13926" y="434690"/>
                  </a:cubicBezTo>
                  <a:cubicBezTo>
                    <a:pt x="5009" y="425773"/>
                    <a:pt x="0" y="413679"/>
                    <a:pt x="0" y="401069"/>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39" id="39"/>
            <p:cNvSpPr txBox="true"/>
            <p:nvPr/>
          </p:nvSpPr>
          <p:spPr>
            <a:xfrm>
              <a:off x="0" y="-38100"/>
              <a:ext cx="2187113" cy="486716"/>
            </a:xfrm>
            <a:prstGeom prst="rect">
              <a:avLst/>
            </a:prstGeom>
          </p:spPr>
          <p:txBody>
            <a:bodyPr anchor="ctr" rtlCol="false" tIns="50800" lIns="50800" bIns="50800" rIns="50800"/>
            <a:lstStyle/>
            <a:p>
              <a:pPr algn="ctr">
                <a:lnSpc>
                  <a:spcPts val="3362"/>
                </a:lnSpc>
              </a:pPr>
            </a:p>
          </p:txBody>
        </p:sp>
      </p:grpSp>
      <p:grpSp>
        <p:nvGrpSpPr>
          <p:cNvPr name="Group 40" id="40"/>
          <p:cNvGrpSpPr/>
          <p:nvPr/>
        </p:nvGrpSpPr>
        <p:grpSpPr>
          <a:xfrm rot="0">
            <a:off x="919525" y="6156783"/>
            <a:ext cx="8963503" cy="1575404"/>
            <a:chOff x="0" y="0"/>
            <a:chExt cx="11951337" cy="2100539"/>
          </a:xfrm>
        </p:grpSpPr>
        <p:sp>
          <p:nvSpPr>
            <p:cNvPr name="Freeform 41" id="41"/>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2" id="42"/>
            <p:cNvSpPr txBox="true"/>
            <p:nvPr/>
          </p:nvSpPr>
          <p:spPr>
            <a:xfrm rot="0">
              <a:off x="1588605" y="106004"/>
              <a:ext cx="10362732" cy="1994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Hasil dari proses kompilasi ini adalah file biner atau kode objek yang dapat dieksekusi oleh sistem operasi dan CPU.</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588693" y="1028700"/>
            <a:ext cx="8304195" cy="3036066"/>
            <a:chOff x="0" y="0"/>
            <a:chExt cx="11072260" cy="4048088"/>
          </a:xfrm>
        </p:grpSpPr>
        <p:sp>
          <p:nvSpPr>
            <p:cNvPr name="Freeform 26" id="26"/>
            <p:cNvSpPr/>
            <p:nvPr/>
          </p:nvSpPr>
          <p:spPr>
            <a:xfrm flipH="false" flipV="false" rot="0">
              <a:off x="354764"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7" id="27"/>
            <p:cNvGrpSpPr/>
            <p:nvPr/>
          </p:nvGrpSpPr>
          <p:grpSpPr>
            <a:xfrm rot="0">
              <a:off x="0" y="1068350"/>
              <a:ext cx="11072260" cy="2979738"/>
              <a:chOff x="0" y="0"/>
              <a:chExt cx="2187113" cy="588590"/>
            </a:xfrm>
          </p:grpSpPr>
          <p:sp>
            <p:nvSpPr>
              <p:cNvPr name="Freeform 28" id="28"/>
              <p:cNvSpPr/>
              <p:nvPr/>
            </p:nvSpPr>
            <p:spPr>
              <a:xfrm flipH="false" flipV="false" rot="0">
                <a:off x="0" y="0"/>
                <a:ext cx="2187113" cy="588590"/>
              </a:xfrm>
              <a:custGeom>
                <a:avLst/>
                <a:gdLst/>
                <a:ahLst/>
                <a:cxnLst/>
                <a:rect r="r" b="b" t="t" l="l"/>
                <a:pathLst>
                  <a:path h="588590" w="2187113">
                    <a:moveTo>
                      <a:pt x="47547" y="0"/>
                    </a:moveTo>
                    <a:lnTo>
                      <a:pt x="2139566" y="0"/>
                    </a:lnTo>
                    <a:cubicBezTo>
                      <a:pt x="2152177" y="0"/>
                      <a:pt x="2164270" y="5009"/>
                      <a:pt x="2173187" y="13926"/>
                    </a:cubicBezTo>
                    <a:cubicBezTo>
                      <a:pt x="2182104" y="22843"/>
                      <a:pt x="2187113" y="34937"/>
                      <a:pt x="2187113" y="47547"/>
                    </a:cubicBezTo>
                    <a:lnTo>
                      <a:pt x="2187113" y="541043"/>
                    </a:lnTo>
                    <a:cubicBezTo>
                      <a:pt x="2187113" y="553654"/>
                      <a:pt x="2182104" y="565747"/>
                      <a:pt x="2173187" y="574664"/>
                    </a:cubicBezTo>
                    <a:cubicBezTo>
                      <a:pt x="2164270" y="583581"/>
                      <a:pt x="2152177" y="588590"/>
                      <a:pt x="2139566" y="588590"/>
                    </a:cubicBezTo>
                    <a:lnTo>
                      <a:pt x="47547" y="588590"/>
                    </a:lnTo>
                    <a:cubicBezTo>
                      <a:pt x="34937" y="588590"/>
                      <a:pt x="22843" y="583581"/>
                      <a:pt x="13926" y="574664"/>
                    </a:cubicBezTo>
                    <a:cubicBezTo>
                      <a:pt x="5009" y="565747"/>
                      <a:pt x="0" y="553654"/>
                      <a:pt x="0" y="541043"/>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29" id="29"/>
              <p:cNvSpPr txBox="true"/>
              <p:nvPr/>
            </p:nvSpPr>
            <p:spPr>
              <a:xfrm>
                <a:off x="0" y="-38100"/>
                <a:ext cx="2187113" cy="626690"/>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354764" y="1152964"/>
              <a:ext cx="10362732" cy="2629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adalah perangkat lunak yang mengatur dan mengelola sumber daya komputer, termasuk interaksi antara perangkat keras dan perangkat lunak.</a:t>
              </a:r>
            </a:p>
          </p:txBody>
        </p:sp>
        <p:sp>
          <p:nvSpPr>
            <p:cNvPr name="TextBox 31" id="31"/>
            <p:cNvSpPr txBox="true"/>
            <p:nvPr/>
          </p:nvSpPr>
          <p:spPr>
            <a:xfrm rot="0">
              <a:off x="1484713" y="-18541"/>
              <a:ext cx="9156781" cy="897679"/>
            </a:xfrm>
            <a:prstGeom prst="rect">
              <a:avLst/>
            </a:prstGeom>
          </p:spPr>
          <p:txBody>
            <a:bodyPr anchor="t" rtlCol="false" tIns="0" lIns="0" bIns="0" rIns="0">
              <a:spAutoFit/>
            </a:bodyPr>
            <a:lstStyle/>
            <a:p>
              <a:pPr>
                <a:lnSpc>
                  <a:spcPts val="3680"/>
                </a:lnSpc>
              </a:pPr>
              <a:r>
                <a:rPr lang="en-US" sz="4000">
                  <a:solidFill>
                    <a:srgbClr val="000000"/>
                  </a:solidFill>
                  <a:latin typeface="Karnchang Bold"/>
                </a:rPr>
                <a:t>Sistem Operasi</a:t>
              </a:r>
            </a:p>
          </p:txBody>
        </p:sp>
      </p:grpSp>
      <p:grpSp>
        <p:nvGrpSpPr>
          <p:cNvPr name="Group 32" id="32"/>
          <p:cNvGrpSpPr/>
          <p:nvPr/>
        </p:nvGrpSpPr>
        <p:grpSpPr>
          <a:xfrm rot="0">
            <a:off x="755741" y="4211969"/>
            <a:ext cx="9137147" cy="2257551"/>
            <a:chOff x="0" y="0"/>
            <a:chExt cx="12182863" cy="3010069"/>
          </a:xfrm>
        </p:grpSpPr>
        <p:sp>
          <p:nvSpPr>
            <p:cNvPr name="Freeform 33" id="33"/>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4" id="34"/>
            <p:cNvGrpSpPr/>
            <p:nvPr/>
          </p:nvGrpSpPr>
          <p:grpSpPr>
            <a:xfrm rot="0">
              <a:off x="1110602" y="0"/>
              <a:ext cx="11072260" cy="3010069"/>
              <a:chOff x="0" y="0"/>
              <a:chExt cx="2187113" cy="594581"/>
            </a:xfrm>
          </p:grpSpPr>
          <p:sp>
            <p:nvSpPr>
              <p:cNvPr name="Freeform 35" id="35"/>
              <p:cNvSpPr/>
              <p:nvPr/>
            </p:nvSpPr>
            <p:spPr>
              <a:xfrm flipH="false" flipV="false" rot="0">
                <a:off x="0" y="0"/>
                <a:ext cx="2187113" cy="594581"/>
              </a:xfrm>
              <a:custGeom>
                <a:avLst/>
                <a:gdLst/>
                <a:ahLst/>
                <a:cxnLst/>
                <a:rect r="r" b="b" t="t" l="l"/>
                <a:pathLst>
                  <a:path h="594581" w="2187113">
                    <a:moveTo>
                      <a:pt x="47547" y="0"/>
                    </a:moveTo>
                    <a:lnTo>
                      <a:pt x="2139566" y="0"/>
                    </a:lnTo>
                    <a:cubicBezTo>
                      <a:pt x="2152177" y="0"/>
                      <a:pt x="2164270" y="5009"/>
                      <a:pt x="2173187" y="13926"/>
                    </a:cubicBezTo>
                    <a:cubicBezTo>
                      <a:pt x="2182104" y="22843"/>
                      <a:pt x="2187113" y="34937"/>
                      <a:pt x="2187113" y="47547"/>
                    </a:cubicBezTo>
                    <a:lnTo>
                      <a:pt x="2187113" y="547035"/>
                    </a:lnTo>
                    <a:cubicBezTo>
                      <a:pt x="2187113" y="559645"/>
                      <a:pt x="2182104" y="571739"/>
                      <a:pt x="2173187" y="580655"/>
                    </a:cubicBezTo>
                    <a:cubicBezTo>
                      <a:pt x="2164270" y="589572"/>
                      <a:pt x="2152177" y="594581"/>
                      <a:pt x="2139566" y="594581"/>
                    </a:cubicBezTo>
                    <a:lnTo>
                      <a:pt x="47547" y="594581"/>
                    </a:lnTo>
                    <a:cubicBezTo>
                      <a:pt x="34937" y="594581"/>
                      <a:pt x="22843" y="589572"/>
                      <a:pt x="13926" y="580655"/>
                    </a:cubicBezTo>
                    <a:cubicBezTo>
                      <a:pt x="5009" y="571739"/>
                      <a:pt x="0" y="559645"/>
                      <a:pt x="0" y="547035"/>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36" id="36"/>
              <p:cNvSpPr txBox="true"/>
              <p:nvPr/>
            </p:nvSpPr>
            <p:spPr>
              <a:xfrm>
                <a:off x="0" y="-38100"/>
                <a:ext cx="2187113" cy="632681"/>
              </a:xfrm>
              <a:prstGeom prst="rect">
                <a:avLst/>
              </a:prstGeom>
            </p:spPr>
            <p:txBody>
              <a:bodyPr anchor="ctr" rtlCol="false" tIns="50800" lIns="50800" bIns="50800" rIns="50800"/>
              <a:lstStyle/>
              <a:p>
                <a:pPr algn="ctr">
                  <a:lnSpc>
                    <a:spcPts val="3362"/>
                  </a:lnSpc>
                </a:pPr>
              </a:p>
            </p:txBody>
          </p:sp>
        </p:grpSp>
        <p:sp>
          <p:nvSpPr>
            <p:cNvPr name="TextBox 37" id="37"/>
            <p:cNvSpPr txBox="true"/>
            <p:nvPr/>
          </p:nvSpPr>
          <p:spPr>
            <a:xfrm rot="0">
              <a:off x="1574616" y="97007"/>
              <a:ext cx="10362732" cy="2629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Ketika program dijalankan, sistem operasi memastikan bahwa program tersebut memiliki akses yang tepat ke sumber daya seperti memori, CPU, dan perangkat I/O.</a:t>
              </a:r>
            </a:p>
          </p:txBody>
        </p:sp>
      </p:grpSp>
      <p:grpSp>
        <p:nvGrpSpPr>
          <p:cNvPr name="Group 38" id="38"/>
          <p:cNvGrpSpPr/>
          <p:nvPr/>
        </p:nvGrpSpPr>
        <p:grpSpPr>
          <a:xfrm rot="0">
            <a:off x="7080230" y="6616723"/>
            <a:ext cx="8963503" cy="2646000"/>
            <a:chOff x="0" y="0"/>
            <a:chExt cx="11951337" cy="3528000"/>
          </a:xfrm>
        </p:grpSpPr>
        <p:grpSp>
          <p:nvGrpSpPr>
            <p:cNvPr name="Group 39" id="39"/>
            <p:cNvGrpSpPr/>
            <p:nvPr/>
          </p:nvGrpSpPr>
          <p:grpSpPr>
            <a:xfrm rot="0">
              <a:off x="879077" y="0"/>
              <a:ext cx="11072260" cy="3528000"/>
              <a:chOff x="0" y="0"/>
              <a:chExt cx="2187113" cy="696889"/>
            </a:xfrm>
          </p:grpSpPr>
          <p:sp>
            <p:nvSpPr>
              <p:cNvPr name="Freeform 40" id="40"/>
              <p:cNvSpPr/>
              <p:nvPr/>
            </p:nvSpPr>
            <p:spPr>
              <a:xfrm flipH="false" flipV="false" rot="0">
                <a:off x="0" y="0"/>
                <a:ext cx="2187113" cy="696889"/>
              </a:xfrm>
              <a:custGeom>
                <a:avLst/>
                <a:gdLst/>
                <a:ahLst/>
                <a:cxnLst/>
                <a:rect r="r" b="b" t="t" l="l"/>
                <a:pathLst>
                  <a:path h="696889" w="2187113">
                    <a:moveTo>
                      <a:pt x="47547" y="0"/>
                    </a:moveTo>
                    <a:lnTo>
                      <a:pt x="2139566" y="0"/>
                    </a:lnTo>
                    <a:cubicBezTo>
                      <a:pt x="2152177" y="0"/>
                      <a:pt x="2164270" y="5009"/>
                      <a:pt x="2173187" y="13926"/>
                    </a:cubicBezTo>
                    <a:cubicBezTo>
                      <a:pt x="2182104" y="22843"/>
                      <a:pt x="2187113" y="34937"/>
                      <a:pt x="2187113" y="47547"/>
                    </a:cubicBezTo>
                    <a:lnTo>
                      <a:pt x="2187113" y="649342"/>
                    </a:lnTo>
                    <a:cubicBezTo>
                      <a:pt x="2187113" y="661952"/>
                      <a:pt x="2182104" y="674046"/>
                      <a:pt x="2173187" y="682963"/>
                    </a:cubicBezTo>
                    <a:cubicBezTo>
                      <a:pt x="2164270" y="691880"/>
                      <a:pt x="2152177" y="696889"/>
                      <a:pt x="2139566" y="696889"/>
                    </a:cubicBezTo>
                    <a:lnTo>
                      <a:pt x="47547" y="696889"/>
                    </a:lnTo>
                    <a:cubicBezTo>
                      <a:pt x="34937" y="696889"/>
                      <a:pt x="22843" y="691880"/>
                      <a:pt x="13926" y="682963"/>
                    </a:cubicBezTo>
                    <a:cubicBezTo>
                      <a:pt x="5009" y="674046"/>
                      <a:pt x="0" y="661952"/>
                      <a:pt x="0" y="649342"/>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41" id="41"/>
              <p:cNvSpPr txBox="true"/>
              <p:nvPr/>
            </p:nvSpPr>
            <p:spPr>
              <a:xfrm>
                <a:off x="0" y="-38100"/>
                <a:ext cx="2187113" cy="734989"/>
              </a:xfrm>
              <a:prstGeom prst="rect">
                <a:avLst/>
              </a:prstGeom>
            </p:spPr>
            <p:txBody>
              <a:bodyPr anchor="ctr" rtlCol="false" tIns="50800" lIns="50800" bIns="50800" rIns="50800"/>
              <a:lstStyle/>
              <a:p>
                <a:pPr algn="ctr">
                  <a:lnSpc>
                    <a:spcPts val="3362"/>
                  </a:lnSpc>
                </a:pPr>
              </a:p>
            </p:txBody>
          </p:sp>
        </p:grpSp>
        <p:sp>
          <p:nvSpPr>
            <p:cNvPr name="Freeform 42" id="42"/>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3" id="43"/>
            <p:cNvSpPr txBox="true"/>
            <p:nvPr/>
          </p:nvSpPr>
          <p:spPr>
            <a:xfrm rot="0">
              <a:off x="1588605" y="106004"/>
              <a:ext cx="10362732" cy="3264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Sistem operasi juga bertanggung jawab untuk mengatur eksekusi program-program, termasuk menetapkan waktu CPU, menangani interrupt, dan menjalankan multipleksing untuk memungkinkan beberapa program berjalan secara bersamaan.</a:t>
              </a: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3686198"/>
            <a:ext cx="14223925" cy="2600279"/>
          </a:xfrm>
          <a:prstGeom prst="rect">
            <a:avLst/>
          </a:prstGeom>
        </p:spPr>
        <p:txBody>
          <a:bodyPr anchor="t" rtlCol="false" tIns="0" lIns="0" bIns="0" rIns="0">
            <a:spAutoFit/>
          </a:bodyPr>
          <a:lstStyle/>
          <a:p>
            <a:pPr algn="ctr">
              <a:lnSpc>
                <a:spcPts val="13800"/>
              </a:lnSpc>
            </a:pPr>
            <a:r>
              <a:rPr lang="en-US" sz="15000">
                <a:solidFill>
                  <a:srgbClr val="243342"/>
                </a:solidFill>
                <a:latin typeface="Karnchang Bold"/>
              </a:rPr>
              <a:t>Terima Kasih</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504037" y="3082017"/>
            <a:ext cx="10110173" cy="662558"/>
          </a:xfrm>
          <a:prstGeom prst="rect">
            <a:avLst/>
          </a:prstGeom>
        </p:spPr>
        <p:txBody>
          <a:bodyPr anchor="t" rtlCol="false" tIns="0" lIns="0" bIns="0" rIns="0">
            <a:spAutoFit/>
          </a:bodyPr>
          <a:lstStyle/>
          <a:p>
            <a:pPr algn="ctr">
              <a:lnSpc>
                <a:spcPts val="3587"/>
              </a:lnSpc>
            </a:pPr>
            <a:r>
              <a:rPr lang="en-US" sz="3899">
                <a:solidFill>
                  <a:srgbClr val="000000"/>
                </a:solidFill>
                <a:latin typeface="Karnchang Bold"/>
              </a:rPr>
              <a:t>SIKLUS CPU (CENTRAL PROCESSING UNIT) </a:t>
            </a:r>
          </a:p>
        </p:txBody>
      </p:sp>
      <p:sp>
        <p:nvSpPr>
          <p:cNvPr name="TextBox 26" id="26"/>
          <p:cNvSpPr txBox="true"/>
          <p:nvPr/>
        </p:nvSpPr>
        <p:spPr>
          <a:xfrm rot="0">
            <a:off x="1504037" y="4263737"/>
            <a:ext cx="15374346" cy="1696176"/>
          </a:xfrm>
          <a:prstGeom prst="rect">
            <a:avLst/>
          </a:prstGeom>
        </p:spPr>
        <p:txBody>
          <a:bodyPr anchor="t" rtlCol="false" tIns="0" lIns="0" bIns="0" rIns="0">
            <a:spAutoFit/>
          </a:bodyPr>
          <a:lstStyle/>
          <a:p>
            <a:pPr>
              <a:lnSpc>
                <a:spcPts val="4159"/>
              </a:lnSpc>
            </a:pPr>
            <a:r>
              <a:rPr lang="en-US" sz="2971">
                <a:solidFill>
                  <a:srgbClr val="000000"/>
                </a:solidFill>
                <a:latin typeface="Karnchang"/>
              </a:rPr>
              <a:t>adalah serangkaian langkah yang dilakukan oleh CPU untuk mengeksekusi instruksi-instruksi program. Ini umumnya terdiri dari tiga tahapan utama: Fetch (Ambil), Decode (Dekode), dan Execute (Eksekusi).</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2378713" y="2322904"/>
            <a:ext cx="10281996" cy="5159996"/>
            <a:chOff x="0" y="0"/>
            <a:chExt cx="2708015" cy="1359011"/>
          </a:xfrm>
        </p:grpSpPr>
        <p:sp>
          <p:nvSpPr>
            <p:cNvPr name="Freeform 26" id="26"/>
            <p:cNvSpPr/>
            <p:nvPr/>
          </p:nvSpPr>
          <p:spPr>
            <a:xfrm flipH="false" flipV="false" rot="0">
              <a:off x="0" y="0"/>
              <a:ext cx="2708016" cy="1359011"/>
            </a:xfrm>
            <a:custGeom>
              <a:avLst/>
              <a:gdLst/>
              <a:ahLst/>
              <a:cxnLst/>
              <a:rect r="r" b="b" t="t" l="l"/>
              <a:pathLst>
                <a:path h="1359011" w="2708016">
                  <a:moveTo>
                    <a:pt x="38401" y="0"/>
                  </a:moveTo>
                  <a:lnTo>
                    <a:pt x="2669615" y="0"/>
                  </a:lnTo>
                  <a:cubicBezTo>
                    <a:pt x="2690823" y="0"/>
                    <a:pt x="2708016" y="17193"/>
                    <a:pt x="2708016" y="38401"/>
                  </a:cubicBezTo>
                  <a:lnTo>
                    <a:pt x="2708016" y="1320610"/>
                  </a:lnTo>
                  <a:cubicBezTo>
                    <a:pt x="2708016" y="1341819"/>
                    <a:pt x="2690823" y="1359011"/>
                    <a:pt x="2669615" y="1359011"/>
                  </a:cubicBezTo>
                  <a:lnTo>
                    <a:pt x="38401" y="1359011"/>
                  </a:lnTo>
                  <a:cubicBezTo>
                    <a:pt x="17193" y="1359011"/>
                    <a:pt x="0" y="1341819"/>
                    <a:pt x="0" y="1320610"/>
                  </a:cubicBezTo>
                  <a:lnTo>
                    <a:pt x="0" y="38401"/>
                  </a:lnTo>
                  <a:cubicBezTo>
                    <a:pt x="0" y="17193"/>
                    <a:pt x="17193" y="0"/>
                    <a:pt x="38401" y="0"/>
                  </a:cubicBezTo>
                  <a:close/>
                </a:path>
              </a:pathLst>
            </a:custGeom>
            <a:solidFill>
              <a:srgbClr val="858789"/>
            </a:solidFill>
          </p:spPr>
        </p:sp>
        <p:sp>
          <p:nvSpPr>
            <p:cNvPr name="TextBox 27" id="27"/>
            <p:cNvSpPr txBox="true"/>
            <p:nvPr/>
          </p:nvSpPr>
          <p:spPr>
            <a:xfrm>
              <a:off x="0" y="-38100"/>
              <a:ext cx="2708015" cy="1397111"/>
            </a:xfrm>
            <a:prstGeom prst="rect">
              <a:avLst/>
            </a:prstGeom>
          </p:spPr>
          <p:txBody>
            <a:bodyPr anchor="ctr" rtlCol="false" tIns="50800" lIns="50800" bIns="50800" rIns="50800"/>
            <a:lstStyle/>
            <a:p>
              <a:pPr algn="just" marL="518508" indent="-259254" lvl="1">
                <a:lnSpc>
                  <a:spcPts val="3362"/>
                </a:lnSpc>
                <a:buFont typeface="Arial"/>
                <a:buChar char="•"/>
              </a:pPr>
              <a:r>
                <a:rPr lang="en-US" sz="2401">
                  <a:solidFill>
                    <a:srgbClr val="FFFFFF"/>
                  </a:solidFill>
                  <a:latin typeface="Montserrat Ultra-Bold"/>
                </a:rPr>
                <a:t>CPU mengambil instruksi pertama dari memori utama (RAM) berdasarkan alamat program counter (PC). Program counter adalah sebuah register yang menyimpan alamat memori dari instruksi yang akan dieksekusi selanjutnya.</a:t>
              </a:r>
            </a:p>
            <a:p>
              <a:pPr algn="just">
                <a:lnSpc>
                  <a:spcPts val="3362"/>
                </a:lnSpc>
              </a:pPr>
            </a:p>
            <a:p>
              <a:pPr algn="just" marL="518508" indent="-259254" lvl="1">
                <a:lnSpc>
                  <a:spcPts val="3362"/>
                </a:lnSpc>
                <a:buFont typeface="Arial"/>
                <a:buChar char="•"/>
              </a:pPr>
              <a:r>
                <a:rPr lang="en-US" sz="2401">
                  <a:solidFill>
                    <a:srgbClr val="FFFFFF"/>
                  </a:solidFill>
                  <a:latin typeface="Montserrat Ultra-Bold"/>
                </a:rPr>
                <a:t>Instruksi tersebut dikirim ke dalam register instruksi di dalam CPU untuk diproses selanjutnya.</a:t>
              </a:r>
            </a:p>
            <a:p>
              <a:pPr algn="just">
                <a:lnSpc>
                  <a:spcPts val="3362"/>
                </a:lnSpc>
              </a:pPr>
            </a:p>
          </p:txBody>
        </p:sp>
      </p:grpSp>
      <p:sp>
        <p:nvSpPr>
          <p:cNvPr name="TextBox 28" id="28"/>
          <p:cNvSpPr txBox="true"/>
          <p:nvPr/>
        </p:nvSpPr>
        <p:spPr>
          <a:xfrm rot="0">
            <a:off x="1882063" y="1628214"/>
            <a:ext cx="6867586" cy="694690"/>
          </a:xfrm>
          <a:prstGeom prst="rect">
            <a:avLst/>
          </a:prstGeom>
        </p:spPr>
        <p:txBody>
          <a:bodyPr anchor="t" rtlCol="false" tIns="0" lIns="0" bIns="0" rIns="0">
            <a:spAutoFit/>
          </a:bodyPr>
          <a:lstStyle/>
          <a:p>
            <a:pPr marL="863603" indent="-431801" lvl="1">
              <a:lnSpc>
                <a:spcPts val="3680"/>
              </a:lnSpc>
              <a:buFont typeface="Arial"/>
              <a:buChar char="•"/>
            </a:pPr>
            <a:r>
              <a:rPr lang="en-US" sz="4000">
                <a:solidFill>
                  <a:srgbClr val="000000"/>
                </a:solidFill>
                <a:latin typeface="Karnchang Bold"/>
              </a:rPr>
              <a:t>Fetch (Ambil)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7538080">
            <a:off x="-7029811" y="-5584933"/>
            <a:ext cx="9808447" cy="9331824"/>
            <a:chOff x="0" y="0"/>
            <a:chExt cx="13077930" cy="12442432"/>
          </a:xfrm>
        </p:grpSpPr>
        <p:grpSp>
          <p:nvGrpSpPr>
            <p:cNvPr name="Group 3" id="3"/>
            <p:cNvGrpSpPr/>
            <p:nvPr/>
          </p:nvGrpSpPr>
          <p:grpSpPr>
            <a:xfrm rot="2252144">
              <a:off x="1498251" y="1484738"/>
              <a:ext cx="7399579" cy="7432687"/>
              <a:chOff x="0" y="0"/>
              <a:chExt cx="2816645" cy="2829248"/>
            </a:xfrm>
          </p:grpSpPr>
          <p:sp>
            <p:nvSpPr>
              <p:cNvPr name="Freeform 4" id="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5" id="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2252144">
              <a:off x="2397493" y="322422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180100" y="3525007"/>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2124477">
            <a:off x="15979122" y="5429903"/>
            <a:ext cx="9808447" cy="9331824"/>
            <a:chOff x="0" y="0"/>
            <a:chExt cx="13077930" cy="12442432"/>
          </a:xfrm>
        </p:grpSpPr>
        <p:grpSp>
          <p:nvGrpSpPr>
            <p:cNvPr name="Group 13" id="13"/>
            <p:cNvGrpSpPr/>
            <p:nvPr/>
          </p:nvGrpSpPr>
          <p:grpSpPr>
            <a:xfrm rot="2252144">
              <a:off x="1498251" y="1484738"/>
              <a:ext cx="7399579" cy="7432687"/>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2252144">
              <a:off x="2397493" y="322422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4180100" y="3525007"/>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2" id="22"/>
          <p:cNvSpPr txBox="true"/>
          <p:nvPr/>
        </p:nvSpPr>
        <p:spPr>
          <a:xfrm rot="0">
            <a:off x="1490452" y="923925"/>
            <a:ext cx="6584507" cy="938531"/>
          </a:xfrm>
          <a:prstGeom prst="rect">
            <a:avLst/>
          </a:prstGeom>
        </p:spPr>
        <p:txBody>
          <a:bodyPr anchor="t" rtlCol="false" tIns="0" lIns="0" bIns="0" rIns="0">
            <a:spAutoFit/>
          </a:bodyPr>
          <a:lstStyle/>
          <a:p>
            <a:pPr algn="ctr">
              <a:lnSpc>
                <a:spcPts val="5060"/>
              </a:lnSpc>
            </a:pPr>
            <a:r>
              <a:rPr lang="en-US" sz="5500">
                <a:solidFill>
                  <a:srgbClr val="243342"/>
                </a:solidFill>
                <a:latin typeface="Karnchang Bold"/>
              </a:rPr>
              <a:t>2. Decode (Dekode)</a:t>
            </a:r>
          </a:p>
        </p:txBody>
      </p:sp>
      <p:grpSp>
        <p:nvGrpSpPr>
          <p:cNvPr name="Group 23" id="23"/>
          <p:cNvGrpSpPr/>
          <p:nvPr/>
        </p:nvGrpSpPr>
        <p:grpSpPr>
          <a:xfrm rot="0">
            <a:off x="2161856" y="2665222"/>
            <a:ext cx="11477747" cy="2240582"/>
            <a:chOff x="0" y="0"/>
            <a:chExt cx="15303663" cy="2987442"/>
          </a:xfrm>
        </p:grpSpPr>
        <p:sp>
          <p:nvSpPr>
            <p:cNvPr name="Freeform 24" id="24"/>
            <p:cNvSpPr/>
            <p:nvPr/>
          </p:nvSpPr>
          <p:spPr>
            <a:xfrm flipH="false" flipV="false" rot="0">
              <a:off x="0" y="0"/>
              <a:ext cx="1107916" cy="1107916"/>
            </a:xfrm>
            <a:custGeom>
              <a:avLst/>
              <a:gdLst/>
              <a:ahLst/>
              <a:cxnLst/>
              <a:rect r="r" b="b" t="t" l="l"/>
              <a:pathLst>
                <a:path h="1107916" w="1107916">
                  <a:moveTo>
                    <a:pt x="0" y="0"/>
                  </a:moveTo>
                  <a:lnTo>
                    <a:pt x="1107916" y="0"/>
                  </a:lnTo>
                  <a:lnTo>
                    <a:pt x="1107916" y="1107916"/>
                  </a:lnTo>
                  <a:lnTo>
                    <a:pt x="0" y="11079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1698957" y="0"/>
              <a:ext cx="13604706" cy="2987442"/>
              <a:chOff x="0" y="0"/>
              <a:chExt cx="2132281" cy="468225"/>
            </a:xfrm>
          </p:grpSpPr>
          <p:sp>
            <p:nvSpPr>
              <p:cNvPr name="Freeform 26" id="26"/>
              <p:cNvSpPr/>
              <p:nvPr/>
            </p:nvSpPr>
            <p:spPr>
              <a:xfrm flipH="false" flipV="false" rot="0">
                <a:off x="0" y="0"/>
                <a:ext cx="2132281" cy="468225"/>
              </a:xfrm>
              <a:custGeom>
                <a:avLst/>
                <a:gdLst/>
                <a:ahLst/>
                <a:cxnLst/>
                <a:rect r="r" b="b" t="t" l="l"/>
                <a:pathLst>
                  <a:path h="468225" w="2132281">
                    <a:moveTo>
                      <a:pt x="46973" y="0"/>
                    </a:moveTo>
                    <a:lnTo>
                      <a:pt x="2085307" y="0"/>
                    </a:lnTo>
                    <a:cubicBezTo>
                      <a:pt x="2097766" y="0"/>
                      <a:pt x="2109713" y="4949"/>
                      <a:pt x="2118522" y="13758"/>
                    </a:cubicBezTo>
                    <a:cubicBezTo>
                      <a:pt x="2127332" y="22567"/>
                      <a:pt x="2132281" y="34515"/>
                      <a:pt x="2132281" y="46973"/>
                    </a:cubicBezTo>
                    <a:lnTo>
                      <a:pt x="2132281" y="421252"/>
                    </a:lnTo>
                    <a:cubicBezTo>
                      <a:pt x="2132281" y="447195"/>
                      <a:pt x="2111250" y="468225"/>
                      <a:pt x="2085307" y="468225"/>
                    </a:cubicBezTo>
                    <a:lnTo>
                      <a:pt x="46973" y="468225"/>
                    </a:lnTo>
                    <a:cubicBezTo>
                      <a:pt x="21031" y="468225"/>
                      <a:pt x="0" y="447195"/>
                      <a:pt x="0" y="421252"/>
                    </a:cubicBezTo>
                    <a:lnTo>
                      <a:pt x="0" y="46973"/>
                    </a:lnTo>
                    <a:cubicBezTo>
                      <a:pt x="0" y="21031"/>
                      <a:pt x="21031" y="0"/>
                      <a:pt x="46973" y="0"/>
                    </a:cubicBezTo>
                    <a:close/>
                  </a:path>
                </a:pathLst>
              </a:custGeom>
              <a:solidFill>
                <a:srgbClr val="858789">
                  <a:alpha val="40000"/>
                </a:srgbClr>
              </a:solidFill>
              <a:ln w="19050" cap="rnd">
                <a:solidFill>
                  <a:srgbClr val="243342">
                    <a:alpha val="40000"/>
                  </a:srgbClr>
                </a:solidFill>
                <a:prstDash val="solid"/>
                <a:round/>
              </a:ln>
            </p:spPr>
          </p:sp>
          <p:sp>
            <p:nvSpPr>
              <p:cNvPr name="TextBox 27" id="27"/>
              <p:cNvSpPr txBox="true"/>
              <p:nvPr/>
            </p:nvSpPr>
            <p:spPr>
              <a:xfrm>
                <a:off x="0" y="-38100"/>
                <a:ext cx="2132281" cy="506325"/>
              </a:xfrm>
              <a:prstGeom prst="rect">
                <a:avLst/>
              </a:prstGeom>
            </p:spPr>
            <p:txBody>
              <a:bodyPr anchor="ctr" rtlCol="false" tIns="52743" lIns="52743" bIns="52743" rIns="52743"/>
              <a:lstStyle/>
              <a:p>
                <a:pPr algn="ctr">
                  <a:lnSpc>
                    <a:spcPts val="3362"/>
                  </a:lnSpc>
                </a:pPr>
              </a:p>
            </p:txBody>
          </p:sp>
        </p:grpSp>
        <p:sp>
          <p:nvSpPr>
            <p:cNvPr name="TextBox 28" id="28"/>
            <p:cNvSpPr txBox="true"/>
            <p:nvPr/>
          </p:nvSpPr>
          <p:spPr>
            <a:xfrm rot="0">
              <a:off x="2208398" y="163179"/>
              <a:ext cx="12860312" cy="2685771"/>
            </a:xfrm>
            <a:prstGeom prst="rect">
              <a:avLst/>
            </a:prstGeom>
          </p:spPr>
          <p:txBody>
            <a:bodyPr anchor="t" rtlCol="false" tIns="0" lIns="0" bIns="0" rIns="0">
              <a:spAutoFit/>
            </a:bodyPr>
            <a:lstStyle/>
            <a:p>
              <a:pPr>
                <a:lnSpc>
                  <a:spcPts val="3914"/>
                </a:lnSpc>
              </a:pPr>
              <a:r>
                <a:rPr lang="en-US" sz="2795">
                  <a:solidFill>
                    <a:srgbClr val="000000"/>
                  </a:solidFill>
                  <a:latin typeface="Karnchang"/>
                </a:rPr>
                <a:t>CPU menguraikan instruksi yang telah diambil dari memori. Ini melibatkan pemahaman instruksi tersebut serta menentukan operasi-operasi apa yang diperlukan untuk mengeksekusi instruksi tersebut.</a:t>
              </a:r>
            </a:p>
          </p:txBody>
        </p:sp>
      </p:grpSp>
      <p:grpSp>
        <p:nvGrpSpPr>
          <p:cNvPr name="Group 29" id="29"/>
          <p:cNvGrpSpPr/>
          <p:nvPr/>
        </p:nvGrpSpPr>
        <p:grpSpPr>
          <a:xfrm rot="0">
            <a:off x="6680151" y="5705904"/>
            <a:ext cx="9278600" cy="3208392"/>
            <a:chOff x="0" y="0"/>
            <a:chExt cx="12371467" cy="4277856"/>
          </a:xfrm>
        </p:grpSpPr>
        <p:sp>
          <p:nvSpPr>
            <p:cNvPr name="Freeform 30" id="30"/>
            <p:cNvSpPr/>
            <p:nvPr/>
          </p:nvSpPr>
          <p:spPr>
            <a:xfrm flipH="false" flipV="false" rot="0">
              <a:off x="11472023" y="0"/>
              <a:ext cx="899444" cy="899444"/>
            </a:xfrm>
            <a:custGeom>
              <a:avLst/>
              <a:gdLst/>
              <a:ahLst/>
              <a:cxnLst/>
              <a:rect r="r" b="b" t="t" l="l"/>
              <a:pathLst>
                <a:path h="899444" w="899444">
                  <a:moveTo>
                    <a:pt x="0" y="0"/>
                  </a:moveTo>
                  <a:lnTo>
                    <a:pt x="899444" y="0"/>
                  </a:lnTo>
                  <a:lnTo>
                    <a:pt x="899444" y="899444"/>
                  </a:lnTo>
                  <a:lnTo>
                    <a:pt x="0" y="899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0" y="0"/>
              <a:ext cx="11163019" cy="4277856"/>
              <a:chOff x="0" y="0"/>
              <a:chExt cx="2155109" cy="825874"/>
            </a:xfrm>
          </p:grpSpPr>
          <p:sp>
            <p:nvSpPr>
              <p:cNvPr name="Freeform 32" id="32"/>
              <p:cNvSpPr/>
              <p:nvPr/>
            </p:nvSpPr>
            <p:spPr>
              <a:xfrm flipH="false" flipV="false" rot="0">
                <a:off x="0" y="0"/>
                <a:ext cx="2155109" cy="825874"/>
              </a:xfrm>
              <a:custGeom>
                <a:avLst/>
                <a:gdLst/>
                <a:ahLst/>
                <a:cxnLst/>
                <a:rect r="r" b="b" t="t" l="l"/>
                <a:pathLst>
                  <a:path h="825874" w="2155109">
                    <a:moveTo>
                      <a:pt x="47160" y="0"/>
                    </a:moveTo>
                    <a:lnTo>
                      <a:pt x="2107949" y="0"/>
                    </a:lnTo>
                    <a:cubicBezTo>
                      <a:pt x="2133995" y="0"/>
                      <a:pt x="2155109" y="21114"/>
                      <a:pt x="2155109" y="47160"/>
                    </a:cubicBezTo>
                    <a:lnTo>
                      <a:pt x="2155109" y="778714"/>
                    </a:lnTo>
                    <a:cubicBezTo>
                      <a:pt x="2155109" y="791221"/>
                      <a:pt x="2150140" y="803217"/>
                      <a:pt x="2141296" y="812061"/>
                    </a:cubicBezTo>
                    <a:cubicBezTo>
                      <a:pt x="2132452" y="820905"/>
                      <a:pt x="2120457" y="825874"/>
                      <a:pt x="2107949" y="825874"/>
                    </a:cubicBezTo>
                    <a:lnTo>
                      <a:pt x="47160" y="825874"/>
                    </a:lnTo>
                    <a:cubicBezTo>
                      <a:pt x="34653" y="825874"/>
                      <a:pt x="22657" y="820905"/>
                      <a:pt x="13813" y="812061"/>
                    </a:cubicBezTo>
                    <a:cubicBezTo>
                      <a:pt x="4969" y="803217"/>
                      <a:pt x="0" y="791221"/>
                      <a:pt x="0" y="778714"/>
                    </a:cubicBezTo>
                    <a:lnTo>
                      <a:pt x="0" y="47160"/>
                    </a:lnTo>
                    <a:cubicBezTo>
                      <a:pt x="0" y="34653"/>
                      <a:pt x="4969" y="22657"/>
                      <a:pt x="13813" y="13813"/>
                    </a:cubicBezTo>
                    <a:cubicBezTo>
                      <a:pt x="22657" y="4969"/>
                      <a:pt x="34653" y="0"/>
                      <a:pt x="47160" y="0"/>
                    </a:cubicBezTo>
                    <a:close/>
                  </a:path>
                </a:pathLst>
              </a:custGeom>
              <a:solidFill>
                <a:srgbClr val="858789">
                  <a:alpha val="40000"/>
                </a:srgbClr>
              </a:solidFill>
              <a:ln w="19050" cap="rnd">
                <a:solidFill>
                  <a:srgbClr val="243342">
                    <a:alpha val="40000"/>
                  </a:srgbClr>
                </a:solidFill>
                <a:prstDash val="solid"/>
                <a:round/>
              </a:ln>
            </p:spPr>
          </p:sp>
          <p:sp>
            <p:nvSpPr>
              <p:cNvPr name="TextBox 33" id="33"/>
              <p:cNvSpPr txBox="true"/>
              <p:nvPr/>
            </p:nvSpPr>
            <p:spPr>
              <a:xfrm>
                <a:off x="0" y="-38100"/>
                <a:ext cx="2155109" cy="863974"/>
              </a:xfrm>
              <a:prstGeom prst="rect">
                <a:avLst/>
              </a:prstGeom>
            </p:spPr>
            <p:txBody>
              <a:bodyPr anchor="ctr" rtlCol="false" tIns="51977" lIns="51977" bIns="51977" rIns="51977"/>
              <a:lstStyle/>
              <a:p>
                <a:pPr algn="ctr">
                  <a:lnSpc>
                    <a:spcPts val="3362"/>
                  </a:lnSpc>
                </a:pPr>
              </a:p>
            </p:txBody>
          </p:sp>
        </p:grpSp>
        <p:sp>
          <p:nvSpPr>
            <p:cNvPr name="TextBox 34" id="34"/>
            <p:cNvSpPr txBox="true"/>
            <p:nvPr/>
          </p:nvSpPr>
          <p:spPr>
            <a:xfrm rot="0">
              <a:off x="413582" y="106154"/>
              <a:ext cx="10440447" cy="3973616"/>
            </a:xfrm>
            <a:prstGeom prst="rect">
              <a:avLst/>
            </a:prstGeom>
          </p:spPr>
          <p:txBody>
            <a:bodyPr anchor="t" rtlCol="false" tIns="0" lIns="0" bIns="0" rIns="0">
              <a:spAutoFit/>
            </a:bodyPr>
            <a:lstStyle/>
            <a:p>
              <a:pPr algn="r">
                <a:lnSpc>
                  <a:spcPts val="3867"/>
                </a:lnSpc>
              </a:pPr>
              <a:r>
                <a:rPr lang="en-US" sz="2762">
                  <a:solidFill>
                    <a:srgbClr val="000000"/>
                  </a:solidFill>
                  <a:latin typeface="Karnchang"/>
                </a:rPr>
                <a:t>Setelah instruksi didekode, CPU menyiapkan jalur-jalur sirkuit dan sumber daya yang diperlukan untuk mengeksekusi instruksi tersebut. Ini mungkin termasuk memuat data dari memori, mengatur nilai-nilai register, atau melakukan operasi aritmatika/logika.</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064075" y="904875"/>
            <a:ext cx="10159849" cy="1107440"/>
          </a:xfrm>
          <a:prstGeom prst="rect">
            <a:avLst/>
          </a:prstGeom>
        </p:spPr>
        <p:txBody>
          <a:bodyPr anchor="t" rtlCol="false" tIns="0" lIns="0" bIns="0" rIns="0">
            <a:spAutoFit/>
          </a:bodyPr>
          <a:lstStyle/>
          <a:p>
            <a:pPr algn="ctr">
              <a:lnSpc>
                <a:spcPts val="5980"/>
              </a:lnSpc>
            </a:pPr>
            <a:r>
              <a:rPr lang="en-US" sz="6500">
                <a:solidFill>
                  <a:srgbClr val="243342"/>
                </a:solidFill>
                <a:latin typeface="Karnchang Bold"/>
              </a:rPr>
              <a:t>3. Execute (Eksekusi):</a:t>
            </a:r>
          </a:p>
        </p:txBody>
      </p:sp>
      <p:grpSp>
        <p:nvGrpSpPr>
          <p:cNvPr name="Group 26" id="26"/>
          <p:cNvGrpSpPr/>
          <p:nvPr/>
        </p:nvGrpSpPr>
        <p:grpSpPr>
          <a:xfrm rot="0">
            <a:off x="1743748" y="2268150"/>
            <a:ext cx="13098328" cy="927411"/>
            <a:chOff x="0" y="0"/>
            <a:chExt cx="17464437" cy="1236548"/>
          </a:xfrm>
        </p:grpSpPr>
        <p:sp>
          <p:nvSpPr>
            <p:cNvPr name="Freeform 27" id="27"/>
            <p:cNvSpPr/>
            <p:nvPr/>
          </p:nvSpPr>
          <p:spPr>
            <a:xfrm flipH="false" flipV="false" rot="0">
              <a:off x="0" y="96586"/>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1263740" y="0"/>
              <a:ext cx="16200697" cy="1236548"/>
              <a:chOff x="0" y="0"/>
              <a:chExt cx="3200138" cy="244256"/>
            </a:xfrm>
          </p:grpSpPr>
          <p:sp>
            <p:nvSpPr>
              <p:cNvPr name="Freeform 29" id="29"/>
              <p:cNvSpPr/>
              <p:nvPr/>
            </p:nvSpPr>
            <p:spPr>
              <a:xfrm flipH="false" flipV="false" rot="0">
                <a:off x="0" y="0"/>
                <a:ext cx="3200138" cy="244256"/>
              </a:xfrm>
              <a:custGeom>
                <a:avLst/>
                <a:gdLst/>
                <a:ahLst/>
                <a:cxnLst/>
                <a:rect r="r" b="b" t="t" l="l"/>
                <a:pathLst>
                  <a:path h="244256" w="3200138">
                    <a:moveTo>
                      <a:pt x="32496" y="0"/>
                    </a:moveTo>
                    <a:lnTo>
                      <a:pt x="3167642" y="0"/>
                    </a:lnTo>
                    <a:cubicBezTo>
                      <a:pt x="3185589" y="0"/>
                      <a:pt x="3200138" y="14549"/>
                      <a:pt x="3200138" y="32496"/>
                    </a:cubicBezTo>
                    <a:lnTo>
                      <a:pt x="3200138" y="211761"/>
                    </a:lnTo>
                    <a:cubicBezTo>
                      <a:pt x="3200138" y="220379"/>
                      <a:pt x="3196714" y="228645"/>
                      <a:pt x="3190620" y="234739"/>
                    </a:cubicBezTo>
                    <a:cubicBezTo>
                      <a:pt x="3184526" y="240833"/>
                      <a:pt x="3176260" y="244256"/>
                      <a:pt x="3167642" y="244256"/>
                    </a:cubicBezTo>
                    <a:lnTo>
                      <a:pt x="32496" y="244256"/>
                    </a:lnTo>
                    <a:cubicBezTo>
                      <a:pt x="14549" y="244256"/>
                      <a:pt x="0" y="229708"/>
                      <a:pt x="0" y="211761"/>
                    </a:cubicBezTo>
                    <a:lnTo>
                      <a:pt x="0" y="32496"/>
                    </a:lnTo>
                    <a:cubicBezTo>
                      <a:pt x="0" y="14549"/>
                      <a:pt x="14549" y="0"/>
                      <a:pt x="32496" y="0"/>
                    </a:cubicBezTo>
                    <a:close/>
                  </a:path>
                </a:pathLst>
              </a:custGeom>
              <a:solidFill>
                <a:srgbClr val="858789">
                  <a:alpha val="40000"/>
                </a:srgbClr>
              </a:solidFill>
              <a:ln w="19050" cap="rnd">
                <a:solidFill>
                  <a:srgbClr val="243342">
                    <a:alpha val="40000"/>
                  </a:srgbClr>
                </a:solidFill>
                <a:prstDash val="solid"/>
                <a:round/>
              </a:ln>
            </p:spPr>
          </p:sp>
          <p:sp>
            <p:nvSpPr>
              <p:cNvPr name="TextBox 30" id="30"/>
              <p:cNvSpPr txBox="true"/>
              <p:nvPr/>
            </p:nvSpPr>
            <p:spPr>
              <a:xfrm>
                <a:off x="0" y="-38100"/>
                <a:ext cx="3200138" cy="282356"/>
              </a:xfrm>
              <a:prstGeom prst="rect">
                <a:avLst/>
              </a:prstGeom>
            </p:spPr>
            <p:txBody>
              <a:bodyPr anchor="ctr" rtlCol="false" tIns="50800" lIns="50800" bIns="50800" rIns="50800"/>
              <a:lstStyle/>
              <a:p>
                <a:pPr algn="ctr">
                  <a:lnSpc>
                    <a:spcPts val="3362"/>
                  </a:lnSpc>
                </a:pPr>
              </a:p>
            </p:txBody>
          </p:sp>
        </p:grpSp>
        <p:sp>
          <p:nvSpPr>
            <p:cNvPr name="TextBox 31" id="31"/>
            <p:cNvSpPr txBox="true"/>
            <p:nvPr/>
          </p:nvSpPr>
          <p:spPr>
            <a:xfrm rot="0">
              <a:off x="1703278" y="180280"/>
              <a:ext cx="15419267" cy="72453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rPr>
                <a:t>Pada tahap ini, CPU menjalankan instruksi yang telah diambil dan didekode.</a:t>
              </a:r>
            </a:p>
          </p:txBody>
        </p:sp>
      </p:grpSp>
      <p:grpSp>
        <p:nvGrpSpPr>
          <p:cNvPr name="Group 32" id="32"/>
          <p:cNvGrpSpPr/>
          <p:nvPr/>
        </p:nvGrpSpPr>
        <p:grpSpPr>
          <a:xfrm rot="0">
            <a:off x="1743748" y="3262705"/>
            <a:ext cx="13098328" cy="3761590"/>
            <a:chOff x="0" y="0"/>
            <a:chExt cx="17464437" cy="5015454"/>
          </a:xfrm>
        </p:grpSpPr>
        <p:sp>
          <p:nvSpPr>
            <p:cNvPr name="Freeform 33" id="33"/>
            <p:cNvSpPr/>
            <p:nvPr/>
          </p:nvSpPr>
          <p:spPr>
            <a:xfrm flipH="false" flipV="false" rot="0">
              <a:off x="0" y="251588"/>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4" id="34"/>
            <p:cNvGrpSpPr/>
            <p:nvPr/>
          </p:nvGrpSpPr>
          <p:grpSpPr>
            <a:xfrm rot="0">
              <a:off x="1263740" y="0"/>
              <a:ext cx="16200697" cy="5015454"/>
              <a:chOff x="0" y="0"/>
              <a:chExt cx="3200138" cy="990707"/>
            </a:xfrm>
          </p:grpSpPr>
          <p:sp>
            <p:nvSpPr>
              <p:cNvPr name="Freeform 35" id="35"/>
              <p:cNvSpPr/>
              <p:nvPr/>
            </p:nvSpPr>
            <p:spPr>
              <a:xfrm flipH="false" flipV="false" rot="0">
                <a:off x="0" y="0"/>
                <a:ext cx="3200138" cy="990707"/>
              </a:xfrm>
              <a:custGeom>
                <a:avLst/>
                <a:gdLst/>
                <a:ahLst/>
                <a:cxnLst/>
                <a:rect r="r" b="b" t="t" l="l"/>
                <a:pathLst>
                  <a:path h="990707" w="3200138">
                    <a:moveTo>
                      <a:pt x="32496" y="0"/>
                    </a:moveTo>
                    <a:lnTo>
                      <a:pt x="3167642" y="0"/>
                    </a:lnTo>
                    <a:cubicBezTo>
                      <a:pt x="3185589" y="0"/>
                      <a:pt x="3200138" y="14549"/>
                      <a:pt x="3200138" y="32496"/>
                    </a:cubicBezTo>
                    <a:lnTo>
                      <a:pt x="3200138" y="958211"/>
                    </a:lnTo>
                    <a:cubicBezTo>
                      <a:pt x="3200138" y="976158"/>
                      <a:pt x="3185589" y="990707"/>
                      <a:pt x="3167642" y="990707"/>
                    </a:cubicBezTo>
                    <a:lnTo>
                      <a:pt x="32496" y="990707"/>
                    </a:lnTo>
                    <a:cubicBezTo>
                      <a:pt x="14549" y="990707"/>
                      <a:pt x="0" y="976158"/>
                      <a:pt x="0" y="958211"/>
                    </a:cubicBezTo>
                    <a:lnTo>
                      <a:pt x="0" y="32496"/>
                    </a:lnTo>
                    <a:cubicBezTo>
                      <a:pt x="0" y="14549"/>
                      <a:pt x="14549" y="0"/>
                      <a:pt x="32496" y="0"/>
                    </a:cubicBezTo>
                    <a:close/>
                  </a:path>
                </a:pathLst>
              </a:custGeom>
              <a:solidFill>
                <a:srgbClr val="858789">
                  <a:alpha val="40000"/>
                </a:srgbClr>
              </a:solidFill>
              <a:ln w="19050" cap="rnd">
                <a:solidFill>
                  <a:srgbClr val="243342">
                    <a:alpha val="40000"/>
                  </a:srgbClr>
                </a:solidFill>
                <a:prstDash val="solid"/>
                <a:round/>
              </a:ln>
            </p:spPr>
          </p:sp>
          <p:sp>
            <p:nvSpPr>
              <p:cNvPr name="TextBox 36" id="36"/>
              <p:cNvSpPr txBox="true"/>
              <p:nvPr/>
            </p:nvSpPr>
            <p:spPr>
              <a:xfrm>
                <a:off x="0" y="-38100"/>
                <a:ext cx="3200138" cy="1028807"/>
              </a:xfrm>
              <a:prstGeom prst="rect">
                <a:avLst/>
              </a:prstGeom>
            </p:spPr>
            <p:txBody>
              <a:bodyPr anchor="ctr" rtlCol="false" tIns="50800" lIns="50800" bIns="50800" rIns="50800"/>
              <a:lstStyle/>
              <a:p>
                <a:pPr algn="ctr">
                  <a:lnSpc>
                    <a:spcPts val="3362"/>
                  </a:lnSpc>
                </a:pPr>
              </a:p>
            </p:txBody>
          </p:sp>
        </p:grpSp>
        <p:sp>
          <p:nvSpPr>
            <p:cNvPr name="TextBox 37" id="37"/>
            <p:cNvSpPr txBox="true"/>
            <p:nvPr/>
          </p:nvSpPr>
          <p:spPr>
            <a:xfrm rot="0">
              <a:off x="1703278" y="180280"/>
              <a:ext cx="15419267" cy="453453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rPr>
                <a:t>Jika instruksi adalah instruksi aritmatika, CPU melakukan operasi matematika yang sesuai pada data yang relevan</a:t>
              </a:r>
            </a:p>
            <a:p>
              <a:pPr algn="just">
                <a:lnSpc>
                  <a:spcPts val="3779"/>
                </a:lnSpc>
              </a:pPr>
            </a:p>
            <a:p>
              <a:pPr algn="just">
                <a:lnSpc>
                  <a:spcPts val="3779"/>
                </a:lnSpc>
              </a:pPr>
              <a:r>
                <a:rPr lang="en-US" sz="2700">
                  <a:solidFill>
                    <a:srgbClr val="000000"/>
                  </a:solidFill>
                  <a:latin typeface="Karnchang"/>
                </a:rPr>
                <a:t>Jika instruksi adalah instruksi kontrol (seperti percabangan atau lompatan), CPU mengevaluasi kondisi kontrol dan mengatur program counter ke alamat instruksi berikutnya yang akan dieksekusi berdasarkan hasil evaluasi tersebut.</a:t>
              </a:r>
            </a:p>
          </p:txBody>
        </p:sp>
      </p:grpSp>
      <p:grpSp>
        <p:nvGrpSpPr>
          <p:cNvPr name="Group 38" id="38"/>
          <p:cNvGrpSpPr/>
          <p:nvPr/>
        </p:nvGrpSpPr>
        <p:grpSpPr>
          <a:xfrm rot="0">
            <a:off x="1743748" y="7090970"/>
            <a:ext cx="13098328" cy="1819653"/>
            <a:chOff x="0" y="0"/>
            <a:chExt cx="17464437" cy="2426203"/>
          </a:xfrm>
        </p:grpSpPr>
        <p:sp>
          <p:nvSpPr>
            <p:cNvPr name="Freeform 39" id="39"/>
            <p:cNvSpPr/>
            <p:nvPr/>
          </p:nvSpPr>
          <p:spPr>
            <a:xfrm flipH="false" flipV="false" rot="0">
              <a:off x="0" y="96586"/>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0" id="40"/>
            <p:cNvGrpSpPr/>
            <p:nvPr/>
          </p:nvGrpSpPr>
          <p:grpSpPr>
            <a:xfrm rot="0">
              <a:off x="1263740" y="0"/>
              <a:ext cx="16200697" cy="2426203"/>
              <a:chOff x="0" y="0"/>
              <a:chExt cx="3200138" cy="479250"/>
            </a:xfrm>
          </p:grpSpPr>
          <p:sp>
            <p:nvSpPr>
              <p:cNvPr name="Freeform 41" id="41"/>
              <p:cNvSpPr/>
              <p:nvPr/>
            </p:nvSpPr>
            <p:spPr>
              <a:xfrm flipH="false" flipV="false" rot="0">
                <a:off x="0" y="0"/>
                <a:ext cx="3200138" cy="479250"/>
              </a:xfrm>
              <a:custGeom>
                <a:avLst/>
                <a:gdLst/>
                <a:ahLst/>
                <a:cxnLst/>
                <a:rect r="r" b="b" t="t" l="l"/>
                <a:pathLst>
                  <a:path h="479250" w="3200138">
                    <a:moveTo>
                      <a:pt x="32496" y="0"/>
                    </a:moveTo>
                    <a:lnTo>
                      <a:pt x="3167642" y="0"/>
                    </a:lnTo>
                    <a:cubicBezTo>
                      <a:pt x="3185589" y="0"/>
                      <a:pt x="3200138" y="14549"/>
                      <a:pt x="3200138" y="32496"/>
                    </a:cubicBezTo>
                    <a:lnTo>
                      <a:pt x="3200138" y="446755"/>
                    </a:lnTo>
                    <a:cubicBezTo>
                      <a:pt x="3200138" y="464701"/>
                      <a:pt x="3185589" y="479250"/>
                      <a:pt x="3167642" y="479250"/>
                    </a:cubicBezTo>
                    <a:lnTo>
                      <a:pt x="32496" y="479250"/>
                    </a:lnTo>
                    <a:cubicBezTo>
                      <a:pt x="14549" y="479250"/>
                      <a:pt x="0" y="464701"/>
                      <a:pt x="0" y="446755"/>
                    </a:cubicBezTo>
                    <a:lnTo>
                      <a:pt x="0" y="32496"/>
                    </a:lnTo>
                    <a:cubicBezTo>
                      <a:pt x="0" y="14549"/>
                      <a:pt x="14549" y="0"/>
                      <a:pt x="32496" y="0"/>
                    </a:cubicBezTo>
                    <a:close/>
                  </a:path>
                </a:pathLst>
              </a:custGeom>
              <a:solidFill>
                <a:srgbClr val="858789">
                  <a:alpha val="40000"/>
                </a:srgbClr>
              </a:solidFill>
              <a:ln w="19050" cap="rnd">
                <a:solidFill>
                  <a:srgbClr val="243342">
                    <a:alpha val="40000"/>
                  </a:srgbClr>
                </a:solidFill>
                <a:prstDash val="solid"/>
                <a:round/>
              </a:ln>
            </p:spPr>
          </p:sp>
          <p:sp>
            <p:nvSpPr>
              <p:cNvPr name="TextBox 42" id="42"/>
              <p:cNvSpPr txBox="true"/>
              <p:nvPr/>
            </p:nvSpPr>
            <p:spPr>
              <a:xfrm>
                <a:off x="0" y="-38100"/>
                <a:ext cx="3200138" cy="517350"/>
              </a:xfrm>
              <a:prstGeom prst="rect">
                <a:avLst/>
              </a:prstGeom>
            </p:spPr>
            <p:txBody>
              <a:bodyPr anchor="ctr" rtlCol="false" tIns="50800" lIns="50800" bIns="50800" rIns="50800"/>
              <a:lstStyle/>
              <a:p>
                <a:pPr algn="ctr">
                  <a:lnSpc>
                    <a:spcPts val="3362"/>
                  </a:lnSpc>
                </a:pPr>
              </a:p>
            </p:txBody>
          </p:sp>
        </p:grpSp>
        <p:sp>
          <p:nvSpPr>
            <p:cNvPr name="TextBox 43" id="43"/>
            <p:cNvSpPr txBox="true"/>
            <p:nvPr/>
          </p:nvSpPr>
          <p:spPr>
            <a:xfrm rot="0">
              <a:off x="1703278" y="180280"/>
              <a:ext cx="15419267" cy="199453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rPr>
                <a:t>Hasil dari operasi atau perubahan status yang dihasilkan oleh instruksi dieksekusi mungkin disimpan di dalam register, memori, atau digunakan sebagai input untuk instruksi berikutnya.</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7538080">
            <a:off x="-7029811" y="-5584933"/>
            <a:ext cx="9808447" cy="9331824"/>
            <a:chOff x="0" y="0"/>
            <a:chExt cx="13077930" cy="12442432"/>
          </a:xfrm>
        </p:grpSpPr>
        <p:grpSp>
          <p:nvGrpSpPr>
            <p:cNvPr name="Group 3" id="3"/>
            <p:cNvGrpSpPr/>
            <p:nvPr/>
          </p:nvGrpSpPr>
          <p:grpSpPr>
            <a:xfrm rot="2252144">
              <a:off x="1498251" y="1484738"/>
              <a:ext cx="7399579" cy="7432687"/>
              <a:chOff x="0" y="0"/>
              <a:chExt cx="2816645" cy="2829248"/>
            </a:xfrm>
          </p:grpSpPr>
          <p:sp>
            <p:nvSpPr>
              <p:cNvPr name="Freeform 4" id="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5" id="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2252144">
              <a:off x="2397493" y="322422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180100" y="3525007"/>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2124477">
            <a:off x="15979122" y="5429903"/>
            <a:ext cx="9808447" cy="9331824"/>
            <a:chOff x="0" y="0"/>
            <a:chExt cx="13077930" cy="12442432"/>
          </a:xfrm>
        </p:grpSpPr>
        <p:grpSp>
          <p:nvGrpSpPr>
            <p:cNvPr name="Group 13" id="13"/>
            <p:cNvGrpSpPr/>
            <p:nvPr/>
          </p:nvGrpSpPr>
          <p:grpSpPr>
            <a:xfrm rot="2252144">
              <a:off x="1498251" y="1484738"/>
              <a:ext cx="7399579" cy="7432687"/>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2252144">
              <a:off x="2397493" y="322422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4180100" y="3525007"/>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2" id="22"/>
          <p:cNvSpPr txBox="true"/>
          <p:nvPr/>
        </p:nvSpPr>
        <p:spPr>
          <a:xfrm rot="0">
            <a:off x="1490452" y="923925"/>
            <a:ext cx="6584507" cy="1576706"/>
          </a:xfrm>
          <a:prstGeom prst="rect">
            <a:avLst/>
          </a:prstGeom>
        </p:spPr>
        <p:txBody>
          <a:bodyPr anchor="t" rtlCol="false" tIns="0" lIns="0" bIns="0" rIns="0">
            <a:spAutoFit/>
          </a:bodyPr>
          <a:lstStyle/>
          <a:p>
            <a:pPr>
              <a:lnSpc>
                <a:spcPts val="5060"/>
              </a:lnSpc>
            </a:pPr>
            <a:r>
              <a:rPr lang="en-US" sz="5500">
                <a:solidFill>
                  <a:srgbClr val="243342"/>
                </a:solidFill>
                <a:latin typeface="Karnchang Bold"/>
              </a:rPr>
              <a:t>4. Upgrade Program Counter</a:t>
            </a:r>
          </a:p>
        </p:txBody>
      </p:sp>
      <p:grpSp>
        <p:nvGrpSpPr>
          <p:cNvPr name="Group 23" id="23"/>
          <p:cNvGrpSpPr/>
          <p:nvPr/>
        </p:nvGrpSpPr>
        <p:grpSpPr>
          <a:xfrm rot="0">
            <a:off x="2161856" y="2665222"/>
            <a:ext cx="11477747" cy="1651095"/>
            <a:chOff x="0" y="0"/>
            <a:chExt cx="15303663" cy="2201460"/>
          </a:xfrm>
        </p:grpSpPr>
        <p:sp>
          <p:nvSpPr>
            <p:cNvPr name="Freeform 24" id="24"/>
            <p:cNvSpPr/>
            <p:nvPr/>
          </p:nvSpPr>
          <p:spPr>
            <a:xfrm flipH="false" flipV="false" rot="0">
              <a:off x="0" y="0"/>
              <a:ext cx="1107916" cy="1107916"/>
            </a:xfrm>
            <a:custGeom>
              <a:avLst/>
              <a:gdLst/>
              <a:ahLst/>
              <a:cxnLst/>
              <a:rect r="r" b="b" t="t" l="l"/>
              <a:pathLst>
                <a:path h="1107916" w="1107916">
                  <a:moveTo>
                    <a:pt x="0" y="0"/>
                  </a:moveTo>
                  <a:lnTo>
                    <a:pt x="1107916" y="0"/>
                  </a:lnTo>
                  <a:lnTo>
                    <a:pt x="1107916" y="1107916"/>
                  </a:lnTo>
                  <a:lnTo>
                    <a:pt x="0" y="11079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1698957" y="0"/>
              <a:ext cx="13604706" cy="1902756"/>
              <a:chOff x="0" y="0"/>
              <a:chExt cx="2132281" cy="298221"/>
            </a:xfrm>
          </p:grpSpPr>
          <p:sp>
            <p:nvSpPr>
              <p:cNvPr name="Freeform 26" id="26"/>
              <p:cNvSpPr/>
              <p:nvPr/>
            </p:nvSpPr>
            <p:spPr>
              <a:xfrm flipH="false" flipV="false" rot="0">
                <a:off x="0" y="0"/>
                <a:ext cx="2132281" cy="298221"/>
              </a:xfrm>
              <a:custGeom>
                <a:avLst/>
                <a:gdLst/>
                <a:ahLst/>
                <a:cxnLst/>
                <a:rect r="r" b="b" t="t" l="l"/>
                <a:pathLst>
                  <a:path h="298221" w="2132281">
                    <a:moveTo>
                      <a:pt x="38696" y="0"/>
                    </a:moveTo>
                    <a:lnTo>
                      <a:pt x="2093584" y="0"/>
                    </a:lnTo>
                    <a:cubicBezTo>
                      <a:pt x="2114956" y="0"/>
                      <a:pt x="2132281" y="17325"/>
                      <a:pt x="2132281" y="38696"/>
                    </a:cubicBezTo>
                    <a:lnTo>
                      <a:pt x="2132281" y="259525"/>
                    </a:lnTo>
                    <a:cubicBezTo>
                      <a:pt x="2132281" y="280896"/>
                      <a:pt x="2114956" y="298221"/>
                      <a:pt x="2093584" y="298221"/>
                    </a:cubicBezTo>
                    <a:lnTo>
                      <a:pt x="38696" y="298221"/>
                    </a:lnTo>
                    <a:cubicBezTo>
                      <a:pt x="17325" y="298221"/>
                      <a:pt x="0" y="280896"/>
                      <a:pt x="0" y="259525"/>
                    </a:cubicBezTo>
                    <a:lnTo>
                      <a:pt x="0" y="38696"/>
                    </a:lnTo>
                    <a:cubicBezTo>
                      <a:pt x="0" y="17325"/>
                      <a:pt x="17325" y="0"/>
                      <a:pt x="38696" y="0"/>
                    </a:cubicBezTo>
                    <a:close/>
                  </a:path>
                </a:pathLst>
              </a:custGeom>
              <a:solidFill>
                <a:srgbClr val="858789">
                  <a:alpha val="40000"/>
                </a:srgbClr>
              </a:solidFill>
              <a:ln w="19050" cap="rnd">
                <a:solidFill>
                  <a:srgbClr val="243342">
                    <a:alpha val="40000"/>
                  </a:srgbClr>
                </a:solidFill>
                <a:prstDash val="solid"/>
                <a:round/>
              </a:ln>
            </p:spPr>
          </p:sp>
          <p:sp>
            <p:nvSpPr>
              <p:cNvPr name="TextBox 27" id="27"/>
              <p:cNvSpPr txBox="true"/>
              <p:nvPr/>
            </p:nvSpPr>
            <p:spPr>
              <a:xfrm>
                <a:off x="0" y="-38100"/>
                <a:ext cx="2132281" cy="336321"/>
              </a:xfrm>
              <a:prstGeom prst="rect">
                <a:avLst/>
              </a:prstGeom>
            </p:spPr>
            <p:txBody>
              <a:bodyPr anchor="ctr" rtlCol="false" tIns="64024" lIns="64024" bIns="64024" rIns="64024"/>
              <a:lstStyle/>
              <a:p>
                <a:pPr algn="ctr">
                  <a:lnSpc>
                    <a:spcPts val="3362"/>
                  </a:lnSpc>
                </a:pPr>
              </a:p>
            </p:txBody>
          </p:sp>
        </p:grpSp>
        <p:sp>
          <p:nvSpPr>
            <p:cNvPr name="TextBox 28" id="28"/>
            <p:cNvSpPr txBox="true"/>
            <p:nvPr/>
          </p:nvSpPr>
          <p:spPr>
            <a:xfrm rot="0">
              <a:off x="2208398" y="163179"/>
              <a:ext cx="12860312" cy="2038281"/>
            </a:xfrm>
            <a:prstGeom prst="rect">
              <a:avLst/>
            </a:prstGeom>
          </p:spPr>
          <p:txBody>
            <a:bodyPr anchor="t" rtlCol="false" tIns="0" lIns="0" bIns="0" rIns="0">
              <a:spAutoFit/>
            </a:bodyPr>
            <a:lstStyle/>
            <a:p>
              <a:pPr>
                <a:lnSpc>
                  <a:spcPts val="3914"/>
                </a:lnSpc>
              </a:pPr>
              <a:r>
                <a:rPr lang="en-US" sz="2795">
                  <a:solidFill>
                    <a:srgbClr val="000000"/>
                  </a:solidFill>
                  <a:latin typeface="Karnchang"/>
                </a:rPr>
                <a:t>Setelah instruksi dieksekusi, program counter diperbarui untuk menunjuk ke instruksi berikutnya dalam program.</a:t>
              </a:r>
            </a:p>
            <a:p>
              <a:pPr>
                <a:lnSpc>
                  <a:spcPts val="3914"/>
                </a:lnSpc>
              </a:pPr>
            </a:p>
          </p:txBody>
        </p:sp>
      </p:grpSp>
      <p:grpSp>
        <p:nvGrpSpPr>
          <p:cNvPr name="Group 29" id="29"/>
          <p:cNvGrpSpPr/>
          <p:nvPr/>
        </p:nvGrpSpPr>
        <p:grpSpPr>
          <a:xfrm rot="0">
            <a:off x="2161856" y="4316318"/>
            <a:ext cx="11477747" cy="1427067"/>
            <a:chOff x="0" y="0"/>
            <a:chExt cx="15303663" cy="1902756"/>
          </a:xfrm>
        </p:grpSpPr>
        <p:sp>
          <p:nvSpPr>
            <p:cNvPr name="Freeform 30" id="30"/>
            <p:cNvSpPr/>
            <p:nvPr/>
          </p:nvSpPr>
          <p:spPr>
            <a:xfrm flipH="false" flipV="false" rot="0">
              <a:off x="0" y="0"/>
              <a:ext cx="1107916" cy="1107916"/>
            </a:xfrm>
            <a:custGeom>
              <a:avLst/>
              <a:gdLst/>
              <a:ahLst/>
              <a:cxnLst/>
              <a:rect r="r" b="b" t="t" l="l"/>
              <a:pathLst>
                <a:path h="1107916" w="1107916">
                  <a:moveTo>
                    <a:pt x="0" y="0"/>
                  </a:moveTo>
                  <a:lnTo>
                    <a:pt x="1107916" y="0"/>
                  </a:lnTo>
                  <a:lnTo>
                    <a:pt x="1107916" y="1107916"/>
                  </a:lnTo>
                  <a:lnTo>
                    <a:pt x="0" y="11079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1698957" y="0"/>
              <a:ext cx="13604706" cy="1902756"/>
              <a:chOff x="0" y="0"/>
              <a:chExt cx="2132281" cy="298221"/>
            </a:xfrm>
          </p:grpSpPr>
          <p:sp>
            <p:nvSpPr>
              <p:cNvPr name="Freeform 32" id="32"/>
              <p:cNvSpPr/>
              <p:nvPr/>
            </p:nvSpPr>
            <p:spPr>
              <a:xfrm flipH="false" flipV="false" rot="0">
                <a:off x="0" y="0"/>
                <a:ext cx="2132281" cy="298221"/>
              </a:xfrm>
              <a:custGeom>
                <a:avLst/>
                <a:gdLst/>
                <a:ahLst/>
                <a:cxnLst/>
                <a:rect r="r" b="b" t="t" l="l"/>
                <a:pathLst>
                  <a:path h="298221" w="2132281">
                    <a:moveTo>
                      <a:pt x="38696" y="0"/>
                    </a:moveTo>
                    <a:lnTo>
                      <a:pt x="2093584" y="0"/>
                    </a:lnTo>
                    <a:cubicBezTo>
                      <a:pt x="2114956" y="0"/>
                      <a:pt x="2132281" y="17325"/>
                      <a:pt x="2132281" y="38696"/>
                    </a:cubicBezTo>
                    <a:lnTo>
                      <a:pt x="2132281" y="259525"/>
                    </a:lnTo>
                    <a:cubicBezTo>
                      <a:pt x="2132281" y="280896"/>
                      <a:pt x="2114956" y="298221"/>
                      <a:pt x="2093584" y="298221"/>
                    </a:cubicBezTo>
                    <a:lnTo>
                      <a:pt x="38696" y="298221"/>
                    </a:lnTo>
                    <a:cubicBezTo>
                      <a:pt x="17325" y="298221"/>
                      <a:pt x="0" y="280896"/>
                      <a:pt x="0" y="259525"/>
                    </a:cubicBezTo>
                    <a:lnTo>
                      <a:pt x="0" y="38696"/>
                    </a:lnTo>
                    <a:cubicBezTo>
                      <a:pt x="0" y="17325"/>
                      <a:pt x="17325" y="0"/>
                      <a:pt x="38696" y="0"/>
                    </a:cubicBezTo>
                    <a:close/>
                  </a:path>
                </a:pathLst>
              </a:custGeom>
              <a:solidFill>
                <a:srgbClr val="858789">
                  <a:alpha val="40000"/>
                </a:srgbClr>
              </a:solidFill>
              <a:ln w="19050" cap="rnd">
                <a:solidFill>
                  <a:srgbClr val="243342">
                    <a:alpha val="40000"/>
                  </a:srgbClr>
                </a:solidFill>
                <a:prstDash val="solid"/>
                <a:round/>
              </a:ln>
            </p:spPr>
          </p:sp>
          <p:sp>
            <p:nvSpPr>
              <p:cNvPr name="TextBox 33" id="33"/>
              <p:cNvSpPr txBox="true"/>
              <p:nvPr/>
            </p:nvSpPr>
            <p:spPr>
              <a:xfrm>
                <a:off x="0" y="-38100"/>
                <a:ext cx="2132281" cy="336321"/>
              </a:xfrm>
              <a:prstGeom prst="rect">
                <a:avLst/>
              </a:prstGeom>
            </p:spPr>
            <p:txBody>
              <a:bodyPr anchor="ctr" rtlCol="false" tIns="64024" lIns="64024" bIns="64024" rIns="64024"/>
              <a:lstStyle/>
              <a:p>
                <a:pPr algn="ctr">
                  <a:lnSpc>
                    <a:spcPts val="3362"/>
                  </a:lnSpc>
                </a:pPr>
              </a:p>
            </p:txBody>
          </p:sp>
        </p:grpSp>
        <p:sp>
          <p:nvSpPr>
            <p:cNvPr name="TextBox 34" id="34"/>
            <p:cNvSpPr txBox="true"/>
            <p:nvPr/>
          </p:nvSpPr>
          <p:spPr>
            <a:xfrm rot="0">
              <a:off x="2208398" y="163179"/>
              <a:ext cx="12860312" cy="1390791"/>
            </a:xfrm>
            <a:prstGeom prst="rect">
              <a:avLst/>
            </a:prstGeom>
          </p:spPr>
          <p:txBody>
            <a:bodyPr anchor="t" rtlCol="false" tIns="0" lIns="0" bIns="0" rIns="0">
              <a:spAutoFit/>
            </a:bodyPr>
            <a:lstStyle/>
            <a:p>
              <a:pPr>
                <a:lnSpc>
                  <a:spcPts val="3914"/>
                </a:lnSpc>
              </a:pPr>
              <a:r>
                <a:rPr lang="en-US" sz="2795">
                  <a:solidFill>
                    <a:srgbClr val="000000"/>
                  </a:solidFill>
                  <a:latin typeface="Karnchang"/>
                </a:rPr>
                <a:t>Proses ini memastikan bahwa CPU akan mengambil dan mengeksekusi instruksi berikutnya dalam urutan yang benar.</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960029" y="2660640"/>
            <a:ext cx="14969017" cy="3621076"/>
          </a:xfrm>
          <a:prstGeom prst="rect">
            <a:avLst/>
          </a:prstGeom>
        </p:spPr>
        <p:txBody>
          <a:bodyPr anchor="t" rtlCol="false" tIns="0" lIns="0" bIns="0" rIns="0">
            <a:spAutoFit/>
          </a:bodyPr>
          <a:lstStyle/>
          <a:p>
            <a:pPr>
              <a:lnSpc>
                <a:spcPts val="4638"/>
              </a:lnSpc>
            </a:pPr>
            <a:r>
              <a:rPr lang="en-US" sz="3312">
                <a:solidFill>
                  <a:srgbClr val="000000"/>
                </a:solidFill>
                <a:latin typeface="Karnchang"/>
              </a:rPr>
              <a:t>Proses ini terus berulang untuk setiap instruksi dalam program sampai program selesai dieksekusi atau ada kondisi yang memerintahkan program untuk berhenti. Dengan melakukan serangkaian langkah ini, CPU dapat secara efisien mengeksekusi program dengan mengambil instruksi dari memori, menerjemahkan instruksi tersebut ke dalam operasi-operasi yang diperlukan, dan akhirnya menjalankan operasi-operasi tersebut untuk menghasilkan hasil yang diinginkan.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429277" y="3925393"/>
            <a:ext cx="12324230" cy="1859915"/>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Peran Bahasa Pemrograman, Compiler, dan Sistem Operasi.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263924" y="1028700"/>
            <a:ext cx="8304195" cy="2174948"/>
            <a:chOff x="0" y="0"/>
            <a:chExt cx="11072260" cy="2899930"/>
          </a:xfrm>
        </p:grpSpPr>
        <p:sp>
          <p:nvSpPr>
            <p:cNvPr name="Freeform 26" id="26"/>
            <p:cNvSpPr/>
            <p:nvPr/>
          </p:nvSpPr>
          <p:spPr>
            <a:xfrm flipH="false" flipV="false" rot="0">
              <a:off x="464014"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7" id="27"/>
            <p:cNvGrpSpPr/>
            <p:nvPr/>
          </p:nvGrpSpPr>
          <p:grpSpPr>
            <a:xfrm rot="0">
              <a:off x="0" y="1068350"/>
              <a:ext cx="11072260" cy="1831580"/>
              <a:chOff x="0" y="0"/>
              <a:chExt cx="2187113" cy="361794"/>
            </a:xfrm>
          </p:grpSpPr>
          <p:sp>
            <p:nvSpPr>
              <p:cNvPr name="Freeform 28" id="28"/>
              <p:cNvSpPr/>
              <p:nvPr/>
            </p:nvSpPr>
            <p:spPr>
              <a:xfrm flipH="false" flipV="false" rot="0">
                <a:off x="0" y="0"/>
                <a:ext cx="2187113" cy="361794"/>
              </a:xfrm>
              <a:custGeom>
                <a:avLst/>
                <a:gdLst/>
                <a:ahLst/>
                <a:cxnLst/>
                <a:rect r="r" b="b" t="t" l="l"/>
                <a:pathLst>
                  <a:path h="361794" w="2187113">
                    <a:moveTo>
                      <a:pt x="47547" y="0"/>
                    </a:moveTo>
                    <a:lnTo>
                      <a:pt x="2139566" y="0"/>
                    </a:lnTo>
                    <a:cubicBezTo>
                      <a:pt x="2152177" y="0"/>
                      <a:pt x="2164270" y="5009"/>
                      <a:pt x="2173187" y="13926"/>
                    </a:cubicBezTo>
                    <a:cubicBezTo>
                      <a:pt x="2182104" y="22843"/>
                      <a:pt x="2187113" y="34937"/>
                      <a:pt x="2187113" y="47547"/>
                    </a:cubicBezTo>
                    <a:lnTo>
                      <a:pt x="2187113" y="314247"/>
                    </a:lnTo>
                    <a:cubicBezTo>
                      <a:pt x="2187113" y="326857"/>
                      <a:pt x="2182104" y="338951"/>
                      <a:pt x="2173187" y="347868"/>
                    </a:cubicBezTo>
                    <a:cubicBezTo>
                      <a:pt x="2164270" y="356784"/>
                      <a:pt x="2152177" y="361794"/>
                      <a:pt x="2139566" y="361794"/>
                    </a:cubicBezTo>
                    <a:lnTo>
                      <a:pt x="47547" y="361794"/>
                    </a:lnTo>
                    <a:cubicBezTo>
                      <a:pt x="34937" y="361794"/>
                      <a:pt x="22843" y="356784"/>
                      <a:pt x="13926" y="347868"/>
                    </a:cubicBezTo>
                    <a:cubicBezTo>
                      <a:pt x="5009" y="338951"/>
                      <a:pt x="0" y="326857"/>
                      <a:pt x="0" y="314247"/>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29" id="29"/>
              <p:cNvSpPr txBox="true"/>
              <p:nvPr/>
            </p:nvSpPr>
            <p:spPr>
              <a:xfrm>
                <a:off x="0" y="-38100"/>
                <a:ext cx="2187113" cy="399894"/>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464014" y="1165357"/>
              <a:ext cx="10362732" cy="1359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Bahasa pemrograman merupakan bahasa yang digunakan oleh programmer untuk menulis program.</a:t>
              </a:r>
            </a:p>
          </p:txBody>
        </p:sp>
        <p:sp>
          <p:nvSpPr>
            <p:cNvPr name="TextBox 31" id="31"/>
            <p:cNvSpPr txBox="true"/>
            <p:nvPr/>
          </p:nvSpPr>
          <p:spPr>
            <a:xfrm rot="0">
              <a:off x="1593963" y="-18541"/>
              <a:ext cx="9156781" cy="897679"/>
            </a:xfrm>
            <a:prstGeom prst="rect">
              <a:avLst/>
            </a:prstGeom>
          </p:spPr>
          <p:txBody>
            <a:bodyPr anchor="t" rtlCol="false" tIns="0" lIns="0" bIns="0" rIns="0">
              <a:spAutoFit/>
            </a:bodyPr>
            <a:lstStyle/>
            <a:p>
              <a:pPr>
                <a:lnSpc>
                  <a:spcPts val="3680"/>
                </a:lnSpc>
              </a:pPr>
              <a:r>
                <a:rPr lang="en-US" sz="4000">
                  <a:solidFill>
                    <a:srgbClr val="000000"/>
                  </a:solidFill>
                  <a:latin typeface="Karnchang Bold"/>
                </a:rPr>
                <a:t>Bahasa Pemrograman</a:t>
              </a:r>
            </a:p>
          </p:txBody>
        </p:sp>
      </p:grpSp>
      <p:grpSp>
        <p:nvGrpSpPr>
          <p:cNvPr name="Group 32" id="32"/>
          <p:cNvGrpSpPr/>
          <p:nvPr/>
        </p:nvGrpSpPr>
        <p:grpSpPr>
          <a:xfrm rot="0">
            <a:off x="7931244" y="3574843"/>
            <a:ext cx="9137147" cy="1568657"/>
            <a:chOff x="0" y="0"/>
            <a:chExt cx="12182863" cy="2091542"/>
          </a:xfrm>
        </p:grpSpPr>
        <p:sp>
          <p:nvSpPr>
            <p:cNvPr name="Freeform 33" id="33"/>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4" id="34"/>
            <p:cNvGrpSpPr/>
            <p:nvPr/>
          </p:nvGrpSpPr>
          <p:grpSpPr>
            <a:xfrm rot="0">
              <a:off x="1110602" y="0"/>
              <a:ext cx="11072260" cy="2091542"/>
              <a:chOff x="0" y="0"/>
              <a:chExt cx="2187113" cy="413144"/>
            </a:xfrm>
          </p:grpSpPr>
          <p:sp>
            <p:nvSpPr>
              <p:cNvPr name="Freeform 35" id="35"/>
              <p:cNvSpPr/>
              <p:nvPr/>
            </p:nvSpPr>
            <p:spPr>
              <a:xfrm flipH="false" flipV="false" rot="0">
                <a:off x="0" y="0"/>
                <a:ext cx="2187113" cy="413144"/>
              </a:xfrm>
              <a:custGeom>
                <a:avLst/>
                <a:gdLst/>
                <a:ahLst/>
                <a:cxnLst/>
                <a:rect r="r" b="b" t="t" l="l"/>
                <a:pathLst>
                  <a:path h="413144" w="2187113">
                    <a:moveTo>
                      <a:pt x="47547" y="0"/>
                    </a:moveTo>
                    <a:lnTo>
                      <a:pt x="2139566" y="0"/>
                    </a:lnTo>
                    <a:cubicBezTo>
                      <a:pt x="2152177" y="0"/>
                      <a:pt x="2164270" y="5009"/>
                      <a:pt x="2173187" y="13926"/>
                    </a:cubicBezTo>
                    <a:cubicBezTo>
                      <a:pt x="2182104" y="22843"/>
                      <a:pt x="2187113" y="34937"/>
                      <a:pt x="2187113" y="47547"/>
                    </a:cubicBezTo>
                    <a:lnTo>
                      <a:pt x="2187113" y="365597"/>
                    </a:lnTo>
                    <a:cubicBezTo>
                      <a:pt x="2187113" y="378208"/>
                      <a:pt x="2182104" y="390301"/>
                      <a:pt x="2173187" y="399218"/>
                    </a:cubicBezTo>
                    <a:cubicBezTo>
                      <a:pt x="2164270" y="408135"/>
                      <a:pt x="2152177" y="413144"/>
                      <a:pt x="2139566" y="413144"/>
                    </a:cubicBezTo>
                    <a:lnTo>
                      <a:pt x="47547" y="413144"/>
                    </a:lnTo>
                    <a:cubicBezTo>
                      <a:pt x="34937" y="413144"/>
                      <a:pt x="22843" y="408135"/>
                      <a:pt x="13926" y="399218"/>
                    </a:cubicBezTo>
                    <a:cubicBezTo>
                      <a:pt x="5009" y="390301"/>
                      <a:pt x="0" y="378208"/>
                      <a:pt x="0" y="365597"/>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36" id="36"/>
              <p:cNvSpPr txBox="true"/>
              <p:nvPr/>
            </p:nvSpPr>
            <p:spPr>
              <a:xfrm>
                <a:off x="0" y="-38100"/>
                <a:ext cx="2187113" cy="451244"/>
              </a:xfrm>
              <a:prstGeom prst="rect">
                <a:avLst/>
              </a:prstGeom>
            </p:spPr>
            <p:txBody>
              <a:bodyPr anchor="ctr" rtlCol="false" tIns="50800" lIns="50800" bIns="50800" rIns="50800"/>
              <a:lstStyle/>
              <a:p>
                <a:pPr algn="ctr">
                  <a:lnSpc>
                    <a:spcPts val="3362"/>
                  </a:lnSpc>
                </a:pPr>
              </a:p>
            </p:txBody>
          </p:sp>
        </p:grpSp>
        <p:sp>
          <p:nvSpPr>
            <p:cNvPr name="TextBox 37" id="37"/>
            <p:cNvSpPr txBox="true"/>
            <p:nvPr/>
          </p:nvSpPr>
          <p:spPr>
            <a:xfrm rot="0">
              <a:off x="1574616" y="97007"/>
              <a:ext cx="10362732" cy="1994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menyediakan abstraksi yang memungkinkan programmer untuk mengekspresikan algoritma dan logika program dengan lebih mudah.</a:t>
              </a:r>
            </a:p>
          </p:txBody>
        </p:sp>
      </p:grpSp>
      <p:grpSp>
        <p:nvGrpSpPr>
          <p:cNvPr name="Group 38" id="38"/>
          <p:cNvGrpSpPr/>
          <p:nvPr/>
        </p:nvGrpSpPr>
        <p:grpSpPr>
          <a:xfrm rot="0">
            <a:off x="1578832" y="5570074"/>
            <a:ext cx="8304195" cy="1703339"/>
            <a:chOff x="0" y="0"/>
            <a:chExt cx="2187113" cy="448616"/>
          </a:xfrm>
        </p:grpSpPr>
        <p:sp>
          <p:nvSpPr>
            <p:cNvPr name="Freeform 39" id="39"/>
            <p:cNvSpPr/>
            <p:nvPr/>
          </p:nvSpPr>
          <p:spPr>
            <a:xfrm flipH="false" flipV="false" rot="0">
              <a:off x="0" y="0"/>
              <a:ext cx="2187113" cy="448616"/>
            </a:xfrm>
            <a:custGeom>
              <a:avLst/>
              <a:gdLst/>
              <a:ahLst/>
              <a:cxnLst/>
              <a:rect r="r" b="b" t="t" l="l"/>
              <a:pathLst>
                <a:path h="448616" w="2187113">
                  <a:moveTo>
                    <a:pt x="47547" y="0"/>
                  </a:moveTo>
                  <a:lnTo>
                    <a:pt x="2139566" y="0"/>
                  </a:lnTo>
                  <a:cubicBezTo>
                    <a:pt x="2152177" y="0"/>
                    <a:pt x="2164270" y="5009"/>
                    <a:pt x="2173187" y="13926"/>
                  </a:cubicBezTo>
                  <a:cubicBezTo>
                    <a:pt x="2182104" y="22843"/>
                    <a:pt x="2187113" y="34937"/>
                    <a:pt x="2187113" y="47547"/>
                  </a:cubicBezTo>
                  <a:lnTo>
                    <a:pt x="2187113" y="401069"/>
                  </a:lnTo>
                  <a:cubicBezTo>
                    <a:pt x="2187113" y="413679"/>
                    <a:pt x="2182104" y="425773"/>
                    <a:pt x="2173187" y="434690"/>
                  </a:cubicBezTo>
                  <a:cubicBezTo>
                    <a:pt x="2164270" y="443607"/>
                    <a:pt x="2152177" y="448616"/>
                    <a:pt x="2139566" y="448616"/>
                  </a:cubicBezTo>
                  <a:lnTo>
                    <a:pt x="47547" y="448616"/>
                  </a:lnTo>
                  <a:cubicBezTo>
                    <a:pt x="34937" y="448616"/>
                    <a:pt x="22843" y="443607"/>
                    <a:pt x="13926" y="434690"/>
                  </a:cubicBezTo>
                  <a:cubicBezTo>
                    <a:pt x="5009" y="425773"/>
                    <a:pt x="0" y="413679"/>
                    <a:pt x="0" y="401069"/>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40" id="40"/>
            <p:cNvSpPr txBox="true"/>
            <p:nvPr/>
          </p:nvSpPr>
          <p:spPr>
            <a:xfrm>
              <a:off x="0" y="-38100"/>
              <a:ext cx="2187113" cy="486716"/>
            </a:xfrm>
            <a:prstGeom prst="rect">
              <a:avLst/>
            </a:prstGeom>
          </p:spPr>
          <p:txBody>
            <a:bodyPr anchor="ctr" rtlCol="false" tIns="50800" lIns="50800" bIns="50800" rIns="50800"/>
            <a:lstStyle/>
            <a:p>
              <a:pPr algn="ctr">
                <a:lnSpc>
                  <a:spcPts val="3362"/>
                </a:lnSpc>
              </a:pPr>
            </a:p>
          </p:txBody>
        </p:sp>
      </p:grpSp>
      <p:grpSp>
        <p:nvGrpSpPr>
          <p:cNvPr name="Group 41" id="41"/>
          <p:cNvGrpSpPr/>
          <p:nvPr/>
        </p:nvGrpSpPr>
        <p:grpSpPr>
          <a:xfrm rot="0">
            <a:off x="919525" y="5570074"/>
            <a:ext cx="8963503" cy="1575404"/>
            <a:chOff x="0" y="0"/>
            <a:chExt cx="11951337" cy="2100539"/>
          </a:xfrm>
        </p:grpSpPr>
        <p:sp>
          <p:nvSpPr>
            <p:cNvPr name="Freeform 42" id="42"/>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3" id="43"/>
            <p:cNvSpPr txBox="true"/>
            <p:nvPr/>
          </p:nvSpPr>
          <p:spPr>
            <a:xfrm rot="0">
              <a:off x="1588605" y="106004"/>
              <a:ext cx="10362732" cy="1994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Program-program yang ditulis dalam bahasa pemrograman kemudian diterjemahkan ke dalam bahasa mesin agar dapat dipahami oleh komputer.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DAF_477W3_A</dc:identifier>
  <dcterms:modified xsi:type="dcterms:W3CDTF">2011-08-01T06:04:30Z</dcterms:modified>
  <cp:revision>1</cp:revision>
  <dc:title>Siklus CPU</dc:title>
</cp:coreProperties>
</file>