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57" r:id="rId6"/>
    <p:sldId id="258" r:id="rId7"/>
    <p:sldId id="259" r:id="rId8"/>
    <p:sldId id="289" r:id="rId9"/>
    <p:sldId id="296" r:id="rId10"/>
    <p:sldId id="283" r:id="rId11"/>
    <p:sldId id="285" r:id="rId12"/>
    <p:sldId id="282" r:id="rId13"/>
    <p:sldId id="290" r:id="rId14"/>
    <p:sldId id="278" r:id="rId15"/>
    <p:sldId id="293" r:id="rId16"/>
    <p:sldId id="295" r:id="rId17"/>
    <p:sldId id="297" r:id="rId18"/>
    <p:sldId id="301" r:id="rId19"/>
    <p:sldId id="302" r:id="rId20"/>
    <p:sldId id="310" r:id="rId21"/>
    <p:sldId id="305" r:id="rId22"/>
    <p:sldId id="307" r:id="rId23"/>
    <p:sldId id="303" r:id="rId24"/>
    <p:sldId id="308" r:id="rId25"/>
    <p:sldId id="275"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9E04"/>
    <a:srgbClr val="DD850C"/>
    <a:srgbClr val="00B050"/>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1E446-27F6-4921-8F88-3624F57AA417}" v="209" dt="2023-05-30T14:00:32.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80" d="100"/>
          <a:sy n="80" d="100"/>
        </p:scale>
        <p:origin x="533" y="6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qman Rumaiz" userId="1b74801032bcbacd" providerId="LiveId" clId="{3A71E446-27F6-4921-8F88-3624F57AA417}"/>
    <pc:docChg chg="undo redo custSel addSld delSld modSld sldOrd">
      <pc:chgData name="Luqman Rumaiz" userId="1b74801032bcbacd" providerId="LiveId" clId="{3A71E446-27F6-4921-8F88-3624F57AA417}" dt="2023-05-31T11:56:49.225" v="445" actId="1076"/>
      <pc:docMkLst>
        <pc:docMk/>
      </pc:docMkLst>
      <pc:sldChg chg="modSp mod">
        <pc:chgData name="Luqman Rumaiz" userId="1b74801032bcbacd" providerId="LiveId" clId="{3A71E446-27F6-4921-8F88-3624F57AA417}" dt="2023-05-31T04:59:18.750" v="441" actId="27636"/>
        <pc:sldMkLst>
          <pc:docMk/>
          <pc:sldMk cId="1325608595" sldId="257"/>
        </pc:sldMkLst>
        <pc:spChg chg="mod">
          <ac:chgData name="Luqman Rumaiz" userId="1b74801032bcbacd" providerId="LiveId" clId="{3A71E446-27F6-4921-8F88-3624F57AA417}" dt="2023-05-31T04:59:18.750" v="441" actId="27636"/>
          <ac:spMkLst>
            <pc:docMk/>
            <pc:sldMk cId="1325608595" sldId="257"/>
            <ac:spMk id="3" creationId="{22788C46-D0BC-4307-AE55-7601A139E7CB}"/>
          </ac:spMkLst>
        </pc:spChg>
      </pc:sldChg>
      <pc:sldChg chg="modSp modAnim">
        <pc:chgData name="Luqman Rumaiz" userId="1b74801032bcbacd" providerId="LiveId" clId="{3A71E446-27F6-4921-8F88-3624F57AA417}" dt="2023-05-30T10:45:02.451" v="427" actId="20577"/>
        <pc:sldMkLst>
          <pc:docMk/>
          <pc:sldMk cId="3446797337" sldId="259"/>
        </pc:sldMkLst>
        <pc:spChg chg="mod">
          <ac:chgData name="Luqman Rumaiz" userId="1b74801032bcbacd" providerId="LiveId" clId="{3A71E446-27F6-4921-8F88-3624F57AA417}" dt="2023-05-30T10:45:02.451" v="427" actId="20577"/>
          <ac:spMkLst>
            <pc:docMk/>
            <pc:sldMk cId="3446797337" sldId="259"/>
            <ac:spMk id="4" creationId="{D51A6D85-3837-435F-A342-5A3F98172B12}"/>
          </ac:spMkLst>
        </pc:spChg>
      </pc:sldChg>
      <pc:sldChg chg="modSp mod">
        <pc:chgData name="Luqman Rumaiz" userId="1b74801032bcbacd" providerId="LiveId" clId="{3A71E446-27F6-4921-8F88-3624F57AA417}" dt="2023-05-31T11:56:49.225" v="445" actId="1076"/>
        <pc:sldMkLst>
          <pc:docMk/>
          <pc:sldMk cId="1209846668" sldId="283"/>
        </pc:sldMkLst>
        <pc:spChg chg="mod">
          <ac:chgData name="Luqman Rumaiz" userId="1b74801032bcbacd" providerId="LiveId" clId="{3A71E446-27F6-4921-8F88-3624F57AA417}" dt="2023-05-31T11:56:46.636" v="444" actId="1076"/>
          <ac:spMkLst>
            <pc:docMk/>
            <pc:sldMk cId="1209846668" sldId="283"/>
            <ac:spMk id="2" creationId="{6C81E568-464C-CAE4-6DAC-E0B960A1ABDA}"/>
          </ac:spMkLst>
        </pc:spChg>
        <pc:spChg chg="mod">
          <ac:chgData name="Luqman Rumaiz" userId="1b74801032bcbacd" providerId="LiveId" clId="{3A71E446-27F6-4921-8F88-3624F57AA417}" dt="2023-05-31T11:56:49.225" v="445" actId="1076"/>
          <ac:spMkLst>
            <pc:docMk/>
            <pc:sldMk cId="1209846668" sldId="283"/>
            <ac:spMk id="62" creationId="{CE072ADA-D3F9-2C42-17DC-3208BEE7F2B0}"/>
          </ac:spMkLst>
        </pc:spChg>
      </pc:sldChg>
      <pc:sldChg chg="ord">
        <pc:chgData name="Luqman Rumaiz" userId="1b74801032bcbacd" providerId="LiveId" clId="{3A71E446-27F6-4921-8F88-3624F57AA417}" dt="2023-05-31T11:56:30.728" v="443"/>
        <pc:sldMkLst>
          <pc:docMk/>
          <pc:sldMk cId="1587830794" sldId="285"/>
        </pc:sldMkLst>
      </pc:sldChg>
      <pc:sldChg chg="addSp delSp modSp mod delAnim modAnim">
        <pc:chgData name="Luqman Rumaiz" userId="1b74801032bcbacd" providerId="LiveId" clId="{3A71E446-27F6-4921-8F88-3624F57AA417}" dt="2023-05-30T14:00:01.646" v="434"/>
        <pc:sldMkLst>
          <pc:docMk/>
          <pc:sldMk cId="3744919669" sldId="290"/>
        </pc:sldMkLst>
        <pc:picChg chg="add mod">
          <ac:chgData name="Luqman Rumaiz" userId="1b74801032bcbacd" providerId="LiveId" clId="{3A71E446-27F6-4921-8F88-3624F57AA417}" dt="2023-05-30T13:59:59.812" v="432" actId="962"/>
          <ac:picMkLst>
            <pc:docMk/>
            <pc:sldMk cId="3744919669" sldId="290"/>
            <ac:picMk id="3" creationId="{EAA52853-B5B7-99BA-0A65-907DB3D53474}"/>
          </ac:picMkLst>
        </pc:picChg>
        <pc:picChg chg="del">
          <ac:chgData name="Luqman Rumaiz" userId="1b74801032bcbacd" providerId="LiveId" clId="{3A71E446-27F6-4921-8F88-3624F57AA417}" dt="2023-05-30T13:59:45.309" v="428" actId="478"/>
          <ac:picMkLst>
            <pc:docMk/>
            <pc:sldMk cId="3744919669" sldId="290"/>
            <ac:picMk id="20" creationId="{10ED6427-7C16-F064-2C5B-1DF42CE419A6}"/>
          </ac:picMkLst>
        </pc:picChg>
      </pc:sldChg>
      <pc:sldChg chg="modSp mod">
        <pc:chgData name="Luqman Rumaiz" userId="1b74801032bcbacd" providerId="LiveId" clId="{3A71E446-27F6-4921-8F88-3624F57AA417}" dt="2023-05-30T10:18:56.639" v="197" actId="20577"/>
        <pc:sldMkLst>
          <pc:docMk/>
          <pc:sldMk cId="114943494" sldId="293"/>
        </pc:sldMkLst>
        <pc:spChg chg="mod">
          <ac:chgData name="Luqman Rumaiz" userId="1b74801032bcbacd" providerId="LiveId" clId="{3A71E446-27F6-4921-8F88-3624F57AA417}" dt="2023-05-30T10:18:56.639" v="197" actId="20577"/>
          <ac:spMkLst>
            <pc:docMk/>
            <pc:sldMk cId="114943494" sldId="293"/>
            <ac:spMk id="2" creationId="{42D1A202-23A3-4F3A-AA92-0172C8D2DA06}"/>
          </ac:spMkLst>
        </pc:spChg>
      </pc:sldChg>
      <pc:sldChg chg="modSp mod">
        <pc:chgData name="Luqman Rumaiz" userId="1b74801032bcbacd" providerId="LiveId" clId="{3A71E446-27F6-4921-8F88-3624F57AA417}" dt="2023-05-30T10:19:00.492" v="204" actId="20577"/>
        <pc:sldMkLst>
          <pc:docMk/>
          <pc:sldMk cId="801503239" sldId="295"/>
        </pc:sldMkLst>
        <pc:spChg chg="mod">
          <ac:chgData name="Luqman Rumaiz" userId="1b74801032bcbacd" providerId="LiveId" clId="{3A71E446-27F6-4921-8F88-3624F57AA417}" dt="2023-05-30T10:19:00.492" v="204" actId="20577"/>
          <ac:spMkLst>
            <pc:docMk/>
            <pc:sldMk cId="801503239" sldId="295"/>
            <ac:spMk id="2" creationId="{42D1A202-23A3-4F3A-AA92-0172C8D2DA06}"/>
          </ac:spMkLst>
        </pc:spChg>
      </pc:sldChg>
      <pc:sldChg chg="modSp mod">
        <pc:chgData name="Luqman Rumaiz" userId="1b74801032bcbacd" providerId="LiveId" clId="{3A71E446-27F6-4921-8F88-3624F57AA417}" dt="2023-05-30T10:19:03.775" v="211" actId="20577"/>
        <pc:sldMkLst>
          <pc:docMk/>
          <pc:sldMk cId="4281709844" sldId="297"/>
        </pc:sldMkLst>
        <pc:spChg chg="mod">
          <ac:chgData name="Luqman Rumaiz" userId="1b74801032bcbacd" providerId="LiveId" clId="{3A71E446-27F6-4921-8F88-3624F57AA417}" dt="2023-05-30T10:19:03.775" v="211" actId="20577"/>
          <ac:spMkLst>
            <pc:docMk/>
            <pc:sldMk cId="4281709844" sldId="297"/>
            <ac:spMk id="2" creationId="{42D1A202-23A3-4F3A-AA92-0172C8D2DA06}"/>
          </ac:spMkLst>
        </pc:spChg>
      </pc:sldChg>
      <pc:sldChg chg="modSp mod">
        <pc:chgData name="Luqman Rumaiz" userId="1b74801032bcbacd" providerId="LiveId" clId="{3A71E446-27F6-4921-8F88-3624F57AA417}" dt="2023-05-30T10:18:46.041" v="168" actId="27636"/>
        <pc:sldMkLst>
          <pc:docMk/>
          <pc:sldMk cId="207594888" sldId="303"/>
        </pc:sldMkLst>
        <pc:spChg chg="mod">
          <ac:chgData name="Luqman Rumaiz" userId="1b74801032bcbacd" providerId="LiveId" clId="{3A71E446-27F6-4921-8F88-3624F57AA417}" dt="2023-05-30T10:18:18.205" v="166" actId="20577"/>
          <ac:spMkLst>
            <pc:docMk/>
            <pc:sldMk cId="207594888" sldId="303"/>
            <ac:spMk id="2" creationId="{E4744F12-B6BE-F442-88D1-99DCF765BDDE}"/>
          </ac:spMkLst>
        </pc:spChg>
        <pc:spChg chg="mod">
          <ac:chgData name="Luqman Rumaiz" userId="1b74801032bcbacd" providerId="LiveId" clId="{3A71E446-27F6-4921-8F88-3624F57AA417}" dt="2023-05-30T10:18:46.041" v="168" actId="27636"/>
          <ac:spMkLst>
            <pc:docMk/>
            <pc:sldMk cId="207594888" sldId="303"/>
            <ac:spMk id="21" creationId="{B0C4C464-3A57-27A5-7655-E60DE66EBB7C}"/>
          </ac:spMkLst>
        </pc:spChg>
      </pc:sldChg>
      <pc:sldChg chg="modSp modAnim">
        <pc:chgData name="Luqman Rumaiz" userId="1b74801032bcbacd" providerId="LiveId" clId="{3A71E446-27F6-4921-8F88-3624F57AA417}" dt="2023-05-22T18:03:34.254" v="122" actId="20577"/>
        <pc:sldMkLst>
          <pc:docMk/>
          <pc:sldMk cId="2678813884" sldId="305"/>
        </pc:sldMkLst>
        <pc:spChg chg="mod">
          <ac:chgData name="Luqman Rumaiz" userId="1b74801032bcbacd" providerId="LiveId" clId="{3A71E446-27F6-4921-8F88-3624F57AA417}" dt="2023-05-22T18:03:34.254" v="122" actId="20577"/>
          <ac:spMkLst>
            <pc:docMk/>
            <pc:sldMk cId="2678813884" sldId="305"/>
            <ac:spMk id="13" creationId="{E0FA91B3-93B7-CE6E-1D93-221B16B63E11}"/>
          </ac:spMkLst>
        </pc:spChg>
      </pc:sldChg>
      <pc:sldChg chg="modSp add del mod">
        <pc:chgData name="Luqman Rumaiz" userId="1b74801032bcbacd" providerId="LiveId" clId="{3A71E446-27F6-4921-8F88-3624F57AA417}" dt="2023-05-30T10:19:29.066" v="225" actId="47"/>
        <pc:sldMkLst>
          <pc:docMk/>
          <pc:sldMk cId="749141523" sldId="309"/>
        </pc:sldMkLst>
        <pc:spChg chg="mod">
          <ac:chgData name="Luqman Rumaiz" userId="1b74801032bcbacd" providerId="LiveId" clId="{3A71E446-27F6-4921-8F88-3624F57AA417}" dt="2023-05-30T10:19:08.325" v="217" actId="20577"/>
          <ac:spMkLst>
            <pc:docMk/>
            <pc:sldMk cId="749141523" sldId="309"/>
            <ac:spMk id="2" creationId="{42D1A202-23A3-4F3A-AA92-0172C8D2DA06}"/>
          </ac:spMkLst>
        </pc:spChg>
      </pc:sldChg>
      <pc:sldChg chg="addSp delSp modSp add del mod ord delAnim modAnim">
        <pc:chgData name="Luqman Rumaiz" userId="1b74801032bcbacd" providerId="LiveId" clId="{3A71E446-27F6-4921-8F88-3624F57AA417}" dt="2023-05-30T14:00:32.792" v="439"/>
        <pc:sldMkLst>
          <pc:docMk/>
          <pc:sldMk cId="2213258144" sldId="310"/>
        </pc:sldMkLst>
        <pc:spChg chg="mod">
          <ac:chgData name="Luqman Rumaiz" userId="1b74801032bcbacd" providerId="LiveId" clId="{3A71E446-27F6-4921-8F88-3624F57AA417}" dt="2023-05-30T14:00:27.760" v="438" actId="14100"/>
          <ac:spMkLst>
            <pc:docMk/>
            <pc:sldMk cId="2213258144" sldId="310"/>
            <ac:spMk id="2" creationId="{42D1A202-23A3-4F3A-AA92-0172C8D2DA06}"/>
          </ac:spMkLst>
        </pc:spChg>
        <pc:picChg chg="add mod">
          <ac:chgData name="Luqman Rumaiz" userId="1b74801032bcbacd" providerId="LiveId" clId="{3A71E446-27F6-4921-8F88-3624F57AA417}" dt="2023-05-30T10:20:17.159" v="279" actId="1076"/>
          <ac:picMkLst>
            <pc:docMk/>
            <pc:sldMk cId="2213258144" sldId="310"/>
            <ac:picMk id="4" creationId="{6B2027E4-5B2F-8C3A-4BCB-56554D8022F3}"/>
          </ac:picMkLst>
        </pc:picChg>
        <pc:picChg chg="del">
          <ac:chgData name="Luqman Rumaiz" userId="1b74801032bcbacd" providerId="LiveId" clId="{3A71E446-27F6-4921-8F88-3624F57AA417}" dt="2023-05-30T10:19:46.389" v="271" actId="478"/>
          <ac:picMkLst>
            <pc:docMk/>
            <pc:sldMk cId="2213258144" sldId="310"/>
            <ac:picMk id="9" creationId="{22F4E64D-09CB-E47A-0191-230FB4E6A2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1836941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a:p>
        </p:txBody>
      </p:sp>
    </p:spTree>
    <p:extLst>
      <p:ext uri="{BB962C8B-B14F-4D97-AF65-F5344CB8AC3E}">
        <p14:creationId xmlns:p14="http://schemas.microsoft.com/office/powerpoint/2010/main" val="3371940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a:p>
        </p:txBody>
      </p:sp>
    </p:spTree>
    <p:extLst>
      <p:ext uri="{BB962C8B-B14F-4D97-AF65-F5344CB8AC3E}">
        <p14:creationId xmlns:p14="http://schemas.microsoft.com/office/powerpoint/2010/main" val="2718292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a:p>
        </p:txBody>
      </p:sp>
    </p:spTree>
    <p:extLst>
      <p:ext uri="{BB962C8B-B14F-4D97-AF65-F5344CB8AC3E}">
        <p14:creationId xmlns:p14="http://schemas.microsoft.com/office/powerpoint/2010/main" val="427211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a:p>
        </p:txBody>
      </p:sp>
    </p:spTree>
    <p:extLst>
      <p:ext uri="{BB962C8B-B14F-4D97-AF65-F5344CB8AC3E}">
        <p14:creationId xmlns:p14="http://schemas.microsoft.com/office/powerpoint/2010/main" val="91626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a:p>
        </p:txBody>
      </p:sp>
    </p:spTree>
    <p:extLst>
      <p:ext uri="{BB962C8B-B14F-4D97-AF65-F5344CB8AC3E}">
        <p14:creationId xmlns:p14="http://schemas.microsoft.com/office/powerpoint/2010/main" val="154477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a:p>
        </p:txBody>
      </p:sp>
    </p:spTree>
    <p:extLst>
      <p:ext uri="{BB962C8B-B14F-4D97-AF65-F5344CB8AC3E}">
        <p14:creationId xmlns:p14="http://schemas.microsoft.com/office/powerpoint/2010/main" val="1208269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a:p>
        </p:txBody>
      </p:sp>
    </p:spTree>
    <p:extLst>
      <p:ext uri="{BB962C8B-B14F-4D97-AF65-F5344CB8AC3E}">
        <p14:creationId xmlns:p14="http://schemas.microsoft.com/office/powerpoint/2010/main" val="2236412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a:p>
        </p:txBody>
      </p:sp>
    </p:spTree>
    <p:extLst>
      <p:ext uri="{BB962C8B-B14F-4D97-AF65-F5344CB8AC3E}">
        <p14:creationId xmlns:p14="http://schemas.microsoft.com/office/powerpoint/2010/main" val="647744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a:p>
        </p:txBody>
      </p:sp>
    </p:spTree>
    <p:extLst>
      <p:ext uri="{BB962C8B-B14F-4D97-AF65-F5344CB8AC3E}">
        <p14:creationId xmlns:p14="http://schemas.microsoft.com/office/powerpoint/2010/main" val="714360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a:p>
        </p:txBody>
      </p:sp>
    </p:spTree>
    <p:extLst>
      <p:ext uri="{BB962C8B-B14F-4D97-AF65-F5344CB8AC3E}">
        <p14:creationId xmlns:p14="http://schemas.microsoft.com/office/powerpoint/2010/main" val="2512783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a:p>
        </p:txBody>
      </p:sp>
    </p:spTree>
    <p:extLst>
      <p:ext uri="{BB962C8B-B14F-4D97-AF65-F5344CB8AC3E}">
        <p14:creationId xmlns:p14="http://schemas.microsoft.com/office/powerpoint/2010/main" val="862995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a:p>
        </p:txBody>
      </p:sp>
    </p:spTree>
    <p:extLst>
      <p:ext uri="{BB962C8B-B14F-4D97-AF65-F5344CB8AC3E}">
        <p14:creationId xmlns:p14="http://schemas.microsoft.com/office/powerpoint/2010/main" val="2684260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6/5/2023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6/5/2023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6/5/2023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6/5/2023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6/5/2023</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6/5/2023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6/5/2023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6/5/2023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6/5/2023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6/5/2023</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6/5/2023</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142/S0219649219500060"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1D7CFE-3FFC-6212-B953-C8A3653F9288}"/>
              </a:ext>
            </a:extLst>
          </p:cNvPr>
          <p:cNvSpPr>
            <a:spLocks noGrp="1"/>
          </p:cNvSpPr>
          <p:nvPr>
            <p:ph type="title"/>
          </p:nvPr>
        </p:nvSpPr>
        <p:spPr/>
        <p:txBody>
          <a:bodyPr/>
          <a:lstStyle/>
          <a:p>
            <a:r>
              <a:rPr lang="en-US"/>
              <a:t> </a:t>
            </a:r>
          </a:p>
        </p:txBody>
      </p:sp>
      <p:sp>
        <p:nvSpPr>
          <p:cNvPr id="3" name="Subtitle 2">
            <a:extLst>
              <a:ext uri="{FF2B5EF4-FFF2-40B4-BE49-F238E27FC236}">
                <a16:creationId xmlns:a16="http://schemas.microsoft.com/office/drawing/2014/main" id="{A068D447-28D3-4F5F-B2DC-FD67E9015868}"/>
              </a:ext>
            </a:extLst>
          </p:cNvPr>
          <p:cNvSpPr>
            <a:spLocks noGrp="1"/>
          </p:cNvSpPr>
          <p:nvPr>
            <p:ph idx="1"/>
          </p:nvPr>
        </p:nvSpPr>
        <p:spPr>
          <a:xfrm>
            <a:off x="1206409" y="3244029"/>
            <a:ext cx="9779182" cy="1891662"/>
          </a:xfrm>
        </p:spPr>
        <p:txBody>
          <a:bodyPr/>
          <a:lstStyle/>
          <a:p>
            <a:pPr algn="ctr"/>
            <a:r>
              <a:rPr lang="en-US" sz="2400" dirty="0">
                <a:solidFill>
                  <a:schemeClr val="accent1"/>
                </a:solidFill>
                <a:latin typeface="Poppins SemiBold" panose="020B0502040204020203" pitchFamily="2" charset="0"/>
                <a:cs typeface="Poppins SemiBold" panose="020B0502040204020203" pitchFamily="2" charset="0"/>
              </a:rPr>
              <a:t>Multivariate Approach to Forecast Rice Prices in Sri Lanka</a:t>
            </a:r>
          </a:p>
          <a:p>
            <a:pPr algn="ctr"/>
            <a:endParaRPr lang="en-US" sz="2400" dirty="0">
              <a:solidFill>
                <a:schemeClr val="accent1"/>
              </a:solidFill>
              <a:latin typeface="Poppins SemiBold" panose="020B0502040204020203" pitchFamily="2" charset="0"/>
              <a:cs typeface="Poppins SemiBold" panose="020B0502040204020203" pitchFamily="2" charset="0"/>
            </a:endParaRPr>
          </a:p>
          <a:p>
            <a:pPr algn="ctr"/>
            <a:r>
              <a:rPr lang="en-US" sz="2400" dirty="0">
                <a:solidFill>
                  <a:srgbClr val="00B050"/>
                </a:solidFill>
                <a:latin typeface="Poppins SemiBold" panose="020B0502040204020203" pitchFamily="2" charset="0"/>
                <a:cs typeface="Poppins SemiBold" panose="020B0502040204020203" pitchFamily="2" charset="0"/>
              </a:rPr>
              <a:t>Luqman Rumaiz</a:t>
            </a:r>
          </a:p>
          <a:p>
            <a:pPr algn="ctr"/>
            <a:r>
              <a:rPr lang="en-US" sz="2400" dirty="0">
                <a:solidFill>
                  <a:srgbClr val="00B050"/>
                </a:solidFill>
                <a:latin typeface="Poppins SemiBold" panose="020B0502040204020203" pitchFamily="2" charset="0"/>
                <a:cs typeface="Poppins SemiBold" panose="020B0502040204020203" pitchFamily="2" charset="0"/>
              </a:rPr>
              <a:t>Supervised by: Mr. Gihan Liyanage</a:t>
            </a:r>
          </a:p>
        </p:txBody>
      </p:sp>
      <p:pic>
        <p:nvPicPr>
          <p:cNvPr id="9" name="Picture 8">
            <a:extLst>
              <a:ext uri="{FF2B5EF4-FFF2-40B4-BE49-F238E27FC236}">
                <a16:creationId xmlns:a16="http://schemas.microsoft.com/office/drawing/2014/main" id="{AB79C703-04A3-C39C-BFA8-7532416D2798}"/>
              </a:ext>
            </a:extLst>
          </p:cNvPr>
          <p:cNvPicPr>
            <a:picLocks noChangeAspect="1"/>
          </p:cNvPicPr>
          <p:nvPr/>
        </p:nvPicPr>
        <p:blipFill>
          <a:blip r:embed="rId2"/>
          <a:stretch>
            <a:fillRect/>
          </a:stretch>
        </p:blipFill>
        <p:spPr>
          <a:xfrm>
            <a:off x="2600022" y="1043781"/>
            <a:ext cx="6914122" cy="1991416"/>
          </a:xfrm>
          <a:prstGeom prst="rect">
            <a:avLst/>
          </a:prstGeom>
        </p:spPr>
      </p:pic>
      <p:sp>
        <p:nvSpPr>
          <p:cNvPr id="8" name="TextBox 7">
            <a:extLst>
              <a:ext uri="{FF2B5EF4-FFF2-40B4-BE49-F238E27FC236}">
                <a16:creationId xmlns:a16="http://schemas.microsoft.com/office/drawing/2014/main" id="{515AB167-B0B7-AB03-FF9A-8B60046B1523}"/>
              </a:ext>
            </a:extLst>
          </p:cNvPr>
          <p:cNvSpPr txBox="1"/>
          <p:nvPr/>
        </p:nvSpPr>
        <p:spPr>
          <a:xfrm>
            <a:off x="6858000" y="6303825"/>
            <a:ext cx="6096000" cy="369332"/>
          </a:xfrm>
          <a:prstGeom prst="rect">
            <a:avLst/>
          </a:prstGeom>
          <a:noFill/>
        </p:spPr>
        <p:txBody>
          <a:bodyPr wrap="square">
            <a:spAutoFit/>
          </a:bodyPr>
          <a:lstStyle/>
          <a:p>
            <a:pPr algn="ctr"/>
            <a:r>
              <a:rPr lang="en-US" sz="1800" dirty="0">
                <a:solidFill>
                  <a:srgbClr val="FC9E04"/>
                </a:solidFill>
                <a:latin typeface="Poppins SemiBold" panose="020B0502040204020203" pitchFamily="2" charset="0"/>
                <a:cs typeface="Poppins SemiBold" panose="020B0502040204020203" pitchFamily="2" charset="0"/>
              </a:rPr>
              <a:t>Informatics Institute of Technology</a:t>
            </a:r>
            <a:endParaRPr lang="en-US" dirty="0">
              <a:solidFill>
                <a:srgbClr val="FC9E04"/>
              </a:solidFill>
            </a:endParaRPr>
          </a:p>
        </p:txBody>
      </p:sp>
    </p:spTree>
    <p:extLst>
      <p:ext uri="{BB962C8B-B14F-4D97-AF65-F5344CB8AC3E}">
        <p14:creationId xmlns:p14="http://schemas.microsoft.com/office/powerpoint/2010/main" val="225930889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37A1981-4B0C-D2A8-D551-A3AE14C71E23}"/>
              </a:ext>
            </a:extLst>
          </p:cNvPr>
          <p:cNvSpPr txBox="1">
            <a:spLocks/>
          </p:cNvSpPr>
          <p:nvPr/>
        </p:nvSpPr>
        <p:spPr>
          <a:xfrm>
            <a:off x="941582" y="317406"/>
            <a:ext cx="9779183" cy="68400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4400" dirty="0"/>
              <a:t>Architecture Diagram</a:t>
            </a:r>
            <a:endParaRPr lang="en-US" sz="4500" dirty="0"/>
          </a:p>
        </p:txBody>
      </p:sp>
      <p:pic>
        <p:nvPicPr>
          <p:cNvPr id="3" name="Picture 2" descr="A picture containing text, screenshot, font, logo&#10;&#10;Description automatically generated">
            <a:extLst>
              <a:ext uri="{FF2B5EF4-FFF2-40B4-BE49-F238E27FC236}">
                <a16:creationId xmlns:a16="http://schemas.microsoft.com/office/drawing/2014/main" id="{EAA52853-B5B7-99BA-0A65-907DB3D53474}"/>
              </a:ext>
            </a:extLst>
          </p:cNvPr>
          <p:cNvPicPr>
            <a:picLocks noChangeAspect="1"/>
          </p:cNvPicPr>
          <p:nvPr/>
        </p:nvPicPr>
        <p:blipFill>
          <a:blip r:embed="rId2"/>
          <a:stretch>
            <a:fillRect/>
          </a:stretch>
        </p:blipFill>
        <p:spPr>
          <a:xfrm>
            <a:off x="2765539" y="1133475"/>
            <a:ext cx="8223021" cy="6858000"/>
          </a:xfrm>
          <a:prstGeom prst="rect">
            <a:avLst/>
          </a:prstGeom>
        </p:spPr>
      </p:pic>
    </p:spTree>
    <p:extLst>
      <p:ext uri="{BB962C8B-B14F-4D97-AF65-F5344CB8AC3E}">
        <p14:creationId xmlns:p14="http://schemas.microsoft.com/office/powerpoint/2010/main" val="37449196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9535-8D32-06D6-6525-24F5C9306553}"/>
              </a:ext>
            </a:extLst>
          </p:cNvPr>
          <p:cNvSpPr>
            <a:spLocks noGrp="1"/>
          </p:cNvSpPr>
          <p:nvPr>
            <p:ph type="title"/>
          </p:nvPr>
        </p:nvSpPr>
        <p:spPr>
          <a:xfrm>
            <a:off x="1745297" y="1683753"/>
            <a:ext cx="9075756" cy="2810460"/>
          </a:xfrm>
        </p:spPr>
        <p:txBody>
          <a:bodyPr/>
          <a:lstStyle/>
          <a:p>
            <a:r>
              <a:rPr lang="en-US"/>
              <a:t>Let's get straight into the Demo 😊</a:t>
            </a:r>
          </a:p>
        </p:txBody>
      </p:sp>
      <p:sp>
        <p:nvSpPr>
          <p:cNvPr id="3" name="Text Placeholder 2">
            <a:extLst>
              <a:ext uri="{FF2B5EF4-FFF2-40B4-BE49-F238E27FC236}">
                <a16:creationId xmlns:a16="http://schemas.microsoft.com/office/drawing/2014/main" id="{61981F8C-95D2-0917-0094-E579214863ED}"/>
              </a:ext>
            </a:extLst>
          </p:cNvPr>
          <p:cNvSpPr>
            <a:spLocks noGrp="1"/>
          </p:cNvSpPr>
          <p:nvPr>
            <p:ph type="body" sz="quarter" idx="13"/>
          </p:nvPr>
        </p:nvSpPr>
        <p:spPr/>
        <p:txBody>
          <a:bodyPr/>
          <a:lstStyle/>
          <a:p>
            <a:endParaRPr lang="en-US"/>
          </a:p>
        </p:txBody>
      </p:sp>
      <p:sp>
        <p:nvSpPr>
          <p:cNvPr id="5" name="Text Placeholder 4">
            <a:extLst>
              <a:ext uri="{FF2B5EF4-FFF2-40B4-BE49-F238E27FC236}">
                <a16:creationId xmlns:a16="http://schemas.microsoft.com/office/drawing/2014/main" id="{526CEE4E-77BD-8304-E38E-ABA19ED03351}"/>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45907544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nchor="b">
            <a:normAutofit/>
          </a:bodyPr>
          <a:lstStyle/>
          <a:p>
            <a:r>
              <a:rPr lang="en-US" dirty="0"/>
              <a:t>Testing</a:t>
            </a:r>
            <a:br>
              <a:rPr lang="en-US" dirty="0"/>
            </a:br>
            <a:r>
              <a:rPr lang="en-US" sz="3300" dirty="0">
                <a:solidFill>
                  <a:schemeClr val="tx2"/>
                </a:solidFill>
              </a:rPr>
              <a:t>Model Benchmarks</a:t>
            </a:r>
            <a:endParaRPr lang="en-US" sz="3300" dirty="0"/>
          </a:p>
        </p:txBody>
      </p:sp>
      <p:graphicFrame>
        <p:nvGraphicFramePr>
          <p:cNvPr id="4" name="Table 4">
            <a:extLst>
              <a:ext uri="{FF2B5EF4-FFF2-40B4-BE49-F238E27FC236}">
                <a16:creationId xmlns:a16="http://schemas.microsoft.com/office/drawing/2014/main" id="{49354B0A-FC0A-1BF1-15ED-C15FFBA56D17}"/>
              </a:ext>
            </a:extLst>
          </p:cNvPr>
          <p:cNvGraphicFramePr>
            <a:graphicFrameLocks noGrp="1"/>
          </p:cNvGraphicFramePr>
          <p:nvPr>
            <p:extLst>
              <p:ext uri="{D42A27DB-BD31-4B8C-83A1-F6EECF244321}">
                <p14:modId xmlns:p14="http://schemas.microsoft.com/office/powerpoint/2010/main" val="3696812325"/>
              </p:ext>
            </p:extLst>
          </p:nvPr>
        </p:nvGraphicFramePr>
        <p:xfrm>
          <a:off x="1102163" y="2467213"/>
          <a:ext cx="9987673" cy="2641609"/>
        </p:xfrm>
        <a:graphic>
          <a:graphicData uri="http://schemas.openxmlformats.org/drawingml/2006/table">
            <a:tbl>
              <a:tblPr firstRow="1" bandRow="1">
                <a:tableStyleId>{74C1A8A3-306A-4EB7-A6B1-4F7E0EB9C5D6}</a:tableStyleId>
              </a:tblPr>
              <a:tblGrid>
                <a:gridCol w="880946">
                  <a:extLst>
                    <a:ext uri="{9D8B030D-6E8A-4147-A177-3AD203B41FA5}">
                      <a16:colId xmlns:a16="http://schemas.microsoft.com/office/drawing/2014/main" val="3123892252"/>
                    </a:ext>
                  </a:extLst>
                </a:gridCol>
                <a:gridCol w="1326995">
                  <a:extLst>
                    <a:ext uri="{9D8B030D-6E8A-4147-A177-3AD203B41FA5}">
                      <a16:colId xmlns:a16="http://schemas.microsoft.com/office/drawing/2014/main" val="1195768312"/>
                    </a:ext>
                  </a:extLst>
                </a:gridCol>
                <a:gridCol w="1485869">
                  <a:extLst>
                    <a:ext uri="{9D8B030D-6E8A-4147-A177-3AD203B41FA5}">
                      <a16:colId xmlns:a16="http://schemas.microsoft.com/office/drawing/2014/main" val="491235822"/>
                    </a:ext>
                  </a:extLst>
                </a:gridCol>
                <a:gridCol w="1786843">
                  <a:extLst>
                    <a:ext uri="{9D8B030D-6E8A-4147-A177-3AD203B41FA5}">
                      <a16:colId xmlns:a16="http://schemas.microsoft.com/office/drawing/2014/main" val="182271877"/>
                    </a:ext>
                  </a:extLst>
                </a:gridCol>
                <a:gridCol w="1573465">
                  <a:extLst>
                    <a:ext uri="{9D8B030D-6E8A-4147-A177-3AD203B41FA5}">
                      <a16:colId xmlns:a16="http://schemas.microsoft.com/office/drawing/2014/main" val="2301066371"/>
                    </a:ext>
                  </a:extLst>
                </a:gridCol>
                <a:gridCol w="1573465">
                  <a:extLst>
                    <a:ext uri="{9D8B030D-6E8A-4147-A177-3AD203B41FA5}">
                      <a16:colId xmlns:a16="http://schemas.microsoft.com/office/drawing/2014/main" val="1076718036"/>
                    </a:ext>
                  </a:extLst>
                </a:gridCol>
                <a:gridCol w="1360090">
                  <a:extLst>
                    <a:ext uri="{9D8B030D-6E8A-4147-A177-3AD203B41FA5}">
                      <a16:colId xmlns:a16="http://schemas.microsoft.com/office/drawing/2014/main" val="2717153020"/>
                    </a:ext>
                  </a:extLst>
                </a:gridCol>
              </a:tblGrid>
              <a:tr h="1002520">
                <a:tc>
                  <a:txBody>
                    <a:bodyPr/>
                    <a:lstStyle/>
                    <a:p>
                      <a:endParaRPr lang="en-US" sz="2500" b="0" cap="none" spc="0" dirty="0">
                        <a:solidFill>
                          <a:schemeClr val="tx1"/>
                        </a:solidFill>
                      </a:endParaRPr>
                    </a:p>
                  </a:txBody>
                  <a:tcPr marL="0" marR="144594" marT="28919" marB="144594" anchor="b"/>
                </a:tc>
                <a:tc>
                  <a:txBody>
                    <a:bodyPr/>
                    <a:lstStyle/>
                    <a:p>
                      <a:r>
                        <a:rPr lang="en-US" sz="2500" b="0" cap="none" spc="0" dirty="0">
                          <a:solidFill>
                            <a:schemeClr val="tx1"/>
                          </a:solidFill>
                        </a:rPr>
                        <a:t>TFT 👑</a:t>
                      </a:r>
                    </a:p>
                  </a:txBody>
                  <a:tcPr marL="0" marR="144594" marT="28919" marB="144594" anchor="b"/>
                </a:tc>
                <a:tc>
                  <a:txBody>
                    <a:bodyPr/>
                    <a:lstStyle/>
                    <a:p>
                      <a:r>
                        <a:rPr lang="en-US" sz="2500" b="0" cap="none" spc="0" dirty="0">
                          <a:solidFill>
                            <a:schemeClr val="tx1"/>
                          </a:solidFill>
                        </a:rPr>
                        <a:t>TFT (No Exog.)</a:t>
                      </a:r>
                    </a:p>
                  </a:txBody>
                  <a:tcPr marL="0" marR="144594" marT="28919" marB="144594" anchor="b"/>
                </a:tc>
                <a:tc>
                  <a:txBody>
                    <a:bodyPr/>
                    <a:lstStyle/>
                    <a:p>
                      <a:r>
                        <a:rPr lang="en-US" sz="2500" b="0" cap="none" spc="0">
                          <a:solidFill>
                            <a:schemeClr val="tx1"/>
                          </a:solidFill>
                        </a:rPr>
                        <a:t>SARIMAX</a:t>
                      </a:r>
                    </a:p>
                  </a:txBody>
                  <a:tcPr marL="0" marR="144594" marT="28919" marB="144594" anchor="b"/>
                </a:tc>
                <a:tc>
                  <a:txBody>
                    <a:bodyPr/>
                    <a:lstStyle/>
                    <a:p>
                      <a:r>
                        <a:rPr lang="en-US" sz="2500" b="0" cap="none" spc="0" dirty="0">
                          <a:solidFill>
                            <a:schemeClr val="tx1"/>
                          </a:solidFill>
                        </a:rPr>
                        <a:t>ARIMAX</a:t>
                      </a:r>
                    </a:p>
                  </a:txBody>
                  <a:tcPr marL="0" marR="144594" marT="28919" marB="144594" anchor="b"/>
                </a:tc>
                <a:tc>
                  <a:txBody>
                    <a:bodyPr/>
                    <a:lstStyle/>
                    <a:p>
                      <a:r>
                        <a:rPr lang="en-US" sz="2500" b="0" cap="none" spc="0" dirty="0">
                          <a:solidFill>
                            <a:schemeClr val="tx1"/>
                          </a:solidFill>
                        </a:rPr>
                        <a:t>SARIMA</a:t>
                      </a:r>
                    </a:p>
                  </a:txBody>
                  <a:tcPr marL="0" marR="144594" marT="28919" marB="144594" anchor="b"/>
                </a:tc>
                <a:tc>
                  <a:txBody>
                    <a:bodyPr/>
                    <a:lstStyle/>
                    <a:p>
                      <a:r>
                        <a:rPr lang="en-US" sz="2500" b="0" cap="none" spc="0" dirty="0">
                          <a:solidFill>
                            <a:schemeClr val="tx1"/>
                          </a:solidFill>
                        </a:rPr>
                        <a:t>ARIMA</a:t>
                      </a:r>
                    </a:p>
                  </a:txBody>
                  <a:tcPr marL="0" marR="144594" marT="28919" marB="144594" anchor="b"/>
                </a:tc>
                <a:extLst>
                  <a:ext uri="{0D108BD9-81ED-4DB2-BD59-A6C34878D82A}">
                    <a16:rowId xmlns:a16="http://schemas.microsoft.com/office/drawing/2014/main" val="4240207869"/>
                  </a:ext>
                </a:extLst>
              </a:tr>
              <a:tr h="569091">
                <a:tc>
                  <a:txBody>
                    <a:bodyPr/>
                    <a:lstStyle/>
                    <a:p>
                      <a:r>
                        <a:rPr lang="en-US" sz="1900" cap="none" spc="0">
                          <a:solidFill>
                            <a:schemeClr val="tx1"/>
                          </a:solidFill>
                        </a:rPr>
                        <a:t>MAPE</a:t>
                      </a:r>
                    </a:p>
                  </a:txBody>
                  <a:tcPr marL="0" marR="144594" marT="43378" marB="144594"/>
                </a:tc>
                <a:tc>
                  <a:txBody>
                    <a:bodyPr/>
                    <a:lstStyle/>
                    <a:p>
                      <a:r>
                        <a:rPr lang="en-US" sz="1900" cap="none" spc="0" dirty="0">
                          <a:solidFill>
                            <a:schemeClr val="tx1"/>
                          </a:solidFill>
                        </a:rPr>
                        <a:t>2.52</a:t>
                      </a:r>
                    </a:p>
                  </a:txBody>
                  <a:tcPr marL="0" marR="144594" marT="43378" marB="144594"/>
                </a:tc>
                <a:tc>
                  <a:txBody>
                    <a:bodyPr/>
                    <a:lstStyle/>
                    <a:p>
                      <a:r>
                        <a:rPr lang="en-US" sz="1900" cap="none" spc="0" dirty="0">
                          <a:solidFill>
                            <a:schemeClr val="tx1"/>
                          </a:solidFill>
                        </a:rPr>
                        <a:t>7.62</a:t>
                      </a:r>
                    </a:p>
                  </a:txBody>
                  <a:tcPr marL="0" marR="144594" marT="43378" marB="144594"/>
                </a:tc>
                <a:tc>
                  <a:txBody>
                    <a:bodyPr/>
                    <a:lstStyle/>
                    <a:p>
                      <a:r>
                        <a:rPr lang="en-US" sz="1900" cap="none" spc="0" dirty="0">
                          <a:solidFill>
                            <a:schemeClr val="tx1"/>
                          </a:solidFill>
                        </a:rPr>
                        <a:t>2.98</a:t>
                      </a:r>
                    </a:p>
                  </a:txBody>
                  <a:tcPr marL="0" marR="144594" marT="43378" marB="144594"/>
                </a:tc>
                <a:tc>
                  <a:txBody>
                    <a:bodyPr/>
                    <a:lstStyle/>
                    <a:p>
                      <a:r>
                        <a:rPr lang="en-US" sz="1900" cap="none" spc="0" dirty="0">
                          <a:solidFill>
                            <a:schemeClr val="tx1"/>
                          </a:solidFill>
                        </a:rPr>
                        <a:t>3.93</a:t>
                      </a:r>
                    </a:p>
                  </a:txBody>
                  <a:tcPr marL="0" marR="144594" marT="43378" marB="144594"/>
                </a:tc>
                <a:tc>
                  <a:txBody>
                    <a:bodyPr/>
                    <a:lstStyle/>
                    <a:p>
                      <a:r>
                        <a:rPr lang="en-US" sz="1900" cap="none" spc="0" dirty="0">
                          <a:solidFill>
                            <a:schemeClr val="tx1"/>
                          </a:solidFill>
                        </a:rPr>
                        <a:t>5.35</a:t>
                      </a:r>
                    </a:p>
                  </a:txBody>
                  <a:tcPr marL="0" marR="144594" marT="43378" marB="144594"/>
                </a:tc>
                <a:tc>
                  <a:txBody>
                    <a:bodyPr/>
                    <a:lstStyle/>
                    <a:p>
                      <a:r>
                        <a:rPr lang="en-US" sz="1900" cap="none" spc="0" dirty="0">
                          <a:solidFill>
                            <a:schemeClr val="tx1"/>
                          </a:solidFill>
                        </a:rPr>
                        <a:t>4.07</a:t>
                      </a:r>
                    </a:p>
                  </a:txBody>
                  <a:tcPr marL="0" marR="144594" marT="43378" marB="144594"/>
                </a:tc>
                <a:extLst>
                  <a:ext uri="{0D108BD9-81ED-4DB2-BD59-A6C34878D82A}">
                    <a16:rowId xmlns:a16="http://schemas.microsoft.com/office/drawing/2014/main" val="1482981130"/>
                  </a:ext>
                </a:extLst>
              </a:tr>
              <a:tr h="534999">
                <a:tc>
                  <a:txBody>
                    <a:bodyPr/>
                    <a:lstStyle/>
                    <a:p>
                      <a:r>
                        <a:rPr lang="en-US" sz="1900" cap="none" spc="0" dirty="0">
                          <a:solidFill>
                            <a:schemeClr val="tx1"/>
                          </a:solidFill>
                        </a:rPr>
                        <a:t>MAE</a:t>
                      </a:r>
                    </a:p>
                  </a:txBody>
                  <a:tcPr marL="0" marR="144594" marT="43378" marB="144594"/>
                </a:tc>
                <a:tc>
                  <a:txBody>
                    <a:bodyPr/>
                    <a:lstStyle/>
                    <a:p>
                      <a:r>
                        <a:rPr lang="en-US" sz="1900" cap="none" spc="0" dirty="0">
                          <a:solidFill>
                            <a:schemeClr val="tx1"/>
                          </a:solidFill>
                        </a:rPr>
                        <a:t>2.30</a:t>
                      </a:r>
                    </a:p>
                  </a:txBody>
                  <a:tcPr marL="0" marR="144594" marT="43378" marB="144594"/>
                </a:tc>
                <a:tc>
                  <a:txBody>
                    <a:bodyPr/>
                    <a:lstStyle/>
                    <a:p>
                      <a:r>
                        <a:rPr lang="en-US" sz="1900" cap="none" spc="0" dirty="0">
                          <a:solidFill>
                            <a:schemeClr val="tx1"/>
                          </a:solidFill>
                        </a:rPr>
                        <a:t>6.93</a:t>
                      </a:r>
                    </a:p>
                  </a:txBody>
                  <a:tcPr marL="0" marR="144594" marT="43378" marB="144594"/>
                </a:tc>
                <a:tc>
                  <a:txBody>
                    <a:bodyPr/>
                    <a:lstStyle/>
                    <a:p>
                      <a:r>
                        <a:rPr lang="en-US" sz="1900" cap="none" spc="0" dirty="0">
                          <a:solidFill>
                            <a:schemeClr val="tx1"/>
                          </a:solidFill>
                        </a:rPr>
                        <a:t>2.80</a:t>
                      </a:r>
                    </a:p>
                  </a:txBody>
                  <a:tcPr marL="0" marR="144594" marT="43378" marB="144594"/>
                </a:tc>
                <a:tc>
                  <a:txBody>
                    <a:bodyPr/>
                    <a:lstStyle/>
                    <a:p>
                      <a:r>
                        <a:rPr lang="en-US" sz="1900" cap="none" spc="0" dirty="0">
                          <a:solidFill>
                            <a:schemeClr val="tx1"/>
                          </a:solidFill>
                        </a:rPr>
                        <a:t>3.76</a:t>
                      </a:r>
                    </a:p>
                  </a:txBody>
                  <a:tcPr marL="0" marR="144594" marT="43378" marB="144594"/>
                </a:tc>
                <a:tc>
                  <a:txBody>
                    <a:bodyPr/>
                    <a:lstStyle/>
                    <a:p>
                      <a:r>
                        <a:rPr lang="en-US" sz="1900" cap="none" spc="0" dirty="0">
                          <a:solidFill>
                            <a:schemeClr val="tx1"/>
                          </a:solidFill>
                        </a:rPr>
                        <a:t>5.13</a:t>
                      </a:r>
                    </a:p>
                  </a:txBody>
                  <a:tcPr marL="0" marR="144594" marT="43378" marB="144594"/>
                </a:tc>
                <a:tc>
                  <a:txBody>
                    <a:bodyPr/>
                    <a:lstStyle/>
                    <a:p>
                      <a:r>
                        <a:rPr lang="en-US" sz="1900" cap="none" spc="0" dirty="0">
                          <a:solidFill>
                            <a:schemeClr val="tx1"/>
                          </a:solidFill>
                        </a:rPr>
                        <a:t>4.07</a:t>
                      </a:r>
                    </a:p>
                  </a:txBody>
                  <a:tcPr marL="0" marR="144594" marT="43378" marB="144594"/>
                </a:tc>
                <a:extLst>
                  <a:ext uri="{0D108BD9-81ED-4DB2-BD59-A6C34878D82A}">
                    <a16:rowId xmlns:a16="http://schemas.microsoft.com/office/drawing/2014/main" val="715241755"/>
                  </a:ext>
                </a:extLst>
              </a:tr>
              <a:tr h="534999">
                <a:tc>
                  <a:txBody>
                    <a:bodyPr/>
                    <a:lstStyle/>
                    <a:p>
                      <a:r>
                        <a:rPr lang="en-US" sz="1900" cap="none" spc="0" dirty="0">
                          <a:solidFill>
                            <a:schemeClr val="tx1"/>
                          </a:solidFill>
                        </a:rPr>
                        <a:t>RMSE</a:t>
                      </a:r>
                    </a:p>
                  </a:txBody>
                  <a:tcPr marL="0" marR="144594" marT="43378" marB="144594"/>
                </a:tc>
                <a:tc>
                  <a:txBody>
                    <a:bodyPr/>
                    <a:lstStyle/>
                    <a:p>
                      <a:r>
                        <a:rPr lang="en-US" sz="1900" cap="none" spc="0" dirty="0">
                          <a:solidFill>
                            <a:schemeClr val="tx1"/>
                          </a:solidFill>
                        </a:rPr>
                        <a:t>2.77</a:t>
                      </a:r>
                    </a:p>
                  </a:txBody>
                  <a:tcPr marL="0" marR="144594" marT="43378" marB="144594"/>
                </a:tc>
                <a:tc>
                  <a:txBody>
                    <a:bodyPr/>
                    <a:lstStyle/>
                    <a:p>
                      <a:r>
                        <a:rPr lang="en-US" sz="1900" cap="none" spc="0" dirty="0">
                          <a:solidFill>
                            <a:schemeClr val="tx1"/>
                          </a:solidFill>
                        </a:rPr>
                        <a:t>7.57</a:t>
                      </a:r>
                    </a:p>
                  </a:txBody>
                  <a:tcPr marL="0" marR="144594" marT="43378" marB="144594"/>
                </a:tc>
                <a:tc>
                  <a:txBody>
                    <a:bodyPr/>
                    <a:lstStyle/>
                    <a:p>
                      <a:r>
                        <a:rPr lang="en-US" sz="1900" cap="none" spc="0" dirty="0">
                          <a:solidFill>
                            <a:schemeClr val="tx1"/>
                          </a:solidFill>
                        </a:rPr>
                        <a:t>3.36</a:t>
                      </a:r>
                    </a:p>
                  </a:txBody>
                  <a:tcPr marL="0" marR="144594" marT="43378" marB="144594"/>
                </a:tc>
                <a:tc>
                  <a:txBody>
                    <a:bodyPr/>
                    <a:lstStyle/>
                    <a:p>
                      <a:r>
                        <a:rPr lang="en-US" sz="1900" cap="none" spc="0" dirty="0">
                          <a:solidFill>
                            <a:schemeClr val="tx1"/>
                          </a:solidFill>
                        </a:rPr>
                        <a:t>4.99</a:t>
                      </a:r>
                    </a:p>
                  </a:txBody>
                  <a:tcPr marL="0" marR="144594" marT="43378" marB="144594"/>
                </a:tc>
                <a:tc>
                  <a:txBody>
                    <a:bodyPr/>
                    <a:lstStyle/>
                    <a:p>
                      <a:r>
                        <a:rPr lang="en-US" sz="1900" cap="none" spc="0" dirty="0">
                          <a:solidFill>
                            <a:schemeClr val="tx1"/>
                          </a:solidFill>
                        </a:rPr>
                        <a:t>6.55</a:t>
                      </a:r>
                    </a:p>
                  </a:txBody>
                  <a:tcPr marL="0" marR="144594" marT="43378" marB="144594"/>
                </a:tc>
                <a:tc>
                  <a:txBody>
                    <a:bodyPr/>
                    <a:lstStyle/>
                    <a:p>
                      <a:r>
                        <a:rPr lang="en-US" sz="1900" cap="none" spc="0" dirty="0">
                          <a:solidFill>
                            <a:schemeClr val="tx1"/>
                          </a:solidFill>
                        </a:rPr>
                        <a:t>6.30</a:t>
                      </a:r>
                    </a:p>
                  </a:txBody>
                  <a:tcPr marL="0" marR="144594" marT="43378" marB="144594"/>
                </a:tc>
                <a:extLst>
                  <a:ext uri="{0D108BD9-81ED-4DB2-BD59-A6C34878D82A}">
                    <a16:rowId xmlns:a16="http://schemas.microsoft.com/office/drawing/2014/main" val="1015263131"/>
                  </a:ext>
                </a:extLst>
              </a:tr>
            </a:tbl>
          </a:graphicData>
        </a:graphic>
      </p:graphicFrame>
    </p:spTree>
    <p:extLst>
      <p:ext uri="{BB962C8B-B14F-4D97-AF65-F5344CB8AC3E}">
        <p14:creationId xmlns:p14="http://schemas.microsoft.com/office/powerpoint/2010/main" val="1149434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90832"/>
            <a:ext cx="9779183" cy="1325563"/>
          </a:xfrm>
        </p:spPr>
        <p:txBody>
          <a:bodyPr anchor="b">
            <a:normAutofit/>
          </a:bodyPr>
          <a:lstStyle/>
          <a:p>
            <a:r>
              <a:rPr lang="en-US" dirty="0"/>
              <a:t>Testing</a:t>
            </a:r>
            <a:br>
              <a:rPr lang="en-US" dirty="0"/>
            </a:br>
            <a:r>
              <a:rPr lang="en-US" sz="3000" dirty="0">
                <a:solidFill>
                  <a:schemeClr val="tx2"/>
                </a:solidFill>
              </a:rPr>
              <a:t>Visualizing Forecasted Trends for all Models</a:t>
            </a:r>
          </a:p>
        </p:txBody>
      </p:sp>
      <p:pic>
        <p:nvPicPr>
          <p:cNvPr id="5" name="Picture 4">
            <a:extLst>
              <a:ext uri="{FF2B5EF4-FFF2-40B4-BE49-F238E27FC236}">
                <a16:creationId xmlns:a16="http://schemas.microsoft.com/office/drawing/2014/main" id="{8D09D7DC-EDC6-F210-ABA7-793CFD93E03F}"/>
              </a:ext>
            </a:extLst>
          </p:cNvPr>
          <p:cNvPicPr>
            <a:picLocks noChangeAspect="1"/>
          </p:cNvPicPr>
          <p:nvPr/>
        </p:nvPicPr>
        <p:blipFill>
          <a:blip r:embed="rId3"/>
          <a:stretch>
            <a:fillRect/>
          </a:stretch>
        </p:blipFill>
        <p:spPr>
          <a:xfrm>
            <a:off x="3519951" y="1937264"/>
            <a:ext cx="5074264" cy="4311350"/>
          </a:xfrm>
          <a:prstGeom prst="rect">
            <a:avLst/>
          </a:prstGeom>
        </p:spPr>
      </p:pic>
    </p:spTree>
    <p:extLst>
      <p:ext uri="{BB962C8B-B14F-4D97-AF65-F5344CB8AC3E}">
        <p14:creationId xmlns:p14="http://schemas.microsoft.com/office/powerpoint/2010/main" val="8015032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nchor="b">
            <a:normAutofit/>
          </a:bodyPr>
          <a:lstStyle/>
          <a:p>
            <a:r>
              <a:rPr lang="en-US" dirty="0"/>
              <a:t>Testing</a:t>
            </a:r>
            <a:br>
              <a:rPr lang="en-US" dirty="0"/>
            </a:br>
            <a:r>
              <a:rPr lang="en-US" sz="3000" dirty="0">
                <a:solidFill>
                  <a:schemeClr val="tx2"/>
                </a:solidFill>
              </a:rPr>
              <a:t>Comparing Forecasted Averages for TFT</a:t>
            </a:r>
            <a:endParaRPr lang="en-US" sz="3000" dirty="0"/>
          </a:p>
        </p:txBody>
      </p:sp>
      <p:pic>
        <p:nvPicPr>
          <p:cNvPr id="4" name="Picture 3">
            <a:extLst>
              <a:ext uri="{FF2B5EF4-FFF2-40B4-BE49-F238E27FC236}">
                <a16:creationId xmlns:a16="http://schemas.microsoft.com/office/drawing/2014/main" id="{129EAC7F-730E-729A-40E8-7D149B06F086}"/>
              </a:ext>
            </a:extLst>
          </p:cNvPr>
          <p:cNvPicPr>
            <a:picLocks noChangeAspect="1"/>
          </p:cNvPicPr>
          <p:nvPr/>
        </p:nvPicPr>
        <p:blipFill>
          <a:blip r:embed="rId3"/>
          <a:stretch>
            <a:fillRect/>
          </a:stretch>
        </p:blipFill>
        <p:spPr>
          <a:xfrm>
            <a:off x="3114895" y="1956620"/>
            <a:ext cx="5962209" cy="4435944"/>
          </a:xfrm>
          <a:prstGeom prst="rect">
            <a:avLst/>
          </a:prstGeom>
        </p:spPr>
      </p:pic>
    </p:spTree>
    <p:extLst>
      <p:ext uri="{BB962C8B-B14F-4D97-AF65-F5344CB8AC3E}">
        <p14:creationId xmlns:p14="http://schemas.microsoft.com/office/powerpoint/2010/main" val="42817098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612778" y="253181"/>
            <a:ext cx="10678142" cy="674216"/>
          </a:xfrm>
        </p:spPr>
        <p:txBody>
          <a:bodyPr anchor="b">
            <a:normAutofit/>
          </a:bodyPr>
          <a:lstStyle/>
          <a:p>
            <a:r>
              <a:rPr lang="en-US" sz="3600" dirty="0"/>
              <a:t>Evaluators</a:t>
            </a:r>
          </a:p>
        </p:txBody>
      </p:sp>
      <p:graphicFrame>
        <p:nvGraphicFramePr>
          <p:cNvPr id="3" name="Table 4">
            <a:extLst>
              <a:ext uri="{FF2B5EF4-FFF2-40B4-BE49-F238E27FC236}">
                <a16:creationId xmlns:a16="http://schemas.microsoft.com/office/drawing/2014/main" id="{4EEA3F3A-EC42-A6A1-322D-26E3D77D0B52}"/>
              </a:ext>
            </a:extLst>
          </p:cNvPr>
          <p:cNvGraphicFramePr>
            <a:graphicFrameLocks noGrp="1"/>
          </p:cNvGraphicFramePr>
          <p:nvPr>
            <p:extLst>
              <p:ext uri="{D42A27DB-BD31-4B8C-83A1-F6EECF244321}">
                <p14:modId xmlns:p14="http://schemas.microsoft.com/office/powerpoint/2010/main" val="1369549718"/>
              </p:ext>
            </p:extLst>
          </p:nvPr>
        </p:nvGraphicFramePr>
        <p:xfrm>
          <a:off x="452284" y="1061882"/>
          <a:ext cx="11287432" cy="5348752"/>
        </p:xfrm>
        <a:graphic>
          <a:graphicData uri="http://schemas.openxmlformats.org/drawingml/2006/table">
            <a:tbl>
              <a:tblPr firstRow="1" bandRow="1">
                <a:tableStyleId>{74C1A8A3-306A-4EB7-A6B1-4F7E0EB9C5D6}</a:tableStyleId>
              </a:tblPr>
              <a:tblGrid>
                <a:gridCol w="3694196">
                  <a:extLst>
                    <a:ext uri="{9D8B030D-6E8A-4147-A177-3AD203B41FA5}">
                      <a16:colId xmlns:a16="http://schemas.microsoft.com/office/drawing/2014/main" val="3123892252"/>
                    </a:ext>
                  </a:extLst>
                </a:gridCol>
                <a:gridCol w="3290603">
                  <a:extLst>
                    <a:ext uri="{9D8B030D-6E8A-4147-A177-3AD203B41FA5}">
                      <a16:colId xmlns:a16="http://schemas.microsoft.com/office/drawing/2014/main" val="1195768312"/>
                    </a:ext>
                  </a:extLst>
                </a:gridCol>
                <a:gridCol w="4302633">
                  <a:extLst>
                    <a:ext uri="{9D8B030D-6E8A-4147-A177-3AD203B41FA5}">
                      <a16:colId xmlns:a16="http://schemas.microsoft.com/office/drawing/2014/main" val="2717153020"/>
                    </a:ext>
                  </a:extLst>
                </a:gridCol>
              </a:tblGrid>
              <a:tr h="501358">
                <a:tc>
                  <a:txBody>
                    <a:bodyPr/>
                    <a:lstStyle/>
                    <a:p>
                      <a:r>
                        <a:rPr lang="en-US" sz="1800" b="0" cap="none" spc="0" dirty="0">
                          <a:solidFill>
                            <a:schemeClr val="tx1"/>
                          </a:solidFill>
                        </a:rPr>
                        <a:t>Name</a:t>
                      </a:r>
                    </a:p>
                  </a:txBody>
                  <a:tcPr marL="0" marR="144594" marT="28919" marB="144594" anchor="b"/>
                </a:tc>
                <a:tc>
                  <a:txBody>
                    <a:bodyPr/>
                    <a:lstStyle/>
                    <a:p>
                      <a:r>
                        <a:rPr lang="en-US" sz="1800" b="0" cap="none" spc="0" dirty="0">
                          <a:solidFill>
                            <a:schemeClr val="tx1"/>
                          </a:solidFill>
                        </a:rPr>
                        <a:t>Designation</a:t>
                      </a:r>
                    </a:p>
                  </a:txBody>
                  <a:tcPr marL="0" marR="144594" marT="28919" marB="144594" anchor="b"/>
                </a:tc>
                <a:tc>
                  <a:txBody>
                    <a:bodyPr/>
                    <a:lstStyle/>
                    <a:p>
                      <a:r>
                        <a:rPr lang="en-US" sz="1600" b="0" cap="none" spc="0" dirty="0">
                          <a:solidFill>
                            <a:schemeClr val="tx1"/>
                          </a:solidFill>
                        </a:rPr>
                        <a:t>Highest Academic Qualification</a:t>
                      </a:r>
                    </a:p>
                  </a:txBody>
                  <a:tcPr marL="0" marR="144594" marT="28919" marB="144594" anchor="b"/>
                </a:tc>
                <a:extLst>
                  <a:ext uri="{0D108BD9-81ED-4DB2-BD59-A6C34878D82A}">
                    <a16:rowId xmlns:a16="http://schemas.microsoft.com/office/drawing/2014/main" val="4240207869"/>
                  </a:ext>
                </a:extLst>
              </a:tr>
              <a:tr h="456752">
                <a:tc>
                  <a:txBody>
                    <a:bodyPr/>
                    <a:lstStyle/>
                    <a:p>
                      <a:r>
                        <a:rPr lang="en-US" sz="1600" cap="none" spc="0" dirty="0">
                          <a:solidFill>
                            <a:schemeClr val="tx1"/>
                          </a:solidFill>
                        </a:rPr>
                        <a:t>Mr. Dilshan Thambawita</a:t>
                      </a:r>
                    </a:p>
                  </a:txBody>
                  <a:tcPr marL="0" marR="144594" marT="43378" marB="144594" anchor="ctr"/>
                </a:tc>
                <a:tc>
                  <a:txBody>
                    <a:bodyPr/>
                    <a:lstStyle/>
                    <a:p>
                      <a:r>
                        <a:rPr lang="en-US" sz="1600" cap="none" spc="0" dirty="0">
                          <a:solidFill>
                            <a:schemeClr val="tx1"/>
                          </a:solidFill>
                        </a:rPr>
                        <a:t>Director – Software Engineering</a:t>
                      </a:r>
                    </a:p>
                  </a:txBody>
                  <a:tcPr marL="0" marR="144594" marT="43378" marB="144594" anchor="ctr"/>
                </a:tc>
                <a:tc>
                  <a:txBody>
                    <a:bodyPr/>
                    <a:lstStyle/>
                    <a:p>
                      <a:r>
                        <a:rPr lang="en-US" sz="1600" cap="none" spc="0" dirty="0">
                          <a:solidFill>
                            <a:schemeClr val="tx1"/>
                          </a:solidFill>
                        </a:rPr>
                        <a:t>MBA</a:t>
                      </a:r>
                    </a:p>
                  </a:txBody>
                  <a:tcPr marL="0" marR="144594" marT="43378" marB="144594" anchor="ctr"/>
                </a:tc>
                <a:extLst>
                  <a:ext uri="{0D108BD9-81ED-4DB2-BD59-A6C34878D82A}">
                    <a16:rowId xmlns:a16="http://schemas.microsoft.com/office/drawing/2014/main" val="1482981130"/>
                  </a:ext>
                </a:extLst>
              </a:tr>
              <a:tr h="432539">
                <a:tc>
                  <a:txBody>
                    <a:bodyPr/>
                    <a:lstStyle/>
                    <a:p>
                      <a:r>
                        <a:rPr lang="en-US" sz="1600" cap="none" spc="0" dirty="0">
                          <a:solidFill>
                            <a:schemeClr val="tx1"/>
                          </a:solidFill>
                        </a:rPr>
                        <a:t>Mr. M. Farshad Cader</a:t>
                      </a:r>
                    </a:p>
                  </a:txBody>
                  <a:tcPr marL="0" marR="144594" marT="43378" marB="144594" anchor="ctr"/>
                </a:tc>
                <a:tc>
                  <a:txBody>
                    <a:bodyPr/>
                    <a:lstStyle/>
                    <a:p>
                      <a:r>
                        <a:rPr lang="en-US" sz="1600" cap="none" spc="0" dirty="0">
                          <a:solidFill>
                            <a:schemeClr val="tx1"/>
                          </a:solidFill>
                        </a:rPr>
                        <a:t>Head of Correspondent Banking</a:t>
                      </a:r>
                    </a:p>
                  </a:txBody>
                  <a:tcPr marL="0" marR="144594" marT="43378" marB="144594" anchor="ctr"/>
                </a:tc>
                <a:tc>
                  <a:txBody>
                    <a:bodyPr/>
                    <a:lstStyle/>
                    <a:p>
                      <a:r>
                        <a:rPr lang="en-US" sz="1600" cap="none" spc="0" dirty="0">
                          <a:solidFill>
                            <a:schemeClr val="tx1"/>
                          </a:solidFill>
                        </a:rPr>
                        <a:t>Banking Diploma, BSc of Commerce</a:t>
                      </a:r>
                    </a:p>
                  </a:txBody>
                  <a:tcPr marL="0" marR="144594" marT="43378" marB="144594" anchor="ctr"/>
                </a:tc>
                <a:extLst>
                  <a:ext uri="{0D108BD9-81ED-4DB2-BD59-A6C34878D82A}">
                    <a16:rowId xmlns:a16="http://schemas.microsoft.com/office/drawing/2014/main" val="715241755"/>
                  </a:ext>
                </a:extLst>
              </a:tr>
              <a:tr h="432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Miss. Sharmila Wijethunga</a:t>
                      </a:r>
                    </a:p>
                  </a:txBody>
                  <a:tcPr marL="0" marR="144594" marT="43378" marB="144594" anchor="ctr"/>
                </a:tc>
                <a:tc>
                  <a:txBody>
                    <a:bodyPr/>
                    <a:lstStyle/>
                    <a:p>
                      <a:r>
                        <a:rPr lang="en-US" sz="1600" cap="none" spc="0" dirty="0">
                          <a:solidFill>
                            <a:schemeClr val="tx1"/>
                          </a:solidFill>
                        </a:rPr>
                        <a:t>Assistant Director</a:t>
                      </a:r>
                    </a:p>
                  </a:txBody>
                  <a:tcPr marL="0" marR="144594" marT="43378" marB="144594" anchor="ctr"/>
                </a:tc>
                <a:tc>
                  <a:txBody>
                    <a:bodyPr/>
                    <a:lstStyle/>
                    <a:p>
                      <a:r>
                        <a:rPr lang="en-US" sz="1600" cap="none" spc="0" dirty="0">
                          <a:solidFill>
                            <a:schemeClr val="tx1"/>
                          </a:solidFill>
                        </a:rPr>
                        <a:t>ACMA (UK), CGMA</a:t>
                      </a:r>
                    </a:p>
                  </a:txBody>
                  <a:tcPr marL="0" marR="144594" marT="43378" marB="144594" anchor="ctr"/>
                </a:tc>
                <a:extLst>
                  <a:ext uri="{0D108BD9-81ED-4DB2-BD59-A6C34878D82A}">
                    <a16:rowId xmlns:a16="http://schemas.microsoft.com/office/drawing/2014/main" val="456507243"/>
                  </a:ext>
                </a:extLst>
              </a:tr>
              <a:tr h="684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Mr. Fadil Iqbal</a:t>
                      </a:r>
                    </a:p>
                  </a:txBody>
                  <a:tcPr marL="0" marR="144594" marT="43378" marB="144594" anchor="ctr"/>
                </a:tc>
                <a:tc>
                  <a:txBody>
                    <a:bodyPr/>
                    <a:lstStyle/>
                    <a:p>
                      <a:r>
                        <a:rPr lang="en-US" sz="1600" cap="none" spc="0" dirty="0">
                          <a:solidFill>
                            <a:schemeClr val="tx1"/>
                          </a:solidFill>
                        </a:rPr>
                        <a:t>Graduate Research Assistant at IUPUI</a:t>
                      </a:r>
                    </a:p>
                  </a:txBody>
                  <a:tcPr marL="0" marR="144594" marT="43378" marB="144594" anchor="ctr"/>
                </a:tc>
                <a:tc>
                  <a:txBody>
                    <a:bodyPr/>
                    <a:lstStyle/>
                    <a:p>
                      <a:r>
                        <a:rPr lang="en-US" sz="1600" cap="none" spc="0" dirty="0">
                          <a:solidFill>
                            <a:schemeClr val="tx1"/>
                          </a:solidFill>
                        </a:rPr>
                        <a:t>MS, BSc in Computational Physics</a:t>
                      </a:r>
                    </a:p>
                  </a:txBody>
                  <a:tcPr marL="0" marR="144594" marT="43378" marB="144594" anchor="ctr"/>
                </a:tc>
                <a:extLst>
                  <a:ext uri="{0D108BD9-81ED-4DB2-BD59-A6C34878D82A}">
                    <a16:rowId xmlns:a16="http://schemas.microsoft.com/office/drawing/2014/main" val="1015263131"/>
                  </a:ext>
                </a:extLst>
              </a:tr>
              <a:tr h="678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Lasal Jayawardane</a:t>
                      </a:r>
                    </a:p>
                  </a:txBody>
                  <a:tcPr marL="0" marR="144594" marT="43378" marB="144594" anchor="ctr"/>
                </a:tc>
                <a:tc>
                  <a:txBody>
                    <a:bodyPr/>
                    <a:lstStyle/>
                    <a:p>
                      <a:r>
                        <a:rPr lang="en-US" sz="1600" cap="none" spc="0" dirty="0">
                          <a:solidFill>
                            <a:schemeClr val="tx1"/>
                          </a:solidFill>
                        </a:rPr>
                        <a:t>Data Scientist at 99x</a:t>
                      </a:r>
                    </a:p>
                  </a:txBody>
                  <a:tcPr marL="0" marR="144594" marT="43378" marB="144594" anchor="ctr"/>
                </a:tc>
                <a:tc>
                  <a:txBody>
                    <a:bodyPr/>
                    <a:lstStyle/>
                    <a:p>
                      <a:r>
                        <a:rPr lang="en-US" sz="1600" cap="none" spc="0" dirty="0">
                          <a:solidFill>
                            <a:schemeClr val="tx1"/>
                          </a:solidFill>
                        </a:rPr>
                        <a:t>BSc in AI and Data Science (Undergraduate)</a:t>
                      </a:r>
                    </a:p>
                  </a:txBody>
                  <a:tcPr marL="0" marR="144594" marT="43378" marB="144594" anchor="ctr"/>
                </a:tc>
                <a:extLst>
                  <a:ext uri="{0D108BD9-81ED-4DB2-BD59-A6C34878D82A}">
                    <a16:rowId xmlns:a16="http://schemas.microsoft.com/office/drawing/2014/main" val="880266403"/>
                  </a:ext>
                </a:extLst>
              </a:tr>
              <a:tr h="432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Mohammed Hassen Abdul Cader</a:t>
                      </a:r>
                    </a:p>
                  </a:txBody>
                  <a:tcPr marL="0" marR="144594" marT="43378" marB="144594" anchor="ctr"/>
                </a:tc>
                <a:tc>
                  <a:txBody>
                    <a:bodyPr/>
                    <a:lstStyle/>
                    <a:p>
                      <a:pPr algn="ctr"/>
                      <a:r>
                        <a:rPr lang="en-US" sz="1600" b="1" cap="none" spc="0" dirty="0">
                          <a:solidFill>
                            <a:schemeClr val="tx1"/>
                          </a:solidFill>
                        </a:rPr>
                        <a:t>-</a:t>
                      </a:r>
                    </a:p>
                  </a:txBody>
                  <a:tcPr marL="0" marR="144594" marT="43378" marB="144594" anchor="ctr"/>
                </a:tc>
                <a:tc>
                  <a:txBody>
                    <a:bodyPr/>
                    <a:lstStyle/>
                    <a:p>
                      <a:r>
                        <a:rPr lang="en-US" sz="1600" cap="none" spc="0" dirty="0">
                          <a:solidFill>
                            <a:schemeClr val="tx1"/>
                          </a:solidFill>
                        </a:rPr>
                        <a:t>Part Qualified ACCA</a:t>
                      </a:r>
                    </a:p>
                  </a:txBody>
                  <a:tcPr marL="0" marR="144594" marT="43378" marB="144594" anchor="ctr"/>
                </a:tc>
                <a:extLst>
                  <a:ext uri="{0D108BD9-81ED-4DB2-BD59-A6C34878D82A}">
                    <a16:rowId xmlns:a16="http://schemas.microsoft.com/office/drawing/2014/main" val="3972355618"/>
                  </a:ext>
                </a:extLst>
              </a:tr>
              <a:tr h="432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Dhanush Sivasamy</a:t>
                      </a:r>
                    </a:p>
                  </a:txBody>
                  <a:tcPr marL="0" marR="144594" marT="43378" marB="144594" anchor="ctr"/>
                </a:tc>
                <a:tc>
                  <a:txBody>
                    <a:bodyPr/>
                    <a:lstStyle/>
                    <a:p>
                      <a:r>
                        <a:rPr lang="en-US" sz="1600" cap="none" spc="0" dirty="0">
                          <a:solidFill>
                            <a:schemeClr val="tx1"/>
                          </a:solidFill>
                        </a:rPr>
                        <a:t>Software Engineer at IFS R&amp;D</a:t>
                      </a:r>
                    </a:p>
                  </a:txBody>
                  <a:tcPr marL="0" marR="144594" marT="43378" marB="144594" anchor="ctr"/>
                </a:tc>
                <a:tc>
                  <a:txBody>
                    <a:bodyPr/>
                    <a:lstStyle/>
                    <a:p>
                      <a:r>
                        <a:rPr lang="en-US" sz="1600" cap="none" spc="0" dirty="0">
                          <a:solidFill>
                            <a:schemeClr val="tx1"/>
                          </a:solidFill>
                        </a:rPr>
                        <a:t>BSc in Software Engineering</a:t>
                      </a:r>
                    </a:p>
                  </a:txBody>
                  <a:tcPr marL="0" marR="144594" marT="43378" marB="144594" anchor="ctr"/>
                </a:tc>
                <a:extLst>
                  <a:ext uri="{0D108BD9-81ED-4DB2-BD59-A6C34878D82A}">
                    <a16:rowId xmlns:a16="http://schemas.microsoft.com/office/drawing/2014/main" val="3687419566"/>
                  </a:ext>
                </a:extLst>
              </a:tr>
              <a:tr h="432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Ammar Raneez</a:t>
                      </a:r>
                    </a:p>
                  </a:txBody>
                  <a:tcPr marL="0" marR="144594" marT="43378" marB="144594" anchor="ctr"/>
                </a:tc>
                <a:tc>
                  <a:txBody>
                    <a:bodyPr/>
                    <a:lstStyle/>
                    <a:p>
                      <a:r>
                        <a:rPr lang="en-US" sz="1600" cap="none" spc="0" dirty="0">
                          <a:solidFill>
                            <a:schemeClr val="tx1"/>
                          </a:solidFill>
                        </a:rPr>
                        <a:t>Software Engineer at 99x</a:t>
                      </a:r>
                    </a:p>
                  </a:txBody>
                  <a:tcPr marL="0" marR="144594" marT="43378" marB="144594" anchor="ctr"/>
                </a:tc>
                <a:tc>
                  <a:txBody>
                    <a:bodyPr/>
                    <a:lstStyle/>
                    <a:p>
                      <a:r>
                        <a:rPr lang="en-US" sz="1600" cap="none" spc="0" dirty="0">
                          <a:solidFill>
                            <a:schemeClr val="tx1"/>
                          </a:solidFill>
                        </a:rPr>
                        <a:t>BSc in Computer Science (Undergraduate)</a:t>
                      </a:r>
                    </a:p>
                  </a:txBody>
                  <a:tcPr marL="0" marR="144594" marT="43378" marB="144594" anchor="ctr"/>
                </a:tc>
                <a:extLst>
                  <a:ext uri="{0D108BD9-81ED-4DB2-BD59-A6C34878D82A}">
                    <a16:rowId xmlns:a16="http://schemas.microsoft.com/office/drawing/2014/main" val="3049315623"/>
                  </a:ext>
                </a:extLst>
              </a:tr>
              <a:tr h="432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Nazhim Kalam</a:t>
                      </a:r>
                    </a:p>
                  </a:txBody>
                  <a:tcPr marL="0" marR="144594" marT="43378" marB="144594" anchor="ctr"/>
                </a:tc>
                <a:tc>
                  <a:txBody>
                    <a:bodyPr/>
                    <a:lstStyle/>
                    <a:p>
                      <a:r>
                        <a:rPr lang="en-US" sz="1600" cap="none" spc="0" dirty="0">
                          <a:solidFill>
                            <a:schemeClr val="tx1"/>
                          </a:solidFill>
                        </a:rPr>
                        <a:t>Software Engineer at Calcey</a:t>
                      </a:r>
                    </a:p>
                  </a:txBody>
                  <a:tcPr marL="0" marR="144594" marT="43378" marB="144594" anchor="ctr"/>
                </a:tc>
                <a:tc>
                  <a:txBody>
                    <a:bodyPr/>
                    <a:lstStyle/>
                    <a:p>
                      <a:r>
                        <a:rPr lang="en-US" sz="1600" cap="none" spc="0" dirty="0">
                          <a:solidFill>
                            <a:schemeClr val="tx1"/>
                          </a:solidFill>
                        </a:rPr>
                        <a:t>BSc in Computer Science (Undergraduate)</a:t>
                      </a:r>
                    </a:p>
                  </a:txBody>
                  <a:tcPr marL="0" marR="144594" marT="43378" marB="144594" anchor="ctr"/>
                </a:tc>
                <a:extLst>
                  <a:ext uri="{0D108BD9-81ED-4DB2-BD59-A6C34878D82A}">
                    <a16:rowId xmlns:a16="http://schemas.microsoft.com/office/drawing/2014/main" val="1936858622"/>
                  </a:ext>
                </a:extLst>
              </a:tr>
              <a:tr h="432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Anon.</a:t>
                      </a:r>
                    </a:p>
                  </a:txBody>
                  <a:tcPr marL="0" marR="144594" marT="43378" marB="144594" anchor="ctr"/>
                </a:tc>
                <a:tc>
                  <a:txBody>
                    <a:bodyPr/>
                    <a:lstStyle/>
                    <a:p>
                      <a:r>
                        <a:rPr lang="en-US" sz="1600" cap="none" spc="0" dirty="0">
                          <a:solidFill>
                            <a:schemeClr val="tx1"/>
                          </a:solidFill>
                        </a:rPr>
                        <a:t>Software Engineer at </a:t>
                      </a:r>
                      <a:r>
                        <a:rPr lang="en-US" sz="1600" cap="none" spc="0" dirty="0" err="1">
                          <a:solidFill>
                            <a:schemeClr val="tx1"/>
                          </a:solidFill>
                        </a:rPr>
                        <a:t>iTelaSoft</a:t>
                      </a:r>
                      <a:endParaRPr lang="en-US" sz="1600" cap="none" spc="0" dirty="0">
                        <a:solidFill>
                          <a:schemeClr val="tx1"/>
                        </a:solidFill>
                      </a:endParaRPr>
                    </a:p>
                  </a:txBody>
                  <a:tcPr marL="0" marR="144594" marT="43378" marB="144594" anchor="ctr"/>
                </a:tc>
                <a:tc>
                  <a:txBody>
                    <a:bodyPr/>
                    <a:lstStyle/>
                    <a:p>
                      <a:r>
                        <a:rPr lang="en-US" sz="1600" cap="none" spc="0" dirty="0">
                          <a:solidFill>
                            <a:schemeClr val="tx1"/>
                          </a:solidFill>
                        </a:rPr>
                        <a:t>BSc in Software Engineering</a:t>
                      </a:r>
                    </a:p>
                  </a:txBody>
                  <a:tcPr marL="0" marR="144594" marT="43378" marB="144594" anchor="ctr"/>
                </a:tc>
                <a:extLst>
                  <a:ext uri="{0D108BD9-81ED-4DB2-BD59-A6C34878D82A}">
                    <a16:rowId xmlns:a16="http://schemas.microsoft.com/office/drawing/2014/main" val="4233825120"/>
                  </a:ext>
                </a:extLst>
              </a:tr>
            </a:tbl>
          </a:graphicData>
        </a:graphic>
      </p:graphicFrame>
    </p:spTree>
    <p:extLst>
      <p:ext uri="{BB962C8B-B14F-4D97-AF65-F5344CB8AC3E}">
        <p14:creationId xmlns:p14="http://schemas.microsoft.com/office/powerpoint/2010/main" val="7363343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622610" y="253181"/>
            <a:ext cx="10678142" cy="674216"/>
          </a:xfrm>
        </p:spPr>
        <p:txBody>
          <a:bodyPr anchor="b">
            <a:normAutofit/>
          </a:bodyPr>
          <a:lstStyle/>
          <a:p>
            <a:r>
              <a:rPr lang="en-US" sz="3600" dirty="0"/>
              <a:t>Feedback Highlights</a:t>
            </a:r>
          </a:p>
        </p:txBody>
      </p:sp>
      <p:sp>
        <p:nvSpPr>
          <p:cNvPr id="8" name="Speech Bubble: Rectangle with Corners Rounded 7">
            <a:extLst>
              <a:ext uri="{FF2B5EF4-FFF2-40B4-BE49-F238E27FC236}">
                <a16:creationId xmlns:a16="http://schemas.microsoft.com/office/drawing/2014/main" id="{40E9725E-CE53-4702-B505-BBFBE689D5C1}"/>
              </a:ext>
            </a:extLst>
          </p:cNvPr>
          <p:cNvSpPr/>
          <p:nvPr/>
        </p:nvSpPr>
        <p:spPr>
          <a:xfrm>
            <a:off x="1966451" y="1195755"/>
            <a:ext cx="8259097" cy="2115258"/>
          </a:xfrm>
          <a:prstGeom prst="wedgeRoundRectCallout">
            <a:avLst>
              <a:gd name="adj1" fmla="val 37977"/>
              <a:gd name="adj2" fmla="val 68063"/>
              <a:gd name="adj3" fmla="val 16667"/>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“The gap of existing solutions utilizing only a single</a:t>
            </a:r>
          </a:p>
          <a:p>
            <a:pPr algn="ctr"/>
            <a:r>
              <a:rPr lang="en-US" sz="2000" b="1" dirty="0"/>
              <a:t>variable has been addressed extensively”</a:t>
            </a:r>
          </a:p>
          <a:p>
            <a:pPr algn="ctr"/>
            <a:endParaRPr lang="en-US" b="1" dirty="0"/>
          </a:p>
          <a:p>
            <a:pPr algn="ctr"/>
            <a:r>
              <a:rPr lang="en-US" b="1" dirty="0"/>
              <a:t>					- Lasal Jayawardane</a:t>
            </a:r>
          </a:p>
          <a:p>
            <a:pPr algn="ctr"/>
            <a:r>
              <a:rPr lang="en-US" b="1" dirty="0"/>
              <a:t>			       		     Data Scientist at 99x</a:t>
            </a:r>
          </a:p>
        </p:txBody>
      </p:sp>
      <p:sp>
        <p:nvSpPr>
          <p:cNvPr id="13" name="Speech Bubble: Rectangle with Corners Rounded 12">
            <a:extLst>
              <a:ext uri="{FF2B5EF4-FFF2-40B4-BE49-F238E27FC236}">
                <a16:creationId xmlns:a16="http://schemas.microsoft.com/office/drawing/2014/main" id="{E35DA714-F748-8B3E-B3D1-D8F5F4B5C970}"/>
              </a:ext>
            </a:extLst>
          </p:cNvPr>
          <p:cNvSpPr/>
          <p:nvPr/>
        </p:nvSpPr>
        <p:spPr>
          <a:xfrm>
            <a:off x="2118851" y="3997570"/>
            <a:ext cx="8259097" cy="2115258"/>
          </a:xfrm>
          <a:prstGeom prst="wedgeRoundRectCallout">
            <a:avLst>
              <a:gd name="adj1" fmla="val 37977"/>
              <a:gd name="adj2" fmla="val 68063"/>
              <a:gd name="adj3" fmla="val 16667"/>
            </a:avLst>
          </a:prstGeom>
          <a:solidFill>
            <a:srgbClr val="DD85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“Agreed with the identified research gaps. The</a:t>
            </a:r>
          </a:p>
          <a:p>
            <a:pPr algn="ctr"/>
            <a:r>
              <a:rPr lang="en-US" sz="2000" b="1" dirty="0"/>
              <a:t>current forecasting methodology lacks many factors</a:t>
            </a:r>
          </a:p>
          <a:p>
            <a:pPr algn="ctr"/>
            <a:r>
              <a:rPr lang="en-US" sz="2000" b="1" dirty="0"/>
              <a:t>required to accurately forecast rice prices"</a:t>
            </a:r>
          </a:p>
          <a:p>
            <a:pPr algn="ctr"/>
            <a:endParaRPr lang="en-US" b="1" dirty="0"/>
          </a:p>
          <a:p>
            <a:pPr algn="ctr"/>
            <a:r>
              <a:rPr lang="en-US" b="1" dirty="0"/>
              <a:t>					- Miss Sharmila Wijethunga</a:t>
            </a:r>
          </a:p>
          <a:p>
            <a:pPr algn="ctr"/>
            <a:r>
              <a:rPr lang="en-US" b="1" dirty="0"/>
              <a:t>			       	      ACMA (UK), CGMA</a:t>
            </a:r>
          </a:p>
        </p:txBody>
      </p:sp>
    </p:spTree>
    <p:extLst>
      <p:ext uri="{BB962C8B-B14F-4D97-AF65-F5344CB8AC3E}">
        <p14:creationId xmlns:p14="http://schemas.microsoft.com/office/powerpoint/2010/main" val="39752285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0" y="381001"/>
            <a:ext cx="12192000" cy="972312"/>
          </a:xfrm>
        </p:spPr>
        <p:txBody>
          <a:bodyPr anchor="b">
            <a:normAutofit/>
          </a:bodyPr>
          <a:lstStyle/>
          <a:p>
            <a:pPr algn="ctr"/>
            <a:r>
              <a:rPr lang="en-US" sz="4400" dirty="0"/>
              <a:t>Problems &amp; Challenges Faced</a:t>
            </a:r>
            <a:endParaRPr lang="en-US" sz="3300" dirty="0">
              <a:solidFill>
                <a:schemeClr val="accent1"/>
              </a:solidFill>
            </a:endParaRPr>
          </a:p>
        </p:txBody>
      </p:sp>
      <p:pic>
        <p:nvPicPr>
          <p:cNvPr id="4" name="Picture 3" descr="A screenshot of a video game&#10;&#10;Description automatically generated with medium confidence">
            <a:extLst>
              <a:ext uri="{FF2B5EF4-FFF2-40B4-BE49-F238E27FC236}">
                <a16:creationId xmlns:a16="http://schemas.microsoft.com/office/drawing/2014/main" id="{6B2027E4-5B2F-8C3A-4BCB-56554D8022F3}"/>
              </a:ext>
            </a:extLst>
          </p:cNvPr>
          <p:cNvPicPr>
            <a:picLocks noChangeAspect="1"/>
          </p:cNvPicPr>
          <p:nvPr/>
        </p:nvPicPr>
        <p:blipFill>
          <a:blip r:embed="rId3"/>
          <a:stretch>
            <a:fillRect/>
          </a:stretch>
        </p:blipFill>
        <p:spPr>
          <a:xfrm>
            <a:off x="1724031" y="1554163"/>
            <a:ext cx="8743938" cy="4922837"/>
          </a:xfrm>
          <a:prstGeom prst="rect">
            <a:avLst/>
          </a:prstGeom>
        </p:spPr>
      </p:pic>
    </p:spTree>
    <p:extLst>
      <p:ext uri="{BB962C8B-B14F-4D97-AF65-F5344CB8AC3E}">
        <p14:creationId xmlns:p14="http://schemas.microsoft.com/office/powerpoint/2010/main" val="22132581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nchor="b">
            <a:normAutofit/>
          </a:bodyPr>
          <a:lstStyle/>
          <a:p>
            <a:r>
              <a:rPr lang="en-US" sz="4400" dirty="0"/>
              <a:t>Conclusion</a:t>
            </a:r>
            <a:br>
              <a:rPr lang="en-US" sz="4400" dirty="0"/>
            </a:br>
            <a:r>
              <a:rPr lang="en-US" sz="3300" dirty="0">
                <a:solidFill>
                  <a:schemeClr val="accent1"/>
                </a:solidFill>
              </a:rPr>
              <a:t>Future Plans</a:t>
            </a:r>
          </a:p>
        </p:txBody>
      </p:sp>
      <p:sp>
        <p:nvSpPr>
          <p:cNvPr id="13" name="TextBox 12">
            <a:extLst>
              <a:ext uri="{FF2B5EF4-FFF2-40B4-BE49-F238E27FC236}">
                <a16:creationId xmlns:a16="http://schemas.microsoft.com/office/drawing/2014/main" id="{E0FA91B3-93B7-CE6E-1D93-221B16B63E11}"/>
              </a:ext>
            </a:extLst>
          </p:cNvPr>
          <p:cNvSpPr txBox="1"/>
          <p:nvPr/>
        </p:nvSpPr>
        <p:spPr>
          <a:xfrm>
            <a:off x="1167492" y="2140584"/>
            <a:ext cx="10719708" cy="5170646"/>
          </a:xfrm>
          <a:prstGeom prst="rect">
            <a:avLst/>
          </a:prstGeom>
          <a:noFill/>
        </p:spPr>
        <p:txBody>
          <a:bodyPr wrap="square">
            <a:spAutoFit/>
          </a:bodyPr>
          <a:lstStyle/>
          <a:p>
            <a:pPr marL="342900" indent="-342900">
              <a:lnSpc>
                <a:spcPct val="100000"/>
              </a:lnSpc>
              <a:spcBef>
                <a:spcPts val="600"/>
              </a:spcBef>
              <a:spcAft>
                <a:spcPts val="1200"/>
              </a:spcAft>
              <a:buFont typeface="Arial" panose="020B0604020202020204" pitchFamily="34" charset="0"/>
              <a:buChar char="•"/>
            </a:pPr>
            <a:r>
              <a:rPr lang="en-US" sz="2400" b="1" dirty="0"/>
              <a:t>A custom loss function that applies a penalty over the last 03 years of unstable prices due to government polices and an economic crisis (World Food Programme, 2022). </a:t>
            </a:r>
          </a:p>
          <a:p>
            <a:pPr marL="342900" indent="-342900">
              <a:lnSpc>
                <a:spcPct val="100000"/>
              </a:lnSpc>
              <a:spcBef>
                <a:spcPts val="600"/>
              </a:spcBef>
              <a:spcAft>
                <a:spcPts val="1200"/>
              </a:spcAft>
              <a:buFont typeface="Arial" panose="020B0604020202020204" pitchFamily="34" charset="0"/>
              <a:buChar char="•"/>
            </a:pPr>
            <a:r>
              <a:rPr lang="en-US" sz="2400" b="1" dirty="0"/>
              <a:t>A daily or weekly granularity can help capture short-term patterns.</a:t>
            </a:r>
          </a:p>
          <a:p>
            <a:pPr marL="342900" indent="-342900">
              <a:lnSpc>
                <a:spcPct val="100000"/>
              </a:lnSpc>
              <a:spcBef>
                <a:spcPts val="600"/>
              </a:spcBef>
              <a:spcAft>
                <a:spcPts val="1200"/>
              </a:spcAft>
              <a:buFont typeface="Arial" panose="020B0604020202020204" pitchFamily="34" charset="0"/>
              <a:buChar char="•"/>
            </a:pPr>
            <a:r>
              <a:rPr lang="en-US" sz="2400" b="1" dirty="0"/>
              <a:t>Extending the model to capture complexities such as government policies and the rice market monopoly in Sri Lanka.</a:t>
            </a:r>
          </a:p>
          <a:p>
            <a:pPr marL="342900" indent="-342900">
              <a:lnSpc>
                <a:spcPct val="100000"/>
              </a:lnSpc>
              <a:spcBef>
                <a:spcPts val="600"/>
              </a:spcBef>
              <a:spcAft>
                <a:spcPts val="1200"/>
              </a:spcAft>
              <a:buFont typeface="Arial" panose="020B0604020202020204" pitchFamily="34" charset="0"/>
              <a:buChar char="•"/>
            </a:pPr>
            <a:r>
              <a:rPr lang="en-US" sz="2400" b="1" dirty="0"/>
              <a:t>Using series of other markets.</a:t>
            </a:r>
          </a:p>
          <a:p>
            <a:pPr marL="342900" indent="-342900">
              <a:lnSpc>
                <a:spcPct val="100000"/>
              </a:lnSpc>
              <a:spcBef>
                <a:spcPts val="600"/>
              </a:spcBef>
              <a:spcAft>
                <a:spcPts val="1200"/>
              </a:spcAft>
              <a:buFont typeface="Arial" panose="020B0604020202020204" pitchFamily="34" charset="0"/>
              <a:buChar char="•"/>
            </a:pPr>
            <a:endParaRPr lang="en-US" sz="2400" b="1" dirty="0"/>
          </a:p>
          <a:p>
            <a:pPr marL="342900" indent="-342900">
              <a:lnSpc>
                <a:spcPct val="100000"/>
              </a:lnSpc>
              <a:spcBef>
                <a:spcPts val="600"/>
              </a:spcBef>
              <a:spcAft>
                <a:spcPts val="1200"/>
              </a:spcAft>
              <a:buFont typeface="Arial" panose="020B0604020202020204" pitchFamily="34" charset="0"/>
              <a:buChar char="•"/>
            </a:pPr>
            <a:endParaRPr lang="en-US" sz="2400" b="1" dirty="0"/>
          </a:p>
          <a:p>
            <a:pPr marL="342900" indent="-342900">
              <a:lnSpc>
                <a:spcPct val="100000"/>
              </a:lnSpc>
              <a:spcBef>
                <a:spcPts val="600"/>
              </a:spcBef>
              <a:spcAft>
                <a:spcPts val="1200"/>
              </a:spcAft>
              <a:buFont typeface="Arial" panose="020B0604020202020204" pitchFamily="34" charset="0"/>
              <a:buChar char="•"/>
            </a:pPr>
            <a:endParaRPr lang="en-US" sz="2400" b="1" dirty="0"/>
          </a:p>
        </p:txBody>
      </p:sp>
    </p:spTree>
    <p:extLst>
      <p:ext uri="{BB962C8B-B14F-4D97-AF65-F5344CB8AC3E}">
        <p14:creationId xmlns:p14="http://schemas.microsoft.com/office/powerpoint/2010/main" val="26788138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nchor="b">
            <a:normAutofit/>
          </a:bodyPr>
          <a:lstStyle/>
          <a:p>
            <a:r>
              <a:rPr lang="en-US" sz="4400" dirty="0"/>
              <a:t>Conclusion</a:t>
            </a:r>
            <a:br>
              <a:rPr lang="en-US" sz="4400" dirty="0"/>
            </a:br>
            <a:r>
              <a:rPr lang="en-US" sz="3300" dirty="0">
                <a:solidFill>
                  <a:schemeClr val="accent1"/>
                </a:solidFill>
              </a:rPr>
              <a:t>Existing and Acquired Skills</a:t>
            </a:r>
          </a:p>
        </p:txBody>
      </p:sp>
      <p:pic>
        <p:nvPicPr>
          <p:cNvPr id="9" name="Picture 8" descr="A picture containing text, screenshot, font, design&#10;&#10;Description automatically generated">
            <a:extLst>
              <a:ext uri="{FF2B5EF4-FFF2-40B4-BE49-F238E27FC236}">
                <a16:creationId xmlns:a16="http://schemas.microsoft.com/office/drawing/2014/main" id="{22F4E64D-09CB-E47A-0191-230FB4E6A2DF}"/>
              </a:ext>
            </a:extLst>
          </p:cNvPr>
          <p:cNvPicPr>
            <a:picLocks noChangeAspect="1"/>
          </p:cNvPicPr>
          <p:nvPr/>
        </p:nvPicPr>
        <p:blipFill>
          <a:blip r:embed="rId3"/>
          <a:stretch>
            <a:fillRect/>
          </a:stretch>
        </p:blipFill>
        <p:spPr>
          <a:xfrm>
            <a:off x="2067862" y="1706562"/>
            <a:ext cx="8353953" cy="4703275"/>
          </a:xfrm>
          <a:prstGeom prst="rect">
            <a:avLst/>
          </a:prstGeom>
        </p:spPr>
      </p:pic>
    </p:spTree>
    <p:extLst>
      <p:ext uri="{BB962C8B-B14F-4D97-AF65-F5344CB8AC3E}">
        <p14:creationId xmlns:p14="http://schemas.microsoft.com/office/powerpoint/2010/main" val="19286453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381000"/>
            <a:ext cx="9779183" cy="1325563"/>
          </a:xfrm>
        </p:spPr>
        <p:txBody>
          <a:bodyPr/>
          <a:lstStyle/>
          <a:p>
            <a:r>
              <a:rPr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792224"/>
            <a:ext cx="9779182" cy="4828031"/>
          </a:xfrm>
        </p:spPr>
        <p:txBody>
          <a:bodyPr vert="horz" lIns="91440" tIns="45720" rIns="91440" bIns="45720" rtlCol="0" anchor="t">
            <a:normAutofit lnSpcReduction="10000"/>
          </a:bodyPr>
          <a:lstStyle/>
          <a:p>
            <a:r>
              <a:rPr lang="en-US" dirty="0"/>
              <a:t>Problem Background</a:t>
            </a:r>
          </a:p>
          <a:p>
            <a:r>
              <a:rPr lang="en-US" dirty="0"/>
              <a:t>Research Gap</a:t>
            </a:r>
          </a:p>
          <a:p>
            <a:r>
              <a:rPr lang="en-US" dirty="0"/>
              <a:t>Solution</a:t>
            </a:r>
          </a:p>
          <a:p>
            <a:r>
              <a:rPr lang="en-US" dirty="0"/>
              <a:t>Prototype Demo</a:t>
            </a:r>
          </a:p>
          <a:p>
            <a:r>
              <a:rPr lang="en-US" dirty="0"/>
              <a:t>Testing</a:t>
            </a:r>
          </a:p>
          <a:p>
            <a:r>
              <a:rPr lang="en-US" dirty="0"/>
              <a:t>Evaluation</a:t>
            </a:r>
          </a:p>
          <a:p>
            <a:r>
              <a:rPr lang="en-US" dirty="0"/>
              <a:t>Problems and Challenges</a:t>
            </a:r>
          </a:p>
          <a:p>
            <a:r>
              <a:rPr lang="en-US" dirty="0"/>
              <a:t>Novelty</a:t>
            </a:r>
          </a:p>
          <a:p>
            <a:r>
              <a:rPr lang="en-US" dirty="0"/>
              <a:t>Future Plan</a:t>
            </a:r>
          </a:p>
          <a:p>
            <a:r>
              <a:rPr lang="en-US" dirty="0"/>
              <a:t>Summary</a:t>
            </a:r>
          </a:p>
        </p:txBody>
      </p:sp>
    </p:spTree>
    <p:extLst>
      <p:ext uri="{BB962C8B-B14F-4D97-AF65-F5344CB8AC3E}">
        <p14:creationId xmlns:p14="http://schemas.microsoft.com/office/powerpoint/2010/main" val="1325608595"/>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4F12-B6BE-F442-88D1-99DCF765BDDE}"/>
              </a:ext>
            </a:extLst>
          </p:cNvPr>
          <p:cNvSpPr>
            <a:spLocks noGrp="1"/>
          </p:cNvSpPr>
          <p:nvPr>
            <p:ph type="title"/>
          </p:nvPr>
        </p:nvSpPr>
        <p:spPr>
          <a:xfrm>
            <a:off x="1167492" y="381000"/>
            <a:ext cx="9779183" cy="826477"/>
          </a:xfrm>
        </p:spPr>
        <p:txBody>
          <a:bodyPr vert="horz" lIns="91440" tIns="45720" rIns="91440" bIns="45720" rtlCol="0" anchor="b">
            <a:normAutofit/>
          </a:bodyPr>
          <a:lstStyle/>
          <a:p>
            <a:r>
              <a:rPr lang="en-US" sz="4400" b="1" kern="1200" dirty="0">
                <a:latin typeface="+mj-lt"/>
                <a:ea typeface="+mj-ea"/>
                <a:cs typeface="+mj-cs"/>
              </a:rPr>
              <a:t>Novelty &amp; Contributions	</a:t>
            </a:r>
          </a:p>
        </p:txBody>
      </p:sp>
      <p:sp>
        <p:nvSpPr>
          <p:cNvPr id="21" name="TextBox 20">
            <a:extLst>
              <a:ext uri="{FF2B5EF4-FFF2-40B4-BE49-F238E27FC236}">
                <a16:creationId xmlns:a16="http://schemas.microsoft.com/office/drawing/2014/main" id="{B0C4C464-3A57-27A5-7655-E60DE66EBB7C}"/>
              </a:ext>
            </a:extLst>
          </p:cNvPr>
          <p:cNvSpPr txBox="1"/>
          <p:nvPr/>
        </p:nvSpPr>
        <p:spPr>
          <a:xfrm>
            <a:off x="1245325" y="1387015"/>
            <a:ext cx="10864898" cy="4770437"/>
          </a:xfrm>
          <a:prstGeom prst="rect">
            <a:avLst/>
          </a:prstGeom>
        </p:spPr>
        <p:txBody>
          <a:bodyPr vert="horz" lIns="91440" tIns="45720" rIns="91440" bIns="45720" rtlCol="0">
            <a:normAutofit fontScale="92500" lnSpcReduction="10000"/>
          </a:bodyPr>
          <a:lstStyle/>
          <a:p>
            <a:pPr marL="0">
              <a:lnSpc>
                <a:spcPct val="90000"/>
              </a:lnSpc>
              <a:spcAft>
                <a:spcPts val="600"/>
              </a:spcAft>
            </a:pPr>
            <a:r>
              <a:rPr lang="en-US" sz="2000" b="1" u="sng" dirty="0"/>
              <a:t>Domain Contributions</a:t>
            </a:r>
          </a:p>
          <a:p>
            <a:pPr marL="285750" indent="-285750">
              <a:lnSpc>
                <a:spcPct val="90000"/>
              </a:lnSpc>
              <a:spcAft>
                <a:spcPts val="600"/>
              </a:spcAft>
              <a:buFont typeface="Arial" panose="020B0604020202020204" pitchFamily="34" charset="0"/>
              <a:buChar char="•"/>
            </a:pPr>
            <a:r>
              <a:rPr lang="en-US" sz="2000" dirty="0"/>
              <a:t>The fulfillment of the lack of robust and accurate forecasting models for rice prices in Sri Lanka.</a:t>
            </a:r>
          </a:p>
          <a:p>
            <a:pPr marL="285750" indent="-285750">
              <a:lnSpc>
                <a:spcPct val="90000"/>
              </a:lnSpc>
              <a:spcAft>
                <a:spcPts val="600"/>
              </a:spcAft>
              <a:buFont typeface="Arial" panose="020B0604020202020204" pitchFamily="34" charset="0"/>
              <a:buChar char="•"/>
            </a:pPr>
            <a:r>
              <a:rPr lang="en-US" sz="2000" dirty="0"/>
              <a:t>The feature importance for factors like the season, lags, month, and so forth.</a:t>
            </a:r>
          </a:p>
          <a:p>
            <a:pPr>
              <a:lnSpc>
                <a:spcPct val="90000"/>
              </a:lnSpc>
              <a:spcAft>
                <a:spcPts val="600"/>
              </a:spcAft>
            </a:pPr>
            <a:endParaRPr lang="en-US" sz="2000" dirty="0"/>
          </a:p>
          <a:p>
            <a:pPr marL="0">
              <a:lnSpc>
                <a:spcPct val="90000"/>
              </a:lnSpc>
              <a:spcAft>
                <a:spcPts val="600"/>
              </a:spcAft>
            </a:pPr>
            <a:r>
              <a:rPr lang="en-US" sz="2000" b="1" u="sng" dirty="0"/>
              <a:t>Technical Contributions</a:t>
            </a:r>
          </a:p>
          <a:p>
            <a:pPr marL="285750" indent="-285750">
              <a:lnSpc>
                <a:spcPct val="90000"/>
              </a:lnSpc>
              <a:spcAft>
                <a:spcPts val="600"/>
              </a:spcAft>
              <a:buFont typeface="Arial" panose="020B0604020202020204" pitchFamily="34" charset="0"/>
              <a:buChar char="•"/>
            </a:pPr>
            <a:r>
              <a:rPr lang="en-US" sz="2000" dirty="0"/>
              <a:t>The use of a powerful transformer model capable of handling the complexities in forecasting rice prices that has been configured dynamically to this domain.</a:t>
            </a:r>
          </a:p>
          <a:p>
            <a:pPr marL="285750" indent="-285750">
              <a:lnSpc>
                <a:spcPct val="90000"/>
              </a:lnSpc>
              <a:spcAft>
                <a:spcPts val="600"/>
              </a:spcAft>
              <a:buFont typeface="Arial" panose="020B0604020202020204" pitchFamily="34" charset="0"/>
              <a:buChar char="•"/>
            </a:pPr>
            <a:r>
              <a:rPr lang="en-US" sz="2000" dirty="0"/>
              <a:t>The fulfillment of the absence of a multivariate approach to rice price forecasting in Sri Lanka.</a:t>
            </a:r>
          </a:p>
          <a:p>
            <a:pPr>
              <a:lnSpc>
                <a:spcPct val="90000"/>
              </a:lnSpc>
              <a:spcAft>
                <a:spcPts val="600"/>
              </a:spcAft>
            </a:pPr>
            <a:endParaRPr lang="en-US" sz="2000" dirty="0"/>
          </a:p>
          <a:p>
            <a:pPr>
              <a:lnSpc>
                <a:spcPct val="90000"/>
              </a:lnSpc>
              <a:spcAft>
                <a:spcPts val="600"/>
              </a:spcAft>
            </a:pPr>
            <a:r>
              <a:rPr lang="en-US" sz="2000" b="1" u="sng" dirty="0"/>
              <a:t>Additional Contributions</a:t>
            </a:r>
          </a:p>
          <a:p>
            <a:pPr marL="285750" indent="-285750">
              <a:lnSpc>
                <a:spcPct val="90000"/>
              </a:lnSpc>
              <a:spcAft>
                <a:spcPts val="600"/>
              </a:spcAft>
              <a:buFont typeface="Arial" panose="020B0604020202020204" pitchFamily="34" charset="0"/>
              <a:buChar char="•"/>
            </a:pPr>
            <a:r>
              <a:rPr lang="en-US" sz="2000" dirty="0"/>
              <a:t>A generalized class to that simplifies the implementation of the TFT model for monthly forecasting.</a:t>
            </a:r>
          </a:p>
          <a:p>
            <a:pPr marL="285750" indent="-285750">
              <a:lnSpc>
                <a:spcPct val="90000"/>
              </a:lnSpc>
              <a:spcAft>
                <a:spcPts val="600"/>
              </a:spcAft>
              <a:buFont typeface="Arial" panose="020B0604020202020204" pitchFamily="34" charset="0"/>
              <a:buChar char="•"/>
            </a:pPr>
            <a:r>
              <a:rPr lang="en-US" sz="2000" dirty="0"/>
              <a:t>The comparison of metrics on statistical models and a deep learning model for the domain.</a:t>
            </a:r>
          </a:p>
          <a:p>
            <a:pPr marL="285750" indent="-285750">
              <a:lnSpc>
                <a:spcPct val="90000"/>
              </a:lnSpc>
              <a:spcAft>
                <a:spcPts val="600"/>
              </a:spcAft>
              <a:buFont typeface="Arial" panose="020B0604020202020204" pitchFamily="34" charset="0"/>
              <a:buChar char="•"/>
            </a:pPr>
            <a:r>
              <a:rPr lang="en-US" sz="2000" dirty="0"/>
              <a:t>A web scraper for diesel prices in Sri Lanka.</a:t>
            </a:r>
          </a:p>
          <a:p>
            <a:pPr marL="285750" indent="-285750">
              <a:lnSpc>
                <a:spcPct val="90000"/>
              </a:lnSpc>
              <a:spcAft>
                <a:spcPts val="600"/>
              </a:spcAft>
              <a:buFont typeface="Arial" panose="020B0604020202020204" pitchFamily="34" charset="0"/>
              <a:buChar char="•"/>
            </a:pPr>
            <a:r>
              <a:rPr lang="en-US" sz="2000" dirty="0"/>
              <a:t>Sri Lankan multivariate time series dataset for rice prices and potential covariates.</a:t>
            </a:r>
          </a:p>
        </p:txBody>
      </p:sp>
    </p:spTree>
    <p:extLst>
      <p:ext uri="{BB962C8B-B14F-4D97-AF65-F5344CB8AC3E}">
        <p14:creationId xmlns:p14="http://schemas.microsoft.com/office/powerpoint/2010/main" val="2075948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
                                            <p:txEl>
                                              <p:pRg st="4" end="4"/>
                                            </p:txEl>
                                          </p:spTgt>
                                        </p:tgtEl>
                                        <p:attrNameLst>
                                          <p:attrName>style.visibility</p:attrName>
                                        </p:attrNameLst>
                                      </p:cBhvr>
                                      <p:to>
                                        <p:strVal val="visible"/>
                                      </p:to>
                                    </p:set>
                                    <p:animEffect transition="in" filter="fade">
                                      <p:cBhvr>
                                        <p:cTn id="18" dur="500"/>
                                        <p:tgtEl>
                                          <p:spTgt spid="21">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xEl>
                                              <p:pRg st="5" end="5"/>
                                            </p:txEl>
                                          </p:spTgt>
                                        </p:tgtEl>
                                        <p:attrNameLst>
                                          <p:attrName>style.visibility</p:attrName>
                                        </p:attrNameLst>
                                      </p:cBhvr>
                                      <p:to>
                                        <p:strVal val="visible"/>
                                      </p:to>
                                    </p:set>
                                    <p:animEffect transition="in" filter="fade">
                                      <p:cBhvr>
                                        <p:cTn id="21" dur="500"/>
                                        <p:tgtEl>
                                          <p:spTgt spid="21">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xEl>
                                              <p:pRg st="6" end="6"/>
                                            </p:txEl>
                                          </p:spTgt>
                                        </p:tgtEl>
                                        <p:attrNameLst>
                                          <p:attrName>style.visibility</p:attrName>
                                        </p:attrNameLst>
                                      </p:cBhvr>
                                      <p:to>
                                        <p:strVal val="visible"/>
                                      </p:to>
                                    </p:set>
                                    <p:animEffect transition="in" filter="fade">
                                      <p:cBhvr>
                                        <p:cTn id="24" dur="500"/>
                                        <p:tgtEl>
                                          <p:spTgt spid="21">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1">
                                            <p:txEl>
                                              <p:pRg st="8" end="8"/>
                                            </p:txEl>
                                          </p:spTgt>
                                        </p:tgtEl>
                                        <p:attrNameLst>
                                          <p:attrName>style.visibility</p:attrName>
                                        </p:attrNameLst>
                                      </p:cBhvr>
                                      <p:to>
                                        <p:strVal val="visible"/>
                                      </p:to>
                                    </p:set>
                                    <p:animEffect transition="in" filter="fade">
                                      <p:cBhvr>
                                        <p:cTn id="29" dur="500"/>
                                        <p:tgtEl>
                                          <p:spTgt spid="21">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xEl>
                                              <p:pRg st="9" end="9"/>
                                            </p:txEl>
                                          </p:spTgt>
                                        </p:tgtEl>
                                        <p:attrNameLst>
                                          <p:attrName>style.visibility</p:attrName>
                                        </p:attrNameLst>
                                      </p:cBhvr>
                                      <p:to>
                                        <p:strVal val="visible"/>
                                      </p:to>
                                    </p:set>
                                    <p:animEffect transition="in" filter="fade">
                                      <p:cBhvr>
                                        <p:cTn id="32" dur="500"/>
                                        <p:tgtEl>
                                          <p:spTgt spid="21">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xEl>
                                              <p:pRg st="10" end="10"/>
                                            </p:txEl>
                                          </p:spTgt>
                                        </p:tgtEl>
                                        <p:attrNameLst>
                                          <p:attrName>style.visibility</p:attrName>
                                        </p:attrNameLst>
                                      </p:cBhvr>
                                      <p:to>
                                        <p:strVal val="visible"/>
                                      </p:to>
                                    </p:set>
                                    <p:animEffect transition="in" filter="fade">
                                      <p:cBhvr>
                                        <p:cTn id="35" dur="500"/>
                                        <p:tgtEl>
                                          <p:spTgt spid="21">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xEl>
                                              <p:pRg st="11" end="11"/>
                                            </p:txEl>
                                          </p:spTgt>
                                        </p:tgtEl>
                                        <p:attrNameLst>
                                          <p:attrName>style.visibility</p:attrName>
                                        </p:attrNameLst>
                                      </p:cBhvr>
                                      <p:to>
                                        <p:strVal val="visible"/>
                                      </p:to>
                                    </p:set>
                                    <p:animEffect transition="in" filter="fade">
                                      <p:cBhvr>
                                        <p:cTn id="38" dur="500"/>
                                        <p:tgtEl>
                                          <p:spTgt spid="21">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xEl>
                                              <p:pRg st="12" end="12"/>
                                            </p:txEl>
                                          </p:spTgt>
                                        </p:tgtEl>
                                        <p:attrNameLst>
                                          <p:attrName>style.visibility</p:attrName>
                                        </p:attrNameLst>
                                      </p:cBhvr>
                                      <p:to>
                                        <p:strVal val="visible"/>
                                      </p:to>
                                    </p:set>
                                    <p:animEffect transition="in" filter="fade">
                                      <p:cBhvr>
                                        <p:cTn id="41" dur="500"/>
                                        <p:tgtEl>
                                          <p:spTgt spid="2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DF033FA-9FC1-2275-0049-94DD74AB7B80}"/>
              </a:ext>
            </a:extLst>
          </p:cNvPr>
          <p:cNvPicPr>
            <a:picLocks noChangeAspect="1"/>
          </p:cNvPicPr>
          <p:nvPr/>
        </p:nvPicPr>
        <p:blipFill rotWithShape="1">
          <a:blip r:embed="rId3"/>
          <a:srcRect/>
          <a:stretch/>
        </p:blipFill>
        <p:spPr>
          <a:xfrm>
            <a:off x="20" y="10"/>
            <a:ext cx="12191980" cy="6857990"/>
          </a:xfrm>
          <a:prstGeom prst="rect">
            <a:avLst/>
          </a:prstGeom>
          <a:noFill/>
        </p:spPr>
      </p:pic>
    </p:spTree>
    <p:extLst>
      <p:ext uri="{BB962C8B-B14F-4D97-AF65-F5344CB8AC3E}">
        <p14:creationId xmlns:p14="http://schemas.microsoft.com/office/powerpoint/2010/main" val="3827161840"/>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a:t>Mohamed Luqman Farhat Rumaiz</a:t>
            </a:r>
          </a:p>
          <a:p>
            <a:r>
              <a:rPr lang="en-US"/>
              <a:t>luqman.rumaiz@gmail.com</a:t>
            </a:r>
          </a:p>
        </p:txBody>
      </p:sp>
    </p:spTree>
    <p:extLst>
      <p:ext uri="{BB962C8B-B14F-4D97-AF65-F5344CB8AC3E}">
        <p14:creationId xmlns:p14="http://schemas.microsoft.com/office/powerpoint/2010/main" val="926184573"/>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1167492" y="381000"/>
            <a:ext cx="9779183" cy="1325563"/>
          </a:xfrm>
        </p:spPr>
        <p:txBody>
          <a:bodyPr anchor="b">
            <a:normAutofit/>
          </a:bodyPr>
          <a:lstStyle/>
          <a:p>
            <a:r>
              <a:rPr lang="en-US" dirty="0"/>
              <a:t>References</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1167493" y="2087563"/>
            <a:ext cx="9779182" cy="3860655"/>
          </a:xfrm>
        </p:spPr>
        <p:txBody>
          <a:bodyPr>
            <a:normAutofit fontScale="92500" lnSpcReduction="20000"/>
          </a:bodyPr>
          <a:lstStyle/>
          <a:p>
            <a:pPr marL="514350" indent="-514350">
              <a:spcAft>
                <a:spcPts val="600"/>
              </a:spcAft>
              <a:buFont typeface="+mj-lt"/>
              <a:buAutoNum type="arabicPeriod"/>
            </a:pPr>
            <a:r>
              <a:rPr lang="en-US" sz="2000" dirty="0"/>
              <a:t>International Trade Administration. (2021). Sri Lanka - Agricultural Sector. Available from https://www.trade.gov/country-commercial-guides/sri-lanka-agricultural-sector [Accessed 19 October 2022].</a:t>
            </a:r>
          </a:p>
          <a:p>
            <a:pPr marL="514350" indent="-514350">
              <a:spcAft>
                <a:spcPts val="600"/>
              </a:spcAft>
              <a:buFont typeface="+mj-lt"/>
              <a:buAutoNum type="arabicPeriod"/>
            </a:pPr>
            <a:r>
              <a:rPr lang="en-US" sz="2000" dirty="0" err="1"/>
              <a:t>Hathurusingha</a:t>
            </a:r>
            <a:r>
              <a:rPr lang="en-US" sz="2000" dirty="0"/>
              <a:t>, C., Abdelhamid, N. and </a:t>
            </a:r>
            <a:r>
              <a:rPr lang="en-US" sz="2000" dirty="0" err="1"/>
              <a:t>Airehrour</a:t>
            </a:r>
            <a:r>
              <a:rPr lang="en-US" sz="2000" dirty="0"/>
              <a:t>, D. (2019). Forecasting Models Based on Data Analytics for Predicting Rice Price Volatility: A Case Study of the Sri Lankan Rice Market. Journal of Information &amp; Knowledge Management, 18, 1950006. Available from </a:t>
            </a:r>
            <a:r>
              <a:rPr lang="en-US" sz="2000" dirty="0">
                <a:hlinkClick r:id="rId2"/>
              </a:rPr>
              <a:t>https://doi.org/10.1142/S0219649219500060</a:t>
            </a:r>
            <a:r>
              <a:rPr lang="en-US" sz="2000" dirty="0"/>
              <a:t>.</a:t>
            </a:r>
          </a:p>
          <a:p>
            <a:pPr marL="514350" indent="-514350">
              <a:spcAft>
                <a:spcPts val="600"/>
              </a:spcAft>
              <a:buFont typeface="+mj-lt"/>
              <a:buAutoNum type="arabicPeriod"/>
            </a:pPr>
            <a:r>
              <a:rPr lang="en-US" sz="2000" dirty="0"/>
              <a:t>Bowman, C. and Husain, A.M. (2004). Forecasting Commodity Prices: Futures Versus Judgment.</a:t>
            </a:r>
          </a:p>
          <a:p>
            <a:pPr marL="514350" indent="-514350">
              <a:spcAft>
                <a:spcPts val="600"/>
              </a:spcAft>
              <a:buFont typeface="+mj-lt"/>
              <a:buAutoNum type="arabicPeriod"/>
            </a:pPr>
            <a:r>
              <a:rPr lang="en-US" sz="2000" dirty="0"/>
              <a:t>World Food Programme. (2022). Food crisis in Sri Lanka likely to worsen amid poor agricultural production, price spikes and ongoing economic crisis, FAO and WFP warn | World Food Programme. Available from https://www.wfp.org/news/food-crisis-sri-lanka-likely-worsen-amid-poor-agricultural-production-price-spikes-and-ongoing [Accessed 6 October 2022].</a:t>
            </a:r>
          </a:p>
          <a:p>
            <a:pPr marL="514350" indent="-514350">
              <a:spcAft>
                <a:spcPts val="600"/>
              </a:spcAft>
              <a:buFont typeface="+mj-lt"/>
              <a:buAutoNum type="arabicPeriod"/>
            </a:pPr>
            <a:endParaRPr lang="en-US" sz="2000" dirty="0"/>
          </a:p>
        </p:txBody>
      </p:sp>
    </p:spTree>
    <p:extLst>
      <p:ext uri="{BB962C8B-B14F-4D97-AF65-F5344CB8AC3E}">
        <p14:creationId xmlns:p14="http://schemas.microsoft.com/office/powerpoint/2010/main" val="124837211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Problem Background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77500" lnSpcReduction="20000"/>
          </a:bodyPr>
          <a:lstStyle/>
          <a:p>
            <a:pPr marL="342900" indent="-342900">
              <a:buFont typeface="Arial" panose="020B0604020202020204" pitchFamily="34" charset="0"/>
              <a:buChar char="•"/>
            </a:pPr>
            <a:r>
              <a:rPr lang="en-US" b="1" dirty="0"/>
              <a:t>The rice industry in Sri Lanka is a major contributor to the country's economy. It provides 7.4% of the GDP and 30% of Sri Lanka’s workforce belong to this field (Sri Lanka - Agricultural Sector, 2021). </a:t>
            </a:r>
          </a:p>
          <a:p>
            <a:pPr marL="342900" indent="-342900">
              <a:buFont typeface="Arial" panose="020B0604020202020204" pitchFamily="34" charset="0"/>
              <a:buChar char="•"/>
            </a:pPr>
            <a:r>
              <a:rPr lang="en-US" b="1" dirty="0"/>
              <a:t>However, the rice market is prone to fluctuations in price due to a variety of factors such as production costs, farm gate prices, weather conditions, government policies, etc.… (</a:t>
            </a:r>
            <a:r>
              <a:rPr lang="en-US" b="1" dirty="0" err="1"/>
              <a:t>Hathurusingha</a:t>
            </a:r>
            <a:r>
              <a:rPr lang="en-US" b="1" dirty="0"/>
              <a:t>, Abdelhamid and </a:t>
            </a:r>
            <a:r>
              <a:rPr lang="en-US" b="1" dirty="0" err="1"/>
              <a:t>Airehrour</a:t>
            </a:r>
            <a:r>
              <a:rPr lang="en-US" b="1" dirty="0"/>
              <a:t>, 2019).</a:t>
            </a:r>
          </a:p>
          <a:p>
            <a:pPr marL="342900" indent="-342900">
              <a:buFont typeface="Arial" panose="020B0604020202020204" pitchFamily="34" charset="0"/>
              <a:buChar char="•"/>
            </a:pPr>
            <a:r>
              <a:rPr lang="en-US" b="1" dirty="0"/>
              <a:t>Accurate price forecasting is essential for farmers and agricultural businesses to make informed decisions about their operations and for policy makers to better policies.</a:t>
            </a:r>
          </a:p>
        </p:txBody>
      </p:sp>
    </p:spTree>
    <p:extLst>
      <p:ext uri="{BB962C8B-B14F-4D97-AF65-F5344CB8AC3E}">
        <p14:creationId xmlns:p14="http://schemas.microsoft.com/office/powerpoint/2010/main" val="16397991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0"/>
            <a:ext cx="9779183" cy="1325563"/>
          </a:xfrm>
        </p:spPr>
        <p:txBody>
          <a:bodyPr anchor="b">
            <a:normAutofit/>
          </a:bodyPr>
          <a:lstStyle/>
          <a:p>
            <a:r>
              <a:rPr lang="en-US" dirty="0"/>
              <a:t>Research Gap</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1167492" y="2477321"/>
            <a:ext cx="10356951" cy="3436483"/>
          </a:xfrm>
        </p:spPr>
        <p:txBody>
          <a:bodyPr vert="horz" lIns="91440" tIns="45720" rIns="91440" bIns="45720" rtlCol="0">
            <a:noAutofit/>
          </a:bodyPr>
          <a:lstStyle/>
          <a:p>
            <a:pPr marL="285750" indent="-285750">
              <a:lnSpc>
                <a:spcPct val="100000"/>
              </a:lnSpc>
              <a:spcAft>
                <a:spcPts val="1000"/>
              </a:spcAft>
              <a:buFont typeface="Arial" panose="020B0604020202020204" pitchFamily="34" charset="0"/>
              <a:buChar char="•"/>
            </a:pPr>
            <a:r>
              <a:rPr lang="en-US" sz="2000" b="1" dirty="0"/>
              <a:t>In the context of Sri Lanka, the current research on price forecasting models predominantly utilizes univariate models.</a:t>
            </a:r>
          </a:p>
          <a:p>
            <a:pPr marL="742950" lvl="1" indent="-285750">
              <a:lnSpc>
                <a:spcPct val="100000"/>
              </a:lnSpc>
              <a:spcAft>
                <a:spcPts val="1000"/>
              </a:spcAft>
              <a:buFont typeface="Arial" panose="020B0604020202020204" pitchFamily="34" charset="0"/>
              <a:buChar char="•"/>
            </a:pPr>
            <a:r>
              <a:rPr lang="en-US" b="1" dirty="0">
                <a:solidFill>
                  <a:schemeClr val="bg1"/>
                </a:solidFill>
              </a:rPr>
              <a:t>This however is not ideal as commodity prices are affected by a multitude of factors (Bowman and Husain, 2004).</a:t>
            </a:r>
          </a:p>
          <a:p>
            <a:pPr marL="285750" indent="-285750">
              <a:lnSpc>
                <a:spcPct val="100000"/>
              </a:lnSpc>
              <a:spcAft>
                <a:spcPts val="1000"/>
              </a:spcAft>
              <a:buFont typeface="Arial" panose="020B0604020202020204" pitchFamily="34" charset="0"/>
              <a:buChar char="•"/>
            </a:pPr>
            <a:r>
              <a:rPr lang="en-US" sz="2000" b="1" dirty="0"/>
              <a:t>There are a few multivariate models done on this domain but are not dynamic to Sri Lanka.</a:t>
            </a:r>
          </a:p>
          <a:p>
            <a:pPr marL="285750" indent="-285750">
              <a:lnSpc>
                <a:spcPct val="100000"/>
              </a:lnSpc>
              <a:spcAft>
                <a:spcPts val="1000"/>
              </a:spcAft>
              <a:buFont typeface="Arial" panose="020B0604020202020204" pitchFamily="34" charset="0"/>
              <a:buChar char="•"/>
            </a:pPr>
            <a:r>
              <a:rPr lang="en-US" sz="2000" b="1" dirty="0"/>
              <a:t>There is also a lack of research that utilizes Transfer Learning (Transformer Based Architectures) for commodity price forecasting.</a:t>
            </a:r>
          </a:p>
        </p:txBody>
      </p:sp>
    </p:spTree>
    <p:extLst>
      <p:ext uri="{BB962C8B-B14F-4D97-AF65-F5344CB8AC3E}">
        <p14:creationId xmlns:p14="http://schemas.microsoft.com/office/powerpoint/2010/main" val="34467973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8E29071-3A33-5ACC-E453-7FAECC3BD1A3}"/>
              </a:ext>
            </a:extLst>
          </p:cNvPr>
          <p:cNvSpPr txBox="1">
            <a:spLocks/>
          </p:cNvSpPr>
          <p:nvPr/>
        </p:nvSpPr>
        <p:spPr>
          <a:xfrm>
            <a:off x="941582" y="317406"/>
            <a:ext cx="9779183" cy="68400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4400" dirty="0"/>
              <a:t>Concept Map</a:t>
            </a:r>
            <a:endParaRPr lang="en-US" sz="4500" dirty="0"/>
          </a:p>
        </p:txBody>
      </p:sp>
      <p:pic>
        <p:nvPicPr>
          <p:cNvPr id="13" name="Picture 12" descr="A screenshot of a computer&#10;&#10;Description automatically generated with medium confidence">
            <a:extLst>
              <a:ext uri="{FF2B5EF4-FFF2-40B4-BE49-F238E27FC236}">
                <a16:creationId xmlns:a16="http://schemas.microsoft.com/office/drawing/2014/main" id="{5844366B-71EB-3669-B00A-74A022995FEE}"/>
              </a:ext>
            </a:extLst>
          </p:cNvPr>
          <p:cNvPicPr>
            <a:picLocks noChangeAspect="1"/>
          </p:cNvPicPr>
          <p:nvPr/>
        </p:nvPicPr>
        <p:blipFill>
          <a:blip r:embed="rId2"/>
          <a:stretch>
            <a:fillRect/>
          </a:stretch>
        </p:blipFill>
        <p:spPr>
          <a:xfrm>
            <a:off x="941582" y="893379"/>
            <a:ext cx="10899389" cy="6469117"/>
          </a:xfrm>
          <a:prstGeom prst="rect">
            <a:avLst/>
          </a:prstGeom>
        </p:spPr>
      </p:pic>
    </p:spTree>
    <p:extLst>
      <p:ext uri="{BB962C8B-B14F-4D97-AF65-F5344CB8AC3E}">
        <p14:creationId xmlns:p14="http://schemas.microsoft.com/office/powerpoint/2010/main" val="22108304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A739-2C63-0E17-20CB-26D4B1C5B070}"/>
              </a:ext>
            </a:extLst>
          </p:cNvPr>
          <p:cNvSpPr>
            <a:spLocks noGrp="1"/>
          </p:cNvSpPr>
          <p:nvPr>
            <p:ph type="title"/>
          </p:nvPr>
        </p:nvSpPr>
        <p:spPr>
          <a:xfrm>
            <a:off x="1798721" y="2090445"/>
            <a:ext cx="8594558" cy="2810460"/>
          </a:xfrm>
        </p:spPr>
        <p:txBody>
          <a:bodyPr/>
          <a:lstStyle/>
          <a:p>
            <a:r>
              <a:rPr lang="en-US" sz="2800" dirty="0"/>
              <a:t>This study aims to develop and assess a multivariate time series model for forecasting rice prices in Sri Lanka.</a:t>
            </a:r>
          </a:p>
        </p:txBody>
      </p:sp>
      <p:sp>
        <p:nvSpPr>
          <p:cNvPr id="3" name="Text Placeholder 2">
            <a:extLst>
              <a:ext uri="{FF2B5EF4-FFF2-40B4-BE49-F238E27FC236}">
                <a16:creationId xmlns:a16="http://schemas.microsoft.com/office/drawing/2014/main" id="{37BF397E-2899-3D14-8E6F-B556EB5434FB}"/>
              </a:ext>
            </a:extLst>
          </p:cNvPr>
          <p:cNvSpPr>
            <a:spLocks noGrp="1"/>
          </p:cNvSpPr>
          <p:nvPr>
            <p:ph type="body" sz="quarter" idx="13"/>
          </p:nvPr>
        </p:nvSpPr>
        <p:spPr>
          <a:xfrm>
            <a:off x="434423" y="1095303"/>
            <a:ext cx="1364297" cy="1094521"/>
          </a:xfrm>
        </p:spPr>
        <p:txBody>
          <a:bodyPr/>
          <a:lstStyle/>
          <a:p>
            <a:r>
              <a:rPr lang="en-US" dirty="0"/>
              <a:t>“</a:t>
            </a:r>
          </a:p>
        </p:txBody>
      </p:sp>
      <p:sp>
        <p:nvSpPr>
          <p:cNvPr id="5" name="Text Placeholder 4">
            <a:extLst>
              <a:ext uri="{FF2B5EF4-FFF2-40B4-BE49-F238E27FC236}">
                <a16:creationId xmlns:a16="http://schemas.microsoft.com/office/drawing/2014/main" id="{9CBF1922-34AC-D1C4-6C5A-25DE5A647F49}"/>
              </a:ext>
            </a:extLst>
          </p:cNvPr>
          <p:cNvSpPr>
            <a:spLocks noGrp="1"/>
          </p:cNvSpPr>
          <p:nvPr>
            <p:ph type="body" sz="quarter" idx="15"/>
          </p:nvPr>
        </p:nvSpPr>
        <p:spPr>
          <a:xfrm>
            <a:off x="9938302" y="3739709"/>
            <a:ext cx="1364297" cy="1094521"/>
          </a:xfrm>
        </p:spPr>
        <p:txBody>
          <a:bodyPr/>
          <a:lstStyle/>
          <a:p>
            <a:r>
              <a:rPr lang="en-US" dirty="0"/>
              <a:t>”</a:t>
            </a:r>
          </a:p>
        </p:txBody>
      </p:sp>
      <p:sp>
        <p:nvSpPr>
          <p:cNvPr id="9" name="Title 1">
            <a:extLst>
              <a:ext uri="{FF2B5EF4-FFF2-40B4-BE49-F238E27FC236}">
                <a16:creationId xmlns:a16="http://schemas.microsoft.com/office/drawing/2014/main" id="{E51BE254-79E2-1C22-9EC1-28B4FB9832A7}"/>
              </a:ext>
            </a:extLst>
          </p:cNvPr>
          <p:cNvSpPr txBox="1">
            <a:spLocks/>
          </p:cNvSpPr>
          <p:nvPr/>
        </p:nvSpPr>
        <p:spPr>
          <a:xfrm>
            <a:off x="1206408" y="923337"/>
            <a:ext cx="9779183" cy="68400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4400" dirty="0">
                <a:solidFill>
                  <a:schemeClr val="bg1"/>
                </a:solidFill>
              </a:rPr>
              <a:t>Aim</a:t>
            </a:r>
            <a:r>
              <a:rPr lang="en-US" sz="4500" dirty="0">
                <a:solidFill>
                  <a:schemeClr val="bg1"/>
                </a:solidFill>
              </a:rPr>
              <a:t> of SriOryzaugur</a:t>
            </a:r>
            <a:endParaRPr lang="en-US" sz="4400" dirty="0">
              <a:solidFill>
                <a:schemeClr val="bg1"/>
              </a:solidFill>
            </a:endParaRPr>
          </a:p>
        </p:txBody>
      </p:sp>
    </p:spTree>
    <p:extLst>
      <p:ext uri="{BB962C8B-B14F-4D97-AF65-F5344CB8AC3E}">
        <p14:creationId xmlns:p14="http://schemas.microsoft.com/office/powerpoint/2010/main" val="25668707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E568-464C-CAE4-6DAC-E0B960A1ABDA}"/>
              </a:ext>
            </a:extLst>
          </p:cNvPr>
          <p:cNvSpPr>
            <a:spLocks noGrp="1"/>
          </p:cNvSpPr>
          <p:nvPr>
            <p:ph type="title"/>
          </p:nvPr>
        </p:nvSpPr>
        <p:spPr>
          <a:xfrm>
            <a:off x="519792" y="381000"/>
            <a:ext cx="9779183" cy="1325563"/>
          </a:xfrm>
        </p:spPr>
        <p:txBody>
          <a:bodyPr anchor="b">
            <a:normAutofit/>
          </a:bodyPr>
          <a:lstStyle/>
          <a:p>
            <a:r>
              <a:rPr lang="en-US" dirty="0"/>
              <a:t>Proposed Solution</a:t>
            </a:r>
          </a:p>
        </p:txBody>
      </p:sp>
      <p:sp>
        <p:nvSpPr>
          <p:cNvPr id="62" name="Title 1">
            <a:extLst>
              <a:ext uri="{FF2B5EF4-FFF2-40B4-BE49-F238E27FC236}">
                <a16:creationId xmlns:a16="http://schemas.microsoft.com/office/drawing/2014/main" id="{CE072ADA-D3F9-2C42-17DC-3208BEE7F2B0}"/>
              </a:ext>
            </a:extLst>
          </p:cNvPr>
          <p:cNvSpPr>
            <a:spLocks noGrp="1"/>
          </p:cNvSpPr>
          <p:nvPr>
            <p:ph idx="1"/>
          </p:nvPr>
        </p:nvSpPr>
        <p:spPr>
          <a:xfrm>
            <a:off x="622903" y="2087563"/>
            <a:ext cx="9780587" cy="4239665"/>
          </a:xfrm>
        </p:spPr>
        <p:txBody>
          <a:bodyPr/>
          <a:lstStyle/>
          <a:p>
            <a:pPr marL="342900" indent="-342900" algn="just">
              <a:spcAft>
                <a:spcPts val="1200"/>
              </a:spcAft>
              <a:buFont typeface="Arial" panose="020B0604020202020204" pitchFamily="34" charset="0"/>
              <a:buChar char="•"/>
            </a:pPr>
            <a:r>
              <a:rPr lang="en-US" sz="2400" dirty="0"/>
              <a:t>In this study, a comprehensive multivariate approach is proposed for forecasting rice prices in Sri Lanka. </a:t>
            </a:r>
          </a:p>
          <a:p>
            <a:pPr marL="342900" indent="-342900" algn="just">
              <a:spcAft>
                <a:spcPts val="1200"/>
              </a:spcAft>
              <a:buFont typeface="Arial" panose="020B0604020202020204" pitchFamily="34" charset="0"/>
              <a:buChar char="•"/>
            </a:pPr>
            <a:r>
              <a:rPr lang="en-US" sz="2400" dirty="0"/>
              <a:t>This approach uses time series analysis and considers historical price data, paddy production levels, farm gate prices, fuel prices, exchange rates, and money supply in order to generate an accurate prediction of the future rice prices in the region.</a:t>
            </a:r>
          </a:p>
          <a:p>
            <a:pPr marL="342900" indent="-342900" algn="just">
              <a:spcAft>
                <a:spcPts val="1200"/>
              </a:spcAft>
              <a:buFont typeface="Arial" panose="020B0604020202020204" pitchFamily="34" charset="0"/>
              <a:buChar char="•"/>
            </a:pPr>
            <a:r>
              <a:rPr lang="en-US" sz="2400" dirty="0"/>
              <a:t>The Temporal Fusion Transformer (TFT) model will be utilized as the core forecasting model to make more accurate and reliable rice price predictions, this is because it is highly effective capturing complex interdependencies and relationships between multiple input features. (Lim et al., 2020)</a:t>
            </a:r>
          </a:p>
        </p:txBody>
      </p:sp>
    </p:spTree>
    <p:extLst>
      <p:ext uri="{BB962C8B-B14F-4D97-AF65-F5344CB8AC3E}">
        <p14:creationId xmlns:p14="http://schemas.microsoft.com/office/powerpoint/2010/main" val="12098466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fade">
                                      <p:cBhvr>
                                        <p:cTn id="7" dur="1000"/>
                                        <p:tgtEl>
                                          <p:spTgt spid="62">
                                            <p:txEl>
                                              <p:pRg st="0" end="0"/>
                                            </p:txEl>
                                          </p:spTgt>
                                        </p:tgtEl>
                                      </p:cBhvr>
                                    </p:animEffect>
                                    <p:anim calcmode="lin" valueType="num">
                                      <p:cBhvr>
                                        <p:cTn id="8" dur="1000" fill="hold"/>
                                        <p:tgtEl>
                                          <p:spTgt spid="6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2">
                                            <p:txEl>
                                              <p:pRg st="1" end="1"/>
                                            </p:txEl>
                                          </p:spTgt>
                                        </p:tgtEl>
                                        <p:attrNameLst>
                                          <p:attrName>style.visibility</p:attrName>
                                        </p:attrNameLst>
                                      </p:cBhvr>
                                      <p:to>
                                        <p:strVal val="visible"/>
                                      </p:to>
                                    </p:set>
                                    <p:animEffect transition="in" filter="fade">
                                      <p:cBhvr>
                                        <p:cTn id="14" dur="1000"/>
                                        <p:tgtEl>
                                          <p:spTgt spid="62">
                                            <p:txEl>
                                              <p:pRg st="1" end="1"/>
                                            </p:txEl>
                                          </p:spTgt>
                                        </p:tgtEl>
                                      </p:cBhvr>
                                    </p:animEffect>
                                    <p:anim calcmode="lin" valueType="num">
                                      <p:cBhvr>
                                        <p:cTn id="15" dur="1000" fill="hold"/>
                                        <p:tgtEl>
                                          <p:spTgt spid="6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2">
                                            <p:txEl>
                                              <p:pRg st="2" end="2"/>
                                            </p:txEl>
                                          </p:spTgt>
                                        </p:tgtEl>
                                        <p:attrNameLst>
                                          <p:attrName>style.visibility</p:attrName>
                                        </p:attrNameLst>
                                      </p:cBhvr>
                                      <p:to>
                                        <p:strVal val="visible"/>
                                      </p:to>
                                    </p:set>
                                    <p:animEffect transition="in" filter="fade">
                                      <p:cBhvr>
                                        <p:cTn id="21" dur="1000"/>
                                        <p:tgtEl>
                                          <p:spTgt spid="62">
                                            <p:txEl>
                                              <p:pRg st="2" end="2"/>
                                            </p:txEl>
                                          </p:spTgt>
                                        </p:tgtEl>
                                      </p:cBhvr>
                                    </p:animEffect>
                                    <p:anim calcmode="lin" valueType="num">
                                      <p:cBhvr>
                                        <p:cTn id="22" dur="1000" fill="hold"/>
                                        <p:tgtEl>
                                          <p:spTgt spid="6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4F12-B6BE-F442-88D1-99DCF765BDDE}"/>
              </a:ext>
            </a:extLst>
          </p:cNvPr>
          <p:cNvSpPr>
            <a:spLocks noGrp="1"/>
          </p:cNvSpPr>
          <p:nvPr>
            <p:ph type="title"/>
          </p:nvPr>
        </p:nvSpPr>
        <p:spPr/>
        <p:txBody>
          <a:bodyPr/>
          <a:lstStyle/>
          <a:p>
            <a:r>
              <a:rPr lang="en-US" dirty="0"/>
              <a:t>Models Built</a:t>
            </a:r>
          </a:p>
        </p:txBody>
      </p:sp>
      <p:sp>
        <p:nvSpPr>
          <p:cNvPr id="18" name="Content Placeholder 2">
            <a:extLst>
              <a:ext uri="{FF2B5EF4-FFF2-40B4-BE49-F238E27FC236}">
                <a16:creationId xmlns:a16="http://schemas.microsoft.com/office/drawing/2014/main" id="{55E0F637-1AA9-65B4-3C3B-D7522F467D67}"/>
              </a:ext>
            </a:extLst>
          </p:cNvPr>
          <p:cNvSpPr txBox="1">
            <a:spLocks/>
          </p:cNvSpPr>
          <p:nvPr/>
        </p:nvSpPr>
        <p:spPr>
          <a:xfrm>
            <a:off x="750430" y="1967367"/>
            <a:ext cx="9779183" cy="34364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a:t>Temporal Fusion Transformer (TFT)</a:t>
            </a:r>
          </a:p>
          <a:p>
            <a:pPr marL="342900" indent="-342900"/>
            <a:r>
              <a:rPr lang="en-US" dirty="0"/>
              <a:t>TFT (Without External Regressor)</a:t>
            </a:r>
          </a:p>
          <a:p>
            <a:pPr marL="342900" indent="-342900"/>
            <a:r>
              <a:rPr lang="en-US" dirty="0"/>
              <a:t>SARIMAX</a:t>
            </a:r>
          </a:p>
          <a:p>
            <a:pPr marL="342900" indent="-342900"/>
            <a:r>
              <a:rPr lang="en-US" dirty="0"/>
              <a:t>ARIMAX</a:t>
            </a:r>
          </a:p>
          <a:p>
            <a:pPr marL="342900" indent="-342900"/>
            <a:r>
              <a:rPr lang="en-US" dirty="0"/>
              <a:t>SARIMA</a:t>
            </a:r>
          </a:p>
          <a:p>
            <a:pPr marL="342900" indent="-342900"/>
            <a:r>
              <a:rPr lang="en-US" dirty="0"/>
              <a:t>ARIMA</a:t>
            </a:r>
          </a:p>
        </p:txBody>
      </p:sp>
    </p:spTree>
    <p:extLst>
      <p:ext uri="{BB962C8B-B14F-4D97-AF65-F5344CB8AC3E}">
        <p14:creationId xmlns:p14="http://schemas.microsoft.com/office/powerpoint/2010/main" val="158783079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F8C0-662B-3B38-55F4-3E9978DA47F0}"/>
              </a:ext>
            </a:extLst>
          </p:cNvPr>
          <p:cNvSpPr>
            <a:spLocks noGrp="1"/>
          </p:cNvSpPr>
          <p:nvPr>
            <p:ph type="title"/>
          </p:nvPr>
        </p:nvSpPr>
        <p:spPr>
          <a:xfrm>
            <a:off x="941582" y="317406"/>
            <a:ext cx="9779183" cy="684007"/>
          </a:xfrm>
        </p:spPr>
        <p:txBody>
          <a:bodyPr/>
          <a:lstStyle/>
          <a:p>
            <a:pPr algn="ctr"/>
            <a:r>
              <a:rPr lang="en-US" sz="4500" dirty="0"/>
              <a:t>Tech-Stack</a:t>
            </a:r>
          </a:p>
        </p:txBody>
      </p:sp>
      <p:pic>
        <p:nvPicPr>
          <p:cNvPr id="11" name="Content Placeholder 10" descr="A picture containing text, screenshot, font, operating system&#10;&#10;Description automatically generated">
            <a:extLst>
              <a:ext uri="{FF2B5EF4-FFF2-40B4-BE49-F238E27FC236}">
                <a16:creationId xmlns:a16="http://schemas.microsoft.com/office/drawing/2014/main" id="{69265FFD-C82F-8750-7DE1-8B65E16AE77D}"/>
              </a:ext>
            </a:extLst>
          </p:cNvPr>
          <p:cNvPicPr>
            <a:picLocks noGrp="1" noChangeAspect="1"/>
          </p:cNvPicPr>
          <p:nvPr>
            <p:ph idx="1"/>
          </p:nvPr>
        </p:nvPicPr>
        <p:blipFill>
          <a:blip r:embed="rId2"/>
          <a:stretch>
            <a:fillRect/>
          </a:stretch>
        </p:blipFill>
        <p:spPr>
          <a:xfrm>
            <a:off x="3497839" y="1185255"/>
            <a:ext cx="5196322" cy="5196322"/>
          </a:xfrm>
        </p:spPr>
      </p:pic>
    </p:spTree>
    <p:extLst>
      <p:ext uri="{BB962C8B-B14F-4D97-AF65-F5344CB8AC3E}">
        <p14:creationId xmlns:p14="http://schemas.microsoft.com/office/powerpoint/2010/main" val="4578816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0">
      <a:dk1>
        <a:srgbClr val="000000"/>
      </a:dk1>
      <a:lt1>
        <a:srgbClr val="FFFFFF"/>
      </a:lt1>
      <a:dk2>
        <a:srgbClr val="FC9E04"/>
      </a:dk2>
      <a:lt2>
        <a:srgbClr val="E7E6E6"/>
      </a:lt2>
      <a:accent1>
        <a:srgbClr val="007032"/>
      </a:accent1>
      <a:accent2>
        <a:srgbClr val="FFFFFF"/>
      </a:accent2>
      <a:accent3>
        <a:srgbClr val="005425"/>
      </a:accent3>
      <a:accent4>
        <a:srgbClr val="005425"/>
      </a:accent4>
      <a:accent5>
        <a:srgbClr val="FFC000"/>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{94DA654C-F00A-42C1-9940-612AD3F32226}tf45331398_win32</Template>
  <TotalTime>6415</TotalTime>
  <Words>1083</Words>
  <Application>Microsoft Office PowerPoint</Application>
  <PresentationFormat>Widescreen</PresentationFormat>
  <Paragraphs>164</Paragraphs>
  <Slides>23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Poppins SemiBold</vt:lpstr>
      <vt:lpstr>Tenorite</vt:lpstr>
      <vt:lpstr>Office Theme</vt:lpstr>
      <vt:lpstr> </vt:lpstr>
      <vt:lpstr>Agenda</vt:lpstr>
      <vt:lpstr>Problem Background</vt:lpstr>
      <vt:lpstr>Research Gap</vt:lpstr>
      <vt:lpstr>PowerPoint Presentation</vt:lpstr>
      <vt:lpstr>This study aims to develop and assess a multivariate time series model for forecasting rice prices in Sri Lanka.</vt:lpstr>
      <vt:lpstr>Proposed Solution</vt:lpstr>
      <vt:lpstr>Models Built</vt:lpstr>
      <vt:lpstr>Tech-Stack</vt:lpstr>
      <vt:lpstr>PowerPoint Presentation</vt:lpstr>
      <vt:lpstr>Let's get straight into the Demo 😊</vt:lpstr>
      <vt:lpstr>Testing Model Benchmarks</vt:lpstr>
      <vt:lpstr>Testing Visualizing Forecasted Trends for all Models</vt:lpstr>
      <vt:lpstr>Testing Comparing Forecasted Averages for TFT</vt:lpstr>
      <vt:lpstr>Evaluators</vt:lpstr>
      <vt:lpstr>Feedback Highlights</vt:lpstr>
      <vt:lpstr>Problems &amp; Challenges Faced</vt:lpstr>
      <vt:lpstr>Conclusion Future Plans</vt:lpstr>
      <vt:lpstr>Conclusion Existing and Acquired Skills</vt:lpstr>
      <vt:lpstr>Novelty &amp; Contributions </vt:lpstr>
      <vt:lpstr>PowerPoint Presentation</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Windows User</dc:creator>
  <cp:lastModifiedBy>Windows User</cp:lastModifiedBy>
  <cp:revision>4</cp:revision>
  <dcterms:created xsi:type="dcterms:W3CDTF">2023-02-14T04:24:29Z</dcterms:created>
  <dcterms:modified xsi:type="dcterms:W3CDTF">2023-06-05T10:52:16Z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