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339" r:id="rId4"/>
    <p:sldId id="278" r:id="rId5"/>
    <p:sldId id="277" r:id="rId6"/>
    <p:sldId id="340" r:id="rId7"/>
    <p:sldId id="279" r:id="rId8"/>
    <p:sldId id="280" r:id="rId9"/>
    <p:sldId id="281" r:id="rId10"/>
    <p:sldId id="282" r:id="rId11"/>
    <p:sldId id="337" r:id="rId12"/>
    <p:sldId id="291" r:id="rId13"/>
    <p:sldId id="322" r:id="rId14"/>
    <p:sldId id="338" r:id="rId15"/>
    <p:sldId id="308" r:id="rId16"/>
    <p:sldId id="314" r:id="rId17"/>
    <p:sldId id="315" r:id="rId18"/>
    <p:sldId id="323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41" r:id="rId28"/>
    <p:sldId id="342" r:id="rId29"/>
  </p:sldIdLst>
  <p:sldSz cx="9144000" cy="6858000" type="screen4x3"/>
  <p:notesSz cx="6815138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kQRgA2CoK0rHcPULIDGzi2fDE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7AC1A4-2AA6-47B0-B965-CC3EE96170F5}">
  <a:tblStyle styleId="{1B7AC1A4-2AA6-47B0-B965-CC3EE96170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E2E5E-5111-4206-B487-646F240C5B9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526ADD0B-67E4-4F78-BD4A-56A3DE33EFF7}">
      <dgm:prSet phldrT="[Text]"/>
      <dgm:spPr/>
      <dgm:t>
        <a:bodyPr/>
        <a:lstStyle/>
        <a:p>
          <a:r>
            <a:rPr lang="en-US"/>
            <a:t>1. Pengantar DJSN</a:t>
          </a:r>
          <a:endParaRPr lang="en-ID"/>
        </a:p>
      </dgm:t>
    </dgm:pt>
    <dgm:pt modelId="{563453DE-BDB9-4990-B3D2-57F176B595E3}" type="parTrans" cxnId="{7755A038-3799-4978-A5FA-01111C5ECD9C}">
      <dgm:prSet/>
      <dgm:spPr/>
      <dgm:t>
        <a:bodyPr/>
        <a:lstStyle/>
        <a:p>
          <a:endParaRPr lang="en-ID"/>
        </a:p>
      </dgm:t>
    </dgm:pt>
    <dgm:pt modelId="{ECE47C03-C22D-4F46-BD5D-05C0613AEEC0}" type="sibTrans" cxnId="{7755A038-3799-4978-A5FA-01111C5ECD9C}">
      <dgm:prSet/>
      <dgm:spPr/>
      <dgm:t>
        <a:bodyPr/>
        <a:lstStyle/>
        <a:p>
          <a:endParaRPr lang="en-ID"/>
        </a:p>
      </dgm:t>
    </dgm:pt>
    <dgm:pt modelId="{D779E8FC-3CFD-490B-B3BD-172F66992582}">
      <dgm:prSet phldrT="[Text]"/>
      <dgm:spPr/>
      <dgm:t>
        <a:bodyPr/>
        <a:lstStyle/>
        <a:p>
          <a:r>
            <a:rPr lang="en-US"/>
            <a:t>2. Tanggapan</a:t>
          </a:r>
        </a:p>
      </dgm:t>
    </dgm:pt>
    <dgm:pt modelId="{D50D0B42-CEF5-4667-A425-6968CDA71D85}" type="parTrans" cxnId="{8F4AF6E6-481F-4624-986C-B62122B50EB4}">
      <dgm:prSet/>
      <dgm:spPr/>
      <dgm:t>
        <a:bodyPr/>
        <a:lstStyle/>
        <a:p>
          <a:endParaRPr lang="en-ID"/>
        </a:p>
      </dgm:t>
    </dgm:pt>
    <dgm:pt modelId="{B598B44B-5225-49B3-89B4-4F71E6D0D9FC}" type="sibTrans" cxnId="{8F4AF6E6-481F-4624-986C-B62122B50EB4}">
      <dgm:prSet/>
      <dgm:spPr/>
      <dgm:t>
        <a:bodyPr/>
        <a:lstStyle/>
        <a:p>
          <a:endParaRPr lang="en-ID"/>
        </a:p>
      </dgm:t>
    </dgm:pt>
    <dgm:pt modelId="{F737C245-29F3-411D-83FB-7234EEBFBEC5}">
      <dgm:prSet phldrT="[Text]"/>
      <dgm:spPr/>
      <dgm:t>
        <a:bodyPr/>
        <a:lstStyle/>
        <a:p>
          <a:r>
            <a:rPr lang="en-US"/>
            <a:t>Kementerian Kesehatan RI</a:t>
          </a:r>
          <a:endParaRPr lang="en-ID"/>
        </a:p>
      </dgm:t>
    </dgm:pt>
    <dgm:pt modelId="{6C0CE5EE-ED80-44F6-AAEC-A709CA4ED601}" type="parTrans" cxnId="{728D077C-364B-41F5-8841-1341721658BB}">
      <dgm:prSet/>
      <dgm:spPr/>
      <dgm:t>
        <a:bodyPr/>
        <a:lstStyle/>
        <a:p>
          <a:endParaRPr lang="en-ID"/>
        </a:p>
      </dgm:t>
    </dgm:pt>
    <dgm:pt modelId="{529E03A5-A316-43C5-BA69-593040762364}" type="sibTrans" cxnId="{728D077C-364B-41F5-8841-1341721658BB}">
      <dgm:prSet/>
      <dgm:spPr/>
      <dgm:t>
        <a:bodyPr/>
        <a:lstStyle/>
        <a:p>
          <a:endParaRPr lang="en-ID"/>
        </a:p>
      </dgm:t>
    </dgm:pt>
    <dgm:pt modelId="{BE31AE17-041D-4D38-B54C-AD46AE464B6F}">
      <dgm:prSet phldrT="[Text]"/>
      <dgm:spPr/>
      <dgm:t>
        <a:bodyPr/>
        <a:lstStyle/>
        <a:p>
          <a:r>
            <a:rPr lang="en-US"/>
            <a:t>5. Penutup</a:t>
          </a:r>
          <a:endParaRPr lang="en-ID"/>
        </a:p>
      </dgm:t>
    </dgm:pt>
    <dgm:pt modelId="{F0E61977-6375-47A0-B8D6-697B453BAC58}" type="parTrans" cxnId="{A79A2298-D779-4B6A-A4A3-21055957DF90}">
      <dgm:prSet/>
      <dgm:spPr/>
      <dgm:t>
        <a:bodyPr/>
        <a:lstStyle/>
        <a:p>
          <a:endParaRPr lang="en-ID"/>
        </a:p>
      </dgm:t>
    </dgm:pt>
    <dgm:pt modelId="{7564AB83-E5EE-461C-92C4-C5503340BE1D}" type="sibTrans" cxnId="{A79A2298-D779-4B6A-A4A3-21055957DF90}">
      <dgm:prSet/>
      <dgm:spPr/>
      <dgm:t>
        <a:bodyPr/>
        <a:lstStyle/>
        <a:p>
          <a:endParaRPr lang="en-ID"/>
        </a:p>
      </dgm:t>
    </dgm:pt>
    <dgm:pt modelId="{C03AB7B4-ACF7-4E2C-AE49-505D9F5F5222}">
      <dgm:prSet phldrT="[Text]"/>
      <dgm:spPr/>
      <dgm:t>
        <a:bodyPr/>
        <a:lstStyle/>
        <a:p>
          <a:r>
            <a:rPr lang="en-US"/>
            <a:t>4. Diskusi dan Pembahasan</a:t>
          </a:r>
          <a:endParaRPr lang="en-ID"/>
        </a:p>
      </dgm:t>
    </dgm:pt>
    <dgm:pt modelId="{1B6BC7D3-670D-4753-84B3-8BB21C2EF0A1}" type="parTrans" cxnId="{4FB3153D-6379-4692-A45D-62EFD78AE403}">
      <dgm:prSet/>
      <dgm:spPr/>
      <dgm:t>
        <a:bodyPr/>
        <a:lstStyle/>
        <a:p>
          <a:endParaRPr lang="en-ID"/>
        </a:p>
      </dgm:t>
    </dgm:pt>
    <dgm:pt modelId="{827BB6E3-B284-4A55-8B71-3F12F5E286F1}" type="sibTrans" cxnId="{4FB3153D-6379-4692-A45D-62EFD78AE403}">
      <dgm:prSet/>
      <dgm:spPr/>
      <dgm:t>
        <a:bodyPr/>
        <a:lstStyle/>
        <a:p>
          <a:endParaRPr lang="en-ID"/>
        </a:p>
      </dgm:t>
    </dgm:pt>
    <dgm:pt modelId="{6DDD7165-CC41-4BD8-874F-958AEEB0BCDD}">
      <dgm:prSet phldrT="[Text]"/>
      <dgm:spPr/>
      <dgm:t>
        <a:bodyPr/>
        <a:lstStyle/>
        <a:p>
          <a:r>
            <a:rPr lang="en-US"/>
            <a:t>BPJS Kesehatan</a:t>
          </a:r>
          <a:endParaRPr lang="en-ID"/>
        </a:p>
      </dgm:t>
    </dgm:pt>
    <dgm:pt modelId="{A0CC89B7-0979-4FEA-B614-921EFBCF639C}" type="parTrans" cxnId="{AFB970CC-0D56-4A21-A127-98171AE6D617}">
      <dgm:prSet/>
      <dgm:spPr/>
      <dgm:t>
        <a:bodyPr/>
        <a:lstStyle/>
        <a:p>
          <a:endParaRPr lang="en-ID"/>
        </a:p>
      </dgm:t>
    </dgm:pt>
    <dgm:pt modelId="{53E968AB-33E4-4306-B770-0400096098E0}" type="sibTrans" cxnId="{AFB970CC-0D56-4A21-A127-98171AE6D617}">
      <dgm:prSet/>
      <dgm:spPr/>
      <dgm:t>
        <a:bodyPr/>
        <a:lstStyle/>
        <a:p>
          <a:endParaRPr lang="en-ID"/>
        </a:p>
      </dgm:t>
    </dgm:pt>
    <dgm:pt modelId="{F1A22BF8-854F-4503-B641-82E30B9D1539}">
      <dgm:prSet phldrT="[Text]"/>
      <dgm:spPr/>
      <dgm:t>
        <a:bodyPr/>
        <a:lstStyle/>
        <a:p>
          <a:r>
            <a:rPr lang="en-US"/>
            <a:t>BPJS Ketenagakerjaan</a:t>
          </a:r>
          <a:endParaRPr lang="en-ID"/>
        </a:p>
      </dgm:t>
    </dgm:pt>
    <dgm:pt modelId="{6AB64F6B-CBBF-459B-B8E6-CC37E9F63FD1}" type="parTrans" cxnId="{95544901-61EF-48F5-9A78-FF98C9C0AB18}">
      <dgm:prSet/>
      <dgm:spPr/>
      <dgm:t>
        <a:bodyPr/>
        <a:lstStyle/>
        <a:p>
          <a:endParaRPr lang="en-ID"/>
        </a:p>
      </dgm:t>
    </dgm:pt>
    <dgm:pt modelId="{27CB35AB-6ED8-44F0-AB5E-FC50782F2A36}" type="sibTrans" cxnId="{95544901-61EF-48F5-9A78-FF98C9C0AB18}">
      <dgm:prSet/>
      <dgm:spPr/>
      <dgm:t>
        <a:bodyPr/>
        <a:lstStyle/>
        <a:p>
          <a:endParaRPr lang="en-ID"/>
        </a:p>
      </dgm:t>
    </dgm:pt>
    <dgm:pt modelId="{AD6842C7-F8A2-41B0-A562-782F166A0C54}">
      <dgm:prSet phldrT="[Text]"/>
      <dgm:spPr/>
      <dgm:t>
        <a:bodyPr/>
        <a:lstStyle/>
        <a:p>
          <a:r>
            <a:rPr lang="en-US"/>
            <a:t>3. Konfirmasi &amp; Klarifikasi</a:t>
          </a:r>
          <a:endParaRPr lang="en-ID"/>
        </a:p>
      </dgm:t>
    </dgm:pt>
    <dgm:pt modelId="{C8AB9D2E-2CCB-43B8-8278-A79662258A26}" type="parTrans" cxnId="{CB114877-8A63-4535-AF6F-4A381982E5DD}">
      <dgm:prSet/>
      <dgm:spPr/>
      <dgm:t>
        <a:bodyPr/>
        <a:lstStyle/>
        <a:p>
          <a:endParaRPr lang="en-ID"/>
        </a:p>
      </dgm:t>
    </dgm:pt>
    <dgm:pt modelId="{68EE7FBA-B66A-47FE-845F-F5249BABD93C}" type="sibTrans" cxnId="{CB114877-8A63-4535-AF6F-4A381982E5DD}">
      <dgm:prSet/>
      <dgm:spPr/>
      <dgm:t>
        <a:bodyPr/>
        <a:lstStyle/>
        <a:p>
          <a:endParaRPr lang="en-ID"/>
        </a:p>
      </dgm:t>
    </dgm:pt>
    <dgm:pt modelId="{E0901413-FE0E-4189-A610-226D90CDCE4C}">
      <dgm:prSet phldrT="[Text]"/>
      <dgm:spPr/>
      <dgm:t>
        <a:bodyPr/>
        <a:lstStyle/>
        <a:p>
          <a:r>
            <a:rPr lang="en-US"/>
            <a:t>Kemenko Bidang PMK RI</a:t>
          </a:r>
          <a:endParaRPr lang="en-ID"/>
        </a:p>
      </dgm:t>
    </dgm:pt>
    <dgm:pt modelId="{ACFF9F64-F6FF-41AC-8D58-D63E474B21EB}" type="parTrans" cxnId="{A69482D0-8782-4195-B01C-D867E9BC0E7D}">
      <dgm:prSet/>
      <dgm:spPr/>
      <dgm:t>
        <a:bodyPr/>
        <a:lstStyle/>
        <a:p>
          <a:endParaRPr lang="en-ID"/>
        </a:p>
      </dgm:t>
    </dgm:pt>
    <dgm:pt modelId="{317EC705-44FB-42C1-B7B4-E97AF4E50095}" type="sibTrans" cxnId="{A69482D0-8782-4195-B01C-D867E9BC0E7D}">
      <dgm:prSet/>
      <dgm:spPr/>
      <dgm:t>
        <a:bodyPr/>
        <a:lstStyle/>
        <a:p>
          <a:endParaRPr lang="en-ID"/>
        </a:p>
      </dgm:t>
    </dgm:pt>
    <dgm:pt modelId="{8801EC6E-DE17-48D2-957B-ED3F9C0FCFA2}">
      <dgm:prSet phldrT="[Text]"/>
      <dgm:spPr/>
      <dgm:t>
        <a:bodyPr/>
        <a:lstStyle/>
        <a:p>
          <a:r>
            <a:rPr lang="en-US"/>
            <a:t>Ombudsman RI</a:t>
          </a:r>
          <a:endParaRPr lang="en-ID"/>
        </a:p>
      </dgm:t>
    </dgm:pt>
    <dgm:pt modelId="{F49CF0B7-48DF-4726-96D3-61344CED2271}" type="parTrans" cxnId="{F0A576E3-7FFC-4728-9EDD-886938837B98}">
      <dgm:prSet/>
      <dgm:spPr/>
      <dgm:t>
        <a:bodyPr/>
        <a:lstStyle/>
        <a:p>
          <a:endParaRPr lang="en-ID"/>
        </a:p>
      </dgm:t>
    </dgm:pt>
    <dgm:pt modelId="{C63E3E66-89D5-40E4-9CBE-28ED2BB1AD02}" type="sibTrans" cxnId="{F0A576E3-7FFC-4728-9EDD-886938837B98}">
      <dgm:prSet/>
      <dgm:spPr/>
      <dgm:t>
        <a:bodyPr/>
        <a:lstStyle/>
        <a:p>
          <a:endParaRPr lang="en-ID"/>
        </a:p>
      </dgm:t>
    </dgm:pt>
    <dgm:pt modelId="{00767894-7E98-489A-93A8-FC43E9884FBC}">
      <dgm:prSet phldrT="[Text]"/>
      <dgm:spPr/>
      <dgm:t>
        <a:bodyPr/>
        <a:lstStyle/>
        <a:p>
          <a:r>
            <a:rPr lang="en-US"/>
            <a:t>Kementerian Sekretariat Negara RI</a:t>
          </a:r>
          <a:endParaRPr lang="en-ID"/>
        </a:p>
      </dgm:t>
    </dgm:pt>
    <dgm:pt modelId="{2E0E53D8-378A-4283-96C6-AC3ED587512A}" type="parTrans" cxnId="{FB886D26-1909-4F8D-99D9-98ABD216F177}">
      <dgm:prSet/>
      <dgm:spPr/>
      <dgm:t>
        <a:bodyPr/>
        <a:lstStyle/>
        <a:p>
          <a:endParaRPr lang="en-ID"/>
        </a:p>
      </dgm:t>
    </dgm:pt>
    <dgm:pt modelId="{68377D6B-85B9-43A8-B029-FB1BA9A3D108}" type="sibTrans" cxnId="{FB886D26-1909-4F8D-99D9-98ABD216F177}">
      <dgm:prSet/>
      <dgm:spPr/>
      <dgm:t>
        <a:bodyPr/>
        <a:lstStyle/>
        <a:p>
          <a:endParaRPr lang="en-ID"/>
        </a:p>
      </dgm:t>
    </dgm:pt>
    <dgm:pt modelId="{5993A647-985E-441C-A367-A2440EF15FBD}">
      <dgm:prSet phldrT="[Text]"/>
      <dgm:spPr/>
      <dgm:t>
        <a:bodyPr/>
        <a:lstStyle/>
        <a:p>
          <a:r>
            <a:rPr lang="en-US"/>
            <a:t>Kementerian Ketenagakerjaan RI</a:t>
          </a:r>
          <a:endParaRPr lang="en-ID"/>
        </a:p>
      </dgm:t>
    </dgm:pt>
    <dgm:pt modelId="{4D63F71F-1482-4AAB-9140-80D1D4723A4B}" type="parTrans" cxnId="{2016DAEE-189C-4A9E-A21A-6683A580A94D}">
      <dgm:prSet/>
      <dgm:spPr/>
      <dgm:t>
        <a:bodyPr/>
        <a:lstStyle/>
        <a:p>
          <a:endParaRPr lang="en-ID"/>
        </a:p>
      </dgm:t>
    </dgm:pt>
    <dgm:pt modelId="{7F5A1385-8046-47A2-8F78-2F462004A33A}" type="sibTrans" cxnId="{2016DAEE-189C-4A9E-A21A-6683A580A94D}">
      <dgm:prSet/>
      <dgm:spPr/>
      <dgm:t>
        <a:bodyPr/>
        <a:lstStyle/>
        <a:p>
          <a:endParaRPr lang="en-ID"/>
        </a:p>
      </dgm:t>
    </dgm:pt>
    <dgm:pt modelId="{6D87F5F7-EA65-45E6-BB58-780DA69B98C2}" type="pres">
      <dgm:prSet presAssocID="{486E2E5E-5111-4206-B487-646F240C5B96}" presName="linear" presStyleCnt="0">
        <dgm:presLayoutVars>
          <dgm:animLvl val="lvl"/>
          <dgm:resizeHandles val="exact"/>
        </dgm:presLayoutVars>
      </dgm:prSet>
      <dgm:spPr/>
    </dgm:pt>
    <dgm:pt modelId="{F0867DEC-E9EB-4C76-A3A4-2EAAB56D492F}" type="pres">
      <dgm:prSet presAssocID="{526ADD0B-67E4-4F78-BD4A-56A3DE33EF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4A58C6-6E5C-436D-89DB-ADDA7D51D9B6}" type="pres">
      <dgm:prSet presAssocID="{ECE47C03-C22D-4F46-BD5D-05C0613AEEC0}" presName="spacer" presStyleCnt="0"/>
      <dgm:spPr/>
    </dgm:pt>
    <dgm:pt modelId="{75CABC2A-F003-4E2D-87DE-11F7669CCCCD}" type="pres">
      <dgm:prSet presAssocID="{D779E8FC-3CFD-490B-B3BD-172F6699258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33922A4-5EF7-40B1-A363-0520BB6F404B}" type="pres">
      <dgm:prSet presAssocID="{D779E8FC-3CFD-490B-B3BD-172F66992582}" presName="childText" presStyleLbl="revTx" presStyleIdx="0" presStyleCnt="2">
        <dgm:presLayoutVars>
          <dgm:bulletEnabled val="1"/>
        </dgm:presLayoutVars>
      </dgm:prSet>
      <dgm:spPr/>
    </dgm:pt>
    <dgm:pt modelId="{E9EEF14B-0D7E-452B-8F56-78C2BEDFC80D}" type="pres">
      <dgm:prSet presAssocID="{AD6842C7-F8A2-41B0-A562-782F166A0C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233F95A-DEB2-4014-9590-E55D76C9CE2E}" type="pres">
      <dgm:prSet presAssocID="{AD6842C7-F8A2-41B0-A562-782F166A0C54}" presName="childText" presStyleLbl="revTx" presStyleIdx="1" presStyleCnt="2">
        <dgm:presLayoutVars>
          <dgm:bulletEnabled val="1"/>
        </dgm:presLayoutVars>
      </dgm:prSet>
      <dgm:spPr/>
    </dgm:pt>
    <dgm:pt modelId="{76190320-7560-4BB2-8B67-BA90C8D6994F}" type="pres">
      <dgm:prSet presAssocID="{C03AB7B4-ACF7-4E2C-AE49-505D9F5F52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33A55D4-D7C8-4E79-BC5E-6B56D41B42A1}" type="pres">
      <dgm:prSet presAssocID="{827BB6E3-B284-4A55-8B71-3F12F5E286F1}" presName="spacer" presStyleCnt="0"/>
      <dgm:spPr/>
    </dgm:pt>
    <dgm:pt modelId="{9EE76AD4-8763-4391-B014-354CB8B967F1}" type="pres">
      <dgm:prSet presAssocID="{BE31AE17-041D-4D38-B54C-AD46AE464B6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544901-61EF-48F5-9A78-FF98C9C0AB18}" srcId="{AD6842C7-F8A2-41B0-A562-782F166A0C54}" destId="{F1A22BF8-854F-4503-B641-82E30B9D1539}" srcOrd="2" destOrd="0" parTransId="{6AB64F6B-CBBF-459B-B8E6-CC37E9F63FD1}" sibTransId="{27CB35AB-6ED8-44F0-AB5E-FC50782F2A36}"/>
    <dgm:cxn modelId="{35849009-C9D2-4F24-A335-E85BEF31DB0A}" type="presOf" srcId="{F737C245-29F3-411D-83FB-7234EEBFBEC5}" destId="{F233F95A-DEB2-4014-9590-E55D76C9CE2E}" srcOrd="0" destOrd="0" presId="urn:microsoft.com/office/officeart/2005/8/layout/vList2"/>
    <dgm:cxn modelId="{65EC5A15-24E0-456B-BA48-D78B263C97AA}" type="presOf" srcId="{6DDD7165-CC41-4BD8-874F-958AEEB0BCDD}" destId="{F233F95A-DEB2-4014-9590-E55D76C9CE2E}" srcOrd="0" destOrd="1" presId="urn:microsoft.com/office/officeart/2005/8/layout/vList2"/>
    <dgm:cxn modelId="{FB886D26-1909-4F8D-99D9-98ABD216F177}" srcId="{D779E8FC-3CFD-490B-B3BD-172F66992582}" destId="{00767894-7E98-489A-93A8-FC43E9884FBC}" srcOrd="0" destOrd="0" parTransId="{2E0E53D8-378A-4283-96C6-AC3ED587512A}" sibTransId="{68377D6B-85B9-43A8-B029-FB1BA9A3D108}"/>
    <dgm:cxn modelId="{2F6D0632-10C8-43BA-9BE4-95D0214F013C}" type="presOf" srcId="{526ADD0B-67E4-4F78-BD4A-56A3DE33EFF7}" destId="{F0867DEC-E9EB-4C76-A3A4-2EAAB56D492F}" srcOrd="0" destOrd="0" presId="urn:microsoft.com/office/officeart/2005/8/layout/vList2"/>
    <dgm:cxn modelId="{7755A038-3799-4978-A5FA-01111C5ECD9C}" srcId="{486E2E5E-5111-4206-B487-646F240C5B96}" destId="{526ADD0B-67E4-4F78-BD4A-56A3DE33EFF7}" srcOrd="0" destOrd="0" parTransId="{563453DE-BDB9-4990-B3D2-57F176B595E3}" sibTransId="{ECE47C03-C22D-4F46-BD5D-05C0613AEEC0}"/>
    <dgm:cxn modelId="{4FB3153D-6379-4692-A45D-62EFD78AE403}" srcId="{486E2E5E-5111-4206-B487-646F240C5B96}" destId="{C03AB7B4-ACF7-4E2C-AE49-505D9F5F5222}" srcOrd="3" destOrd="0" parTransId="{1B6BC7D3-670D-4753-84B3-8BB21C2EF0A1}" sibTransId="{827BB6E3-B284-4A55-8B71-3F12F5E286F1}"/>
    <dgm:cxn modelId="{7D40F73E-6CE7-479B-A663-22916B5E9CE4}" type="presOf" srcId="{F1A22BF8-854F-4503-B641-82E30B9D1539}" destId="{F233F95A-DEB2-4014-9590-E55D76C9CE2E}" srcOrd="0" destOrd="2" presId="urn:microsoft.com/office/officeart/2005/8/layout/vList2"/>
    <dgm:cxn modelId="{CB114877-8A63-4535-AF6F-4A381982E5DD}" srcId="{486E2E5E-5111-4206-B487-646F240C5B96}" destId="{AD6842C7-F8A2-41B0-A562-782F166A0C54}" srcOrd="2" destOrd="0" parTransId="{C8AB9D2E-2CCB-43B8-8278-A79662258A26}" sibTransId="{68EE7FBA-B66A-47FE-845F-F5249BABD93C}"/>
    <dgm:cxn modelId="{728D077C-364B-41F5-8841-1341721658BB}" srcId="{AD6842C7-F8A2-41B0-A562-782F166A0C54}" destId="{F737C245-29F3-411D-83FB-7234EEBFBEC5}" srcOrd="0" destOrd="0" parTransId="{6C0CE5EE-ED80-44F6-AAEC-A709CA4ED601}" sibTransId="{529E03A5-A316-43C5-BA69-593040762364}"/>
    <dgm:cxn modelId="{200C7B85-3820-4F00-A907-C63A8BB59BD8}" type="presOf" srcId="{BE31AE17-041D-4D38-B54C-AD46AE464B6F}" destId="{9EE76AD4-8763-4391-B014-354CB8B967F1}" srcOrd="0" destOrd="0" presId="urn:microsoft.com/office/officeart/2005/8/layout/vList2"/>
    <dgm:cxn modelId="{0813558B-B9F4-4A16-B5D8-BFB529E24BB8}" type="presOf" srcId="{00767894-7E98-489A-93A8-FC43E9884FBC}" destId="{633922A4-5EF7-40B1-A363-0520BB6F404B}" srcOrd="0" destOrd="0" presId="urn:microsoft.com/office/officeart/2005/8/layout/vList2"/>
    <dgm:cxn modelId="{A79A2298-D779-4B6A-A4A3-21055957DF90}" srcId="{486E2E5E-5111-4206-B487-646F240C5B96}" destId="{BE31AE17-041D-4D38-B54C-AD46AE464B6F}" srcOrd="4" destOrd="0" parTransId="{F0E61977-6375-47A0-B8D6-697B453BAC58}" sibTransId="{7564AB83-E5EE-461C-92C4-C5503340BE1D}"/>
    <dgm:cxn modelId="{9C5308C2-DDB8-4096-BBFE-21FEC446C780}" type="presOf" srcId="{D779E8FC-3CFD-490B-B3BD-172F66992582}" destId="{75CABC2A-F003-4E2D-87DE-11F7669CCCCD}" srcOrd="0" destOrd="0" presId="urn:microsoft.com/office/officeart/2005/8/layout/vList2"/>
    <dgm:cxn modelId="{8846F2C6-2E15-43ED-A204-8A15A8A8FA53}" type="presOf" srcId="{E0901413-FE0E-4189-A610-226D90CDCE4C}" destId="{633922A4-5EF7-40B1-A363-0520BB6F404B}" srcOrd="0" destOrd="1" presId="urn:microsoft.com/office/officeart/2005/8/layout/vList2"/>
    <dgm:cxn modelId="{AFB970CC-0D56-4A21-A127-98171AE6D617}" srcId="{AD6842C7-F8A2-41B0-A562-782F166A0C54}" destId="{6DDD7165-CC41-4BD8-874F-958AEEB0BCDD}" srcOrd="1" destOrd="0" parTransId="{A0CC89B7-0979-4FEA-B614-921EFBCF639C}" sibTransId="{53E968AB-33E4-4306-B770-0400096098E0}"/>
    <dgm:cxn modelId="{A69482D0-8782-4195-B01C-D867E9BC0E7D}" srcId="{D779E8FC-3CFD-490B-B3BD-172F66992582}" destId="{E0901413-FE0E-4189-A610-226D90CDCE4C}" srcOrd="1" destOrd="0" parTransId="{ACFF9F64-F6FF-41AC-8D58-D63E474B21EB}" sibTransId="{317EC705-44FB-42C1-B7B4-E97AF4E50095}"/>
    <dgm:cxn modelId="{E9308CD8-31FE-4EC0-A70A-700A051A20A0}" type="presOf" srcId="{8801EC6E-DE17-48D2-957B-ED3F9C0FCFA2}" destId="{633922A4-5EF7-40B1-A363-0520BB6F404B}" srcOrd="0" destOrd="2" presId="urn:microsoft.com/office/officeart/2005/8/layout/vList2"/>
    <dgm:cxn modelId="{791230E2-BCBE-4E4F-9AC3-B8281C7535B5}" type="presOf" srcId="{AD6842C7-F8A2-41B0-A562-782F166A0C54}" destId="{E9EEF14B-0D7E-452B-8F56-78C2BEDFC80D}" srcOrd="0" destOrd="0" presId="urn:microsoft.com/office/officeart/2005/8/layout/vList2"/>
    <dgm:cxn modelId="{F0A576E3-7FFC-4728-9EDD-886938837B98}" srcId="{D779E8FC-3CFD-490B-B3BD-172F66992582}" destId="{8801EC6E-DE17-48D2-957B-ED3F9C0FCFA2}" srcOrd="2" destOrd="0" parTransId="{F49CF0B7-48DF-4726-96D3-61344CED2271}" sibTransId="{C63E3E66-89D5-40E4-9CBE-28ED2BB1AD02}"/>
    <dgm:cxn modelId="{8F4AF6E6-481F-4624-986C-B62122B50EB4}" srcId="{486E2E5E-5111-4206-B487-646F240C5B96}" destId="{D779E8FC-3CFD-490B-B3BD-172F66992582}" srcOrd="1" destOrd="0" parTransId="{D50D0B42-CEF5-4667-A425-6968CDA71D85}" sibTransId="{B598B44B-5225-49B3-89B4-4F71E6D0D9FC}"/>
    <dgm:cxn modelId="{D61D09E9-1BA1-4B0B-9D6A-8153E4AD804B}" type="presOf" srcId="{5993A647-985E-441C-A367-A2440EF15FBD}" destId="{633922A4-5EF7-40B1-A363-0520BB6F404B}" srcOrd="0" destOrd="3" presId="urn:microsoft.com/office/officeart/2005/8/layout/vList2"/>
    <dgm:cxn modelId="{43CCBFEC-8C33-4E62-A021-74B85E650437}" type="presOf" srcId="{486E2E5E-5111-4206-B487-646F240C5B96}" destId="{6D87F5F7-EA65-45E6-BB58-780DA69B98C2}" srcOrd="0" destOrd="0" presId="urn:microsoft.com/office/officeart/2005/8/layout/vList2"/>
    <dgm:cxn modelId="{2016DAEE-189C-4A9E-A21A-6683A580A94D}" srcId="{D779E8FC-3CFD-490B-B3BD-172F66992582}" destId="{5993A647-985E-441C-A367-A2440EF15FBD}" srcOrd="3" destOrd="0" parTransId="{4D63F71F-1482-4AAB-9140-80D1D4723A4B}" sibTransId="{7F5A1385-8046-47A2-8F78-2F462004A33A}"/>
    <dgm:cxn modelId="{A4ACDBF1-088C-4777-A0B3-51689BB826AB}" type="presOf" srcId="{C03AB7B4-ACF7-4E2C-AE49-505D9F5F5222}" destId="{76190320-7560-4BB2-8B67-BA90C8D6994F}" srcOrd="0" destOrd="0" presId="urn:microsoft.com/office/officeart/2005/8/layout/vList2"/>
    <dgm:cxn modelId="{03444E03-F0A4-4819-903C-8A2947416E79}" type="presParOf" srcId="{6D87F5F7-EA65-45E6-BB58-780DA69B98C2}" destId="{F0867DEC-E9EB-4C76-A3A4-2EAAB56D492F}" srcOrd="0" destOrd="0" presId="urn:microsoft.com/office/officeart/2005/8/layout/vList2"/>
    <dgm:cxn modelId="{60DC25E4-B65A-49D1-91A3-2B895BB95A63}" type="presParOf" srcId="{6D87F5F7-EA65-45E6-BB58-780DA69B98C2}" destId="{AA4A58C6-6E5C-436D-89DB-ADDA7D51D9B6}" srcOrd="1" destOrd="0" presId="urn:microsoft.com/office/officeart/2005/8/layout/vList2"/>
    <dgm:cxn modelId="{F28F846F-22C4-4E4D-8901-D4B1F5816C16}" type="presParOf" srcId="{6D87F5F7-EA65-45E6-BB58-780DA69B98C2}" destId="{75CABC2A-F003-4E2D-87DE-11F7669CCCCD}" srcOrd="2" destOrd="0" presId="urn:microsoft.com/office/officeart/2005/8/layout/vList2"/>
    <dgm:cxn modelId="{533FF232-031C-4F8C-AC1C-61188EF6B38A}" type="presParOf" srcId="{6D87F5F7-EA65-45E6-BB58-780DA69B98C2}" destId="{633922A4-5EF7-40B1-A363-0520BB6F404B}" srcOrd="3" destOrd="0" presId="urn:microsoft.com/office/officeart/2005/8/layout/vList2"/>
    <dgm:cxn modelId="{7467F087-5433-4D84-ABA3-7648F05633F5}" type="presParOf" srcId="{6D87F5F7-EA65-45E6-BB58-780DA69B98C2}" destId="{E9EEF14B-0D7E-452B-8F56-78C2BEDFC80D}" srcOrd="4" destOrd="0" presId="urn:microsoft.com/office/officeart/2005/8/layout/vList2"/>
    <dgm:cxn modelId="{664CCA2A-9052-4AAD-B671-D690B4F4E571}" type="presParOf" srcId="{6D87F5F7-EA65-45E6-BB58-780DA69B98C2}" destId="{F233F95A-DEB2-4014-9590-E55D76C9CE2E}" srcOrd="5" destOrd="0" presId="urn:microsoft.com/office/officeart/2005/8/layout/vList2"/>
    <dgm:cxn modelId="{8734535A-9787-44FF-8274-4FE7ED7DC225}" type="presParOf" srcId="{6D87F5F7-EA65-45E6-BB58-780DA69B98C2}" destId="{76190320-7560-4BB2-8B67-BA90C8D6994F}" srcOrd="6" destOrd="0" presId="urn:microsoft.com/office/officeart/2005/8/layout/vList2"/>
    <dgm:cxn modelId="{F50099B3-3BFD-49BC-9165-487765977637}" type="presParOf" srcId="{6D87F5F7-EA65-45E6-BB58-780DA69B98C2}" destId="{233A55D4-D7C8-4E79-BC5E-6B56D41B42A1}" srcOrd="7" destOrd="0" presId="urn:microsoft.com/office/officeart/2005/8/layout/vList2"/>
    <dgm:cxn modelId="{FBDA5630-D1C3-46EE-93CA-AAC3829A9356}" type="presParOf" srcId="{6D87F5F7-EA65-45E6-BB58-780DA69B98C2}" destId="{9EE76AD4-8763-4391-B014-354CB8B967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67DEC-E9EB-4C76-A3A4-2EAAB56D492F}">
      <dsp:nvSpPr>
        <dsp:cNvPr id="0" name=""/>
        <dsp:cNvSpPr/>
      </dsp:nvSpPr>
      <dsp:spPr>
        <a:xfrm>
          <a:off x="0" y="102691"/>
          <a:ext cx="8793126" cy="561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Pengantar DJSN</a:t>
          </a:r>
          <a:endParaRPr lang="en-ID" sz="2400" kern="1200"/>
        </a:p>
      </dsp:txBody>
      <dsp:txXfrm>
        <a:off x="27415" y="130106"/>
        <a:ext cx="8738296" cy="506769"/>
      </dsp:txXfrm>
    </dsp:sp>
    <dsp:sp modelId="{75CABC2A-F003-4E2D-87DE-11F7669CCCCD}">
      <dsp:nvSpPr>
        <dsp:cNvPr id="0" name=""/>
        <dsp:cNvSpPr/>
      </dsp:nvSpPr>
      <dsp:spPr>
        <a:xfrm>
          <a:off x="0" y="733411"/>
          <a:ext cx="8793126" cy="561599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Tanggapan</a:t>
          </a:r>
        </a:p>
      </dsp:txBody>
      <dsp:txXfrm>
        <a:off x="27415" y="760826"/>
        <a:ext cx="8738296" cy="506769"/>
      </dsp:txXfrm>
    </dsp:sp>
    <dsp:sp modelId="{633922A4-5EF7-40B1-A363-0520BB6F404B}">
      <dsp:nvSpPr>
        <dsp:cNvPr id="0" name=""/>
        <dsp:cNvSpPr/>
      </dsp:nvSpPr>
      <dsp:spPr>
        <a:xfrm>
          <a:off x="0" y="1295011"/>
          <a:ext cx="8793126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1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Kementerian Sekretariat Negara RI</a:t>
          </a:r>
          <a:endParaRPr lang="en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Kemenko Bidang PMK RI</a:t>
          </a:r>
          <a:endParaRPr lang="en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Ombudsman RI</a:t>
          </a:r>
          <a:endParaRPr lang="en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Kementerian Ketenagakerjaan RI</a:t>
          </a:r>
          <a:endParaRPr lang="en-ID" sz="1900" kern="1200"/>
        </a:p>
      </dsp:txBody>
      <dsp:txXfrm>
        <a:off x="0" y="1295011"/>
        <a:ext cx="8793126" cy="1242000"/>
      </dsp:txXfrm>
    </dsp:sp>
    <dsp:sp modelId="{E9EEF14B-0D7E-452B-8F56-78C2BEDFC80D}">
      <dsp:nvSpPr>
        <dsp:cNvPr id="0" name=""/>
        <dsp:cNvSpPr/>
      </dsp:nvSpPr>
      <dsp:spPr>
        <a:xfrm>
          <a:off x="0" y="2537012"/>
          <a:ext cx="8793126" cy="561599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Konfirmasi &amp; Klarifikasi</a:t>
          </a:r>
          <a:endParaRPr lang="en-ID" sz="2400" kern="1200"/>
        </a:p>
      </dsp:txBody>
      <dsp:txXfrm>
        <a:off x="27415" y="2564427"/>
        <a:ext cx="8738296" cy="506769"/>
      </dsp:txXfrm>
    </dsp:sp>
    <dsp:sp modelId="{F233F95A-DEB2-4014-9590-E55D76C9CE2E}">
      <dsp:nvSpPr>
        <dsp:cNvPr id="0" name=""/>
        <dsp:cNvSpPr/>
      </dsp:nvSpPr>
      <dsp:spPr>
        <a:xfrm>
          <a:off x="0" y="3098612"/>
          <a:ext cx="8793126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1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Kementerian Kesehatan RI</a:t>
          </a:r>
          <a:endParaRPr lang="en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BPJS Kesehatan</a:t>
          </a:r>
          <a:endParaRPr lang="en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BPJS Ketenagakerjaan</a:t>
          </a:r>
          <a:endParaRPr lang="en-ID" sz="1900" kern="1200"/>
        </a:p>
      </dsp:txBody>
      <dsp:txXfrm>
        <a:off x="0" y="3098612"/>
        <a:ext cx="8793126" cy="943920"/>
      </dsp:txXfrm>
    </dsp:sp>
    <dsp:sp modelId="{76190320-7560-4BB2-8B67-BA90C8D6994F}">
      <dsp:nvSpPr>
        <dsp:cNvPr id="0" name=""/>
        <dsp:cNvSpPr/>
      </dsp:nvSpPr>
      <dsp:spPr>
        <a:xfrm>
          <a:off x="0" y="4042532"/>
          <a:ext cx="8793126" cy="561599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Diskusi dan Pembahasan</a:t>
          </a:r>
          <a:endParaRPr lang="en-ID" sz="2400" kern="1200"/>
        </a:p>
      </dsp:txBody>
      <dsp:txXfrm>
        <a:off x="27415" y="4069947"/>
        <a:ext cx="8738296" cy="506769"/>
      </dsp:txXfrm>
    </dsp:sp>
    <dsp:sp modelId="{9EE76AD4-8763-4391-B014-354CB8B967F1}">
      <dsp:nvSpPr>
        <dsp:cNvPr id="0" name=""/>
        <dsp:cNvSpPr/>
      </dsp:nvSpPr>
      <dsp:spPr>
        <a:xfrm>
          <a:off x="0" y="4673252"/>
          <a:ext cx="8793126" cy="56159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 Penutup</a:t>
          </a:r>
          <a:endParaRPr lang="en-ID" sz="2400" kern="1200"/>
        </a:p>
      </dsp:txBody>
      <dsp:txXfrm>
        <a:off x="27415" y="4700667"/>
        <a:ext cx="8738296" cy="50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60800" y="9445625"/>
            <a:ext cx="295275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4" name="Google Shape;344;p21:notes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Placeholder Gambar Slide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Placeholder Teks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05958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17:notes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1" name="Google Shape;321;p18:notes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p19:notes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0462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7" name="Google Shape;337;p20:notes"/>
          <p:cNvSpPr txBox="1">
            <a:spLocks noGrp="1"/>
          </p:cNvSpPr>
          <p:nvPr>
            <p:ph type="body" idx="1"/>
          </p:nvPr>
        </p:nvSpPr>
        <p:spPr>
          <a:xfrm>
            <a:off x="681038" y="4724400"/>
            <a:ext cx="5453062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386939" y="1279964"/>
            <a:ext cx="6600883" cy="280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386939" y="4184076"/>
            <a:ext cx="660088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>
            <a:off x="629841" y="524934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>
            <a:off x="629841" y="2125134"/>
            <a:ext cx="2949178" cy="374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2228585" y="-211403"/>
            <a:ext cx="468682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 rot="5400000">
            <a:off x="4791957" y="2271007"/>
            <a:ext cx="547511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791457" y="356482"/>
            <a:ext cx="5475111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1"/>
          </p:nvPr>
        </p:nvSpPr>
        <p:spPr>
          <a:xfrm>
            <a:off x="628650" y="1365956"/>
            <a:ext cx="7886700" cy="481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"/>
          <p:cNvSpPr txBox="1">
            <a:spLocks noGrp="1"/>
          </p:cNvSpPr>
          <p:nvPr>
            <p:ph type="ctrTitle"/>
          </p:nvPr>
        </p:nvSpPr>
        <p:spPr>
          <a:xfrm>
            <a:off x="386939" y="1279964"/>
            <a:ext cx="6600883" cy="280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subTitle" idx="1"/>
          </p:nvPr>
        </p:nvSpPr>
        <p:spPr>
          <a:xfrm>
            <a:off x="386939" y="4184076"/>
            <a:ext cx="660088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>
            <a:spLocks noGrp="1"/>
          </p:cNvSpPr>
          <p:nvPr>
            <p:ph type="body" idx="1"/>
          </p:nvPr>
        </p:nvSpPr>
        <p:spPr>
          <a:xfrm>
            <a:off x="628650" y="1390723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9"/>
          <p:cNvSpPr txBox="1">
            <a:spLocks noGrp="1"/>
          </p:cNvSpPr>
          <p:nvPr>
            <p:ph type="body" idx="2"/>
          </p:nvPr>
        </p:nvSpPr>
        <p:spPr>
          <a:xfrm>
            <a:off x="4629150" y="1390723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9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9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9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9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/>
          <p:cNvSpPr txBox="1">
            <a:spLocks noGrp="1"/>
          </p:cNvSpPr>
          <p:nvPr>
            <p:ph type="body" idx="1"/>
          </p:nvPr>
        </p:nvSpPr>
        <p:spPr>
          <a:xfrm>
            <a:off x="629842" y="1363310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40"/>
          <p:cNvSpPr txBox="1">
            <a:spLocks noGrp="1"/>
          </p:cNvSpPr>
          <p:nvPr>
            <p:ph type="body" idx="2"/>
          </p:nvPr>
        </p:nvSpPr>
        <p:spPr>
          <a:xfrm>
            <a:off x="629842" y="2187222"/>
            <a:ext cx="3868340" cy="3863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0"/>
          <p:cNvSpPr txBox="1">
            <a:spLocks noGrp="1"/>
          </p:cNvSpPr>
          <p:nvPr>
            <p:ph type="body" idx="3"/>
          </p:nvPr>
        </p:nvSpPr>
        <p:spPr>
          <a:xfrm>
            <a:off x="4629150" y="1363310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40"/>
          <p:cNvSpPr txBox="1">
            <a:spLocks noGrp="1"/>
          </p:cNvSpPr>
          <p:nvPr>
            <p:ph type="body" idx="4"/>
          </p:nvPr>
        </p:nvSpPr>
        <p:spPr>
          <a:xfrm>
            <a:off x="4629150" y="2187222"/>
            <a:ext cx="3887391" cy="3863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0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1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1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628650" y="1365956"/>
            <a:ext cx="7886700" cy="481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3"/>
          <p:cNvSpPr txBox="1">
            <a:spLocks noGrp="1"/>
          </p:cNvSpPr>
          <p:nvPr>
            <p:ph type="title"/>
          </p:nvPr>
        </p:nvSpPr>
        <p:spPr>
          <a:xfrm>
            <a:off x="629841" y="524934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3" name="Google Shape;143;p43"/>
          <p:cNvSpPr txBox="1">
            <a:spLocks noGrp="1"/>
          </p:cNvSpPr>
          <p:nvPr>
            <p:ph type="body" idx="2"/>
          </p:nvPr>
        </p:nvSpPr>
        <p:spPr>
          <a:xfrm>
            <a:off x="629841" y="2125134"/>
            <a:ext cx="2949178" cy="374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43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3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3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44"/>
          <p:cNvSpPr txBox="1">
            <a:spLocks noGrp="1"/>
          </p:cNvSpPr>
          <p:nvPr>
            <p:ph type="title"/>
          </p:nvPr>
        </p:nvSpPr>
        <p:spPr>
          <a:xfrm>
            <a:off x="629841" y="524934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4"/>
          <p:cNvSpPr txBox="1">
            <a:spLocks noGrp="1"/>
          </p:cNvSpPr>
          <p:nvPr>
            <p:ph type="body" idx="1"/>
          </p:nvPr>
        </p:nvSpPr>
        <p:spPr>
          <a:xfrm>
            <a:off x="629841" y="2125134"/>
            <a:ext cx="2949178" cy="374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4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"/>
          <p:cNvSpPr txBox="1">
            <a:spLocks noGrp="1"/>
          </p:cNvSpPr>
          <p:nvPr>
            <p:ph type="body" idx="1"/>
          </p:nvPr>
        </p:nvSpPr>
        <p:spPr>
          <a:xfrm rot="5400000">
            <a:off x="2228585" y="-211403"/>
            <a:ext cx="468682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5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5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5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>
            <a:spLocks noGrp="1"/>
          </p:cNvSpPr>
          <p:nvPr>
            <p:ph type="title"/>
          </p:nvPr>
        </p:nvSpPr>
        <p:spPr>
          <a:xfrm rot="5400000">
            <a:off x="4791957" y="2271007"/>
            <a:ext cx="547511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6"/>
          <p:cNvSpPr txBox="1">
            <a:spLocks noGrp="1"/>
          </p:cNvSpPr>
          <p:nvPr>
            <p:ph type="body" idx="1"/>
          </p:nvPr>
        </p:nvSpPr>
        <p:spPr>
          <a:xfrm rot="5400000">
            <a:off x="791457" y="356482"/>
            <a:ext cx="5475111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 txBox="1"/>
          <p:nvPr/>
        </p:nvSpPr>
        <p:spPr>
          <a:xfrm>
            <a:off x="1473200" y="5530850"/>
            <a:ext cx="759142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contact@djsn.go.id | SMS: 0822-21-500500 | P.O Box: DJSN500500 Jakarta 10000 </a:t>
            </a:r>
            <a:endParaRPr/>
          </a:p>
        </p:txBody>
      </p:sp>
      <p:sp>
        <p:nvSpPr>
          <p:cNvPr id="168" name="Google Shape;168;p47"/>
          <p:cNvSpPr txBox="1">
            <a:spLocks noGrp="1"/>
          </p:cNvSpPr>
          <p:nvPr>
            <p:ph type="title"/>
          </p:nvPr>
        </p:nvSpPr>
        <p:spPr>
          <a:xfrm>
            <a:off x="3228622" y="963437"/>
            <a:ext cx="5915378" cy="61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7"/>
          <p:cNvSpPr txBox="1">
            <a:spLocks noGrp="1"/>
          </p:cNvSpPr>
          <p:nvPr>
            <p:ph type="body" idx="1"/>
          </p:nvPr>
        </p:nvSpPr>
        <p:spPr>
          <a:xfrm>
            <a:off x="4075288" y="1761068"/>
            <a:ext cx="5068711" cy="20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/>
        </p:nvSpPr>
        <p:spPr>
          <a:xfrm>
            <a:off x="1473200" y="5530850"/>
            <a:ext cx="759142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contact@djsn.go.id | SMS: 0822-21-500500 | P.O Box: DJSN500500 Jakarta 10000 </a:t>
            </a:r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3228622" y="963437"/>
            <a:ext cx="5915378" cy="61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4075288" y="1761068"/>
            <a:ext cx="5068711" cy="20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628650" y="1390723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2"/>
          </p:nvPr>
        </p:nvSpPr>
        <p:spPr>
          <a:xfrm>
            <a:off x="4629150" y="1390723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body" idx="1"/>
          </p:nvPr>
        </p:nvSpPr>
        <p:spPr>
          <a:xfrm>
            <a:off x="629842" y="1363310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2"/>
          </p:nvPr>
        </p:nvSpPr>
        <p:spPr>
          <a:xfrm>
            <a:off x="629842" y="2187222"/>
            <a:ext cx="3868340" cy="3863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3"/>
          </p:nvPr>
        </p:nvSpPr>
        <p:spPr>
          <a:xfrm>
            <a:off x="4629150" y="1363310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4"/>
          </p:nvPr>
        </p:nvSpPr>
        <p:spPr>
          <a:xfrm>
            <a:off x="4629150" y="2187222"/>
            <a:ext cx="3887391" cy="3863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628650" y="6308725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1981200" y="6308725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7834313" y="6308725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29841" y="524934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2"/>
          </p:nvPr>
        </p:nvSpPr>
        <p:spPr>
          <a:xfrm>
            <a:off x="629841" y="2125134"/>
            <a:ext cx="2949178" cy="374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628650" y="6229350"/>
            <a:ext cx="8890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1981200" y="6229350"/>
            <a:ext cx="53911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7834313" y="6229350"/>
            <a:ext cx="5111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@djsn.go.id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>
            <a:spLocks noGrp="1"/>
          </p:cNvSpPr>
          <p:nvPr>
            <p:ph type="ctrTitle"/>
          </p:nvPr>
        </p:nvSpPr>
        <p:spPr>
          <a:xfrm>
            <a:off x="273050" y="2019300"/>
            <a:ext cx="8562975" cy="208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PENANGANAN PENGADUAN MASYARAKAT DI SEKRETARIAT DJSN</a:t>
            </a:r>
            <a:br>
              <a:rPr lang="en-US" sz="3200" dirty="0"/>
            </a:br>
            <a:r>
              <a:rPr lang="en-US" sz="2800" dirty="0"/>
              <a:t>(</a:t>
            </a:r>
            <a:r>
              <a:rPr lang="en-US" sz="2000" i="1" dirty="0"/>
              <a:t>Proposal Design </a:t>
            </a:r>
            <a:r>
              <a:rPr lang="en-US" sz="2000" i="1" dirty="0" err="1"/>
              <a:t>Pengaduan</a:t>
            </a:r>
            <a:r>
              <a:rPr lang="en-US" sz="2000" i="1" dirty="0"/>
              <a:t> oleh </a:t>
            </a:r>
            <a:r>
              <a:rPr lang="en-US" sz="2000" i="1" dirty="0" err="1"/>
              <a:t>tim</a:t>
            </a:r>
            <a:r>
              <a:rPr lang="en-US" sz="2000" i="1" dirty="0"/>
              <a:t> Humas DJSN</a:t>
            </a:r>
            <a:r>
              <a:rPr lang="en-US" sz="2800" dirty="0"/>
              <a:t>)</a:t>
            </a:r>
            <a:endParaRPr dirty="0"/>
          </a:p>
        </p:txBody>
      </p:sp>
      <p:sp>
        <p:nvSpPr>
          <p:cNvPr id="178" name="Google Shape;178;p1"/>
          <p:cNvSpPr txBox="1">
            <a:spLocks noGrp="1"/>
          </p:cNvSpPr>
          <p:nvPr>
            <p:ph type="subTitle" idx="4294967295"/>
          </p:nvPr>
        </p:nvSpPr>
        <p:spPr>
          <a:xfrm>
            <a:off x="1235075" y="4794250"/>
            <a:ext cx="68580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7886700" cy="1208088"/>
          </a:xfrm>
        </p:spPr>
        <p:txBody>
          <a:bodyPr/>
          <a:lstStyle/>
          <a:p>
            <a:r>
              <a:rPr lang="en-US" altLang="en-US"/>
              <a:t>Agenda</a:t>
            </a:r>
            <a:endParaRPr lang="en-ID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9489" y="1063256"/>
          <a:ext cx="8793126" cy="5337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2"/>
          <p:cNvSpPr txBox="1">
            <a:spLocks noChangeArrowheads="1"/>
          </p:cNvSpPr>
          <p:nvPr/>
        </p:nvSpPr>
        <p:spPr bwMode="auto"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>
                <a:solidFill>
                  <a:schemeClr val="bg1"/>
                </a:solidFill>
              </a:rPr>
              <a:t>2</a:t>
            </a:r>
            <a:endParaRPr lang="id-ID" altLang="id-ID" sz="1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7886700" cy="1208088"/>
          </a:xfrm>
        </p:spPr>
        <p:txBody>
          <a:bodyPr/>
          <a:lstStyle/>
          <a:p>
            <a:r>
              <a:rPr lang="id-ID" altLang="id-ID" sz="2800" b="1"/>
              <a:t>Pengaduan Masuk ke DJSN Berdasarkan Jenis Jaminan Sosial yang Diadukan s.d </a:t>
            </a:r>
            <a:r>
              <a:rPr lang="en-US" altLang="id-ID" sz="2800" b="1"/>
              <a:t>24 September 2020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51363" y="2563813"/>
          <a:ext cx="4403725" cy="270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67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Jaminan Sosial yang Diadukan</a:t>
                      </a:r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Jumlah</a:t>
                      </a:r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61">
                <a:tc>
                  <a:txBody>
                    <a:bodyPr/>
                    <a:lstStyle/>
                    <a:p>
                      <a:r>
                        <a:rPr lang="id-ID" sz="1800" dirty="0"/>
                        <a:t>JKN</a:t>
                      </a:r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dirty="0"/>
                        <a:t>3</a:t>
                      </a:r>
                      <a:r>
                        <a:rPr lang="id-ID" altLang="id-ID" sz="1800" dirty="0"/>
                        <a:t>1</a:t>
                      </a:r>
                      <a:endParaRPr lang="en-US" altLang="id-ID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61">
                <a:tc>
                  <a:txBody>
                    <a:bodyPr/>
                    <a:lstStyle/>
                    <a:p>
                      <a:r>
                        <a:rPr lang="id-ID" sz="1800" dirty="0"/>
                        <a:t>Jamsos Ketenagakerjaan</a:t>
                      </a:r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dirty="0"/>
                        <a:t>1</a:t>
                      </a:r>
                      <a:r>
                        <a:rPr lang="id-ID" altLang="id-ID" sz="1800" dirty="0"/>
                        <a:t>4</a:t>
                      </a:r>
                      <a:endParaRPr lang="en-US" altLang="id-ID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id-ID" sz="1800" dirty="0"/>
                        <a:t>Lain-Lain*</a:t>
                      </a:r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id-ID" sz="1800" dirty="0"/>
                        <a:t>2</a:t>
                      </a:r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/>
                        <a:t>Jumlah</a:t>
                      </a:r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b="1" dirty="0"/>
                        <a:t>4</a:t>
                      </a:r>
                      <a:r>
                        <a:rPr lang="id-ID" altLang="id-ID" sz="1800" b="1" dirty="0"/>
                        <a:t>7</a:t>
                      </a:r>
                      <a:endParaRPr lang="en-US" altLang="id-ID" sz="1800" b="1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43" name="TextBox 5"/>
          <p:cNvSpPr txBox="1">
            <a:spLocks noChangeArrowheads="1"/>
          </p:cNvSpPr>
          <p:nvPr/>
        </p:nvSpPr>
        <p:spPr bwMode="auto">
          <a:xfrm>
            <a:off x="598488" y="1325563"/>
            <a:ext cx="324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/>
              <a:t>Grafik 1.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/>
              <a:t>Persentase Pengaduan</a:t>
            </a:r>
            <a:endParaRPr lang="id-ID" altLang="id-ID" sz="1800" b="1">
              <a:cs typeface="Arial" panose="020B0604020202020204" pitchFamily="34" charset="0"/>
            </a:endParaRPr>
          </a:p>
        </p:txBody>
      </p:sp>
      <p:sp>
        <p:nvSpPr>
          <p:cNvPr id="30744" name="TextBox 8"/>
          <p:cNvSpPr txBox="1">
            <a:spLocks noChangeArrowheads="1"/>
          </p:cNvSpPr>
          <p:nvPr/>
        </p:nvSpPr>
        <p:spPr bwMode="auto">
          <a:xfrm>
            <a:off x="4983163" y="1325563"/>
            <a:ext cx="3709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/>
              <a:t>Tabel 1.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/>
              <a:t>Jumlah Pengaduan Masuk ke DJSN</a:t>
            </a:r>
            <a:endParaRPr lang="id-ID" altLang="id-ID" sz="1800" b="1">
              <a:cs typeface="Arial" panose="020B0604020202020204" pitchFamily="34" charset="0"/>
            </a:endParaRPr>
          </a:p>
        </p:txBody>
      </p:sp>
      <p:sp>
        <p:nvSpPr>
          <p:cNvPr id="30745" name="TextBox 2"/>
          <p:cNvSpPr txBox="1">
            <a:spLocks noChangeArrowheads="1"/>
          </p:cNvSpPr>
          <p:nvPr/>
        </p:nvSpPr>
        <p:spPr bwMode="auto"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d-ID" sz="1800" b="1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id-ID" altLang="id-ID" sz="1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0746" name="Chart 1"/>
          <p:cNvGraphicFramePr>
            <a:graphicFrameLocks/>
          </p:cNvGraphicFramePr>
          <p:nvPr/>
        </p:nvGraphicFramePr>
        <p:xfrm>
          <a:off x="173038" y="1970088"/>
          <a:ext cx="4414837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hart" r:id="rId3" imgW="4676843" imgH="4200525" progId="Excel.Chart.8">
                  <p:embed/>
                </p:oleObj>
              </mc:Choice>
              <mc:Fallback>
                <p:oleObj name="Chart" r:id="rId3" imgW="4676843" imgH="4200525" progId="Excel.Chart.8">
                  <p:embed/>
                  <p:pic>
                    <p:nvPicPr>
                      <p:cNvPr id="30746" name="Char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970088"/>
                        <a:ext cx="4414837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Kotak Teks 1"/>
          <p:cNvSpPr txBox="1">
            <a:spLocks noChangeArrowheads="1"/>
          </p:cNvSpPr>
          <p:nvPr/>
        </p:nvSpPr>
        <p:spPr bwMode="auto">
          <a:xfrm>
            <a:off x="4551363" y="5246688"/>
            <a:ext cx="45354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d-ID" sz="1400"/>
              <a:t>*pengaduan tentang Bapertarum &amp; ASABRI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7886700" cy="1208088"/>
          </a:xfrm>
        </p:spPr>
        <p:txBody>
          <a:bodyPr/>
          <a:lstStyle/>
          <a:p>
            <a:r>
              <a:rPr lang="id-ID" altLang="id-ID" sz="2800" b="1"/>
              <a:t>Pengaduan Masuk ke DJSN Berdasarkan Status Penyelesaian s.d </a:t>
            </a:r>
            <a:r>
              <a:rPr lang="en-US" altLang="id-ID" sz="2800" b="1"/>
              <a:t>24 September 2020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51363" y="2563813"/>
          <a:ext cx="4403725" cy="206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5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Status Penyelesaian</a:t>
                      </a: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Jumlah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38">
                <a:tc>
                  <a:txBody>
                    <a:bodyPr/>
                    <a:lstStyle/>
                    <a:p>
                      <a:r>
                        <a:rPr lang="id-ID" sz="1800" dirty="0"/>
                        <a:t>Selesai</a:t>
                      </a: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altLang="id-ID" sz="1800"/>
                        <a:t>3</a:t>
                      </a:r>
                      <a:r>
                        <a:rPr lang="en-US" altLang="id-ID" sz="1800"/>
                        <a:t>3</a:t>
                      </a:r>
                      <a:endParaRPr lang="en-US" altLang="id-ID" sz="18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38">
                <a:tc>
                  <a:txBody>
                    <a:bodyPr/>
                    <a:lstStyle/>
                    <a:p>
                      <a:r>
                        <a:rPr lang="id-ID" sz="1800" dirty="0"/>
                        <a:t>Proses</a:t>
                      </a: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altLang="id-ID" sz="1800"/>
                        <a:t>1</a:t>
                      </a:r>
                      <a:r>
                        <a:rPr lang="en-US" altLang="id-ID" sz="1800"/>
                        <a:t>4</a:t>
                      </a:r>
                      <a:endParaRPr lang="en-US" altLang="id-ID" sz="18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38"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/>
                        <a:t>Jumlah</a:t>
                      </a:r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b="1" dirty="0"/>
                        <a:t>4</a:t>
                      </a:r>
                      <a:r>
                        <a:rPr lang="id-ID" altLang="id-ID" sz="1800" b="1" dirty="0"/>
                        <a:t>7</a:t>
                      </a:r>
                      <a:endParaRPr lang="en-US" altLang="id-ID" sz="1800" b="1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4" name="TextBox 5"/>
          <p:cNvSpPr txBox="1">
            <a:spLocks noChangeArrowheads="1"/>
          </p:cNvSpPr>
          <p:nvPr/>
        </p:nvSpPr>
        <p:spPr bwMode="auto">
          <a:xfrm>
            <a:off x="598488" y="1639888"/>
            <a:ext cx="324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600" b="1"/>
              <a:t>Grafik 2.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600" b="1"/>
              <a:t>Persentase Pengaduan Berdasarkan Status Penyelesaian</a:t>
            </a:r>
            <a:endParaRPr lang="id-ID" altLang="id-ID" sz="1600" b="1">
              <a:cs typeface="Arial" panose="020B0604020202020204" pitchFamily="34" charset="0"/>
            </a:endParaRPr>
          </a:p>
        </p:txBody>
      </p:sp>
      <p:sp>
        <p:nvSpPr>
          <p:cNvPr id="31765" name="TextBox 8"/>
          <p:cNvSpPr txBox="1">
            <a:spLocks noChangeArrowheads="1"/>
          </p:cNvSpPr>
          <p:nvPr/>
        </p:nvSpPr>
        <p:spPr bwMode="auto">
          <a:xfrm>
            <a:off x="4992688" y="1639888"/>
            <a:ext cx="3709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600" b="1"/>
              <a:t>Tabel 2.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600" b="1"/>
              <a:t>Jumlah Pengaduan Berdasarkan Status Penyelesaian</a:t>
            </a:r>
            <a:endParaRPr lang="id-ID" altLang="id-ID" sz="1600" b="1">
              <a:cs typeface="Arial" panose="020B0604020202020204" pitchFamily="34" charset="0"/>
            </a:endParaRPr>
          </a:p>
        </p:txBody>
      </p:sp>
      <p:sp>
        <p:nvSpPr>
          <p:cNvPr id="31766" name="TextBox 7"/>
          <p:cNvSpPr txBox="1">
            <a:spLocks noChangeArrowheads="1"/>
          </p:cNvSpPr>
          <p:nvPr/>
        </p:nvSpPr>
        <p:spPr bwMode="auto"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d-ID" sz="1800" b="1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id-ID" altLang="id-ID" sz="1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1767" name="Chart 1"/>
          <p:cNvGraphicFramePr>
            <a:graphicFrameLocks/>
          </p:cNvGraphicFramePr>
          <p:nvPr/>
        </p:nvGraphicFramePr>
        <p:xfrm>
          <a:off x="79375" y="2570163"/>
          <a:ext cx="4303713" cy="346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Chart" r:id="rId3" imgW="4676843" imgH="3819615" progId="Excel.Chart.8">
                  <p:embed/>
                </p:oleObj>
              </mc:Choice>
              <mc:Fallback>
                <p:oleObj name="Chart" r:id="rId3" imgW="4676843" imgH="3819615" progId="Excel.Chart.8">
                  <p:embed/>
                  <p:pic>
                    <p:nvPicPr>
                      <p:cNvPr id="31767" name="Char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2570163"/>
                        <a:ext cx="4303713" cy="346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7886700" cy="1208088"/>
          </a:xfrm>
        </p:spPr>
        <p:txBody>
          <a:bodyPr/>
          <a:lstStyle/>
          <a:p>
            <a:pPr eaLnBrk="1" hangingPunct="1"/>
            <a:r>
              <a:rPr lang="id-ID" altLang="id-ID" sz="2800" b="1"/>
              <a:t>Pengaduan terkait JKN Berdasarkan Aspek Penyelenggaraan s.d </a:t>
            </a:r>
            <a:r>
              <a:rPr lang="en-US" altLang="zh-CN" sz="2800" b="1">
                <a:ea typeface="SimSun" panose="02010600030101010101" pitchFamily="2" charset="-122"/>
              </a:rPr>
              <a:t>24 September 2020 (1)</a:t>
            </a:r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252413" y="1489075"/>
            <a:ext cx="4508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/>
              <a:t>Grafik 4.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/>
              <a:t>Persentase Pengaduan terkait JKN Berdasarkan Aspek Penyelenggaraan</a:t>
            </a:r>
            <a:endParaRPr lang="id-ID" altLang="id-ID" sz="1800" b="1">
              <a:cs typeface="Arial" panose="020B0604020202020204" pitchFamily="34" charset="0"/>
            </a:endParaRP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4992688" y="1489075"/>
            <a:ext cx="37099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/>
              <a:t>Tabel 4.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/>
              <a:t>Jumlah Pengaduan terkait JKN Berdasarkan Aspek Penyelenggaraan</a:t>
            </a:r>
            <a:endParaRPr lang="id-ID" altLang="id-ID" sz="1800" b="1"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92688" y="2595563"/>
          <a:ext cx="3998912" cy="346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60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Aspek Penyelenggaraan</a:t>
                      </a: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Jumlah</a:t>
                      </a:r>
                    </a:p>
                  </a:txBody>
                  <a:tcPr marL="91434" marR="91434"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id-ID" sz="1800" dirty="0"/>
                        <a:t>Pembayaran Iuran</a:t>
                      </a: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dirty="0"/>
                        <a:t>7</a:t>
                      </a:r>
                    </a:p>
                  </a:txBody>
                  <a:tcPr marL="91434" marR="91434"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d-ID" sz="1800" dirty="0"/>
                        <a:t>Pelayanan </a:t>
                      </a:r>
                      <a:endParaRPr lang="en-US" altLang="id-ID" sz="1800" dirty="0"/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dirty="0"/>
                        <a:t>7</a:t>
                      </a:r>
                    </a:p>
                  </a:txBody>
                  <a:tcPr marL="91434" marR="91434"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800" dirty="0">
                          <a:sym typeface="+mn-ea"/>
                        </a:rPr>
                        <a:t>Kepesertaan</a:t>
                      </a:r>
                      <a:endParaRPr lang="en-US" altLang="id-ID" sz="1800" dirty="0"/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altLang="id-ID" sz="1800" dirty="0"/>
                        <a:t>5</a:t>
                      </a:r>
                    </a:p>
                  </a:txBody>
                  <a:tcPr marL="91434" marR="91434" marT="45710" marB="45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375">
                <a:tc>
                  <a:txBody>
                    <a:bodyPr/>
                    <a:lstStyle/>
                    <a:p>
                      <a:r>
                        <a:rPr lang="en-US" altLang="id-ID" sz="1800" dirty="0"/>
                        <a:t>Manfaat/Klaim</a:t>
                      </a: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dirty="0"/>
                        <a:t>5</a:t>
                      </a:r>
                    </a:p>
                  </a:txBody>
                  <a:tcPr marL="91434" marR="91434" marT="45710" marB="4571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64">
                <a:tc>
                  <a:txBody>
                    <a:bodyPr/>
                    <a:lstStyle/>
                    <a:p>
                      <a:r>
                        <a:rPr lang="id-ID" sz="1800" dirty="0"/>
                        <a:t>Regulasi</a:t>
                      </a: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dirty="0"/>
                        <a:t>3</a:t>
                      </a:r>
                    </a:p>
                  </a:txBody>
                  <a:tcPr marL="91434" marR="91434" marT="45710" marB="4571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r>
                        <a:rPr lang="id-ID" sz="1800" dirty="0"/>
                        <a:t>Lainnya</a:t>
                      </a: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altLang="id-ID" sz="1800" dirty="0"/>
                        <a:t>4</a:t>
                      </a:r>
                      <a:endParaRPr lang="en-US" altLang="id-ID" sz="1800" dirty="0"/>
                    </a:p>
                  </a:txBody>
                  <a:tcPr marL="91434" marR="91434" marT="45710" marB="4571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93"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/>
                        <a:t>Jumlah</a:t>
                      </a:r>
                    </a:p>
                  </a:txBody>
                  <a:tcPr marL="91434" marR="91434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b="1" dirty="0"/>
                        <a:t>3</a:t>
                      </a:r>
                      <a:r>
                        <a:rPr lang="id-ID" altLang="id-ID" sz="1800" b="1" dirty="0"/>
                        <a:t>1</a:t>
                      </a:r>
                      <a:endParaRPr lang="en-US" altLang="id-ID" sz="1800" b="1" dirty="0"/>
                    </a:p>
                  </a:txBody>
                  <a:tcPr marL="91434" marR="91434" marT="45710" marB="4571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802" name="TextBox 7"/>
          <p:cNvSpPr txBox="1">
            <a:spLocks noChangeArrowheads="1"/>
          </p:cNvSpPr>
          <p:nvPr/>
        </p:nvSpPr>
        <p:spPr bwMode="auto"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d-ID" sz="1800" b="1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id-ID" altLang="id-ID" sz="1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2803" name="Chart 1"/>
          <p:cNvGraphicFramePr>
            <a:graphicFrameLocks/>
          </p:cNvGraphicFramePr>
          <p:nvPr/>
        </p:nvGraphicFramePr>
        <p:xfrm>
          <a:off x="111125" y="2663825"/>
          <a:ext cx="4824413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Chart" r:id="rId3" imgW="6010343" imgH="4009935" progId="Excel.Chart.8">
                  <p:embed/>
                </p:oleObj>
              </mc:Choice>
              <mc:Fallback>
                <p:oleObj name="Chart" r:id="rId3" imgW="6010343" imgH="4009935" progId="Excel.Chart.8">
                  <p:embed/>
                  <p:pic>
                    <p:nvPicPr>
                      <p:cNvPr id="32803" name="Char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2663825"/>
                        <a:ext cx="4824413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7886700" cy="1208088"/>
          </a:xfrm>
        </p:spPr>
        <p:txBody>
          <a:bodyPr/>
          <a:lstStyle/>
          <a:p>
            <a:pPr eaLnBrk="1" hangingPunct="1"/>
            <a:r>
              <a:rPr lang="id-ID" altLang="id-ID" sz="2800" b="1"/>
              <a:t>Pengaduan terkait JKN Berdasarkan Aspek Penyelenggaraan s.d </a:t>
            </a:r>
            <a:r>
              <a:rPr lang="en-US" altLang="id-ID" sz="2800" b="1"/>
              <a:t>24 September 2020</a:t>
            </a:r>
            <a:r>
              <a:rPr lang="id-ID" altLang="id-ID" sz="2800" b="1"/>
              <a:t> (2)</a:t>
            </a:r>
            <a:endParaRPr lang="en-US" altLang="id-ID" sz="2800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0050" y="1169988"/>
          <a:ext cx="8207375" cy="587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Aspek</a:t>
                      </a:r>
                    </a:p>
                  </a:txBody>
                  <a:tcPr marL="91431" marR="9143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Keterangan</a:t>
                      </a:r>
                    </a:p>
                  </a:txBody>
                  <a:tcPr marL="91431" marR="9143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360">
                <a:tc>
                  <a:txBody>
                    <a:bodyPr/>
                    <a:lstStyle/>
                    <a:p>
                      <a:r>
                        <a:rPr lang="id-ID" sz="1200" dirty="0"/>
                        <a:t>Pelayanan</a:t>
                      </a:r>
                    </a:p>
                  </a:txBody>
                  <a:tcPr marL="91431" marR="91431" marT="45725" marB="457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Permasalahan terkait proses rujukan berjenjang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Kekosongan obat atau obat diberikan tidak sesuai resep dokter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Pelayanan medis tidak sesuai dengan kebutuhan sesuai diagnosa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Masa berlaku surat rujukan yang menyulitkan lansia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Pelayanan yang dihentikan karena RS berhenti bekerja sama dengan BPJS Kesehatan</a:t>
                      </a:r>
                    </a:p>
                  </a:txBody>
                  <a:tcPr marL="91431" marR="9143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329">
                <a:tc>
                  <a:txBody>
                    <a:bodyPr/>
                    <a:lstStyle/>
                    <a:p>
                      <a:r>
                        <a:rPr lang="en-US" altLang="id-ID" sz="1200" dirty="0"/>
                        <a:t>Pembayaran Iuran</a:t>
                      </a:r>
                    </a:p>
                  </a:txBody>
                  <a:tcPr marL="91431" marR="91431" marT="45725" marB="457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Permasalahan pembayaran tunggakan iuran JKN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Status tunggakan peserta yang sudah meninggal dunia tetapi masih berjalan tagihannya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Permohonan keringanan pembayaran iuran JKN akibat adanya pandemi Covid-19</a:t>
                      </a:r>
                    </a:p>
                  </a:txBody>
                  <a:tcPr marL="91431" marR="9143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910">
                <a:tc>
                  <a:txBody>
                    <a:bodyPr/>
                    <a:lstStyle/>
                    <a:p>
                      <a:r>
                        <a:rPr lang="en-US" altLang="id-ID" sz="1200" dirty="0"/>
                        <a:t>Kepesertaan</a:t>
                      </a:r>
                    </a:p>
                  </a:txBody>
                  <a:tcPr marL="91431" marR="91431" marT="45725" marB="457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dirty="0">
                          <a:sym typeface="+mn-ea"/>
                        </a:rPr>
                        <a:t>Proses mutasi kepesertaan, PBPU menjadi PBI APBN atau Peserta yang didaftarkan Pemda;</a:t>
                      </a:r>
                      <a:endParaRPr lang="en-US" altLang="id-ID" sz="12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dirty="0">
                          <a:sym typeface="+mn-ea"/>
                        </a:rPr>
                        <a:t>Perbedaan data NIK antara e-ktp dengan kartu peserta JKN;</a:t>
                      </a:r>
                      <a:endParaRPr lang="en-US" altLang="id-ID" sz="12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dirty="0">
                          <a:sym typeface="+mn-ea"/>
                        </a:rPr>
                        <a:t>Permasalahan pendaftaran bayi baru lahir;</a:t>
                      </a:r>
                      <a:endParaRPr lang="en-US" altLang="id-ID" sz="12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dirty="0">
                          <a:sym typeface="+mn-ea"/>
                        </a:rPr>
                        <a:t>Permohonan pengaktifan kembali kepesertaan PBI JKN-KIS; dan</a:t>
                      </a:r>
                      <a:endParaRPr lang="en-US" altLang="id-ID" sz="12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dirty="0">
                          <a:sym typeface="+mn-ea"/>
                        </a:rPr>
                        <a:t>Pengurusan penggantian kartu peserta yang hilang.</a:t>
                      </a:r>
                      <a:endParaRPr lang="id-ID" sz="1200" baseline="0" dirty="0"/>
                    </a:p>
                  </a:txBody>
                  <a:tcPr marL="91431" marR="9143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dirty="0"/>
                        <a:t>Manfaat/Klaim</a:t>
                      </a:r>
                    </a:p>
                  </a:txBody>
                  <a:tcPr marL="91431" marR="91431" marT="45725" marB="457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Penjaminan peserta ter-PHK atau pekerja dengan status yang menggantung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Permasalahan penjaminan/klaim bayi baru lahir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Permasalahan pembayaran klaim terkait SIP atau STR</a:t>
                      </a:r>
                    </a:p>
                  </a:txBody>
                  <a:tcPr marL="91431" marR="9143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17">
                <a:tc>
                  <a:txBody>
                    <a:bodyPr/>
                    <a:lstStyle/>
                    <a:p>
                      <a:r>
                        <a:rPr lang="id-ID" sz="1200" dirty="0"/>
                        <a:t>Regulasi</a:t>
                      </a:r>
                    </a:p>
                  </a:txBody>
                  <a:tcPr marL="91431" marR="91431" marT="45725" marB="457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dirty="0"/>
                        <a:t>Keputusan MA terkait iuran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Penolakan Per.BPJS 1/2020  tentang Prosedur Penjaminan Operasi Katarak  dan Rehabilitasi Medik dalam Program Jaminan Kesehatan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Regulasi terkait dokter gigi dan penjaminan APD dalam JKN</a:t>
                      </a:r>
                    </a:p>
                  </a:txBody>
                  <a:tcPr marL="91431" marR="91431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90">
                <a:tc>
                  <a:txBody>
                    <a:bodyPr/>
                    <a:lstStyle/>
                    <a:p>
                      <a:r>
                        <a:rPr lang="id-ID" sz="1200" dirty="0"/>
                        <a:t>Lainnya</a:t>
                      </a:r>
                    </a:p>
                  </a:txBody>
                  <a:tcPr marL="91431" marR="91431" marT="45725" marB="457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Permasalahan kepegawaian BPJS Kesehatan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200" baseline="0" dirty="0"/>
                        <a:t>Informasi petugas BPJS </a:t>
                      </a:r>
                      <a:r>
                        <a:rPr lang="en-US" altLang="id-ID" sz="1200" baseline="0" dirty="0" err="1"/>
                        <a:t>Satu</a:t>
                      </a:r>
                      <a:endParaRPr lang="id-ID" altLang="id-ID" sz="12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d-ID" altLang="id-ID" sz="1200" baseline="0" dirty="0"/>
                        <a:t>Permasalahan hak-hak mantan anggota Dewas BPJS Kesehatan yang belum diterima</a:t>
                      </a:r>
                      <a:endParaRPr lang="en-US" altLang="id-ID" sz="1200" baseline="0" dirty="0"/>
                    </a:p>
                  </a:txBody>
                  <a:tcPr marL="91431" marR="91431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821" name="TextBox 4"/>
          <p:cNvSpPr txBox="1">
            <a:spLocks noChangeArrowheads="1"/>
          </p:cNvSpPr>
          <p:nvPr/>
        </p:nvSpPr>
        <p:spPr bwMode="auto"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d-ID" sz="1800" b="1">
                <a:solidFill>
                  <a:schemeClr val="bg1"/>
                </a:solidFill>
                <a:cs typeface="Arial" panose="020B0604020202020204" pitchFamily="34" charset="0"/>
              </a:rPr>
              <a:t>6</a:t>
            </a:r>
            <a:endParaRPr lang="id-ID" altLang="id-ID" sz="1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7886700" cy="1208088"/>
          </a:xfrm>
        </p:spPr>
        <p:txBody>
          <a:bodyPr/>
          <a:lstStyle/>
          <a:p>
            <a:pPr eaLnBrk="1" hangingPunct="1"/>
            <a:r>
              <a:rPr lang="id-ID" altLang="id-ID" sz="2600" b="1"/>
              <a:t>Pengaduan terkait Jamsos Ketenagakerjaan Berdasarkan Aspek Penyelenggaraan s.d </a:t>
            </a:r>
            <a:r>
              <a:rPr lang="en-US" altLang="zh-CN" sz="2400" b="1">
                <a:ea typeface="SimSun" panose="02010600030101010101" pitchFamily="2" charset="-122"/>
              </a:rPr>
              <a:t>24 September 2020 (1)</a:t>
            </a:r>
            <a:endParaRPr lang="en-US" altLang="zh-CN" sz="2600" b="1">
              <a:ea typeface="SimSun" panose="02010600030101010101" pitchFamily="2" charset="-122"/>
            </a:endParaRP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252413" y="1489075"/>
            <a:ext cx="45085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600" b="1"/>
              <a:t>Grafik 5.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600" b="1"/>
              <a:t>Persentase Pengaduan terkait Jamsos Ketenagakerjaan Berdasarkan Aspek Penyelenggaraan</a:t>
            </a:r>
            <a:endParaRPr lang="id-ID" altLang="id-ID" sz="1600" b="1">
              <a:cs typeface="Arial" panose="020B0604020202020204" pitchFamily="34" charset="0"/>
            </a:endParaRP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4464050" y="1519238"/>
            <a:ext cx="4679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600" b="1"/>
              <a:t>Tabel 6.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600" b="1"/>
              <a:t>Jumlah Pengaduan terkait Jamsos Ketenagakerjaan Berdasarkan Aspek Penyelenggaraan</a:t>
            </a:r>
            <a:endParaRPr lang="id-ID" altLang="id-ID" sz="1600" b="1"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92688" y="2595563"/>
          <a:ext cx="3998912" cy="302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55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Aspek Penyelenggaraan</a:t>
                      </a:r>
                    </a:p>
                  </a:txBody>
                  <a:tcPr marL="91434" marR="91434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Jumlah</a:t>
                      </a:r>
                    </a:p>
                  </a:txBody>
                  <a:tcPr marL="91434" marR="91434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d-ID" sz="1800" dirty="0"/>
                        <a:t>Kepesertaan</a:t>
                      </a:r>
                    </a:p>
                  </a:txBody>
                  <a:tcPr marL="91434" marR="91434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dirty="0"/>
                        <a:t>1</a:t>
                      </a:r>
                    </a:p>
                  </a:txBody>
                  <a:tcPr marL="91434" marR="91434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327">
                <a:tc>
                  <a:txBody>
                    <a:bodyPr/>
                    <a:lstStyle/>
                    <a:p>
                      <a:r>
                        <a:rPr lang="en-US" altLang="id-ID" sz="1800" dirty="0"/>
                        <a:t>Manfaat/Klaim</a:t>
                      </a:r>
                    </a:p>
                  </a:txBody>
                  <a:tcPr marL="91434" marR="91434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altLang="id-ID" sz="1800" dirty="0"/>
                        <a:t>6</a:t>
                      </a:r>
                      <a:endParaRPr lang="en-US" altLang="id-ID" sz="1800" dirty="0"/>
                    </a:p>
                  </a:txBody>
                  <a:tcPr marL="91434" marR="91434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327">
                <a:tc>
                  <a:txBody>
                    <a:bodyPr/>
                    <a:lstStyle/>
                    <a:p>
                      <a:r>
                        <a:rPr lang="en-US" altLang="id-ID" sz="1800" dirty="0"/>
                        <a:t>Pelayanan</a:t>
                      </a:r>
                    </a:p>
                  </a:txBody>
                  <a:tcPr marL="91434" marR="91434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dirty="0"/>
                        <a:t>2</a:t>
                      </a:r>
                    </a:p>
                  </a:txBody>
                  <a:tcPr marL="91434" marR="91434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327">
                <a:tc>
                  <a:txBody>
                    <a:bodyPr/>
                    <a:lstStyle/>
                    <a:p>
                      <a:r>
                        <a:rPr lang="id-ID" sz="1800" dirty="0"/>
                        <a:t>Lainnya</a:t>
                      </a:r>
                    </a:p>
                  </a:txBody>
                  <a:tcPr marL="91434" marR="91434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dirty="0"/>
                        <a:t>5</a:t>
                      </a:r>
                    </a:p>
                  </a:txBody>
                  <a:tcPr marL="91434" marR="91434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327"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/>
                        <a:t>Jumlah</a:t>
                      </a:r>
                    </a:p>
                  </a:txBody>
                  <a:tcPr marL="91434" marR="91434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id-ID" sz="1800" b="1" dirty="0"/>
                        <a:t>1</a:t>
                      </a:r>
                      <a:r>
                        <a:rPr lang="id-ID" altLang="id-ID" sz="1800" b="1" dirty="0"/>
                        <a:t>4</a:t>
                      </a:r>
                      <a:endParaRPr lang="en-US" altLang="id-ID" sz="1800" b="1" dirty="0"/>
                    </a:p>
                  </a:txBody>
                  <a:tcPr marL="91434" marR="91434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44" name="TextBox 7"/>
          <p:cNvSpPr txBox="1">
            <a:spLocks noChangeArrowheads="1"/>
          </p:cNvSpPr>
          <p:nvPr/>
        </p:nvSpPr>
        <p:spPr bwMode="auto"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d-ID" sz="1800" b="1">
                <a:solidFill>
                  <a:schemeClr val="bg1"/>
                </a:solidFill>
                <a:cs typeface="Arial" panose="020B0604020202020204" pitchFamily="34" charset="0"/>
              </a:rPr>
              <a:t>7</a:t>
            </a:r>
            <a:endParaRPr lang="id-ID" altLang="id-ID" sz="1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4845" name="Chart 1"/>
          <p:cNvGraphicFramePr>
            <a:graphicFrameLocks/>
          </p:cNvGraphicFramePr>
          <p:nvPr/>
        </p:nvGraphicFramePr>
        <p:xfrm>
          <a:off x="157163" y="2655888"/>
          <a:ext cx="4697412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Worksheet" r:id="rId3" imgW="4676726" imgH="3819560" progId="Excel.Sheet.8">
                  <p:embed/>
                </p:oleObj>
              </mc:Choice>
              <mc:Fallback>
                <p:oleObj name="Worksheet" r:id="rId3" imgW="4676726" imgH="3819560" progId="Excel.Sheet.8">
                  <p:embed/>
                  <p:pic>
                    <p:nvPicPr>
                      <p:cNvPr id="34845" name="Char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655888"/>
                        <a:ext cx="4697412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7886700" cy="1208088"/>
          </a:xfrm>
        </p:spPr>
        <p:txBody>
          <a:bodyPr/>
          <a:lstStyle/>
          <a:p>
            <a:r>
              <a:rPr lang="id-ID" altLang="id-ID" sz="2600" b="1"/>
              <a:t>Pengaduan terkait Jamsos Ketenagakerjaan Berdasarkan Aspek Penyelenggaraan s.d </a:t>
            </a:r>
            <a:r>
              <a:rPr lang="en-US" altLang="id-ID" sz="2600" b="1"/>
              <a:t>24 September 2020 </a:t>
            </a:r>
            <a:r>
              <a:rPr lang="id-ID" altLang="id-ID" sz="2600" b="1"/>
              <a:t>(2)</a:t>
            </a:r>
            <a:endParaRPr lang="id-ID" altLang="id-ID" sz="26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4500" y="1473200"/>
          <a:ext cx="8207375" cy="44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5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Aspek</a:t>
                      </a:r>
                      <a:endParaRPr lang="en-US" sz="1800" dirty="0"/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Keterangan</a:t>
                      </a:r>
                      <a:endParaRPr lang="en-US" sz="1800" dirty="0"/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130">
                <a:tc>
                  <a:txBody>
                    <a:bodyPr/>
                    <a:lstStyle/>
                    <a:p>
                      <a:r>
                        <a:rPr lang="en-US" sz="1800" dirty="0"/>
                        <a:t>Manfaat/Klaim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800" dirty="0"/>
                        <a:t>Permasalahan klaim JKK akibat PAK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800" dirty="0"/>
                        <a:t>Permasalahan klaim JKK akibat kecelakaan lalu lintas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800" dirty="0"/>
                        <a:t>Permasalahan klaim JHT </a:t>
                      </a:r>
                      <a:r>
                        <a:rPr lang="en-US" altLang="id-ID" sz="1800" dirty="0" err="1"/>
                        <a:t>dan</a:t>
                      </a:r>
                      <a:r>
                        <a:rPr lang="en-US" altLang="id-ID" sz="1800" dirty="0"/>
                        <a:t> JP</a:t>
                      </a:r>
                      <a:endParaRPr lang="id-ID" altLang="id-ID" sz="18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d-ID" sz="1800" dirty="0"/>
                        <a:t>Permasalahan</a:t>
                      </a:r>
                      <a:r>
                        <a:rPr lang="id-ID" sz="1800" baseline="0" dirty="0"/>
                        <a:t> klaim JKm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d-ID" sz="1800" dirty="0"/>
                        <a:t>Permasalahan Klaim JHT</a:t>
                      </a:r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30">
                <a:tc>
                  <a:txBody>
                    <a:bodyPr/>
                    <a:lstStyle/>
                    <a:p>
                      <a:r>
                        <a:rPr lang="en-US" sz="1800" dirty="0"/>
                        <a:t>Pelayanan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800" dirty="0"/>
                        <a:t>Proses pelayanan JKm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id-ID" sz="1800" dirty="0"/>
                        <a:t>Pelayanan BPJS Ketenagakerjaan di masa pandemi covid-19</a:t>
                      </a:r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260">
                <a:tc>
                  <a:txBody>
                    <a:bodyPr/>
                    <a:lstStyle/>
                    <a:p>
                      <a:r>
                        <a:rPr lang="en-US" sz="1800" dirty="0"/>
                        <a:t>Kepesertaan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id-ID" sz="1800" baseline="0" dirty="0"/>
                        <a:t>kepesertaan ganda dengan saldo ganda</a:t>
                      </a:r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11">
                <a:tc>
                  <a:txBody>
                    <a:bodyPr/>
                    <a:lstStyle/>
                    <a:p>
                      <a:r>
                        <a:rPr lang="id-ID" sz="1800" dirty="0"/>
                        <a:t>Lainnya</a:t>
                      </a:r>
                      <a:endParaRPr lang="en-US" sz="1800" dirty="0"/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Permasalahan kepegawaian BPJS Ketenagakerjaan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Keluhan pelayanan manajemen menara Jamsostek</a:t>
                      </a:r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63" name="TextBox 4"/>
          <p:cNvSpPr txBox="1">
            <a:spLocks noChangeArrowheads="1"/>
          </p:cNvSpPr>
          <p:nvPr/>
        </p:nvSpPr>
        <p:spPr bwMode="auto"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d-ID" sz="1800" b="1">
                <a:solidFill>
                  <a:schemeClr val="bg1"/>
                </a:solidFill>
                <a:cs typeface="Arial" panose="020B0604020202020204" pitchFamily="34" charset="0"/>
              </a:rPr>
              <a:t>8</a:t>
            </a:r>
            <a:endParaRPr lang="id-ID" altLang="id-ID" sz="1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7886700" cy="1208088"/>
          </a:xfrm>
        </p:spPr>
        <p:txBody>
          <a:bodyPr/>
          <a:lstStyle/>
          <a:p>
            <a:r>
              <a:rPr lang="en-US" altLang="id-ID" sz="2600" b="1"/>
              <a:t>Pengaduan </a:t>
            </a:r>
            <a:r>
              <a:rPr lang="id-ID" altLang="id-ID" sz="2600" b="1"/>
              <a:t>Masyarakat</a:t>
            </a:r>
            <a:r>
              <a:rPr lang="en-US" altLang="id-ID" sz="2600" b="1"/>
              <a:t> yang berstatus proses/dalam pemantauan s.d 24 September 2020</a:t>
            </a:r>
            <a:r>
              <a:rPr lang="id-ID" altLang="id-ID" sz="2600" b="1"/>
              <a:t> (1)</a:t>
            </a:r>
            <a:endParaRPr lang="en-US" altLang="id-ID" sz="2600"/>
          </a:p>
        </p:txBody>
      </p:sp>
      <p:sp>
        <p:nvSpPr>
          <p:cNvPr id="2" name="TextBox 1"/>
          <p:cNvSpPr txBox="1"/>
          <p:nvPr/>
        </p:nvSpPr>
        <p:spPr>
          <a:xfrm>
            <a:off x="201613" y="1246188"/>
            <a:ext cx="86693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id-ID" dirty="0"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endParaRPr lang="id-ID" dirty="0">
              <a:cs typeface="Arial" panose="020B0604020202020204" pitchFamily="34" charset="0"/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>
                <a:solidFill>
                  <a:schemeClr val="bg1"/>
                </a:solidFill>
              </a:rPr>
              <a:t>9</a:t>
            </a:r>
            <a:endParaRPr lang="id-ID" altLang="id-ID" sz="18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6869" name="Kotak Teks 3"/>
          <p:cNvSpPr txBox="1">
            <a:spLocks noChangeArrowheads="1"/>
          </p:cNvSpPr>
          <p:nvPr/>
        </p:nvSpPr>
        <p:spPr bwMode="auto">
          <a:xfrm>
            <a:off x="161925" y="1246188"/>
            <a:ext cx="8820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id-ID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1925" y="1158875"/>
          <a:ext cx="8709024" cy="5500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NO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PELAPOR DAN POKOK PENGADUAN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PROGRESS TINDAK LANJUT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KET.AN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5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Surat Kemsetneg Nomor : B-72/Kemensetneg/D-2/DM.02/11/2019</a:t>
                      </a:r>
                      <a:endParaRPr lang="id-ID" sz="10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Tabrani Wasis, peserta JKN dari purn. TNI AD. </a:t>
                      </a:r>
                      <a:endParaRPr lang="id-ID" sz="10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Pengaduan terkait permasalahan rujukan dan obat yang tidak sesuai resep dokter</a:t>
                      </a:r>
                      <a:endParaRPr lang="id-ID" sz="1000">
                        <a:effectLst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DJSN belum menerima tembusan jawaban atau penjelasan pengaduan dimaksud dari BPJS Kesehatan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via Kemsetneg, tembusan ke DJSN</a:t>
                      </a:r>
                      <a:endParaRPr lang="id-ID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DJSN menerima tanggal 7 Januari 2020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Surat Kemsetneg Nomor : B-3427/Kemensetneg/D-2/DM.02/11/2019 , tanggal 19 November 2019</a:t>
                      </a:r>
                      <a:endParaRPr lang="id-ID" sz="10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Netty M. Simanjuntak. Pengaduan terkait kurangnya pelayanan RS terhadap pasien JKN.</a:t>
                      </a:r>
                      <a:endParaRPr lang="id-ID" sz="1000">
                        <a:effectLst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DJSN belum menerima tembusan jawaban atau penjelasan pengaduan dimaksud dari BPJS Kesehatan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via Kemsetneg, tembusan ke DJSN</a:t>
                      </a:r>
                      <a:endParaRPr lang="id-ID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DJSN menerima tanggal 7 Januari 2020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3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Surat Kemsetneg Nomor : B-12/Kemensetneg/D-2/DM.02/01/2020, tanggal 9 Januari 2020</a:t>
                      </a:r>
                      <a:endParaRPr lang="id-ID" sz="10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Harimin. Pelayanan BPJS Kesehatan dan prosedur rujukan yang menyulitkan para veteran dan pensiunan.</a:t>
                      </a:r>
                      <a:endParaRPr lang="id-ID" sz="1000">
                        <a:effectLst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DJSN belum menerima tembusan jawaban atau penjelasan pengaduan dimaksud dari BPJS Kesehatan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effectLst/>
                        </a:rPr>
                        <a:t>via Kemsetneg, tembusan ke DJSN</a:t>
                      </a:r>
                      <a:endParaRPr lang="id-ID" sz="10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Peserta</a:t>
                      </a:r>
                      <a:r>
                        <a:rPr lang="en-US" sz="1000" dirty="0">
                          <a:effectLst/>
                        </a:rPr>
                        <a:t> JKN </a:t>
                      </a:r>
                      <a:r>
                        <a:rPr lang="en-US" sz="1000" dirty="0" err="1">
                          <a:effectLst/>
                        </a:rPr>
                        <a:t>a.n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en-US" sz="1000" dirty="0" err="1">
                          <a:effectLst/>
                        </a:rPr>
                        <a:t>Marlina</a:t>
                      </a:r>
                      <a:r>
                        <a:rPr lang="en-US" sz="1000" dirty="0">
                          <a:effectLst/>
                        </a:rPr>
                        <a:t> HT </a:t>
                      </a:r>
                      <a:r>
                        <a:rPr lang="en-US" sz="1000" dirty="0" err="1">
                          <a:effectLst/>
                        </a:rPr>
                        <a:t>Galung</a:t>
                      </a:r>
                      <a:r>
                        <a:rPr lang="en-US" sz="1000" dirty="0">
                          <a:effectLst/>
                        </a:rPr>
                        <a:t> (0001285688981) </a:t>
                      </a:r>
                      <a:r>
                        <a:rPr lang="en-US" sz="1000" dirty="0" err="1">
                          <a:effectLst/>
                        </a:rPr>
                        <a:t>menginformasikan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bahwa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suaminya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sudah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meninggal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dunia</a:t>
                      </a:r>
                      <a:r>
                        <a:rPr lang="en-US" sz="1000" dirty="0">
                          <a:effectLst/>
                        </a:rPr>
                        <a:t> 2 (</a:t>
                      </a:r>
                      <a:r>
                        <a:rPr lang="en-US" sz="1000" dirty="0" err="1">
                          <a:effectLst/>
                        </a:rPr>
                        <a:t>dua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en-US" sz="1000" dirty="0" err="1">
                          <a:effectLst/>
                        </a:rPr>
                        <a:t>tahun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lalu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namun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masih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tercatat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menunggak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iuran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en-US" sz="1000" dirty="0" err="1">
                          <a:effectLst/>
                        </a:rPr>
                        <a:t>Ybs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menanyakan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bagaimana</a:t>
                      </a:r>
                      <a:r>
                        <a:rPr lang="en-US" sz="1000" dirty="0">
                          <a:effectLst/>
                        </a:rPr>
                        <a:t> status </a:t>
                      </a:r>
                      <a:r>
                        <a:rPr lang="en-US" sz="1000" dirty="0" err="1">
                          <a:effectLst/>
                        </a:rPr>
                        <a:t>tunggakan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iuran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untuk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suaminya</a:t>
                      </a:r>
                      <a:r>
                        <a:rPr lang="en-US" sz="1000" dirty="0">
                          <a:effectLst/>
                        </a:rPr>
                        <a:t> yang </a:t>
                      </a:r>
                      <a:r>
                        <a:rPr lang="en-US" sz="1000" dirty="0" err="1">
                          <a:effectLst/>
                        </a:rPr>
                        <a:t>sudah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meninggal</a:t>
                      </a:r>
                      <a:r>
                        <a:rPr lang="en-US" sz="1000" dirty="0">
                          <a:effectLst/>
                        </a:rPr>
                        <a:t> 2 </a:t>
                      </a:r>
                      <a:r>
                        <a:rPr lang="en-US" sz="1000" dirty="0" err="1">
                          <a:effectLst/>
                        </a:rPr>
                        <a:t>tahun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lalu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apakah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bisa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jika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hanya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melunasi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tunggakan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iuran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untuk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ybs</a:t>
                      </a:r>
                      <a:r>
                        <a:rPr lang="en-US" sz="1000" dirty="0">
                          <a:effectLst/>
                        </a:rPr>
                        <a:t> (</a:t>
                      </a:r>
                      <a:r>
                        <a:rPr lang="en-US" sz="1000" dirty="0" err="1">
                          <a:effectLst/>
                        </a:rPr>
                        <a:t>Marlina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en-US" sz="1000" dirty="0" err="1">
                          <a:effectLst/>
                        </a:rPr>
                        <a:t>saja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karena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anak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ybs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sudah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pisah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rumah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walau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masih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tercatat</a:t>
                      </a:r>
                      <a:r>
                        <a:rPr lang="en-US" sz="1000" dirty="0">
                          <a:effectLst/>
                        </a:rPr>
                        <a:t> di </a:t>
                      </a:r>
                      <a:r>
                        <a:rPr lang="en-US" sz="1000" dirty="0" err="1">
                          <a:effectLst/>
                        </a:rPr>
                        <a:t>dalam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satu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Kartu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Keluarga</a:t>
                      </a:r>
                      <a:r>
                        <a:rPr lang="en-US" sz="1000" dirty="0">
                          <a:effectLst/>
                        </a:rPr>
                        <a:t> yang </a:t>
                      </a:r>
                      <a:r>
                        <a:rPr lang="en-US" sz="1000" err="1">
                          <a:effectLst/>
                        </a:rPr>
                        <a:t>sama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endParaRPr lang="id-ID" sz="1000" dirty="0">
                        <a:effectLst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D" sz="1000">
                          <a:effectLst/>
                        </a:rPr>
                        <a:t>DJSN sudah menyampaikan pertanyaan dan pengaduan kepada BPJS Kesehatan (Ibu Dwi) via Wasap pada 11 Maret 2020</a:t>
                      </a:r>
                      <a:endParaRPr lang="id-ID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D" sz="1000">
                          <a:effectLst/>
                        </a:rPr>
                        <a:t>DJSN belum menerima jawaban terkait pengaduan dimaksud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12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</a:t>
                      </a:r>
                      <a:endParaRPr lang="id-ID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Surat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Kemsetneg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Nomor</a:t>
                      </a:r>
                      <a:r>
                        <a:rPr lang="en-ID" sz="1000" dirty="0">
                          <a:effectLst/>
                        </a:rPr>
                        <a:t> : B-55/</a:t>
                      </a:r>
                      <a:r>
                        <a:rPr lang="en-ID" sz="1000" dirty="0" err="1">
                          <a:effectLst/>
                        </a:rPr>
                        <a:t>Kemensetneg</a:t>
                      </a:r>
                      <a:r>
                        <a:rPr lang="en-ID" sz="1000" dirty="0">
                          <a:effectLst/>
                        </a:rPr>
                        <a:t>/D-2/DM.04/03/2020, </a:t>
                      </a:r>
                      <a:r>
                        <a:rPr lang="en-ID" sz="1000" dirty="0" err="1">
                          <a:effectLst/>
                        </a:rPr>
                        <a:t>tanggal</a:t>
                      </a:r>
                      <a:r>
                        <a:rPr lang="en-ID" sz="1000" dirty="0">
                          <a:effectLst/>
                        </a:rPr>
                        <a:t> 6 </a:t>
                      </a:r>
                      <a:r>
                        <a:rPr lang="en-ID" sz="1000" dirty="0" err="1">
                          <a:effectLst/>
                        </a:rPr>
                        <a:t>Maret</a:t>
                      </a:r>
                      <a:r>
                        <a:rPr lang="en-ID" sz="1000" dirty="0">
                          <a:effectLst/>
                        </a:rPr>
                        <a:t> 2020</a:t>
                      </a:r>
                      <a:endParaRPr lang="id-ID" sz="1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Sdr</a:t>
                      </a:r>
                      <a:r>
                        <a:rPr lang="en-ID" sz="1000" dirty="0">
                          <a:effectLst/>
                        </a:rPr>
                        <a:t>. </a:t>
                      </a:r>
                      <a:r>
                        <a:rPr lang="en-ID" sz="1000" dirty="0" err="1">
                          <a:effectLst/>
                        </a:rPr>
                        <a:t>Saiful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Firdaus</a:t>
                      </a:r>
                      <a:r>
                        <a:rPr lang="en-ID" sz="1000" dirty="0">
                          <a:effectLst/>
                        </a:rPr>
                        <a:t>, </a:t>
                      </a:r>
                      <a:r>
                        <a:rPr lang="en-ID" sz="1000" dirty="0" err="1">
                          <a:effectLst/>
                        </a:rPr>
                        <a:t>mantan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peserta</a:t>
                      </a:r>
                      <a:r>
                        <a:rPr lang="en-ID" sz="1000" dirty="0">
                          <a:effectLst/>
                        </a:rPr>
                        <a:t> internship BPJS </a:t>
                      </a:r>
                      <a:r>
                        <a:rPr lang="en-ID" sz="1000" dirty="0" err="1">
                          <a:effectLst/>
                        </a:rPr>
                        <a:t>Ketenagakerjaan</a:t>
                      </a:r>
                      <a:r>
                        <a:rPr lang="en-ID" sz="1000" dirty="0">
                          <a:effectLst/>
                        </a:rPr>
                        <a:t>. </a:t>
                      </a:r>
                      <a:r>
                        <a:rPr lang="en-ID" sz="1000" dirty="0" err="1">
                          <a:effectLst/>
                        </a:rPr>
                        <a:t>Permohonan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klarifikasi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penjelasan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terkait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pelaksanaan</a:t>
                      </a:r>
                      <a:r>
                        <a:rPr lang="en-ID" sz="1000" dirty="0">
                          <a:effectLst/>
                        </a:rPr>
                        <a:t> program internship BPJS </a:t>
                      </a:r>
                      <a:r>
                        <a:rPr lang="en-ID" sz="1000" dirty="0" err="1">
                          <a:effectLst/>
                        </a:rPr>
                        <a:t>Ketenagakerjaan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serta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melaporkan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adanya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dugaan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penyimpangan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dalam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pelaksanaan</a:t>
                      </a:r>
                      <a:r>
                        <a:rPr lang="en-ID" sz="1000" dirty="0">
                          <a:effectLst/>
                        </a:rPr>
                        <a:t> program </a:t>
                      </a:r>
                      <a:r>
                        <a:rPr lang="en-ID" sz="1000" dirty="0" err="1">
                          <a:effectLst/>
                        </a:rPr>
                        <a:t>tersebut</a:t>
                      </a:r>
                      <a:r>
                        <a:rPr lang="en-ID" sz="1000">
                          <a:effectLst/>
                        </a:rPr>
                        <a:t>.   </a:t>
                      </a:r>
                      <a:endParaRPr lang="id-ID" sz="1000" dirty="0">
                        <a:effectLst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DJSN </a:t>
                      </a:r>
                      <a:r>
                        <a:rPr lang="en-US" sz="1000" dirty="0" err="1">
                          <a:effectLst/>
                        </a:rPr>
                        <a:t>belum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menerima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tembusan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jawaban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atau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penjelasan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pengaduan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dimaksud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dari</a:t>
                      </a:r>
                      <a:r>
                        <a:rPr lang="en-US" sz="1000" dirty="0">
                          <a:effectLst/>
                        </a:rPr>
                        <a:t> BPJS </a:t>
                      </a:r>
                      <a:r>
                        <a:rPr lang="en-US" sz="1000" dirty="0" err="1">
                          <a:effectLst/>
                        </a:rPr>
                        <a:t>Ketenagakerjaan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effectLst/>
                        </a:rPr>
                        <a:t>via </a:t>
                      </a:r>
                      <a:r>
                        <a:rPr lang="en-US" sz="1000" dirty="0" err="1">
                          <a:effectLst/>
                        </a:rPr>
                        <a:t>Kemsetneg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tembusan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ke</a:t>
                      </a:r>
                      <a:r>
                        <a:rPr lang="en-US" sz="1000" dirty="0">
                          <a:effectLst/>
                        </a:rPr>
                        <a:t> DJSN</a:t>
                      </a:r>
                      <a:endParaRPr lang="id-ID" sz="1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111" marR="241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3228975" y="963613"/>
            <a:ext cx="5915025" cy="61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9"/>
              <a:t>Terimakasih</a:t>
            </a:r>
            <a:endParaRPr sz="3959"/>
          </a:p>
        </p:txBody>
      </p:sp>
      <p:sp>
        <p:nvSpPr>
          <p:cNvPr id="293" name="Google Shape;293;p14"/>
          <p:cNvSpPr txBox="1">
            <a:spLocks noGrp="1"/>
          </p:cNvSpPr>
          <p:nvPr>
            <p:ph type="body" idx="1"/>
          </p:nvPr>
        </p:nvSpPr>
        <p:spPr>
          <a:xfrm>
            <a:off x="4075113" y="1760538"/>
            <a:ext cx="5068887" cy="209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KESIMPULAN DAN TINDAK LANJUT</a:t>
            </a:r>
            <a:endParaRPr sz="2600"/>
          </a:p>
        </p:txBody>
      </p:sp>
      <p:sp>
        <p:nvSpPr>
          <p:cNvPr id="299" name="Google Shape;299;p15"/>
          <p:cNvSpPr txBox="1"/>
          <p:nvPr/>
        </p:nvSpPr>
        <p:spPr>
          <a:xfrm>
            <a:off x="201613" y="1246188"/>
            <a:ext cx="86693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161925" y="1246188"/>
            <a:ext cx="88201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2" name="Google Shape;302;p15"/>
          <p:cNvGraphicFramePr/>
          <p:nvPr/>
        </p:nvGraphicFramePr>
        <p:xfrm>
          <a:off x="161925" y="1158875"/>
          <a:ext cx="8709025" cy="6396975"/>
        </p:xfrm>
        <a:graphic>
          <a:graphicData uri="http://schemas.openxmlformats.org/drawingml/2006/table">
            <a:tbl>
              <a:tblPr firstRow="1" firstCol="1" bandRow="1">
                <a:noFill/>
                <a:tableStyleId>{1B7AC1A4-2AA6-47B0-B965-CC3EE96170F5}</a:tableStyleId>
              </a:tblPr>
              <a:tblGrid>
                <a:gridCol w="35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KONFIRMASI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TINDAK LANJUT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KET.AN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Sudah ditindaklajuti oleh KC Malang dengan melakukan 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visit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tanggal 6 Februari 2020 ke kediaman peseta dan menjelaskan terkait alur pelayanan kesehatan peserta JKN. Keluarga peserta sudah memahami dan menyampaikan terima kasih atas pelayanan kesehatan yang diterima sebagai peserta JKN KIS.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Kesehatan menyampaikan penyelesaian kasus secara tertulis kepada DJSN.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342900" marR="0" lvl="0" indent="-2794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Sudah ditindaklanjuti oleh KC Pematangsiantar melalui surat nomor 1538/I-02/1119 tanggal 07 November 2019 kepada Bapak Oloan Simanjuntak dan tembusan kepada Presiden RI, Menkes, DPR RI, DPRD Prov Sumut, Bupati Simalungun, DPRD Kab. Simalungun. 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Kesehatan menyampaikan penyelesaian kasus secara tertulis kepada DJSN.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342900" marR="0" lvl="0" indent="-2794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Sudah ditindaklajuti oleh KC Surakarta dengan melakukan 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visit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tanggal 21 Februari 2020 ke kediaman peseta dan menjelaskan terkait proses 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data peserta sesuai Perpres 82 Tahun 2018 dan mengenai alur pelayanan kesehatan peserta JKN. Peserta sudah menerima dan memahami penjelasan yang disampaikan.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Kesehatan menyampaikan penyelesaian kasus secara tertulis kepada DJSN.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342900" marR="0" lvl="0" indent="-2794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Kesehatan  sudah menghubungi anggota keluarga (an. Ibu Fitri) pada 12 Maret 2020 dengan  menjelaskan :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Apabila ada anggota keluarga yg meninggal, segera dilaporkan ke bpjs kesehatan untuk di nonaktifkan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Klu peserta sdh meninggal tetapi blm di lapor, maka tagihan iuran akan terhitung sesuai dengan jumlah anggota keluarga pada kartukeluarga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Segera datang ke kantor bpjs kesehatan dengan membawa surat keterangan meninggal, kartu kis dan kartu keluarga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Membawa bukti bayar pada pembayaran yg terakhir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Peserta mengerti dan memahami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Telah dilakukan penonaktifan terhadap anggota keluarga yang meninggal.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Kesehatan menyampaikan penyelesaian kasus secara tertulis kepada DJSN.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5.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BPJS Ketenagakerjaan sudah memberikan kesempatan dan target yang sama kepada seluruh karyawan magang. BPJS Ketenagakerjaan menerapkan kebijakan 50% karyawan magang yang diterima, dan Saiful Firdaus merupakan salah satu dari 50% karyawan magang yang tidak diterima karena dianggap tidak dapat mencapai target yang telah ditetapkan.</a:t>
                      </a:r>
                      <a:endParaRPr sz="1000" u="none" strike="noStrike" cap="none"/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Ketenagakerjaan menyampaikan penyelesaian kasus secara tertulis kepada DJSN.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tc>
                  <a:txBody>
                    <a:bodyPr/>
                    <a:lstStyle/>
                    <a:p>
                      <a:pPr marL="342900" marR="0" lvl="0" indent="-2794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100" marR="241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A214-8CB4-8C42-92B0-09C64655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Poin</a:t>
            </a:r>
            <a:r>
              <a:rPr lang="en-US" sz="2400" dirty="0"/>
              <a:t> </a:t>
            </a:r>
            <a:r>
              <a:rPr lang="en-US" sz="2400" dirty="0" err="1"/>
              <a:t>Diskusi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rapat</a:t>
            </a:r>
            <a:r>
              <a:rPr lang="en-US" sz="2400" dirty="0"/>
              <a:t> </a:t>
            </a:r>
            <a:r>
              <a:rPr lang="en-US" sz="2400" dirty="0" err="1"/>
              <a:t>serah</a:t>
            </a:r>
            <a:r>
              <a:rPr lang="en-US" sz="2400" dirty="0"/>
              <a:t> </a:t>
            </a:r>
            <a:r>
              <a:rPr lang="en-US" sz="2400" dirty="0" err="1"/>
              <a:t>terima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Pengaduan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Data dan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Humas </a:t>
            </a:r>
            <a:br>
              <a:rPr lang="en-US" sz="2400" dirty="0"/>
            </a:br>
            <a:r>
              <a:rPr lang="en-US" sz="1600" i="1" dirty="0"/>
              <a:t>(</a:t>
            </a:r>
            <a:r>
              <a:rPr lang="en-US" sz="1600" i="1" dirty="0" err="1"/>
              <a:t>Kamis</a:t>
            </a:r>
            <a:r>
              <a:rPr lang="en-US" sz="1600" i="1" dirty="0"/>
              <a:t>, 24 </a:t>
            </a:r>
            <a:r>
              <a:rPr lang="en-US" sz="1600" i="1" dirty="0" err="1"/>
              <a:t>Juni</a:t>
            </a:r>
            <a:r>
              <a:rPr lang="en-US" sz="1600" i="1" dirty="0"/>
              <a:t> 2021)</a:t>
            </a:r>
            <a:endParaRPr lang="en-US" sz="24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3CA9-C37F-1245-8033-95DF4625D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38204C32-4BA2-9641-9F10-7808E6D4D9F6}"/>
              </a:ext>
            </a:extLst>
          </p:cNvPr>
          <p:cNvSpPr/>
          <p:nvPr/>
        </p:nvSpPr>
        <p:spPr>
          <a:xfrm>
            <a:off x="156730" y="1384107"/>
            <a:ext cx="3699163" cy="4468091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Perlu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disusun</a:t>
            </a:r>
            <a:r>
              <a:rPr lang="en-US" sz="1600" dirty="0">
                <a:solidFill>
                  <a:schemeClr val="tx1"/>
                </a:solidFill>
              </a:rPr>
              <a:t> SOP dan Design </a:t>
            </a:r>
            <a:r>
              <a:rPr lang="en-US" sz="1600" dirty="0" err="1">
                <a:solidFill>
                  <a:schemeClr val="tx1"/>
                </a:solidFill>
              </a:rPr>
              <a:t>terbaru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Pelayanan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Pengaduan</a:t>
            </a:r>
            <a:r>
              <a:rPr lang="en-US" sz="1600" dirty="0">
                <a:solidFill>
                  <a:schemeClr val="tx1"/>
                </a:solidFill>
              </a:rPr>
              <a:t> agar </a:t>
            </a:r>
            <a:r>
              <a:rPr lang="en-US" sz="1600" dirty="0" err="1">
                <a:solidFill>
                  <a:schemeClr val="tx1"/>
                </a:solidFill>
              </a:rPr>
              <a:t>lebih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efektif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serta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sosialisasi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Kanal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pengaduan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melalui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kanal</a:t>
            </a:r>
            <a:r>
              <a:rPr lang="en-US" sz="1600" dirty="0">
                <a:solidFill>
                  <a:schemeClr val="tx1"/>
                </a:solidFill>
              </a:rPr>
              <a:t> SP4N LAPOR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dijadikan</a:t>
            </a:r>
            <a:r>
              <a:rPr lang="en-US" sz="1600" dirty="0">
                <a:solidFill>
                  <a:schemeClr val="tx1"/>
                </a:solidFill>
              </a:rPr>
              <a:t> media </a:t>
            </a:r>
            <a:r>
              <a:rPr lang="en-US" sz="1600" dirty="0" err="1">
                <a:solidFill>
                  <a:schemeClr val="tx1"/>
                </a:solidFill>
              </a:rPr>
              <a:t>utama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selain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kontak</a:t>
            </a:r>
            <a:r>
              <a:rPr lang="en-US" sz="1600" dirty="0">
                <a:solidFill>
                  <a:schemeClr val="tx1"/>
                </a:solidFill>
              </a:rPr>
              <a:t> DJSN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Perlu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dibentuk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penanganan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pengaduan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mencatat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memproses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pengaduan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sesuai</a:t>
            </a:r>
            <a:r>
              <a:rPr lang="en-US" sz="1600" dirty="0">
                <a:solidFill>
                  <a:schemeClr val="tx1"/>
                </a:solidFill>
              </a:rPr>
              <a:t> SOP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7B9AD507-1038-B544-8527-9372071F7EE5}"/>
              </a:ext>
            </a:extLst>
          </p:cNvPr>
          <p:cNvSpPr/>
          <p:nvPr/>
        </p:nvSpPr>
        <p:spPr>
          <a:xfrm>
            <a:off x="5254769" y="1365956"/>
            <a:ext cx="3699163" cy="4468091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E910-58C1-5241-BD5D-80EF94D78F95}"/>
              </a:ext>
            </a:extLst>
          </p:cNvPr>
          <p:cNvSpPr/>
          <p:nvPr/>
        </p:nvSpPr>
        <p:spPr>
          <a:xfrm>
            <a:off x="426456" y="1722261"/>
            <a:ext cx="2987386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Poin</a:t>
            </a:r>
            <a:r>
              <a:rPr lang="en-US" b="1" dirty="0"/>
              <a:t> </a:t>
            </a:r>
            <a:r>
              <a:rPr lang="en-US" b="1" dirty="0" err="1"/>
              <a:t>Diskusi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30160-EA45-594A-9893-B058CA6FCBDB}"/>
              </a:ext>
            </a:extLst>
          </p:cNvPr>
          <p:cNvSpPr/>
          <p:nvPr/>
        </p:nvSpPr>
        <p:spPr>
          <a:xfrm>
            <a:off x="5494626" y="1548246"/>
            <a:ext cx="2987386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Rencana</a:t>
            </a:r>
            <a:r>
              <a:rPr lang="en-US" b="1" dirty="0"/>
              <a:t> </a:t>
            </a:r>
            <a:r>
              <a:rPr lang="en-US" b="1" dirty="0" err="1"/>
              <a:t>Tindak</a:t>
            </a:r>
            <a:r>
              <a:rPr lang="en-US" b="1" dirty="0"/>
              <a:t> </a:t>
            </a:r>
            <a:r>
              <a:rPr lang="en-US" b="1" dirty="0" err="1"/>
              <a:t>Lanjut</a:t>
            </a:r>
            <a:r>
              <a:rPr lang="en-US" b="1" dirty="0"/>
              <a:t> Tim Humas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CA8658-E824-8F44-8411-6B4D098FCEF8}"/>
              </a:ext>
            </a:extLst>
          </p:cNvPr>
          <p:cNvSpPr/>
          <p:nvPr/>
        </p:nvSpPr>
        <p:spPr>
          <a:xfrm>
            <a:off x="5494626" y="2399853"/>
            <a:ext cx="665018" cy="613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B0ADFD8-AC19-6F48-9D8A-4DC9F78777CA}"/>
              </a:ext>
            </a:extLst>
          </p:cNvPr>
          <p:cNvSpPr/>
          <p:nvPr/>
        </p:nvSpPr>
        <p:spPr>
          <a:xfrm>
            <a:off x="6233248" y="2389909"/>
            <a:ext cx="2344015" cy="5611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Penyusunan</a:t>
            </a:r>
            <a:r>
              <a:rPr lang="en-US" dirty="0"/>
              <a:t> SOP </a:t>
            </a:r>
            <a:r>
              <a:rPr lang="en-US" dirty="0" err="1"/>
              <a:t>tertulis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923AFE-3C41-1A40-9DD6-F93A92C3F05C}"/>
              </a:ext>
            </a:extLst>
          </p:cNvPr>
          <p:cNvSpPr/>
          <p:nvPr/>
        </p:nvSpPr>
        <p:spPr>
          <a:xfrm>
            <a:off x="5525799" y="3247383"/>
            <a:ext cx="665018" cy="613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383309C-9EF2-5B4B-97D7-C4DA9BFB4BBA}"/>
              </a:ext>
            </a:extLst>
          </p:cNvPr>
          <p:cNvSpPr/>
          <p:nvPr/>
        </p:nvSpPr>
        <p:spPr>
          <a:xfrm>
            <a:off x="6263554" y="3049730"/>
            <a:ext cx="2344015" cy="9195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Menyusun Design </a:t>
            </a:r>
            <a:r>
              <a:rPr lang="en-US" dirty="0" err="1"/>
              <a:t>Persyaratan</a:t>
            </a:r>
            <a:r>
              <a:rPr lang="en-US" dirty="0"/>
              <a:t> dan Alur 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Media </a:t>
            </a:r>
            <a:r>
              <a:rPr lang="en-US" dirty="0" err="1"/>
              <a:t>Sosialisasi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51380B-6CC6-B249-9AAA-6C0281C12E23}"/>
              </a:ext>
            </a:extLst>
          </p:cNvPr>
          <p:cNvSpPr/>
          <p:nvPr/>
        </p:nvSpPr>
        <p:spPr>
          <a:xfrm>
            <a:off x="6233248" y="4104408"/>
            <a:ext cx="2344015" cy="15586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Tim </a:t>
            </a:r>
            <a:r>
              <a:rPr lang="en-US" dirty="0" err="1"/>
              <a:t>Pengaduan</a:t>
            </a:r>
            <a:r>
              <a:rPr lang="en-US" dirty="0"/>
              <a:t> Masyarakat :</a:t>
            </a:r>
            <a:br>
              <a:rPr lang="en-US" dirty="0"/>
            </a:br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: Pak Dodo</a:t>
            </a:r>
          </a:p>
          <a:p>
            <a:r>
              <a:rPr lang="en-US" dirty="0"/>
              <a:t>PIC: </a:t>
            </a:r>
            <a:r>
              <a:rPr lang="en-US" dirty="0" err="1"/>
              <a:t>Ardian</a:t>
            </a:r>
            <a:r>
              <a:rPr lang="en-US" dirty="0"/>
              <a:t> dan </a:t>
            </a:r>
            <a:r>
              <a:rPr lang="en-US" dirty="0" err="1"/>
              <a:t>Mitha</a:t>
            </a:r>
            <a:endParaRPr lang="en-US" dirty="0"/>
          </a:p>
          <a:p>
            <a:r>
              <a:rPr lang="en-US" dirty="0"/>
              <a:t>Tim :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Humas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D40E73-E4D8-4945-B75D-3628D5E88155}"/>
              </a:ext>
            </a:extLst>
          </p:cNvPr>
          <p:cNvSpPr/>
          <p:nvPr/>
        </p:nvSpPr>
        <p:spPr>
          <a:xfrm>
            <a:off x="5494626" y="4577194"/>
            <a:ext cx="665018" cy="613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08AB608-8EFD-CD44-ACB2-B9D0B7859DDC}"/>
              </a:ext>
            </a:extLst>
          </p:cNvPr>
          <p:cNvSpPr/>
          <p:nvPr/>
        </p:nvSpPr>
        <p:spPr>
          <a:xfrm>
            <a:off x="3549789" y="2951018"/>
            <a:ext cx="1871233" cy="15586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3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Pengaduan Masyarakat yang berstatus proses/dalam pemantauan s.d 24 September 2020 (2)</a:t>
            </a:r>
            <a:endParaRPr sz="2600"/>
          </a:p>
        </p:txBody>
      </p:sp>
      <p:sp>
        <p:nvSpPr>
          <p:cNvPr id="308" name="Google Shape;308;p16"/>
          <p:cNvSpPr txBox="1"/>
          <p:nvPr/>
        </p:nvSpPr>
        <p:spPr>
          <a:xfrm>
            <a:off x="201613" y="1246188"/>
            <a:ext cx="86693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16"/>
          <p:cNvGraphicFramePr/>
          <p:nvPr/>
        </p:nvGraphicFramePr>
        <p:xfrm>
          <a:off x="201613" y="1027113"/>
          <a:ext cx="8740775" cy="5510200"/>
        </p:xfrm>
        <a:graphic>
          <a:graphicData uri="http://schemas.openxmlformats.org/drawingml/2006/table">
            <a:tbl>
              <a:tblPr firstRow="1" firstCol="1" bandRow="1">
                <a:noFill/>
                <a:tableStyleId>{1B7AC1A4-2AA6-47B0-B965-CC3EE96170F5}</a:tableStyleId>
              </a:tblPr>
              <a:tblGrid>
                <a:gridCol w="35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KONFIRMASI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TINDAK LANJUT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KET.AN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6.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Surat tidak melalui Kedeputian Bidang Pelayanan Peserta BPJS Kesehatan.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Kesehatan akan memberikan </a:t>
                      </a:r>
                      <a:r>
                        <a:rPr lang="en-US" sz="100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</a:t>
                      </a: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informasi proses terkait JR Per.BPJS Nomor 1 Tahun 2020 di MA.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7.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Telah bersurat ke JPKR no 299/YANSER/0620 tanggal 11 Juni 2020 Perihal Permohonan Penjelasan Surat Kementerian Setneg RI (Belum ada jawaban)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Kesehatan menyampaikan penyelesaian kasus secara tertulis kepada DJSN.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342900" marR="0" lvl="0" indent="-2794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Sudah ditindaklanjuti melalui surat nomor 3315/III.2/0320 tanggal 19 Maret 2020 kepada Lawyer Henny Handayani &amp; Partners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Kesehatan menyampaikan penyelesaian kasus secara tertulis kepada DJSN.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342900" marR="0" lvl="0" indent="-2794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Sudah ditindaklanjuti, kepesertaan aktif sebagai peserta PB PEMDA: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Binti Nur Hamidah (0002683735582)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Nada Putri Maulidya (0002683735604)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Munifatul Ikfina (0002683735615)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Bayi Ny. Izzati Laila Hurina (0003044863787)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Kesehatan menyampaikan penyelesaian kasus secara tertulis kepada DJSN.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Pengaduan Masyarakat yang berstatus proses/dalam pemantauan s.d 24 September 2020 (3)</a:t>
            </a:r>
            <a:endParaRPr sz="2600"/>
          </a:p>
        </p:txBody>
      </p:sp>
      <p:sp>
        <p:nvSpPr>
          <p:cNvPr id="316" name="Google Shape;316;p17"/>
          <p:cNvSpPr txBox="1"/>
          <p:nvPr/>
        </p:nvSpPr>
        <p:spPr>
          <a:xfrm>
            <a:off x="201613" y="1246188"/>
            <a:ext cx="86693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8" name="Google Shape;318;p17"/>
          <p:cNvGraphicFramePr/>
          <p:nvPr/>
        </p:nvGraphicFramePr>
        <p:xfrm>
          <a:off x="201613" y="1246188"/>
          <a:ext cx="8740775" cy="4602150"/>
        </p:xfrm>
        <a:graphic>
          <a:graphicData uri="http://schemas.openxmlformats.org/drawingml/2006/table">
            <a:tbl>
              <a:tblPr firstRow="1" firstCol="1" bandRow="1">
                <a:noFill/>
                <a:tableStyleId>{1B7AC1A4-2AA6-47B0-B965-CC3EE96170F5}</a:tableStyleId>
              </a:tblPr>
              <a:tblGrid>
                <a:gridCol w="35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KONFIRMASI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TINDAK LANJUT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KET.AN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Sudah menjawab surat ke PDGI bahwa PMK Nomor 28 sudah dalam proses untuk direvisi. Terkait tarif, sedang proses revisi PMK Nomor 52.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DJSN meminta surat dari Kemenkes yang ditujukan kepada PDGI.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Pengaduan Masyarakat yang berstatus proses/dalam pemantauan s.d 24 September 2020 (4)</a:t>
            </a:r>
            <a:endParaRPr sz="2600"/>
          </a:p>
        </p:txBody>
      </p:sp>
      <p:sp>
        <p:nvSpPr>
          <p:cNvPr id="324" name="Google Shape;324;p18"/>
          <p:cNvSpPr txBox="1"/>
          <p:nvPr/>
        </p:nvSpPr>
        <p:spPr>
          <a:xfrm>
            <a:off x="201613" y="1246188"/>
            <a:ext cx="86693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932738" y="6270625"/>
            <a:ext cx="3317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6" name="Google Shape;326;p18"/>
          <p:cNvGraphicFramePr/>
          <p:nvPr/>
        </p:nvGraphicFramePr>
        <p:xfrm>
          <a:off x="201613" y="1246188"/>
          <a:ext cx="8740775" cy="4602150"/>
        </p:xfrm>
        <a:graphic>
          <a:graphicData uri="http://schemas.openxmlformats.org/drawingml/2006/table">
            <a:tbl>
              <a:tblPr firstRow="1" firstCol="1" bandRow="1">
                <a:noFill/>
                <a:tableStyleId>{1B7AC1A4-2AA6-47B0-B965-CC3EE96170F5}</a:tableStyleId>
              </a:tblPr>
              <a:tblGrid>
                <a:gridCol w="35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KONFIRMASI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TINDAK LANJUT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KET.AN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9500" marR="395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Sudah ditindaklanjuti oleh BPJS Kesehatan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DJSN meminta Kemenkes untuk menyampaikan surat penyelesaian pengaduan RS Dustira.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39500" marR="395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Pengaduan Masyarakatyang berstatus proses/dalam pemantauan s.d 24 September 2020 (5)</a:t>
            </a:r>
            <a:endParaRPr sz="2600"/>
          </a:p>
        </p:txBody>
      </p:sp>
      <p:sp>
        <p:nvSpPr>
          <p:cNvPr id="332" name="Google Shape;332;p19"/>
          <p:cNvSpPr txBox="1"/>
          <p:nvPr/>
        </p:nvSpPr>
        <p:spPr>
          <a:xfrm>
            <a:off x="201613" y="1246188"/>
            <a:ext cx="86693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7869238" y="6283325"/>
            <a:ext cx="5619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4" name="Google Shape;334;p19"/>
          <p:cNvGraphicFramePr/>
          <p:nvPr/>
        </p:nvGraphicFramePr>
        <p:xfrm>
          <a:off x="130175" y="1189038"/>
          <a:ext cx="8740800" cy="5221275"/>
        </p:xfrm>
        <a:graphic>
          <a:graphicData uri="http://schemas.openxmlformats.org/drawingml/2006/table">
            <a:tbl>
              <a:tblPr firstRow="1" firstCol="1" bandRow="1">
                <a:noFill/>
                <a:tableStyleId>{1B7AC1A4-2AA6-47B0-B965-CC3EE96170F5}</a:tableStyleId>
              </a:tblPr>
              <a:tblGrid>
                <a:gridCol w="35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KONFIRMASI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TINDAK LANJUT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KET.AN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12.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DJSN sudah melakukan konfirmasi kepada BPJS Kesehatan KC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Cikarang yang menjawab pemberian penjaminan jaminan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JKN bagi peserta ter-PHK mengacu kepada regulasi yang</a:t>
                      </a:r>
                      <a:b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berlaku. Tetapi DJSN Perlu penjelasan lebih lanjut dari BPJS Kesehatan pusat terkait peraturan teknis penjaminan selama 6 (enam) bulan bagi peserta PPU ter-PHK karena banyak kasus serupa.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/>
                        <a:t>Agar Bagian Penanganan Laporan Pengaduan atas keluhan masyarakat terhadap pelayanan JKN-KIS di BPJS Kesehatan melakukan cross-check inforasi ke bagian Hukum dan HAM terkait tindak lanjut Dirjen PHI Nomor B-4/796/HI.02.01/VIII/2020 tanggal 12 Agustus 2020 tentang Evaluasi dan Perbaikan Kepesertaan JKN terutama Bagi Pekerja Terkena PHK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13.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BPJS Ketenagakerjaan sudah menjawab surat pengacara. Sedangkan surat kepada Kemensetneg belum dikirimkan.</a:t>
                      </a:r>
                      <a:endParaRPr sz="1000" u="none" strike="noStrike" cap="none"/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BPJS Ketenagakerjaan menyampaikan progress dari kasus kepada DJSN.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14.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Surat ditujukan kepada Presiden RI, tembusan ke DJSN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DJSN memonitor progress dari pengaduan.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400" marR="414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CATATAN-CATATAN PENTING</a:t>
            </a:r>
            <a:endParaRPr sz="3200"/>
          </a:p>
        </p:txBody>
      </p:sp>
      <p:sp>
        <p:nvSpPr>
          <p:cNvPr id="340" name="Google Shape;340;p20"/>
          <p:cNvSpPr txBox="1"/>
          <p:nvPr/>
        </p:nvSpPr>
        <p:spPr>
          <a:xfrm>
            <a:off x="201613" y="1246188"/>
            <a:ext cx="8669337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 14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masih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berstatus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proses/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pemantauan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disepakati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selesai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4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belum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selesai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yaitu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5, 11, 12, dan 14;</a:t>
            </a:r>
            <a:endParaRPr sz="1200" dirty="0"/>
          </a:p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Diperlukan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mekanisme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penanganan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peserta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masyarakat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terpadu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SJSN;</a:t>
            </a:r>
            <a:endParaRPr sz="1200" dirty="0"/>
          </a:p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Setiap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jawaban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terkait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SJSN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ditembuskan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disampaikan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kepada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DJSN;</a:t>
            </a:r>
            <a:endParaRPr sz="1200" dirty="0"/>
          </a:p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Perlunya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jejaring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komunikasi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/portal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terkait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penanganan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menunjuk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setiap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7869238" y="6283325"/>
            <a:ext cx="5619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>
            <a:spLocks noGrp="1"/>
          </p:cNvSpPr>
          <p:nvPr>
            <p:ph type="title"/>
          </p:nvPr>
        </p:nvSpPr>
        <p:spPr>
          <a:xfrm>
            <a:off x="1257300" y="0"/>
            <a:ext cx="7886700" cy="120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CATATAN-CATATAN PENTING</a:t>
            </a:r>
            <a:endParaRPr sz="3200"/>
          </a:p>
        </p:txBody>
      </p:sp>
      <p:sp>
        <p:nvSpPr>
          <p:cNvPr id="347" name="Google Shape;347;p21"/>
          <p:cNvSpPr txBox="1"/>
          <p:nvPr/>
        </p:nvSpPr>
        <p:spPr>
          <a:xfrm>
            <a:off x="201613" y="1246188"/>
            <a:ext cx="866933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08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 startAt="5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Memastikan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masing-masing BPJS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mencakup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 dirty="0"/>
          </a:p>
          <a:p>
            <a:pPr marL="903288" marR="0" lvl="0" indent="-9032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prosedur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pelayanan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(Mobile JKN); dan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3288" marR="0" lvl="0" indent="-90328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Penambahan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penanganan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peserta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(BPJSTKU).</a:t>
            </a:r>
            <a:endParaRPr sz="1200" dirty="0"/>
          </a:p>
          <a:p>
            <a:pPr marL="514350" marR="0" lvl="0" indent="-508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 startAt="6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penanganan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masyarakat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agar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dilampirkan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laporan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berkala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Direksi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kepada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DJSN.</a:t>
            </a:r>
            <a:endParaRPr sz="1200" dirty="0"/>
          </a:p>
          <a:p>
            <a:pPr marL="514350" marR="0" lvl="0" indent="-508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 startAt="6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melibatkan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K/L dan badan lain yang juga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menerima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pengaduan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dilibatkan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Rakor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selanjutnya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7869238" y="6283325"/>
            <a:ext cx="5619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AEAF-C8C2-E549-B078-08CAA2952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86" y="1018162"/>
            <a:ext cx="8125428" cy="861352"/>
          </a:xfrm>
        </p:spPr>
        <p:txBody>
          <a:bodyPr/>
          <a:lstStyle/>
          <a:p>
            <a:r>
              <a:rPr lang="en-US" sz="4800" dirty="0"/>
              <a:t>Kesimpulan </a:t>
            </a:r>
            <a:r>
              <a:rPr lang="en-US" sz="4800" dirty="0" err="1"/>
              <a:t>Rapat</a:t>
            </a:r>
            <a:r>
              <a:rPr lang="en-US" sz="4800" dirty="0"/>
              <a:t> </a:t>
            </a:r>
            <a:r>
              <a:rPr lang="en-US" sz="1800" b="0" i="1" dirty="0"/>
              <a:t>Rabu, 30 </a:t>
            </a:r>
            <a:r>
              <a:rPr lang="en-US" sz="1800" b="0" i="1" dirty="0" err="1"/>
              <a:t>Juni</a:t>
            </a:r>
            <a:r>
              <a:rPr lang="en-US" sz="1800" b="0" i="1" dirty="0"/>
              <a:t> 2021</a:t>
            </a:r>
            <a:endParaRPr lang="en-US" b="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38F5-9949-4A4B-AA67-04A9ED18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96" y="1879514"/>
            <a:ext cx="8866207" cy="3698522"/>
          </a:xfrm>
        </p:spPr>
        <p:txBody>
          <a:bodyPr/>
          <a:lstStyle/>
          <a:p>
            <a:pPr marL="508000" indent="-457200">
              <a:buFont typeface="+mj-lt"/>
              <a:buAutoNum type="arabicPeriod"/>
            </a:pPr>
            <a:r>
              <a:rPr lang="en-US" sz="1600" dirty="0"/>
              <a:t>Draft SOP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disempurnakan</a:t>
            </a:r>
            <a:r>
              <a:rPr lang="en-US" sz="1600" dirty="0"/>
              <a:t> dan </a:t>
            </a:r>
            <a:r>
              <a:rPr lang="en-US" sz="1600" dirty="0" err="1"/>
              <a:t>diusulkan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dituangkan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Keputusan </a:t>
            </a:r>
            <a:r>
              <a:rPr lang="en-US" sz="1600" dirty="0" err="1"/>
              <a:t>Ses</a:t>
            </a:r>
            <a:r>
              <a:rPr lang="en-US" sz="1600" dirty="0"/>
              <a:t> DJSN. </a:t>
            </a:r>
            <a:r>
              <a:rPr lang="en-US" sz="1600" i="1" dirty="0">
                <a:solidFill>
                  <a:srgbClr val="FF0000"/>
                </a:solidFill>
              </a:rPr>
              <a:t>PIC: Pak Dodo, </a:t>
            </a:r>
            <a:r>
              <a:rPr lang="en-US" sz="1600" i="1" dirty="0" err="1">
                <a:solidFill>
                  <a:srgbClr val="FF0000"/>
                </a:solidFill>
              </a:rPr>
              <a:t>pak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Agus</a:t>
            </a:r>
            <a:r>
              <a:rPr lang="en-US" sz="1600" i="1" dirty="0">
                <a:solidFill>
                  <a:srgbClr val="FF0000"/>
                </a:solidFill>
              </a:rPr>
              <a:t>, dan </a:t>
            </a:r>
            <a:r>
              <a:rPr lang="en-US" sz="1600" i="1" dirty="0" err="1">
                <a:solidFill>
                  <a:srgbClr val="FF0000"/>
                </a:solidFill>
              </a:rPr>
              <a:t>Mitha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</a:p>
          <a:p>
            <a:pPr marL="508000" indent="-457200">
              <a:buFont typeface="+mj-lt"/>
              <a:buAutoNum type="arabicPeriod"/>
            </a:pPr>
            <a:r>
              <a:rPr lang="en-US" sz="1600" dirty="0" err="1"/>
              <a:t>Usulan</a:t>
            </a:r>
            <a:r>
              <a:rPr lang="en-US" sz="1600" dirty="0"/>
              <a:t> </a:t>
            </a:r>
            <a:r>
              <a:rPr lang="en-US" sz="1600" dirty="0" err="1"/>
              <a:t>Kanal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email </a:t>
            </a:r>
            <a:r>
              <a:rPr lang="en-US" sz="1600" dirty="0">
                <a:hlinkClick r:id="rId2"/>
              </a:rPr>
              <a:t>contact@djsn.go.id</a:t>
            </a:r>
            <a:r>
              <a:rPr lang="en-US" sz="1600" dirty="0"/>
              <a:t> dan  </a:t>
            </a:r>
            <a:r>
              <a:rPr lang="en-US" sz="1600" dirty="0" err="1"/>
              <a:t>kanal</a:t>
            </a:r>
            <a:r>
              <a:rPr lang="en-US" sz="1600" dirty="0"/>
              <a:t> </a:t>
            </a:r>
            <a:r>
              <a:rPr lang="en-US" sz="1600" dirty="0" err="1"/>
              <a:t>lapor.go.id</a:t>
            </a:r>
            <a:r>
              <a:rPr lang="en-US" sz="1600" dirty="0"/>
              <a:t> (</a:t>
            </a:r>
            <a:r>
              <a:rPr lang="en-US" sz="1600" i="1" dirty="0" err="1">
                <a:solidFill>
                  <a:srgbClr val="FF0000"/>
                </a:solidFill>
              </a:rPr>
              <a:t>akan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dikonsultasikan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ke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Ses</a:t>
            </a:r>
            <a:r>
              <a:rPr lang="en-US" sz="1600" i="1" dirty="0">
                <a:solidFill>
                  <a:srgbClr val="FF0000"/>
                </a:solidFill>
              </a:rPr>
              <a:t> DJSN </a:t>
            </a:r>
            <a:r>
              <a:rPr lang="en-US" sz="1600" i="1" dirty="0" err="1">
                <a:solidFill>
                  <a:srgbClr val="FF0000"/>
                </a:solidFill>
              </a:rPr>
              <a:t>apakah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perlu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dibahas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dalam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rapat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Pleno</a:t>
            </a:r>
            <a:r>
              <a:rPr lang="en-US" sz="1600" i="1" dirty="0">
                <a:solidFill>
                  <a:srgbClr val="FF0000"/>
                </a:solidFill>
              </a:rPr>
              <a:t> DJSN). Akan </a:t>
            </a:r>
            <a:r>
              <a:rPr lang="en-US" sz="1600" i="1" dirty="0" err="1">
                <a:solidFill>
                  <a:srgbClr val="FF0000"/>
                </a:solidFill>
              </a:rPr>
              <a:t>dikomunikasikan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pak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Fiki</a:t>
            </a:r>
            <a:endParaRPr lang="en-US" sz="1600" i="1" dirty="0">
              <a:solidFill>
                <a:srgbClr val="FF0000"/>
              </a:solidFill>
            </a:endParaRPr>
          </a:p>
          <a:p>
            <a:pPr marL="508000" indent="-457200">
              <a:buFont typeface="+mj-lt"/>
              <a:buAutoNum type="arabicPeriod"/>
            </a:pP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dipelajari</a:t>
            </a:r>
            <a:r>
              <a:rPr lang="en-US" sz="1600" dirty="0"/>
              <a:t> Per DJSN No. 02 </a:t>
            </a:r>
            <a:r>
              <a:rPr lang="en-US" sz="1600" dirty="0" err="1"/>
              <a:t>Tahun</a:t>
            </a:r>
            <a:r>
              <a:rPr lang="en-US" sz="1600" dirty="0"/>
              <a:t> 2018 (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revisi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usulan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Analis</a:t>
            </a:r>
            <a:r>
              <a:rPr lang="en-US" sz="1600" dirty="0"/>
              <a:t> Hukum dan Bagian </a:t>
            </a:r>
            <a:r>
              <a:rPr lang="en-US" sz="1600" dirty="0" err="1"/>
              <a:t>Persidangan</a:t>
            </a:r>
            <a:r>
              <a:rPr lang="en-US" sz="1600" dirty="0"/>
              <a:t>) </a:t>
            </a:r>
            <a:r>
              <a:rPr lang="en-US" sz="1600" i="1" dirty="0">
                <a:solidFill>
                  <a:srgbClr val="FF0000"/>
                </a:solidFill>
              </a:rPr>
              <a:t>PIC: Pak Dodo &amp; </a:t>
            </a:r>
            <a:r>
              <a:rPr lang="en-US" sz="1600" i="1" dirty="0" err="1">
                <a:solidFill>
                  <a:srgbClr val="FF0000"/>
                </a:solidFill>
              </a:rPr>
              <a:t>Mitha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beserta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tim</a:t>
            </a:r>
            <a:r>
              <a:rPr lang="en-US" sz="1600" i="1" dirty="0">
                <a:solidFill>
                  <a:srgbClr val="FF0000"/>
                </a:solidFill>
              </a:rPr>
              <a:t> mas Windy. </a:t>
            </a:r>
          </a:p>
          <a:p>
            <a:pPr marL="508000" indent="-457200">
              <a:buFont typeface="+mj-lt"/>
              <a:buAutoNum type="arabicPeriod"/>
            </a:pPr>
            <a:r>
              <a:rPr lang="en-US" sz="1600" dirty="0"/>
              <a:t>Akan </a:t>
            </a:r>
            <a:r>
              <a:rPr lang="en-US" sz="1600" dirty="0" err="1"/>
              <a:t>diusulkan</a:t>
            </a:r>
            <a:r>
              <a:rPr lang="en-US" sz="1600" dirty="0"/>
              <a:t> SK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Pengaduan</a:t>
            </a:r>
            <a:r>
              <a:rPr lang="en-US" sz="1600" dirty="0"/>
              <a:t> Masyarakat. </a:t>
            </a:r>
            <a:r>
              <a:rPr lang="en-US" sz="1600" i="1" dirty="0">
                <a:solidFill>
                  <a:srgbClr val="FF0000"/>
                </a:solidFill>
              </a:rPr>
              <a:t>PIC: Pak </a:t>
            </a:r>
            <a:r>
              <a:rPr lang="en-US" sz="1600" i="1" dirty="0" err="1">
                <a:solidFill>
                  <a:srgbClr val="FF0000"/>
                </a:solidFill>
              </a:rPr>
              <a:t>Agus</a:t>
            </a:r>
            <a:endParaRPr lang="en-US" sz="1600" i="1" dirty="0">
              <a:solidFill>
                <a:srgbClr val="FF0000"/>
              </a:solidFill>
            </a:endParaRPr>
          </a:p>
          <a:p>
            <a:pPr marL="508000" indent="-457200">
              <a:buFont typeface="+mj-lt"/>
              <a:buAutoNum type="arabicPeriod"/>
            </a:pPr>
            <a:r>
              <a:rPr lang="en-US" sz="1600" dirty="0"/>
              <a:t>Tim Humas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tau dan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i="1" dirty="0"/>
              <a:t>lesson learned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pengelolaan</a:t>
            </a:r>
            <a:r>
              <a:rPr lang="en-US" sz="1600" dirty="0"/>
              <a:t> </a:t>
            </a:r>
            <a:r>
              <a:rPr lang="en-US" sz="1600" dirty="0" err="1"/>
              <a:t>Pengaduan</a:t>
            </a:r>
            <a:r>
              <a:rPr lang="en-US" sz="1600" dirty="0"/>
              <a:t> Masyarakat di K/L lain. </a:t>
            </a:r>
            <a:r>
              <a:rPr lang="en-US" sz="1600" i="1" dirty="0">
                <a:solidFill>
                  <a:srgbClr val="FF0000"/>
                </a:solidFill>
              </a:rPr>
              <a:t>Pak Dodo &amp; </a:t>
            </a:r>
            <a:r>
              <a:rPr lang="en-US" sz="1600" i="1" dirty="0" err="1">
                <a:solidFill>
                  <a:srgbClr val="FF0000"/>
                </a:solidFill>
              </a:rPr>
              <a:t>Mitha</a:t>
            </a:r>
            <a:endParaRPr lang="en-US" sz="1600" i="1" dirty="0">
              <a:solidFill>
                <a:srgbClr val="FF0000"/>
              </a:solidFill>
            </a:endParaRPr>
          </a:p>
          <a:p>
            <a:pPr marL="508000" indent="-457200">
              <a:buFont typeface="+mj-lt"/>
              <a:buAutoNum type="arabicPeriod"/>
            </a:pP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dipikirkan</a:t>
            </a:r>
            <a:r>
              <a:rPr lang="en-US" sz="1600" dirty="0"/>
              <a:t> Tools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kemudahan</a:t>
            </a:r>
            <a:r>
              <a:rPr lang="en-US" sz="1600" dirty="0"/>
              <a:t> </a:t>
            </a:r>
            <a:r>
              <a:rPr lang="en-US" sz="1600" dirty="0" err="1"/>
              <a:t>pengelolaan</a:t>
            </a:r>
            <a:r>
              <a:rPr lang="en-US" sz="1600" dirty="0"/>
              <a:t>. Jika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disiapkan</a:t>
            </a:r>
            <a:r>
              <a:rPr lang="en-US" sz="1600" dirty="0"/>
              <a:t> </a:t>
            </a:r>
            <a:r>
              <a:rPr lang="en-US" sz="1600" dirty="0" err="1"/>
              <a:t>jasa</a:t>
            </a:r>
            <a:r>
              <a:rPr lang="en-US" sz="1600" dirty="0"/>
              <a:t> </a:t>
            </a:r>
            <a:r>
              <a:rPr lang="en-US" sz="1600" dirty="0" err="1"/>
              <a:t>konsultan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. </a:t>
            </a:r>
            <a:r>
              <a:rPr lang="en-US" sz="1600" i="1" dirty="0">
                <a:solidFill>
                  <a:srgbClr val="FF0000"/>
                </a:solidFill>
              </a:rPr>
              <a:t>PIC: </a:t>
            </a:r>
            <a:r>
              <a:rPr lang="en-US" sz="1600" i="1" dirty="0" err="1">
                <a:solidFill>
                  <a:srgbClr val="FF0000"/>
                </a:solidFill>
              </a:rPr>
              <a:t>Ardian</a:t>
            </a:r>
            <a:endParaRPr lang="en-US" sz="1600" i="1" dirty="0">
              <a:solidFill>
                <a:srgbClr val="FF0000"/>
              </a:solidFill>
            </a:endParaRPr>
          </a:p>
          <a:p>
            <a:pPr marL="508000" indent="-457200">
              <a:buFont typeface="+mj-lt"/>
              <a:buAutoNum type="arabicPeriod"/>
            </a:pPr>
            <a:r>
              <a:rPr lang="en-US" sz="1600" dirty="0" err="1"/>
              <a:t>Pelayanan</a:t>
            </a:r>
            <a:r>
              <a:rPr lang="en-US" sz="1600" dirty="0"/>
              <a:t> </a:t>
            </a:r>
            <a:r>
              <a:rPr lang="en-US" sz="1600" dirty="0" err="1"/>
              <a:t>Pengaduan</a:t>
            </a:r>
            <a:r>
              <a:rPr lang="en-US" sz="1600" dirty="0"/>
              <a:t> </a:t>
            </a:r>
            <a:r>
              <a:rPr lang="en-US" sz="1600" i="1" dirty="0" err="1"/>
              <a:t>exsisting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ditangani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SOP </a:t>
            </a:r>
            <a:r>
              <a:rPr lang="en-US" sz="1600" dirty="0" err="1"/>
              <a:t>pengelolaan</a:t>
            </a:r>
            <a:r>
              <a:rPr lang="en-US" sz="1600" dirty="0"/>
              <a:t> 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333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C007-0E42-BA42-9F12-50E90CA2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39" y="1279964"/>
            <a:ext cx="6600883" cy="537261"/>
          </a:xfrm>
        </p:spPr>
        <p:txBody>
          <a:bodyPr/>
          <a:lstStyle/>
          <a:p>
            <a:r>
              <a:rPr lang="en-US" sz="4000" dirty="0"/>
              <a:t>Kesimpulan </a:t>
            </a:r>
            <a:r>
              <a:rPr lang="en-US" sz="4000" dirty="0" err="1"/>
              <a:t>Rapat</a:t>
            </a:r>
            <a:r>
              <a:rPr lang="en-US" sz="4000" dirty="0"/>
              <a:t> </a:t>
            </a:r>
            <a:r>
              <a:rPr lang="en-US" sz="2000" b="0" i="1" dirty="0"/>
              <a:t>Rabu, 07  </a:t>
            </a:r>
            <a:r>
              <a:rPr lang="en-US" sz="2000" b="0" i="1" dirty="0" err="1"/>
              <a:t>Juli</a:t>
            </a:r>
            <a:r>
              <a:rPr lang="en-US" sz="2000" b="0" i="1" dirty="0"/>
              <a:t> 2021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D5345-F9CF-F348-B417-49168DCA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46" y="1996461"/>
            <a:ext cx="8618165" cy="4080247"/>
          </a:xfrm>
        </p:spPr>
        <p:txBody>
          <a:bodyPr/>
          <a:lstStyle/>
          <a:p>
            <a:pPr marL="508000" indent="-457200">
              <a:buFont typeface="+mj-lt"/>
              <a:buAutoNum type="arabicPeriod"/>
            </a:pPr>
            <a:r>
              <a:rPr lang="en-US" sz="1800" dirty="0" err="1"/>
              <a:t>Disepakati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mengoptimalkan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lapor.go.id</a:t>
            </a:r>
            <a:r>
              <a:rPr lang="en-US" sz="1800" dirty="0"/>
              <a:t> </a:t>
            </a:r>
            <a:r>
              <a:rPr lang="en-US" sz="1800" dirty="0" err="1"/>
              <a:t>sembari</a:t>
            </a:r>
            <a:r>
              <a:rPr lang="en-US" sz="1800" dirty="0"/>
              <a:t> </a:t>
            </a:r>
            <a:r>
              <a:rPr lang="en-US" sz="1800" dirty="0" err="1"/>
              <a:t>memaksimalkan</a:t>
            </a:r>
            <a:r>
              <a:rPr lang="en-US" sz="1800" dirty="0"/>
              <a:t> monitoring </a:t>
            </a:r>
            <a:r>
              <a:rPr lang="en-US" sz="1800" dirty="0" err="1"/>
              <a:t>penanganannya</a:t>
            </a:r>
            <a:r>
              <a:rPr lang="en-US" sz="1800" dirty="0"/>
              <a:t>.</a:t>
            </a:r>
          </a:p>
          <a:p>
            <a:pPr marL="508000" indent="-457200">
              <a:buFont typeface="+mj-lt"/>
              <a:buAutoNum type="arabicPeriod"/>
            </a:pPr>
            <a:r>
              <a:rPr lang="en-US" sz="1800" dirty="0" err="1"/>
              <a:t>Kanal</a:t>
            </a:r>
            <a:r>
              <a:rPr lang="en-US" sz="1800" dirty="0"/>
              <a:t> yang </a:t>
            </a:r>
            <a:r>
              <a:rPr lang="en-US" sz="1800" dirty="0" err="1"/>
              <a:t>exsisting</a:t>
            </a:r>
            <a:r>
              <a:rPr lang="en-US" sz="1800" dirty="0"/>
              <a:t> (</a:t>
            </a:r>
            <a:r>
              <a:rPr lang="en-US" sz="1800" dirty="0" err="1"/>
              <a:t>wa</a:t>
            </a:r>
            <a:r>
              <a:rPr lang="en-US" sz="1800" dirty="0"/>
              <a:t>/</a:t>
            </a:r>
            <a:r>
              <a:rPr lang="en-US" sz="1800" dirty="0" err="1"/>
              <a:t>surat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)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sambil</a:t>
            </a:r>
            <a:r>
              <a:rPr lang="en-US" sz="1800" dirty="0"/>
              <a:t> </a:t>
            </a:r>
            <a:r>
              <a:rPr lang="en-US" sz="1800" dirty="0" err="1"/>
              <a:t>disosialisasikan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menyampaikan</a:t>
            </a:r>
            <a:r>
              <a:rPr lang="en-US" sz="1800" dirty="0"/>
              <a:t> </a:t>
            </a:r>
            <a:r>
              <a:rPr lang="en-US" sz="1800" dirty="0" err="1"/>
              <a:t>pengaduan</a:t>
            </a:r>
            <a:r>
              <a:rPr lang="en-US" sz="1800" dirty="0"/>
              <a:t> </a:t>
            </a:r>
            <a:r>
              <a:rPr lang="en-US" sz="1800" dirty="0" err="1"/>
              <a:t>resmi</a:t>
            </a:r>
            <a:r>
              <a:rPr lang="en-US" sz="1800" dirty="0"/>
              <a:t> via </a:t>
            </a:r>
            <a:r>
              <a:rPr lang="en-US" sz="1800" dirty="0" err="1"/>
              <a:t>lapor.go.id</a:t>
            </a:r>
            <a:r>
              <a:rPr lang="en-US" sz="1800" dirty="0"/>
              <a:t> agar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ditangani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endParaRPr lang="en-US" sz="1800" dirty="0"/>
          </a:p>
          <a:p>
            <a:pPr marL="508000" indent="-457200">
              <a:buFont typeface="+mj-lt"/>
              <a:buAutoNum type="arabicPeriod"/>
            </a:pP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simulasi</a:t>
            </a:r>
            <a:r>
              <a:rPr lang="en-US" sz="1800" dirty="0"/>
              <a:t> trial and error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lapor.go.id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i="1" dirty="0"/>
              <a:t>missing link </a:t>
            </a:r>
            <a:r>
              <a:rPr lang="en-US" sz="1800" dirty="0"/>
              <a:t>dan </a:t>
            </a:r>
            <a:r>
              <a:rPr lang="en-US" sz="1800" dirty="0" err="1"/>
              <a:t>membuat</a:t>
            </a:r>
            <a:r>
              <a:rPr lang="en-US" sz="1800" dirty="0"/>
              <a:t> SOP </a:t>
            </a:r>
            <a:r>
              <a:rPr lang="en-US" sz="1800" dirty="0" err="1"/>
              <a:t>alternatif</a:t>
            </a:r>
            <a:r>
              <a:rPr lang="en-US" sz="1800" dirty="0"/>
              <a:t> </a:t>
            </a:r>
            <a:r>
              <a:rPr lang="en-US" sz="1800" dirty="0" err="1"/>
              <a:t>penganganan</a:t>
            </a:r>
            <a:r>
              <a:rPr lang="en-US" sz="1800" dirty="0"/>
              <a:t> </a:t>
            </a:r>
            <a:r>
              <a:rPr lang="en-US" sz="1800" dirty="0" err="1"/>
              <a:t>pengaduan</a:t>
            </a:r>
            <a:r>
              <a:rPr lang="en-US" sz="1800" dirty="0"/>
              <a:t> </a:t>
            </a:r>
            <a:r>
              <a:rPr lang="en-US" sz="1800" dirty="0" err="1"/>
              <a:t>diluar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</a:p>
          <a:p>
            <a:pPr marL="508000" indent="-457200">
              <a:buFont typeface="+mj-lt"/>
              <a:buAutoNum type="arabicPeriod"/>
            </a:pPr>
            <a:r>
              <a:rPr lang="en-US" sz="1800" dirty="0"/>
              <a:t>Agar </a:t>
            </a:r>
            <a:r>
              <a:rPr lang="en-US" sz="1800" dirty="0" err="1"/>
              <a:t>nantinya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mingguan</a:t>
            </a:r>
            <a:r>
              <a:rPr lang="en-US" sz="1800" dirty="0"/>
              <a:t> monitoring </a:t>
            </a:r>
            <a:r>
              <a:rPr lang="en-US" sz="1800" dirty="0" err="1"/>
              <a:t>pengaduan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dan </a:t>
            </a:r>
            <a:r>
              <a:rPr lang="en-US" sz="1800" dirty="0" err="1"/>
              <a:t>bulanan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dibahas</a:t>
            </a:r>
            <a:r>
              <a:rPr lang="en-US" sz="1800" dirty="0"/>
              <a:t> di </a:t>
            </a:r>
            <a:r>
              <a:rPr lang="en-US" sz="1800" dirty="0" err="1"/>
              <a:t>komisi</a:t>
            </a:r>
            <a:r>
              <a:rPr lang="en-US" sz="1800" dirty="0"/>
              <a:t> </a:t>
            </a:r>
            <a:r>
              <a:rPr lang="en-US" sz="1800" dirty="0" err="1"/>
              <a:t>Monev</a:t>
            </a:r>
            <a:r>
              <a:rPr lang="en-US" sz="1800" dirty="0"/>
              <a:t> DJSN.</a:t>
            </a:r>
          </a:p>
          <a:p>
            <a:pPr marL="508000" indent="-457200">
              <a:buFont typeface="+mj-lt"/>
              <a:buAutoNum type="arabicPeriod"/>
            </a:pPr>
            <a:r>
              <a:rPr lang="en-US" sz="1800" dirty="0"/>
              <a:t>Akan </a:t>
            </a:r>
            <a:r>
              <a:rPr lang="en-US" sz="1800" dirty="0" err="1"/>
              <a:t>dipelajari</a:t>
            </a:r>
            <a:r>
              <a:rPr lang="en-US" sz="1800" dirty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tidaknya</a:t>
            </a:r>
            <a:r>
              <a:rPr lang="en-US" sz="1800" dirty="0"/>
              <a:t> SK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Pengaduan</a:t>
            </a:r>
            <a:r>
              <a:rPr lang="en-US" sz="1800" dirty="0"/>
              <a:t> Masyarakat.</a:t>
            </a:r>
          </a:p>
          <a:p>
            <a:pPr marL="508000" indent="-457200">
              <a:buFont typeface="+mj-lt"/>
              <a:buAutoNum type="arabicPeriod"/>
            </a:pPr>
            <a:endParaRPr lang="en-US" sz="1800" dirty="0"/>
          </a:p>
          <a:p>
            <a:pPr marL="5080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3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73BC-85E4-49C3-8837-7CEB07D0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 err="1"/>
              <a:t>Rancangan</a:t>
            </a:r>
            <a:r>
              <a:rPr lang="en-ID" sz="3200" dirty="0"/>
              <a:t> SOP </a:t>
            </a:r>
            <a:r>
              <a:rPr lang="en-ID" sz="3200" dirty="0" err="1"/>
              <a:t>Penanganan</a:t>
            </a:r>
            <a:r>
              <a:rPr lang="en-ID" sz="3200" dirty="0"/>
              <a:t> </a:t>
            </a:r>
            <a:r>
              <a:rPr lang="en-ID" sz="3200" dirty="0" err="1"/>
              <a:t>Pengaduan</a:t>
            </a:r>
            <a:r>
              <a:rPr lang="en-ID" sz="3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BEEF1-6B19-4F6A-8EB1-1ECC5EB59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73"/>
          <a:stretch/>
        </p:blipFill>
        <p:spPr>
          <a:xfrm>
            <a:off x="1839688" y="1207911"/>
            <a:ext cx="5464624" cy="50785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F93DAA-A5D3-1D46-A5F1-E19A0E2B5D60}"/>
              </a:ext>
            </a:extLst>
          </p:cNvPr>
          <p:cNvSpPr/>
          <p:nvPr/>
        </p:nvSpPr>
        <p:spPr>
          <a:xfrm>
            <a:off x="5678304" y="2769900"/>
            <a:ext cx="11845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Via Surat/SP4N LAPOR</a:t>
            </a:r>
          </a:p>
        </p:txBody>
      </p:sp>
    </p:spTree>
    <p:extLst>
      <p:ext uri="{BB962C8B-B14F-4D97-AF65-F5344CB8AC3E}">
        <p14:creationId xmlns:p14="http://schemas.microsoft.com/office/powerpoint/2010/main" val="58123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73BC-85E4-49C3-8837-7CEB07D0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05245"/>
            <a:ext cx="7886700" cy="802666"/>
          </a:xfrm>
        </p:spPr>
        <p:txBody>
          <a:bodyPr/>
          <a:lstStyle/>
          <a:p>
            <a:r>
              <a:rPr lang="en-ID" sz="3200" dirty="0"/>
              <a:t>Draft Design </a:t>
            </a:r>
            <a:r>
              <a:rPr lang="en-ID" sz="3200" dirty="0" err="1"/>
              <a:t>Layanan</a:t>
            </a:r>
            <a:r>
              <a:rPr lang="en-ID" sz="3200" dirty="0"/>
              <a:t> </a:t>
            </a:r>
            <a:r>
              <a:rPr lang="en-ID" sz="3200" dirty="0" err="1"/>
              <a:t>Pengaduan</a:t>
            </a:r>
            <a:r>
              <a:rPr lang="en-ID" sz="3200" dirty="0"/>
              <a:t> DJSN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CEA1-FDEA-4ED7-9C87-E3A9AB843064}"/>
              </a:ext>
            </a:extLst>
          </p:cNvPr>
          <p:cNvSpPr txBox="1"/>
          <p:nvPr/>
        </p:nvSpPr>
        <p:spPr>
          <a:xfrm>
            <a:off x="5270347" y="5639156"/>
            <a:ext cx="3943350" cy="43088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Catatan</a:t>
            </a:r>
            <a:r>
              <a:rPr lang="en-US" sz="1100" dirty="0"/>
              <a:t>: Belum </a:t>
            </a:r>
            <a:r>
              <a:rPr lang="en-US" sz="1100" dirty="0" err="1"/>
              <a:t>ada</a:t>
            </a:r>
            <a:r>
              <a:rPr lang="en-US" sz="1100" dirty="0"/>
              <a:t> SOP </a:t>
            </a:r>
            <a:r>
              <a:rPr lang="en-US" sz="1100" dirty="0" err="1"/>
              <a:t>tertulis</a:t>
            </a:r>
            <a:r>
              <a:rPr lang="en-US" sz="1100" dirty="0"/>
              <a:t> </a:t>
            </a:r>
            <a:r>
              <a:rPr lang="en-US" sz="1100" dirty="0" err="1"/>
              <a:t>terkait</a:t>
            </a:r>
            <a:r>
              <a:rPr lang="en-US" sz="1100" dirty="0"/>
              <a:t> </a:t>
            </a:r>
            <a:r>
              <a:rPr lang="en-US" sz="1100" dirty="0" err="1"/>
              <a:t>persyaratan</a:t>
            </a:r>
            <a:r>
              <a:rPr lang="en-US" sz="1100" dirty="0"/>
              <a:t> </a:t>
            </a:r>
            <a:r>
              <a:rPr lang="en-US" sz="1100" dirty="0" err="1"/>
              <a:t>pengaduan</a:t>
            </a:r>
            <a:r>
              <a:rPr lang="en-US" sz="1100" dirty="0"/>
              <a:t> </a:t>
            </a:r>
            <a:r>
              <a:rPr lang="en-US" sz="1100" dirty="0" err="1"/>
              <a:t>masyarakat</a:t>
            </a:r>
            <a:r>
              <a:rPr lang="en-US" sz="1100" dirty="0"/>
              <a:t> dan </a:t>
            </a:r>
            <a:r>
              <a:rPr lang="en-US" sz="1100" dirty="0" err="1"/>
              <a:t>alur</a:t>
            </a:r>
            <a:r>
              <a:rPr lang="en-US" sz="1100" dirty="0"/>
              <a:t> </a:t>
            </a:r>
            <a:r>
              <a:rPr lang="en-US" sz="1100" dirty="0" err="1"/>
              <a:t>penanganannya</a:t>
            </a:r>
            <a:r>
              <a:rPr lang="en-US" sz="1100" dirty="0"/>
              <a:t>.</a:t>
            </a:r>
            <a:endParaRPr lang="en-ID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31061-1780-3847-9602-68B30B52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1" y="1283111"/>
            <a:ext cx="4822257" cy="4786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DAACC-FCFE-2343-95A0-3B3BCCAD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347" y="1298115"/>
            <a:ext cx="3565790" cy="42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D085-DF89-A64A-8F93-7616DDA2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Subject to Discuss:</a:t>
            </a:r>
            <a:br>
              <a:rPr lang="en-US" sz="3200" dirty="0"/>
            </a:br>
            <a:r>
              <a:rPr lang="en-US" sz="3200" dirty="0"/>
              <a:t>Tim </a:t>
            </a:r>
            <a:r>
              <a:rPr lang="en-US" sz="3200" dirty="0" err="1"/>
              <a:t>Pengaduan</a:t>
            </a:r>
            <a:r>
              <a:rPr lang="en-US" sz="3200" dirty="0"/>
              <a:t> Masyarakat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EC99C-45B8-554C-9F29-4B3A3D56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Design Alur </a:t>
            </a:r>
            <a:r>
              <a:rPr lang="en-US" i="1" dirty="0" err="1"/>
              <a:t>pengaduan</a:t>
            </a:r>
            <a:r>
              <a:rPr lang="en-US" i="1" dirty="0"/>
              <a:t> dan </a:t>
            </a:r>
            <a:r>
              <a:rPr lang="en-US" i="1" dirty="0" err="1"/>
              <a:t>Sosialisasi</a:t>
            </a:r>
            <a:r>
              <a:rPr lang="en-US" i="1" dirty="0"/>
              <a:t> Media </a:t>
            </a:r>
            <a:r>
              <a:rPr lang="en-US" i="1" dirty="0" err="1"/>
              <a:t>Sosial</a:t>
            </a:r>
            <a:r>
              <a:rPr lang="en-US" i="1" dirty="0"/>
              <a:t>?</a:t>
            </a:r>
          </a:p>
          <a:p>
            <a:r>
              <a:rPr lang="en-US" i="1" dirty="0" err="1"/>
              <a:t>Petugas</a:t>
            </a:r>
            <a:r>
              <a:rPr lang="en-US" i="1" dirty="0"/>
              <a:t> </a:t>
            </a:r>
            <a:r>
              <a:rPr lang="en-US" i="1" dirty="0" err="1"/>
              <a:t>Pemegang</a:t>
            </a:r>
            <a:r>
              <a:rPr lang="en-US" i="1" dirty="0"/>
              <a:t> </a:t>
            </a:r>
            <a:r>
              <a:rPr lang="en-US" i="1" dirty="0" err="1"/>
              <a:t>Akun</a:t>
            </a:r>
            <a:r>
              <a:rPr lang="en-US" i="1" dirty="0"/>
              <a:t> SP4N LAPOR/</a:t>
            </a:r>
            <a:r>
              <a:rPr lang="en-US" i="1" dirty="0" err="1"/>
              <a:t>Kontak</a:t>
            </a:r>
            <a:r>
              <a:rPr lang="en-US" i="1" dirty="0"/>
              <a:t> DJSN?</a:t>
            </a:r>
          </a:p>
          <a:p>
            <a:r>
              <a:rPr lang="en-US" i="1" dirty="0" err="1"/>
              <a:t>Pengecekan</a:t>
            </a:r>
            <a:r>
              <a:rPr lang="en-US" i="1" dirty="0"/>
              <a:t> </a:t>
            </a:r>
            <a:r>
              <a:rPr lang="en-US" i="1" dirty="0" err="1"/>
              <a:t>laporan</a:t>
            </a:r>
            <a:r>
              <a:rPr lang="en-US" i="1" dirty="0"/>
              <a:t> </a:t>
            </a:r>
            <a:r>
              <a:rPr lang="en-US" i="1" dirty="0" err="1"/>
              <a:t>harian</a:t>
            </a:r>
            <a:r>
              <a:rPr lang="en-US" i="1" dirty="0"/>
              <a:t>, </a:t>
            </a:r>
            <a:r>
              <a:rPr lang="en-US" i="1" dirty="0" err="1"/>
              <a:t>mingguan</a:t>
            </a:r>
            <a:r>
              <a:rPr lang="en-US" i="1" dirty="0"/>
              <a:t>, </a:t>
            </a:r>
            <a:r>
              <a:rPr lang="en-US" i="1" dirty="0" err="1"/>
              <a:t>bulanan</a:t>
            </a:r>
            <a:r>
              <a:rPr lang="en-US" i="1" dirty="0"/>
              <a:t>?</a:t>
            </a:r>
          </a:p>
          <a:p>
            <a:r>
              <a:rPr lang="en-US" i="1" dirty="0" err="1"/>
              <a:t>Petugas</a:t>
            </a:r>
            <a:r>
              <a:rPr lang="en-US" i="1" dirty="0"/>
              <a:t> </a:t>
            </a:r>
            <a:r>
              <a:rPr lang="en-US" i="1" dirty="0" err="1"/>
              <a:t>Pencatatan</a:t>
            </a:r>
            <a:r>
              <a:rPr lang="en-US" i="1" dirty="0"/>
              <a:t> &amp; </a:t>
            </a:r>
            <a:r>
              <a:rPr lang="en-US" i="1" dirty="0" err="1"/>
              <a:t>Pendataan</a:t>
            </a:r>
            <a:r>
              <a:rPr lang="en-US" i="1" dirty="0"/>
              <a:t>?</a:t>
            </a:r>
          </a:p>
          <a:p>
            <a:r>
              <a:rPr lang="en-US" i="1" dirty="0" err="1"/>
              <a:t>Petugas</a:t>
            </a:r>
            <a:r>
              <a:rPr lang="en-US" i="1" dirty="0"/>
              <a:t> </a:t>
            </a:r>
            <a:r>
              <a:rPr lang="en-US" i="1" dirty="0" err="1"/>
              <a:t>Verifikasi</a:t>
            </a:r>
            <a:r>
              <a:rPr lang="en-US" i="1" dirty="0"/>
              <a:t> dan </a:t>
            </a:r>
            <a:r>
              <a:rPr lang="en-US" i="1" dirty="0" err="1"/>
              <a:t>Tindak</a:t>
            </a:r>
            <a:r>
              <a:rPr lang="en-US" i="1" dirty="0"/>
              <a:t> </a:t>
            </a:r>
            <a:r>
              <a:rPr lang="en-US" i="1" dirty="0" err="1"/>
              <a:t>Lanjut</a:t>
            </a:r>
            <a:r>
              <a:rPr lang="en-US" i="1" dirty="0"/>
              <a:t>?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605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73BC-85E4-49C3-8837-7CEB07D0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Poin</a:t>
            </a:r>
            <a:r>
              <a:rPr lang="en-US" sz="3200" dirty="0"/>
              <a:t> – </a:t>
            </a:r>
            <a:r>
              <a:rPr lang="en-US" sz="3200" dirty="0" err="1"/>
              <a:t>Poin</a:t>
            </a:r>
            <a:r>
              <a:rPr lang="en-US" sz="3200" dirty="0"/>
              <a:t> </a:t>
            </a:r>
            <a:r>
              <a:rPr lang="en-US" sz="3200" dirty="0" err="1"/>
              <a:t>Penting</a:t>
            </a:r>
            <a:r>
              <a:rPr lang="en-US" sz="3200" dirty="0"/>
              <a:t> Proses </a:t>
            </a:r>
            <a:r>
              <a:rPr lang="en-US" sz="3200" dirty="0" err="1"/>
              <a:t>Penanganan</a:t>
            </a:r>
            <a:r>
              <a:rPr lang="en-US" sz="3200" dirty="0"/>
              <a:t> </a:t>
            </a:r>
            <a:r>
              <a:rPr lang="en-US" sz="3200" dirty="0" err="1"/>
              <a:t>Pengaduan</a:t>
            </a:r>
            <a:endParaRPr lang="en-ID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CEA1-FDEA-4ED7-9C87-E3A9AB843064}"/>
              </a:ext>
            </a:extLst>
          </p:cNvPr>
          <p:cNvSpPr txBox="1"/>
          <p:nvPr/>
        </p:nvSpPr>
        <p:spPr>
          <a:xfrm>
            <a:off x="111642" y="1374165"/>
            <a:ext cx="8920715" cy="4478662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Rapat</a:t>
            </a:r>
            <a:r>
              <a:rPr lang="en-US" sz="1600" dirty="0"/>
              <a:t>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Penanganan</a:t>
            </a:r>
            <a:r>
              <a:rPr lang="en-US" sz="1600" dirty="0"/>
              <a:t> </a:t>
            </a:r>
            <a:r>
              <a:rPr lang="en-US" sz="1600" dirty="0" err="1"/>
              <a:t>Pengaduan</a:t>
            </a:r>
            <a:r>
              <a:rPr lang="en-US" sz="1600" dirty="0"/>
              <a:t> Masyarakat </a:t>
            </a:r>
            <a:r>
              <a:rPr lang="en-US" sz="1600" dirty="0" err="1"/>
              <a:t>dilaksanakan</a:t>
            </a:r>
            <a:r>
              <a:rPr lang="en-US" sz="1600" dirty="0"/>
              <a:t> paling </a:t>
            </a:r>
            <a:r>
              <a:rPr lang="en-US" sz="1600" dirty="0" err="1"/>
              <a:t>sedikit</a:t>
            </a:r>
            <a:r>
              <a:rPr lang="en-US" sz="1600" dirty="0"/>
              <a:t> 1x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setahun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Rakor</a:t>
            </a:r>
            <a:r>
              <a:rPr lang="en-US" sz="1600" dirty="0"/>
              <a:t>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lintas</a:t>
            </a:r>
            <a:r>
              <a:rPr lang="en-US" sz="1600" dirty="0"/>
              <a:t> </a:t>
            </a:r>
            <a:r>
              <a:rPr lang="en-US" sz="1600" dirty="0" err="1"/>
              <a:t>instansi</a:t>
            </a:r>
            <a:r>
              <a:rPr lang="en-US" sz="1600" dirty="0"/>
              <a:t>: </a:t>
            </a:r>
            <a:r>
              <a:rPr lang="en-US" sz="1600" dirty="0" err="1"/>
              <a:t>Setneg</a:t>
            </a:r>
            <a:r>
              <a:rPr lang="en-US" sz="1600" dirty="0"/>
              <a:t>, Ombudsman, BPJS Kesehatan, BPJS </a:t>
            </a:r>
            <a:r>
              <a:rPr lang="en-US" sz="1600" dirty="0" err="1"/>
              <a:t>Ketenagakerjaan</a:t>
            </a:r>
            <a:r>
              <a:rPr lang="en-US" sz="1600" dirty="0"/>
              <a:t>, dan K/L </a:t>
            </a:r>
            <a:r>
              <a:rPr lang="en-US" sz="1600" dirty="0" err="1"/>
              <a:t>terkait</a:t>
            </a:r>
            <a:r>
              <a:rPr lang="en-US" sz="1600" dirty="0"/>
              <a:t> yang </a:t>
            </a:r>
            <a:r>
              <a:rPr lang="en-US" sz="1600" dirty="0" err="1"/>
              <a:t>disebutkan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pengaduan</a:t>
            </a:r>
            <a:r>
              <a:rPr lang="en-US" sz="1600" dirty="0"/>
              <a:t> (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Kemenkes</a:t>
            </a:r>
            <a:r>
              <a:rPr lang="en-US" sz="1600" dirty="0"/>
              <a:t> dan </a:t>
            </a:r>
            <a:r>
              <a:rPr lang="en-US" sz="1600" dirty="0" err="1"/>
              <a:t>Kemenaker</a:t>
            </a:r>
            <a:r>
              <a:rPr lang="en-US" sz="16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Pengaduan</a:t>
            </a:r>
            <a:r>
              <a:rPr lang="en-US" sz="1600" dirty="0"/>
              <a:t> yang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teknis</a:t>
            </a:r>
            <a:r>
              <a:rPr lang="en-US" sz="1600" dirty="0"/>
              <a:t> </a:t>
            </a:r>
            <a:r>
              <a:rPr lang="en-US" sz="1600" dirty="0" err="1"/>
              <a:t>diteruskan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BPJS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alur</a:t>
            </a:r>
            <a:r>
              <a:rPr lang="en-US" sz="1600" dirty="0"/>
              <a:t> </a:t>
            </a:r>
            <a:r>
              <a:rPr lang="en-US" sz="1600" dirty="0" err="1"/>
              <a:t>sbb</a:t>
            </a:r>
            <a:r>
              <a:rPr lang="en-US" sz="1600" dirty="0"/>
              <a:t>:</a:t>
            </a:r>
          </a:p>
          <a:p>
            <a:pPr marL="808038" indent="-36195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BPJS Kesehatan: </a:t>
            </a:r>
            <a:r>
              <a:rPr lang="en-US" sz="1600" dirty="0" err="1"/>
              <a:t>diteruskan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email dan </a:t>
            </a:r>
            <a:r>
              <a:rPr lang="en-US" sz="1600" dirty="0" err="1"/>
              <a:t>kanal</a:t>
            </a:r>
            <a:r>
              <a:rPr lang="en-US" sz="1600" dirty="0"/>
              <a:t> </a:t>
            </a:r>
            <a:r>
              <a:rPr lang="en-US" sz="1600" dirty="0" err="1"/>
              <a:t>pengaduan</a:t>
            </a:r>
            <a:r>
              <a:rPr lang="en-US" sz="1600" dirty="0"/>
              <a:t> </a:t>
            </a:r>
            <a:r>
              <a:rPr lang="en-US" sz="1600" dirty="0" err="1"/>
              <a:t>resmi</a:t>
            </a:r>
            <a:r>
              <a:rPr lang="en-US" sz="1600" dirty="0"/>
              <a:t> yang lain. Jika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kontak</a:t>
            </a:r>
            <a:r>
              <a:rPr lang="en-US" sz="1600" dirty="0"/>
              <a:t> PPID di </a:t>
            </a:r>
            <a:r>
              <a:rPr lang="en-US" sz="1600" dirty="0" err="1"/>
              <a:t>daerah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dikoordinasikan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PPID Daerah;</a:t>
            </a:r>
          </a:p>
          <a:p>
            <a:pPr marL="808038" indent="-36195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/>
              <a:t>BPJS </a:t>
            </a:r>
            <a:r>
              <a:rPr lang="en-US" sz="1600" dirty="0" err="1"/>
              <a:t>Ketenagakerjaan</a:t>
            </a:r>
            <a:r>
              <a:rPr lang="en-US" sz="1600" dirty="0"/>
              <a:t>: </a:t>
            </a:r>
            <a:r>
              <a:rPr lang="en-US" sz="1600" dirty="0" err="1"/>
              <a:t>kontak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Asdep</a:t>
            </a:r>
            <a:r>
              <a:rPr lang="en-US" sz="1600" dirty="0"/>
              <a:t> </a:t>
            </a:r>
            <a:r>
              <a:rPr lang="en-US" sz="1600" dirty="0" err="1"/>
              <a:t>Pengaduan</a:t>
            </a:r>
            <a:r>
              <a:rPr lang="en-US" sz="1600" dirty="0"/>
              <a:t> Masyarakat</a:t>
            </a:r>
            <a:endParaRPr lang="en-ID" sz="1600" dirty="0"/>
          </a:p>
          <a:p>
            <a:pPr marL="446088" indent="-446088">
              <a:lnSpc>
                <a:spcPct val="150000"/>
              </a:lnSpc>
            </a:pPr>
            <a:r>
              <a:rPr lang="en-ID" sz="1600" dirty="0"/>
              <a:t>4. 	</a:t>
            </a:r>
            <a:r>
              <a:rPr lang="en-ID" sz="1600" dirty="0" err="1"/>
              <a:t>Penanganan</a:t>
            </a:r>
            <a:r>
              <a:rPr lang="en-ID" sz="1600" dirty="0"/>
              <a:t> yang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kebijakan</a:t>
            </a:r>
            <a:r>
              <a:rPr lang="en-ID" sz="1600" dirty="0"/>
              <a:t> dan </a:t>
            </a:r>
            <a:r>
              <a:rPr lang="en-ID" sz="1600" dirty="0" err="1"/>
              <a:t>jangka</a:t>
            </a:r>
            <a:r>
              <a:rPr lang="en-ID" sz="1600" dirty="0"/>
              <a:t> Panjang, </a:t>
            </a:r>
            <a:r>
              <a:rPr lang="en-ID" sz="1600" dirty="0" err="1"/>
              <a:t>apabila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setahun</a:t>
            </a:r>
            <a:r>
              <a:rPr lang="en-ID" sz="1600" dirty="0"/>
              <a:t> </a:t>
            </a:r>
            <a:r>
              <a:rPr lang="en-ID" sz="1600" dirty="0" err="1"/>
              <a:t>dinyatakan</a:t>
            </a:r>
            <a:r>
              <a:rPr lang="en-ID" sz="1600" dirty="0"/>
              <a:t> </a:t>
            </a:r>
            <a:r>
              <a:rPr lang="en-ID" sz="1600" dirty="0" err="1"/>
              <a:t>selesai</a:t>
            </a:r>
            <a:r>
              <a:rPr lang="en-ID" sz="1600" dirty="0"/>
              <a:t> </a:t>
            </a:r>
            <a:r>
              <a:rPr lang="en-ID" sz="1600" dirty="0" err="1"/>
              <a:t>ditangani</a:t>
            </a:r>
            <a:r>
              <a:rPr lang="en-ID" sz="1600" dirty="0"/>
              <a:t> oleh </a:t>
            </a:r>
            <a:r>
              <a:rPr lang="en-ID" sz="1600" dirty="0" err="1"/>
              <a:t>sekretariat</a:t>
            </a:r>
            <a:r>
              <a:rPr lang="en-ID" sz="1600" dirty="0"/>
              <a:t> DJSN, </a:t>
            </a:r>
            <a:r>
              <a:rPr lang="en-ID" sz="1600" dirty="0" err="1"/>
              <a:t>contoh</a:t>
            </a:r>
            <a:r>
              <a:rPr lang="en-ID" sz="1600" dirty="0"/>
              <a:t>: </a:t>
            </a:r>
            <a:r>
              <a:rPr lang="en-ID" sz="1600" dirty="0" err="1"/>
              <a:t>kasus</a:t>
            </a:r>
            <a:r>
              <a:rPr lang="en-ID" sz="1600" dirty="0"/>
              <a:t> </a:t>
            </a:r>
            <a:r>
              <a:rPr lang="en-ID" sz="1600" dirty="0" err="1"/>
              <a:t>bayi</a:t>
            </a:r>
            <a:r>
              <a:rPr lang="en-ID" sz="1600" dirty="0"/>
              <a:t> </a:t>
            </a:r>
            <a:r>
              <a:rPr lang="en-ID" sz="1600" dirty="0" err="1"/>
              <a:t>baru</a:t>
            </a:r>
            <a:r>
              <a:rPr lang="en-ID" sz="1600" dirty="0"/>
              <a:t> </a:t>
            </a:r>
            <a:r>
              <a:rPr lang="en-ID" sz="1600" dirty="0" err="1"/>
              <a:t>lahir</a:t>
            </a:r>
            <a:r>
              <a:rPr lang="en-ID" sz="1600" dirty="0"/>
              <a:t>, </a:t>
            </a:r>
            <a:r>
              <a:rPr lang="en-ID" sz="1600" dirty="0" err="1"/>
              <a:t>kasus</a:t>
            </a:r>
            <a:r>
              <a:rPr lang="en-ID" sz="1600" dirty="0"/>
              <a:t> </a:t>
            </a:r>
            <a:r>
              <a:rPr lang="en-ID" sz="1600" dirty="0" err="1"/>
              <a:t>peserta</a:t>
            </a:r>
            <a:r>
              <a:rPr lang="en-ID" sz="1600" dirty="0"/>
              <a:t> PHK, </a:t>
            </a:r>
            <a:r>
              <a:rPr lang="en-ID" sz="1600" dirty="0" err="1"/>
              <a:t>kasus</a:t>
            </a:r>
            <a:r>
              <a:rPr lang="en-ID" sz="1600" dirty="0"/>
              <a:t> RS </a:t>
            </a:r>
            <a:r>
              <a:rPr lang="en-ID" sz="1600" dirty="0" err="1"/>
              <a:t>Dustira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320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73BC-85E4-49C3-8837-7CEB07D0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37" y="2498651"/>
            <a:ext cx="7886700" cy="1207911"/>
          </a:xfrm>
        </p:spPr>
        <p:txBody>
          <a:bodyPr/>
          <a:lstStyle/>
          <a:p>
            <a:pPr algn="ctr"/>
            <a:r>
              <a:rPr lang="en-US" sz="3200" b="1" dirty="0"/>
              <a:t>-</a:t>
            </a:r>
            <a:r>
              <a:rPr lang="en-US" sz="3200" b="1" dirty="0" err="1"/>
              <a:t>Contoh</a:t>
            </a:r>
            <a:r>
              <a:rPr lang="en-US" sz="3200" b="1" dirty="0"/>
              <a:t> Register dan </a:t>
            </a:r>
            <a:r>
              <a:rPr lang="en-US" sz="3200" b="1" dirty="0" err="1"/>
              <a:t>Materi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Rakor</a:t>
            </a:r>
            <a:r>
              <a:rPr lang="en-US" sz="3200" b="1" dirty="0"/>
              <a:t>-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98037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73BC-85E4-49C3-8837-7CEB07D0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74" y="0"/>
            <a:ext cx="7886700" cy="1207911"/>
          </a:xfrm>
        </p:spPr>
        <p:txBody>
          <a:bodyPr/>
          <a:lstStyle/>
          <a:p>
            <a:r>
              <a:rPr lang="en-US" sz="3200" b="1" dirty="0"/>
              <a:t>Register </a:t>
            </a:r>
            <a:r>
              <a:rPr lang="en-US" sz="3200" b="1" dirty="0" err="1"/>
              <a:t>Pengaduan</a:t>
            </a:r>
            <a:r>
              <a:rPr lang="en-US" sz="3200" b="1" dirty="0"/>
              <a:t> Masyarakat</a:t>
            </a:r>
            <a:endParaRPr lang="en-ID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5449A-5947-40EE-B7DA-0CAB5FB84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86" b="8967"/>
          <a:stretch/>
        </p:blipFill>
        <p:spPr>
          <a:xfrm>
            <a:off x="106326" y="1087843"/>
            <a:ext cx="8811733" cy="53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9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ctrTitle"/>
          </p:nvPr>
        </p:nvSpPr>
        <p:spPr>
          <a:xfrm>
            <a:off x="273050" y="2019300"/>
            <a:ext cx="8562975" cy="2089150"/>
          </a:xfrm>
        </p:spPr>
        <p:txBody>
          <a:bodyPr/>
          <a:lstStyle/>
          <a:p>
            <a:pPr algn="ctr" eaLnBrk="1" hangingPunct="1"/>
            <a:r>
              <a:rPr lang="en-US" altLang="id-ID" sz="3200" dirty="0"/>
              <a:t>RAPAT KOORDINASI PENANGANAN PENGADUAN MASYARAKAT TENTANG JKN DAN JAMSOS BIDANG KETENAGAKERJAAN</a:t>
            </a:r>
          </a:p>
        </p:txBody>
      </p:sp>
      <p:sp>
        <p:nvSpPr>
          <p:cNvPr id="28675" name="Subtit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35075" y="4794250"/>
            <a:ext cx="6858000" cy="620713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id-ID" sz="2000" dirty="0"/>
              <a:t>Jakarta, </a:t>
            </a:r>
            <a:r>
              <a:rPr lang="id-ID" altLang="id-ID" sz="2000" dirty="0">
                <a:ea typeface="SimSun" panose="02010600030101010101" pitchFamily="2" charset="-122"/>
              </a:rPr>
              <a:t>2</a:t>
            </a:r>
            <a:r>
              <a:rPr lang="en-US" altLang="id-ID" sz="2000" dirty="0">
                <a:ea typeface="SimSun" panose="02010600030101010101" pitchFamily="2" charset="-122"/>
              </a:rPr>
              <a:t>5</a:t>
            </a:r>
            <a:r>
              <a:rPr lang="id-ID" altLang="id-ID" sz="2000" dirty="0">
                <a:ea typeface="SimSun" panose="02010600030101010101" pitchFamily="2" charset="-122"/>
              </a:rPr>
              <a:t> September</a:t>
            </a:r>
            <a:r>
              <a:rPr lang="en-US" altLang="zh-CN" sz="2000" dirty="0">
                <a:ea typeface="SimSun" panose="02010600030101010101" pitchFamily="2" charset="-122"/>
              </a:rPr>
              <a:t> 2020</a:t>
            </a:r>
            <a:endParaRPr lang="en-US" altLang="zh-CN" sz="1400" dirty="0"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BE294-0640-4938-8723-23F80B0AC7B7}"/>
              </a:ext>
            </a:extLst>
          </p:cNvPr>
          <p:cNvSpPr txBox="1"/>
          <p:nvPr/>
        </p:nvSpPr>
        <p:spPr>
          <a:xfrm>
            <a:off x="2052084" y="1637414"/>
            <a:ext cx="4827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  <a:r>
              <a:rPr lang="en-US" sz="2000" b="1" dirty="0" err="1"/>
              <a:t>Contoh</a:t>
            </a:r>
            <a:r>
              <a:rPr lang="en-US" sz="2000" b="1" dirty="0"/>
              <a:t> </a:t>
            </a:r>
            <a:r>
              <a:rPr lang="en-US" sz="2000" b="1" dirty="0" err="1"/>
              <a:t>Materi</a:t>
            </a:r>
            <a:r>
              <a:rPr lang="en-US" sz="2000" b="1" dirty="0"/>
              <a:t> </a:t>
            </a:r>
            <a:r>
              <a:rPr lang="en-US" sz="2000" b="1" dirty="0" err="1"/>
              <a:t>Rakor</a:t>
            </a:r>
            <a:r>
              <a:rPr lang="en-US" sz="2000" b="1" dirty="0"/>
              <a:t>-</a:t>
            </a:r>
            <a:endParaRPr lang="en-ID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2518</Words>
  <Application>Microsoft Macintosh PowerPoint</Application>
  <PresentationFormat>On-screen Show (4:3)</PresentationFormat>
  <Paragraphs>320</Paragraphs>
  <Slides>27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Bookman Old Style</vt:lpstr>
      <vt:lpstr>Calibri</vt:lpstr>
      <vt:lpstr>Noto Sans Symbols</vt:lpstr>
      <vt:lpstr>Symbol</vt:lpstr>
      <vt:lpstr>Office Theme</vt:lpstr>
      <vt:lpstr>1_Office Theme</vt:lpstr>
      <vt:lpstr>Chart</vt:lpstr>
      <vt:lpstr>Worksheet</vt:lpstr>
      <vt:lpstr>PENANGANAN PENGADUAN MASYARAKAT DI SEKRETARIAT DJSN (Proposal Design Pengaduan oleh tim Humas DJSN)</vt:lpstr>
      <vt:lpstr>Poin Diskusi dalam rapat serah terima Layanan Pengaduan dari tim Data dan Informasi kepada tim Humas  (Kamis, 24 Juni 2021)</vt:lpstr>
      <vt:lpstr>Rancangan SOP Penanganan Pengaduan </vt:lpstr>
      <vt:lpstr>Draft Design Layanan Pengaduan DJSN</vt:lpstr>
      <vt:lpstr>Subject to Discuss: Tim Pengaduan Masyarakat </vt:lpstr>
      <vt:lpstr>Poin – Poin Penting Proses Penanganan Pengaduan</vt:lpstr>
      <vt:lpstr>-Contoh Register dan Materi dalam Rakor-</vt:lpstr>
      <vt:lpstr>Register Pengaduan Masyarakat</vt:lpstr>
      <vt:lpstr>RAPAT KOORDINASI PENANGANAN PENGADUAN MASYARAKAT TENTANG JKN DAN JAMSOS BIDANG KETENAGAKERJAAN</vt:lpstr>
      <vt:lpstr>Agenda</vt:lpstr>
      <vt:lpstr>Pengaduan Masuk ke DJSN Berdasarkan Jenis Jaminan Sosial yang Diadukan s.d 24 September 2020</vt:lpstr>
      <vt:lpstr>Pengaduan Masuk ke DJSN Berdasarkan Status Penyelesaian s.d 24 September 2020</vt:lpstr>
      <vt:lpstr>Pengaduan terkait JKN Berdasarkan Aspek Penyelenggaraan s.d 24 September 2020 (1)</vt:lpstr>
      <vt:lpstr>Pengaduan terkait JKN Berdasarkan Aspek Penyelenggaraan s.d 24 September 2020 (2)</vt:lpstr>
      <vt:lpstr>Pengaduan terkait Jamsos Ketenagakerjaan Berdasarkan Aspek Penyelenggaraan s.d 24 September 2020 (1)</vt:lpstr>
      <vt:lpstr>Pengaduan terkait Jamsos Ketenagakerjaan Berdasarkan Aspek Penyelenggaraan s.d 24 September 2020 (2)</vt:lpstr>
      <vt:lpstr>Pengaduan Masyarakat yang berstatus proses/dalam pemantauan s.d 24 September 2020 (1)</vt:lpstr>
      <vt:lpstr>Terimakasih</vt:lpstr>
      <vt:lpstr>KESIMPULAN DAN TINDAK LANJUT</vt:lpstr>
      <vt:lpstr>Pengaduan Masyarakat yang berstatus proses/dalam pemantauan s.d 24 September 2020 (2)</vt:lpstr>
      <vt:lpstr>Pengaduan Masyarakat yang berstatus proses/dalam pemantauan s.d 24 September 2020 (3)</vt:lpstr>
      <vt:lpstr>Pengaduan Masyarakat yang berstatus proses/dalam pemantauan s.d 24 September 2020 (4)</vt:lpstr>
      <vt:lpstr>Pengaduan Masyarakatyang berstatus proses/dalam pemantauan s.d 24 September 2020 (5)</vt:lpstr>
      <vt:lpstr>CATATAN-CATATAN PENTING</vt:lpstr>
      <vt:lpstr>CATATAN-CATATAN PENTING</vt:lpstr>
      <vt:lpstr>Kesimpulan Rapat Rabu, 30 Juni 2021</vt:lpstr>
      <vt:lpstr>Kesimpulan Rapat Rabu, 07  Juli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KOORDINASI PENANGANAN PENGADUAN MASYARAKAT TENTANG JKN DAN JAMSOS BIDANG KETENAGAKERJAAN</dc:title>
  <dc:creator>wenny</dc:creator>
  <cp:lastModifiedBy>mitha.gitc@gmail.com</cp:lastModifiedBy>
  <cp:revision>20</cp:revision>
  <dcterms:created xsi:type="dcterms:W3CDTF">2018-07-24T06:21:33Z</dcterms:created>
  <dcterms:modified xsi:type="dcterms:W3CDTF">2021-07-07T04:49:38Z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1057-11.2.0.9635</vt:lpwstr>
  </property>
</Properties>
</file>