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147374995" r:id="rId2"/>
    <p:sldId id="2147374986" r:id="rId3"/>
    <p:sldId id="2589" r:id="rId4"/>
    <p:sldId id="472" r:id="rId5"/>
    <p:sldId id="2147374996" r:id="rId6"/>
    <p:sldId id="2147374987" r:id="rId7"/>
    <p:sldId id="2147374985" r:id="rId8"/>
    <p:sldId id="2147374993" r:id="rId9"/>
    <p:sldId id="2147374990" r:id="rId10"/>
    <p:sldId id="9463" r:id="rId11"/>
    <p:sldId id="263" r:id="rId12"/>
    <p:sldId id="2147374992" r:id="rId13"/>
    <p:sldId id="21473749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67753150159558"/>
          <c:y val="3.0284317810476642E-2"/>
          <c:w val="0.5759361829562899"/>
          <c:h val="0.812126207231767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Manfaat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Promotif / Preventif</c:v>
                </c:pt>
                <c:pt idx="1">
                  <c:v>Kuratif / Rehabilitatif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6-4747-8069-2BA203739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8452976"/>
        <c:axId val="2042536912"/>
      </c:barChart>
      <c:catAx>
        <c:axId val="20284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36912"/>
        <c:crosses val="autoZero"/>
        <c:auto val="1"/>
        <c:lblAlgn val="ctr"/>
        <c:lblOffset val="100"/>
        <c:noMultiLvlLbl val="0"/>
      </c:catAx>
      <c:valAx>
        <c:axId val="2042536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4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99189795485042"/>
          <c:y val="0.14364251977643958"/>
          <c:w val="0.56135193990415366"/>
          <c:h val="0.81418155799693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Visualisasi Manfaat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Promotif / Preventif</c:v>
                </c:pt>
                <c:pt idx="1">
                  <c:v>Kuratif / Rehabilitatif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E-B54F-89A2-56C9FB9F1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Penambahan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A6-4EE3-93E0-FFADFB9A36D6}"/>
              </c:ext>
            </c:extLst>
          </c:dPt>
          <c:cat>
            <c:strRef>
              <c:f>Sheet1!$A$2:$A$3</c:f>
              <c:strCache>
                <c:ptCount val="2"/>
                <c:pt idx="0">
                  <c:v>Promotif / Preventif</c:v>
                </c:pt>
                <c:pt idx="1">
                  <c:v>Kuratif / Rehabilitatif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E-B54F-89A2-56C9FB9F1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Pembatasan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Promotif / Preventif</c:v>
                </c:pt>
                <c:pt idx="1">
                  <c:v>Kuratif / Rehabilitatif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C6-4E86-99C5-36DE216FC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028452976"/>
        <c:axId val="2042536912"/>
      </c:barChart>
      <c:catAx>
        <c:axId val="20284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36912"/>
        <c:crosses val="autoZero"/>
        <c:auto val="1"/>
        <c:lblAlgn val="ctr"/>
        <c:lblOffset val="100"/>
        <c:noMultiLvlLbl val="0"/>
      </c:catAx>
      <c:valAx>
        <c:axId val="2042536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4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496322978435905"/>
          <c:y val="2.1393651533933085E-2"/>
          <c:w val="0.5759361829562899"/>
          <c:h val="0.812126207231767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Manfaat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Manfaat Tidak Dijamin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7-4FF1-8DDA-722EA5367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8452976"/>
        <c:axId val="2042536912"/>
      </c:barChart>
      <c:catAx>
        <c:axId val="20284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36912"/>
        <c:crosses val="autoZero"/>
        <c:auto val="1"/>
        <c:lblAlgn val="ctr"/>
        <c:lblOffset val="100"/>
        <c:noMultiLvlLbl val="0"/>
      </c:catAx>
      <c:valAx>
        <c:axId val="2042536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4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99194017078706"/>
          <c:y val="0.14364269260611109"/>
          <c:w val="0.56135193990415366"/>
          <c:h val="0.81418155799693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Visualisasi Manfaat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Manfaat Tidak Dijamin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E-44CA-947D-D958DB8ED2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Penambahan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CE-44CA-947D-D958DB8ED2AF}"/>
              </c:ext>
            </c:extLst>
          </c:dPt>
          <c:cat>
            <c:strRef>
              <c:f>Sheet1!$A$2:$A$2</c:f>
              <c:strCache>
                <c:ptCount val="1"/>
                <c:pt idx="0">
                  <c:v>Manfaat Tidak Dijamin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CE-44CA-947D-D958DB8ED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2028452976"/>
        <c:axId val="2042536912"/>
      </c:barChart>
      <c:catAx>
        <c:axId val="2028452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536912"/>
        <c:crosses val="autoZero"/>
        <c:auto val="1"/>
        <c:lblAlgn val="ctr"/>
        <c:lblOffset val="100"/>
        <c:noMultiLvlLbl val="0"/>
      </c:catAx>
      <c:valAx>
        <c:axId val="2042536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45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CAB85-4667-46CF-BFF2-8A528153081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036E2A2-8D23-41CA-B6F1-35509953DBF7}">
      <dgm:prSet phldrT="[Text]"/>
      <dgm:spPr>
        <a:solidFill>
          <a:srgbClr val="92D05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 err="1"/>
            <a:t>Penyebab</a:t>
          </a:r>
          <a:r>
            <a:rPr lang="en-US" dirty="0"/>
            <a:t> </a:t>
          </a:r>
          <a:r>
            <a:rPr lang="en-US" dirty="0" err="1" smtClean="0"/>
            <a:t>kematian</a:t>
          </a:r>
          <a:r>
            <a:rPr lang="en-US" dirty="0" smtClean="0"/>
            <a:t> </a:t>
          </a:r>
          <a:r>
            <a:rPr lang="en-US" dirty="0" err="1"/>
            <a:t>tertinggi</a:t>
          </a:r>
          <a:r>
            <a:rPr lang="en-US" dirty="0"/>
            <a:t> di Indonesia </a:t>
          </a:r>
          <a:r>
            <a:rPr lang="en-US" dirty="0" err="1"/>
            <a:t>didominasi</a:t>
          </a:r>
          <a:r>
            <a:rPr lang="en-US" dirty="0"/>
            <a:t> </a:t>
          </a:r>
          <a:r>
            <a:rPr lang="en-US" dirty="0" err="1" smtClean="0"/>
            <a:t>penyakit</a:t>
          </a:r>
          <a:r>
            <a:rPr lang="en-US" dirty="0" smtClean="0"/>
            <a:t> </a:t>
          </a:r>
          <a:r>
            <a:rPr lang="en-US" dirty="0" err="1"/>
            <a:t>menular</a:t>
          </a:r>
          <a:r>
            <a:rPr lang="en-US" dirty="0"/>
            <a:t> ( Stroke, </a:t>
          </a:r>
          <a:r>
            <a:rPr lang="en-US" dirty="0" err="1"/>
            <a:t>Jantung</a:t>
          </a:r>
          <a:r>
            <a:rPr lang="en-US" dirty="0"/>
            <a:t>, </a:t>
          </a:r>
          <a:r>
            <a:rPr lang="en-US" dirty="0" err="1"/>
            <a:t>Diabetes,Kanker</a:t>
          </a:r>
          <a:r>
            <a:rPr lang="en-US" dirty="0"/>
            <a:t>)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/>
            <a:t>penyakit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menular</a:t>
          </a:r>
          <a:r>
            <a:rPr lang="en-US" dirty="0"/>
            <a:t> (</a:t>
          </a:r>
          <a:r>
            <a:rPr lang="en-US" dirty="0" err="1"/>
            <a:t>sirosis</a:t>
          </a:r>
          <a:r>
            <a:rPr lang="en-US" dirty="0"/>
            <a:t> hepatic, TB , </a:t>
          </a:r>
          <a:r>
            <a:rPr lang="en-US" dirty="0" err="1"/>
            <a:t>infeksi</a:t>
          </a:r>
          <a:r>
            <a:rPr lang="en-US" dirty="0"/>
            <a:t> </a:t>
          </a:r>
          <a:r>
            <a:rPr lang="en-US" dirty="0" err="1"/>
            <a:t>saluran</a:t>
          </a:r>
          <a:r>
            <a:rPr lang="en-US" dirty="0"/>
            <a:t> </a:t>
          </a:r>
          <a:r>
            <a:rPr lang="en-US" dirty="0" err="1"/>
            <a:t>pernafasan</a:t>
          </a:r>
          <a:r>
            <a:rPr lang="en-US" dirty="0"/>
            <a:t>). </a:t>
          </a:r>
          <a:endParaRPr lang="en-ID" dirty="0"/>
        </a:p>
      </dgm:t>
    </dgm:pt>
    <dgm:pt modelId="{E983D66D-E878-4EC8-A46B-67C327CEFED8}" type="parTrans" cxnId="{F9317656-7CAF-4A46-8282-B9B8BD03A31E}">
      <dgm:prSet/>
      <dgm:spPr/>
      <dgm:t>
        <a:bodyPr/>
        <a:lstStyle/>
        <a:p>
          <a:endParaRPr lang="en-ID"/>
        </a:p>
      </dgm:t>
    </dgm:pt>
    <dgm:pt modelId="{63243EF5-2887-4EBE-85F8-C9E9DC52CF40}" type="sibTrans" cxnId="{F9317656-7CAF-4A46-8282-B9B8BD03A31E}">
      <dgm:prSet/>
      <dgm:spPr/>
      <dgm:t>
        <a:bodyPr/>
        <a:lstStyle/>
        <a:p>
          <a:endParaRPr lang="en-ID"/>
        </a:p>
      </dgm:t>
    </dgm:pt>
    <dgm:pt modelId="{8F9F6032-5ECF-4909-BC9F-36850320FE2A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/>
            <a:t>Total</a:t>
          </a:r>
          <a:r>
            <a:rPr lang="en-US" dirty="0"/>
            <a:t> </a:t>
          </a:r>
          <a:r>
            <a:rPr lang="en-US" b="1" dirty="0" err="1"/>
            <a:t>pembayaran</a:t>
          </a:r>
          <a:r>
            <a:rPr lang="en-US" b="1" dirty="0"/>
            <a:t> </a:t>
          </a:r>
          <a:r>
            <a:rPr lang="en-US" b="1" dirty="0" err="1"/>
            <a:t>layanan</a:t>
          </a:r>
          <a:r>
            <a:rPr lang="en-US" b="1" dirty="0"/>
            <a:t> JKN </a:t>
          </a:r>
          <a:r>
            <a:rPr lang="en-US" b="1" dirty="0" err="1"/>
            <a:t>untuk</a:t>
          </a:r>
          <a:r>
            <a:rPr lang="en-US" b="1" dirty="0"/>
            <a:t> 8 </a:t>
          </a:r>
          <a:r>
            <a:rPr lang="en-US" b="1" dirty="0" err="1"/>
            <a:t>penyakit</a:t>
          </a:r>
          <a:r>
            <a:rPr lang="en-US" b="1" dirty="0"/>
            <a:t> </a:t>
          </a:r>
          <a:r>
            <a:rPr lang="en-US" b="1" dirty="0" err="1" smtClean="0"/>
            <a:t>katastropik</a:t>
          </a:r>
          <a:r>
            <a:rPr lang="en-US" b="1" dirty="0" smtClean="0"/>
            <a:t> yang </a:t>
          </a:r>
          <a:r>
            <a:rPr lang="en-US" b="1" dirty="0" err="1"/>
            <a:t>dapat</a:t>
          </a:r>
          <a:r>
            <a:rPr lang="en-US" b="1" dirty="0"/>
            <a:t> </a:t>
          </a:r>
          <a:r>
            <a:rPr lang="en-US" b="1" dirty="0" err="1" smtClean="0"/>
            <a:t>dicegah</a:t>
          </a:r>
          <a:r>
            <a:rPr lang="en-US" b="1" dirty="0" smtClean="0"/>
            <a:t> </a:t>
          </a:r>
          <a:r>
            <a:rPr lang="en-US" b="1" dirty="0" err="1"/>
            <a:t>menyerap</a:t>
          </a:r>
          <a:r>
            <a:rPr lang="en-US" b="1" dirty="0"/>
            <a:t> </a:t>
          </a:r>
          <a:r>
            <a:rPr lang="en-US" b="1" dirty="0" err="1"/>
            <a:t>sekitar</a:t>
          </a:r>
          <a:r>
            <a:rPr lang="en-US" b="1" dirty="0"/>
            <a:t> 20% </a:t>
          </a:r>
          <a:r>
            <a:rPr lang="en-US" b="1" dirty="0" err="1"/>
            <a:t>setiap</a:t>
          </a:r>
          <a:r>
            <a:rPr lang="en-US" b="1" dirty="0"/>
            <a:t> </a:t>
          </a:r>
          <a:r>
            <a:rPr lang="en-US" b="1" dirty="0" err="1"/>
            <a:t>tahunnya</a:t>
          </a:r>
          <a:r>
            <a:rPr lang="en-US" b="1" dirty="0"/>
            <a:t> </a:t>
          </a:r>
          <a:r>
            <a:rPr lang="en-US" b="1" dirty="0" err="1" smtClean="0"/>
            <a:t>dimana</a:t>
          </a:r>
          <a:r>
            <a:rPr lang="en-US" b="1" dirty="0" smtClean="0"/>
            <a:t> penyakit2 </a:t>
          </a:r>
          <a:r>
            <a:rPr lang="en-US" b="1" dirty="0" err="1" smtClean="0"/>
            <a:t>ini</a:t>
          </a:r>
          <a:r>
            <a:rPr lang="en-US" b="1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/>
            <a:t>dicegah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 smtClean="0"/>
            <a:t>diminimalkan</a:t>
          </a:r>
          <a:r>
            <a:rPr lang="en-US" dirty="0" smtClean="0"/>
            <a:t>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deteksi</a:t>
          </a:r>
          <a:r>
            <a:rPr lang="en-US" dirty="0"/>
            <a:t> </a:t>
          </a:r>
          <a:r>
            <a:rPr lang="en-US" dirty="0" err="1"/>
            <a:t>dini</a:t>
          </a:r>
          <a:r>
            <a:rPr lang="en-US" dirty="0"/>
            <a:t> pada </a:t>
          </a:r>
          <a:r>
            <a:rPr lang="en-US" dirty="0" err="1"/>
            <a:t>penduduk</a:t>
          </a:r>
          <a:r>
            <a:rPr lang="en-US" dirty="0"/>
            <a:t> </a:t>
          </a:r>
          <a:r>
            <a:rPr lang="en-US" dirty="0" err="1"/>
            <a:t>usia</a:t>
          </a:r>
          <a:r>
            <a:rPr lang="en-US" dirty="0"/>
            <a:t> </a:t>
          </a:r>
          <a:r>
            <a:rPr lang="en-US" dirty="0" err="1"/>
            <a:t>produktif</a:t>
          </a:r>
          <a:r>
            <a:rPr lang="en-US" dirty="0"/>
            <a:t> dan </a:t>
          </a:r>
          <a:r>
            <a:rPr lang="en-US" dirty="0" err="1"/>
            <a:t>lansia</a:t>
          </a:r>
          <a:endParaRPr lang="en-ID" b="1" dirty="0"/>
        </a:p>
      </dgm:t>
    </dgm:pt>
    <dgm:pt modelId="{7B8F71E7-8196-4679-A91F-68F0E6477FC7}" type="parTrans" cxnId="{84CA358A-BD4E-4293-8F27-A476DFC83291}">
      <dgm:prSet/>
      <dgm:spPr/>
      <dgm:t>
        <a:bodyPr/>
        <a:lstStyle/>
        <a:p>
          <a:endParaRPr lang="en-ID"/>
        </a:p>
      </dgm:t>
    </dgm:pt>
    <dgm:pt modelId="{98922E99-B5A9-4BF3-BBFB-6154C2F660CD}" type="sibTrans" cxnId="{84CA358A-BD4E-4293-8F27-A476DFC83291}">
      <dgm:prSet/>
      <dgm:spPr/>
      <dgm:t>
        <a:bodyPr/>
        <a:lstStyle/>
        <a:p>
          <a:endParaRPr lang="en-ID"/>
        </a:p>
      </dgm:t>
    </dgm:pt>
    <dgm:pt modelId="{2C1F74FF-CD86-424A-93BC-90EC8C379F28}" type="pres">
      <dgm:prSet presAssocID="{99FCAB85-4667-46CF-BFF2-8A528153081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9C8393B-D783-4D7A-8208-5BAA35D6A7F1}" type="pres">
      <dgm:prSet presAssocID="{99FCAB85-4667-46CF-BFF2-8A5281530817}" presName="Name1" presStyleCnt="0"/>
      <dgm:spPr/>
    </dgm:pt>
    <dgm:pt modelId="{CBECA08D-561F-454B-B58C-403AA6203BC1}" type="pres">
      <dgm:prSet presAssocID="{99FCAB85-4667-46CF-BFF2-8A5281530817}" presName="cycle" presStyleCnt="0"/>
      <dgm:spPr/>
    </dgm:pt>
    <dgm:pt modelId="{808C4FC5-8DAC-42B3-8CCA-F9A905A292F2}" type="pres">
      <dgm:prSet presAssocID="{99FCAB85-4667-46CF-BFF2-8A5281530817}" presName="srcNode" presStyleLbl="node1" presStyleIdx="0" presStyleCnt="2"/>
      <dgm:spPr/>
    </dgm:pt>
    <dgm:pt modelId="{792F74E5-8548-466C-BB40-97B536E7DAF1}" type="pres">
      <dgm:prSet presAssocID="{99FCAB85-4667-46CF-BFF2-8A5281530817}" presName="conn" presStyleLbl="parChTrans1D2" presStyleIdx="0" presStyleCnt="1"/>
      <dgm:spPr/>
      <dgm:t>
        <a:bodyPr/>
        <a:lstStyle/>
        <a:p>
          <a:endParaRPr lang="en-US"/>
        </a:p>
      </dgm:t>
    </dgm:pt>
    <dgm:pt modelId="{26EE511B-D6D5-49F2-8F45-247F9A51794F}" type="pres">
      <dgm:prSet presAssocID="{99FCAB85-4667-46CF-BFF2-8A5281530817}" presName="extraNode" presStyleLbl="node1" presStyleIdx="0" presStyleCnt="2"/>
      <dgm:spPr/>
    </dgm:pt>
    <dgm:pt modelId="{E4ABA3F7-2BD1-4EB8-8E45-CFB16201D0E5}" type="pres">
      <dgm:prSet presAssocID="{99FCAB85-4667-46CF-BFF2-8A5281530817}" presName="dstNode" presStyleLbl="node1" presStyleIdx="0" presStyleCnt="2"/>
      <dgm:spPr/>
    </dgm:pt>
    <dgm:pt modelId="{FE187A26-9CB3-4A7C-959A-354C5E66BAF2}" type="pres">
      <dgm:prSet presAssocID="{C036E2A2-8D23-41CA-B6F1-35509953DBF7}" presName="text_1" presStyleLbl="node1" presStyleIdx="0" presStyleCnt="2" custScaleX="100353" custScaleY="102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ECD7E-C129-4BEC-99E5-FF5CEB7604AB}" type="pres">
      <dgm:prSet presAssocID="{C036E2A2-8D23-41CA-B6F1-35509953DBF7}" presName="accent_1" presStyleCnt="0"/>
      <dgm:spPr/>
    </dgm:pt>
    <dgm:pt modelId="{A6CE664A-EA3D-40DE-8423-13C11FE5FA11}" type="pres">
      <dgm:prSet presAssocID="{C036E2A2-8D23-41CA-B6F1-35509953DBF7}" presName="accentRepeatNode" presStyleLbl="solidFgAcc1" presStyleIdx="0" presStyleCnt="2" custScaleX="78244" custScaleY="77214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AAEF211-8459-4645-9DF2-600B5E65718D}" type="pres">
      <dgm:prSet presAssocID="{8F9F6032-5ECF-4909-BC9F-36850320FE2A}" presName="text_2" presStyleLbl="node1" presStyleIdx="1" presStyleCnt="2" custScaleX="101493" custScaleY="115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0C71B-DD12-4D4E-A6CE-2D2F7AA4DE17}" type="pres">
      <dgm:prSet presAssocID="{8F9F6032-5ECF-4909-BC9F-36850320FE2A}" presName="accent_2" presStyleCnt="0"/>
      <dgm:spPr/>
    </dgm:pt>
    <dgm:pt modelId="{90236A0A-2725-4523-9E31-BC43E9E9A2C6}" type="pres">
      <dgm:prSet presAssocID="{8F9F6032-5ECF-4909-BC9F-36850320FE2A}" presName="accentRepeatNode" presStyleLbl="solidFgAcc1" presStyleIdx="1" presStyleCnt="2" custScaleX="60984" custScaleY="52544"/>
      <dgm:spPr>
        <a:blipFill rotWithShape="0">
          <a:blip xmlns:r="http://schemas.openxmlformats.org/officeDocument/2006/relationships" r:embed="rId3"/>
          <a:srcRect/>
          <a:stretch>
            <a:fillRect t="-26000" b="-26000"/>
          </a:stretch>
        </a:blipFill>
      </dgm:spPr>
    </dgm:pt>
  </dgm:ptLst>
  <dgm:cxnLst>
    <dgm:cxn modelId="{C91A907D-D293-491E-8D96-9AF36BA6F390}" type="presOf" srcId="{C036E2A2-8D23-41CA-B6F1-35509953DBF7}" destId="{FE187A26-9CB3-4A7C-959A-354C5E66BAF2}" srcOrd="0" destOrd="0" presId="urn:microsoft.com/office/officeart/2008/layout/VerticalCurvedList"/>
    <dgm:cxn modelId="{AC9A4B70-66D9-4C64-B888-0CC62891CE15}" type="presOf" srcId="{63243EF5-2887-4EBE-85F8-C9E9DC52CF40}" destId="{792F74E5-8548-466C-BB40-97B536E7DAF1}" srcOrd="0" destOrd="0" presId="urn:microsoft.com/office/officeart/2008/layout/VerticalCurvedList"/>
    <dgm:cxn modelId="{0E897929-6EB0-4D2E-A82B-F310EA5DCF4A}" type="presOf" srcId="{8F9F6032-5ECF-4909-BC9F-36850320FE2A}" destId="{1AAEF211-8459-4645-9DF2-600B5E65718D}" srcOrd="0" destOrd="0" presId="urn:microsoft.com/office/officeart/2008/layout/VerticalCurvedList"/>
    <dgm:cxn modelId="{F9317656-7CAF-4A46-8282-B9B8BD03A31E}" srcId="{99FCAB85-4667-46CF-BFF2-8A5281530817}" destId="{C036E2A2-8D23-41CA-B6F1-35509953DBF7}" srcOrd="0" destOrd="0" parTransId="{E983D66D-E878-4EC8-A46B-67C327CEFED8}" sibTransId="{63243EF5-2887-4EBE-85F8-C9E9DC52CF40}"/>
    <dgm:cxn modelId="{790BF3A1-FEFB-409C-9612-EBF739B58732}" type="presOf" srcId="{99FCAB85-4667-46CF-BFF2-8A5281530817}" destId="{2C1F74FF-CD86-424A-93BC-90EC8C379F28}" srcOrd="0" destOrd="0" presId="urn:microsoft.com/office/officeart/2008/layout/VerticalCurvedList"/>
    <dgm:cxn modelId="{84CA358A-BD4E-4293-8F27-A476DFC83291}" srcId="{99FCAB85-4667-46CF-BFF2-8A5281530817}" destId="{8F9F6032-5ECF-4909-BC9F-36850320FE2A}" srcOrd="1" destOrd="0" parTransId="{7B8F71E7-8196-4679-A91F-68F0E6477FC7}" sibTransId="{98922E99-B5A9-4BF3-BBFB-6154C2F660CD}"/>
    <dgm:cxn modelId="{E687F6C7-A774-4D19-8B05-C4A9710D2CC0}" type="presParOf" srcId="{2C1F74FF-CD86-424A-93BC-90EC8C379F28}" destId="{89C8393B-D783-4D7A-8208-5BAA35D6A7F1}" srcOrd="0" destOrd="0" presId="urn:microsoft.com/office/officeart/2008/layout/VerticalCurvedList"/>
    <dgm:cxn modelId="{0400A6BD-6F89-4957-AB88-C7FEFED5F763}" type="presParOf" srcId="{89C8393B-D783-4D7A-8208-5BAA35D6A7F1}" destId="{CBECA08D-561F-454B-B58C-403AA6203BC1}" srcOrd="0" destOrd="0" presId="urn:microsoft.com/office/officeart/2008/layout/VerticalCurvedList"/>
    <dgm:cxn modelId="{977B9B18-DD72-4541-ACF4-3BCF6E800ADE}" type="presParOf" srcId="{CBECA08D-561F-454B-B58C-403AA6203BC1}" destId="{808C4FC5-8DAC-42B3-8CCA-F9A905A292F2}" srcOrd="0" destOrd="0" presId="urn:microsoft.com/office/officeart/2008/layout/VerticalCurvedList"/>
    <dgm:cxn modelId="{AE9E51D6-084B-4EAE-A460-09D2CFAED3D1}" type="presParOf" srcId="{CBECA08D-561F-454B-B58C-403AA6203BC1}" destId="{792F74E5-8548-466C-BB40-97B536E7DAF1}" srcOrd="1" destOrd="0" presId="urn:microsoft.com/office/officeart/2008/layout/VerticalCurvedList"/>
    <dgm:cxn modelId="{19E1D300-5791-4B2F-9DA0-4D99F331D5A2}" type="presParOf" srcId="{CBECA08D-561F-454B-B58C-403AA6203BC1}" destId="{26EE511B-D6D5-49F2-8F45-247F9A51794F}" srcOrd="2" destOrd="0" presId="urn:microsoft.com/office/officeart/2008/layout/VerticalCurvedList"/>
    <dgm:cxn modelId="{93FE9A7E-D3B8-47FD-BF42-D526CBC70CEB}" type="presParOf" srcId="{CBECA08D-561F-454B-B58C-403AA6203BC1}" destId="{E4ABA3F7-2BD1-4EB8-8E45-CFB16201D0E5}" srcOrd="3" destOrd="0" presId="urn:microsoft.com/office/officeart/2008/layout/VerticalCurvedList"/>
    <dgm:cxn modelId="{06531354-C65F-45A6-AA74-38E40087F21B}" type="presParOf" srcId="{89C8393B-D783-4D7A-8208-5BAA35D6A7F1}" destId="{FE187A26-9CB3-4A7C-959A-354C5E66BAF2}" srcOrd="1" destOrd="0" presId="urn:microsoft.com/office/officeart/2008/layout/VerticalCurvedList"/>
    <dgm:cxn modelId="{5A25C7A9-0E66-4F47-B7C2-54C0B1907B52}" type="presParOf" srcId="{89C8393B-D783-4D7A-8208-5BAA35D6A7F1}" destId="{83BECD7E-C129-4BEC-99E5-FF5CEB7604AB}" srcOrd="2" destOrd="0" presId="urn:microsoft.com/office/officeart/2008/layout/VerticalCurvedList"/>
    <dgm:cxn modelId="{DBB062E7-0004-4F8D-9B77-7A15DE2285A0}" type="presParOf" srcId="{83BECD7E-C129-4BEC-99E5-FF5CEB7604AB}" destId="{A6CE664A-EA3D-40DE-8423-13C11FE5FA11}" srcOrd="0" destOrd="0" presId="urn:microsoft.com/office/officeart/2008/layout/VerticalCurvedList"/>
    <dgm:cxn modelId="{2683C5E6-BDC0-467A-B4CA-40D043AC0723}" type="presParOf" srcId="{89C8393B-D783-4D7A-8208-5BAA35D6A7F1}" destId="{1AAEF211-8459-4645-9DF2-600B5E65718D}" srcOrd="3" destOrd="0" presId="urn:microsoft.com/office/officeart/2008/layout/VerticalCurvedList"/>
    <dgm:cxn modelId="{889F36AC-FE91-45AA-8726-EE418F397B22}" type="presParOf" srcId="{89C8393B-D783-4D7A-8208-5BAA35D6A7F1}" destId="{BF00C71B-DD12-4D4E-A6CE-2D2F7AA4DE17}" srcOrd="4" destOrd="0" presId="urn:microsoft.com/office/officeart/2008/layout/VerticalCurvedList"/>
    <dgm:cxn modelId="{F82C606D-19C1-489B-B2EE-FE2ECF26E99F}" type="presParOf" srcId="{BF00C71B-DD12-4D4E-A6CE-2D2F7AA4DE17}" destId="{90236A0A-2725-4523-9E31-BC43E9E9A2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AF6DF-BE45-4C34-9398-E6373E570B6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358E4C6-1A2F-4DAD-8DA8-533D2B5DD004}">
      <dgm:prSet phldrT="[Text]"/>
      <dgm:spPr/>
      <dgm:t>
        <a:bodyPr/>
        <a:lstStyle/>
        <a:p>
          <a:r>
            <a:rPr lang="en-ID" dirty="0"/>
            <a:t>UU no. 40/2004 </a:t>
          </a:r>
          <a:r>
            <a:rPr lang="en-ID" dirty="0" err="1"/>
            <a:t>tentang</a:t>
          </a:r>
          <a:r>
            <a:rPr lang="en-ID" dirty="0"/>
            <a:t> SJSN</a:t>
          </a:r>
        </a:p>
      </dgm:t>
    </dgm:pt>
    <dgm:pt modelId="{9E8FA552-1D3A-45B8-A8F6-3B2DE87ADACD}" type="parTrans" cxnId="{C855A682-1B1F-4518-98C4-EACDCE5665D7}">
      <dgm:prSet/>
      <dgm:spPr/>
      <dgm:t>
        <a:bodyPr/>
        <a:lstStyle/>
        <a:p>
          <a:endParaRPr lang="en-ID"/>
        </a:p>
      </dgm:t>
    </dgm:pt>
    <dgm:pt modelId="{914029D6-38A1-4236-B2DA-9230A47C956B}" type="sibTrans" cxnId="{C855A682-1B1F-4518-98C4-EACDCE5665D7}">
      <dgm:prSet/>
      <dgm:spPr/>
      <dgm:t>
        <a:bodyPr/>
        <a:lstStyle/>
        <a:p>
          <a:endParaRPr lang="en-ID"/>
        </a:p>
      </dgm:t>
    </dgm:pt>
    <dgm:pt modelId="{937D9410-F8E8-4A1D-96E7-94EDA6745C18}">
      <dgm:prSet phldrT="[Text]"/>
      <dgm:spPr/>
      <dgm:t>
        <a:bodyPr/>
        <a:lstStyle/>
        <a:p>
          <a:endParaRPr lang="en-ID" dirty="0"/>
        </a:p>
      </dgm:t>
    </dgm:pt>
    <dgm:pt modelId="{D7B57419-1A27-4B14-9A77-CA613C48EF9E}" type="parTrans" cxnId="{1CA8AFC1-A584-4FF6-99EF-F3E8726AC7DD}">
      <dgm:prSet/>
      <dgm:spPr/>
      <dgm:t>
        <a:bodyPr/>
        <a:lstStyle/>
        <a:p>
          <a:endParaRPr lang="en-ID"/>
        </a:p>
      </dgm:t>
    </dgm:pt>
    <dgm:pt modelId="{C70FF775-2826-408A-8228-EC169E9BA63D}" type="sibTrans" cxnId="{1CA8AFC1-A584-4FF6-99EF-F3E8726AC7DD}">
      <dgm:prSet/>
      <dgm:spPr/>
      <dgm:t>
        <a:bodyPr/>
        <a:lstStyle/>
        <a:p>
          <a:endParaRPr lang="en-ID"/>
        </a:p>
      </dgm:t>
    </dgm:pt>
    <dgm:pt modelId="{2EACA479-B9EB-436B-97C9-390DBE00CBDC}">
      <dgm:prSet phldrT="[Text]" custT="1"/>
      <dgm:spPr/>
      <dgm:t>
        <a:bodyPr/>
        <a:lstStyle/>
        <a:p>
          <a:r>
            <a:rPr lang="sv-SE" sz="1600" dirty="0"/>
            <a:t>Pasal 23 ayat (4) :Peserta yang </a:t>
          </a:r>
          <a:r>
            <a:rPr lang="sv-SE" sz="1600" b="1" dirty="0"/>
            <a:t>menginginkan kelas yang lebih tinggi dari pada haknya </a:t>
          </a:r>
          <a:r>
            <a:rPr lang="sv-SE" sz="1600" dirty="0"/>
            <a:t>(kelas standar), </a:t>
          </a:r>
          <a:r>
            <a:rPr lang="en-ID" sz="1600" dirty="0" err="1"/>
            <a:t>dapat</a:t>
          </a:r>
          <a:r>
            <a:rPr lang="en-ID" sz="1600" dirty="0"/>
            <a:t> </a:t>
          </a:r>
          <a:r>
            <a:rPr lang="en-ID" sz="1600" dirty="0" err="1"/>
            <a:t>meningkatkan</a:t>
          </a:r>
          <a:r>
            <a:rPr lang="en-ID" sz="1600" dirty="0"/>
            <a:t> </a:t>
          </a:r>
          <a:r>
            <a:rPr lang="en-ID" sz="1600" dirty="0" err="1"/>
            <a:t>haknya</a:t>
          </a:r>
          <a:r>
            <a:rPr lang="en-ID" sz="1600" dirty="0"/>
            <a:t> </a:t>
          </a:r>
          <a:r>
            <a:rPr lang="en-ID" sz="1600" dirty="0" err="1"/>
            <a:t>dengan</a:t>
          </a:r>
          <a:r>
            <a:rPr lang="en-ID" sz="1600" dirty="0"/>
            <a:t> </a:t>
          </a:r>
          <a:r>
            <a:rPr lang="en-ID" sz="1600" b="1" dirty="0" err="1"/>
            <a:t>mengikuti</a:t>
          </a:r>
          <a:r>
            <a:rPr lang="en-ID" sz="1600" b="1" dirty="0"/>
            <a:t> </a:t>
          </a:r>
          <a:r>
            <a:rPr lang="en-ID" sz="1600" b="1" dirty="0" err="1"/>
            <a:t>asuransi</a:t>
          </a:r>
          <a:r>
            <a:rPr lang="en-ID" sz="1600" b="1" dirty="0"/>
            <a:t> </a:t>
          </a:r>
          <a:r>
            <a:rPr lang="en-ID" sz="1600" b="1" dirty="0" err="1"/>
            <a:t>kesehatan</a:t>
          </a:r>
          <a:r>
            <a:rPr lang="en-ID" sz="1600" b="1" dirty="0"/>
            <a:t> </a:t>
          </a:r>
          <a:r>
            <a:rPr lang="en-ID" sz="1600" b="1" dirty="0" err="1"/>
            <a:t>tambahan</a:t>
          </a:r>
          <a:r>
            <a:rPr lang="en-ID" sz="1600" dirty="0"/>
            <a:t>, </a:t>
          </a:r>
          <a:r>
            <a:rPr lang="en-ID" sz="1600" dirty="0" err="1"/>
            <a:t>atau</a:t>
          </a:r>
          <a:r>
            <a:rPr lang="en-ID" sz="1600" dirty="0"/>
            <a:t> </a:t>
          </a:r>
          <a:r>
            <a:rPr lang="es-ES" sz="1600" dirty="0" err="1"/>
            <a:t>membayar</a:t>
          </a:r>
          <a:r>
            <a:rPr lang="es-ES" sz="1600" dirty="0"/>
            <a:t> </a:t>
          </a:r>
          <a:r>
            <a:rPr lang="es-ES" sz="1600" dirty="0" err="1"/>
            <a:t>sendiri</a:t>
          </a:r>
          <a:r>
            <a:rPr lang="es-ES" sz="1600" dirty="0"/>
            <a:t> </a:t>
          </a:r>
          <a:r>
            <a:rPr lang="es-ES" sz="1600" dirty="0" err="1"/>
            <a:t>selisih</a:t>
          </a:r>
          <a:r>
            <a:rPr lang="es-ES" sz="1600" dirty="0"/>
            <a:t> antara </a:t>
          </a:r>
          <a:r>
            <a:rPr lang="es-ES" sz="1600" dirty="0" err="1"/>
            <a:t>biaya</a:t>
          </a:r>
          <a:r>
            <a:rPr lang="es-ES" sz="1600" dirty="0"/>
            <a:t> yang </a:t>
          </a:r>
          <a:r>
            <a:rPr lang="es-ES" sz="1600" dirty="0" err="1"/>
            <a:t>dijamin</a:t>
          </a:r>
          <a:r>
            <a:rPr lang="es-ES" sz="1600" dirty="0"/>
            <a:t> </a:t>
          </a:r>
          <a:r>
            <a:rPr lang="es-ES" sz="1600" dirty="0" err="1"/>
            <a:t>oleh</a:t>
          </a:r>
          <a:r>
            <a:rPr lang="es-ES" sz="1600" dirty="0"/>
            <a:t> BPJS </a:t>
          </a:r>
          <a:r>
            <a:rPr lang="en-ID" sz="1600" dirty="0" err="1"/>
            <a:t>dengan</a:t>
          </a:r>
          <a:r>
            <a:rPr lang="en-ID" sz="1600" dirty="0"/>
            <a:t> </a:t>
          </a:r>
          <a:r>
            <a:rPr lang="en-ID" sz="1600" dirty="0" err="1"/>
            <a:t>biaya</a:t>
          </a:r>
          <a:r>
            <a:rPr lang="en-ID" sz="1600" dirty="0"/>
            <a:t> yang </a:t>
          </a:r>
          <a:r>
            <a:rPr lang="en-ID" sz="1600" dirty="0" err="1"/>
            <a:t>harus</a:t>
          </a:r>
          <a:r>
            <a:rPr lang="en-ID" sz="1600" dirty="0"/>
            <a:t> </a:t>
          </a:r>
          <a:r>
            <a:rPr lang="en-ID" sz="1600" dirty="0" err="1"/>
            <a:t>dibayar</a:t>
          </a:r>
          <a:r>
            <a:rPr lang="en-ID" sz="1600" dirty="0"/>
            <a:t> </a:t>
          </a:r>
          <a:r>
            <a:rPr lang="en-ID" sz="1600" dirty="0" err="1"/>
            <a:t>akibat</a:t>
          </a:r>
          <a:r>
            <a:rPr lang="en-ID" sz="1600" dirty="0"/>
            <a:t> </a:t>
          </a:r>
          <a:r>
            <a:rPr lang="en-ID" sz="1600" dirty="0" err="1"/>
            <a:t>peningkatan</a:t>
          </a:r>
          <a:r>
            <a:rPr lang="en-ID" sz="1600" dirty="0"/>
            <a:t> </a:t>
          </a:r>
          <a:r>
            <a:rPr lang="en-ID" sz="1600" dirty="0" err="1"/>
            <a:t>kelas</a:t>
          </a:r>
          <a:r>
            <a:rPr lang="en-ID" sz="1600" dirty="0"/>
            <a:t> </a:t>
          </a:r>
          <a:r>
            <a:rPr lang="en-ID" sz="1600" dirty="0" err="1"/>
            <a:t>perawatan</a:t>
          </a:r>
          <a:endParaRPr lang="en-ID" sz="1600" dirty="0"/>
        </a:p>
      </dgm:t>
    </dgm:pt>
    <dgm:pt modelId="{5E35D6F1-78F8-4B9D-8D4B-EFBA730C81F3}" type="parTrans" cxnId="{6F88B577-C477-41DB-8669-7DFB62CFD30F}">
      <dgm:prSet/>
      <dgm:spPr/>
      <dgm:t>
        <a:bodyPr/>
        <a:lstStyle/>
        <a:p>
          <a:endParaRPr lang="en-ID"/>
        </a:p>
      </dgm:t>
    </dgm:pt>
    <dgm:pt modelId="{404D1B3E-6A8D-4FAF-9D9E-EA1DED57911B}" type="sibTrans" cxnId="{6F88B577-C477-41DB-8669-7DFB62CFD30F}">
      <dgm:prSet/>
      <dgm:spPr/>
      <dgm:t>
        <a:bodyPr/>
        <a:lstStyle/>
        <a:p>
          <a:endParaRPr lang="en-ID"/>
        </a:p>
      </dgm:t>
    </dgm:pt>
    <dgm:pt modelId="{BBEC1B30-9CC7-49E6-9F15-F5F10AAFA952}">
      <dgm:prSet phldrT="[Text]"/>
      <dgm:spPr/>
      <dgm:t>
        <a:bodyPr/>
        <a:lstStyle/>
        <a:p>
          <a:pPr algn="l"/>
          <a:r>
            <a:rPr lang="en-ID" dirty="0" err="1"/>
            <a:t>Perpres</a:t>
          </a:r>
          <a:r>
            <a:rPr lang="en-ID" dirty="0"/>
            <a:t> no. 82/2018 </a:t>
          </a:r>
          <a:r>
            <a:rPr lang="en-ID" dirty="0" err="1"/>
            <a:t>tentang</a:t>
          </a:r>
          <a:r>
            <a:rPr lang="en-ID" dirty="0"/>
            <a:t> </a:t>
          </a:r>
          <a:r>
            <a:rPr lang="en-ID" dirty="0" err="1"/>
            <a:t>Jaminan</a:t>
          </a:r>
          <a:r>
            <a:rPr lang="en-ID" dirty="0"/>
            <a:t> Kesehatan</a:t>
          </a:r>
        </a:p>
      </dgm:t>
    </dgm:pt>
    <dgm:pt modelId="{647047C0-4E3D-4BD9-9736-52A834E608B8}" type="parTrans" cxnId="{7AF3FD77-5CD4-4486-AC7B-AEC43A71C53D}">
      <dgm:prSet/>
      <dgm:spPr/>
      <dgm:t>
        <a:bodyPr/>
        <a:lstStyle/>
        <a:p>
          <a:endParaRPr lang="en-ID"/>
        </a:p>
      </dgm:t>
    </dgm:pt>
    <dgm:pt modelId="{42D4D9CB-DF28-4813-B35F-1D27816E83BE}" type="sibTrans" cxnId="{7AF3FD77-5CD4-4486-AC7B-AEC43A71C53D}">
      <dgm:prSet/>
      <dgm:spPr/>
      <dgm:t>
        <a:bodyPr/>
        <a:lstStyle/>
        <a:p>
          <a:endParaRPr lang="en-ID"/>
        </a:p>
      </dgm:t>
    </dgm:pt>
    <dgm:pt modelId="{E66DD331-3044-4398-8952-D5CFF0AF951A}">
      <dgm:prSet phldrT="[Text]" custT="1"/>
      <dgm:spPr/>
      <dgm:t>
        <a:bodyPr/>
        <a:lstStyle/>
        <a:p>
          <a:r>
            <a:rPr lang="en-ID" sz="1600" dirty="0" err="1"/>
            <a:t>Selisih</a:t>
          </a:r>
          <a:r>
            <a:rPr lang="en-ID" sz="1600" dirty="0"/>
            <a:t> </a:t>
          </a:r>
          <a:r>
            <a:rPr lang="en-ID" sz="1600" dirty="0" err="1"/>
            <a:t>antara</a:t>
          </a:r>
          <a:r>
            <a:rPr lang="en-ID" sz="1600" dirty="0"/>
            <a:t> </a:t>
          </a:r>
          <a:r>
            <a:rPr lang="en-ID" sz="1600" dirty="0" err="1"/>
            <a:t>biaya</a:t>
          </a:r>
          <a:r>
            <a:rPr lang="en-ID" sz="1600" dirty="0"/>
            <a:t> yang </a:t>
          </a:r>
          <a:r>
            <a:rPr lang="en-ID" sz="1600" dirty="0" err="1"/>
            <a:t>dijamin</a:t>
          </a:r>
          <a:r>
            <a:rPr lang="en-ID" sz="1600" dirty="0"/>
            <a:t> oleh BPJS Kesehatan </a:t>
          </a:r>
          <a:r>
            <a:rPr lang="en-ID" sz="1600" dirty="0" err="1"/>
            <a:t>dengan</a:t>
          </a:r>
          <a:r>
            <a:rPr lang="en-ID" sz="1600" dirty="0"/>
            <a:t> </a:t>
          </a:r>
          <a:r>
            <a:rPr lang="en-ID" sz="1600" dirty="0" err="1"/>
            <a:t>biaya</a:t>
          </a:r>
          <a:r>
            <a:rPr lang="en-ID" sz="1600" dirty="0"/>
            <a:t> </a:t>
          </a:r>
          <a:r>
            <a:rPr lang="en-ID" sz="1600" dirty="0" err="1"/>
            <a:t>akibat</a:t>
          </a:r>
          <a:r>
            <a:rPr lang="en-ID" sz="1600" dirty="0"/>
            <a:t> </a:t>
          </a:r>
          <a:r>
            <a:rPr lang="en-ID" sz="1600" dirty="0" err="1"/>
            <a:t>peningkatan</a:t>
          </a:r>
          <a:r>
            <a:rPr lang="en-ID" sz="1600" dirty="0"/>
            <a:t> </a:t>
          </a:r>
          <a:r>
            <a:rPr lang="en-ID" sz="1600" dirty="0" err="1"/>
            <a:t>pelayanan</a:t>
          </a:r>
          <a:r>
            <a:rPr lang="en-ID" sz="1600" dirty="0"/>
            <a:t> </a:t>
          </a:r>
          <a:r>
            <a:rPr lang="en-ID" sz="1600" dirty="0" err="1"/>
            <a:t>dapat</a:t>
          </a:r>
          <a:r>
            <a:rPr lang="en-ID" sz="1600" dirty="0"/>
            <a:t>  </a:t>
          </a:r>
          <a:r>
            <a:rPr lang="en-ID" sz="1600" dirty="0" err="1"/>
            <a:t>dibayar</a:t>
          </a:r>
          <a:r>
            <a:rPr lang="en-ID" sz="1600" dirty="0"/>
            <a:t> oleh </a:t>
          </a:r>
          <a:r>
            <a:rPr lang="en-ID" sz="1600" dirty="0" err="1"/>
            <a:t>Peserta</a:t>
          </a:r>
          <a:r>
            <a:rPr lang="en-ID" sz="1600" dirty="0"/>
            <a:t> yang </a:t>
          </a:r>
          <a:r>
            <a:rPr lang="en-ID" sz="1600" dirty="0" err="1"/>
            <a:t>bersangkutan</a:t>
          </a:r>
          <a:r>
            <a:rPr lang="en-ID" sz="1600" dirty="0"/>
            <a:t>, </a:t>
          </a:r>
          <a:r>
            <a:rPr lang="en-ID" sz="1600" dirty="0" err="1"/>
            <a:t>Pemberi</a:t>
          </a:r>
          <a:r>
            <a:rPr lang="en-ID" sz="1600" dirty="0"/>
            <a:t> </a:t>
          </a:r>
          <a:r>
            <a:rPr lang="en-ID" sz="1600" dirty="0" err="1"/>
            <a:t>Kerja</a:t>
          </a:r>
          <a:r>
            <a:rPr lang="en-ID" sz="1600" dirty="0"/>
            <a:t>, </a:t>
          </a:r>
          <a:r>
            <a:rPr lang="en-ID" sz="1600" dirty="0" err="1"/>
            <a:t>atau</a:t>
          </a:r>
          <a:r>
            <a:rPr lang="en-ID" sz="1600" dirty="0"/>
            <a:t> </a:t>
          </a:r>
          <a:r>
            <a:rPr lang="en-ID" sz="1600" dirty="0" err="1"/>
            <a:t>asuransi</a:t>
          </a:r>
          <a:r>
            <a:rPr lang="en-ID" sz="1600" dirty="0"/>
            <a:t> </a:t>
          </a:r>
          <a:r>
            <a:rPr lang="en-ID" sz="1600" dirty="0" err="1"/>
            <a:t>kesehatan</a:t>
          </a:r>
          <a:r>
            <a:rPr lang="en-ID" sz="1600" dirty="0"/>
            <a:t> </a:t>
          </a:r>
          <a:r>
            <a:rPr lang="en-ID" sz="1600" dirty="0" err="1"/>
            <a:t>tambahan</a:t>
          </a:r>
          <a:r>
            <a:rPr lang="en-ID" sz="1600" dirty="0"/>
            <a:t>.</a:t>
          </a:r>
        </a:p>
      </dgm:t>
    </dgm:pt>
    <dgm:pt modelId="{96CDD703-4070-4BE5-8069-8E1326A4D85D}" type="parTrans" cxnId="{18F9F199-029D-45CD-99A9-AFE5E4B8528C}">
      <dgm:prSet/>
      <dgm:spPr/>
      <dgm:t>
        <a:bodyPr/>
        <a:lstStyle/>
        <a:p>
          <a:endParaRPr lang="en-ID"/>
        </a:p>
      </dgm:t>
    </dgm:pt>
    <dgm:pt modelId="{B273914F-77F6-436D-8E57-ECF52EA3E8F5}" type="sibTrans" cxnId="{18F9F199-029D-45CD-99A9-AFE5E4B8528C}">
      <dgm:prSet/>
      <dgm:spPr/>
      <dgm:t>
        <a:bodyPr/>
        <a:lstStyle/>
        <a:p>
          <a:endParaRPr lang="en-ID"/>
        </a:p>
      </dgm:t>
    </dgm:pt>
    <dgm:pt modelId="{FAE44C2E-5362-443B-B346-B83E5216CB84}">
      <dgm:prSet phldrT="[Text]"/>
      <dgm:spPr/>
      <dgm:t>
        <a:bodyPr/>
        <a:lstStyle/>
        <a:p>
          <a:pPr algn="l"/>
          <a:r>
            <a:rPr lang="en-ID" dirty="0" err="1"/>
            <a:t>Permenkes</a:t>
          </a:r>
          <a:r>
            <a:rPr lang="en-ID" dirty="0"/>
            <a:t> no. 51/2018 </a:t>
          </a:r>
          <a:r>
            <a:rPr lang="en-ID" dirty="0" err="1"/>
            <a:t>tentang</a:t>
          </a:r>
          <a:r>
            <a:rPr lang="en-ID" dirty="0"/>
            <a:t> </a:t>
          </a:r>
          <a:r>
            <a:rPr lang="en-ID" dirty="0" smtClean="0"/>
            <a:t>P</a:t>
          </a:r>
          <a:r>
            <a:rPr lang="sv-SE" b="0" i="0" dirty="0" smtClean="0"/>
            <a:t>engenaan </a:t>
          </a:r>
          <a:r>
            <a:rPr lang="sv-SE" b="0" i="0" dirty="0"/>
            <a:t>urun biaya dan selisih biaya dalam program jaminan kesehatan</a:t>
          </a:r>
          <a:endParaRPr lang="en-ID" dirty="0"/>
        </a:p>
      </dgm:t>
    </dgm:pt>
    <dgm:pt modelId="{F5DA1558-D034-499A-A431-6A0F9E22AA49}" type="parTrans" cxnId="{9E35B94E-0306-4484-A8BD-2329E8DA86EB}">
      <dgm:prSet/>
      <dgm:spPr/>
      <dgm:t>
        <a:bodyPr/>
        <a:lstStyle/>
        <a:p>
          <a:endParaRPr lang="en-ID"/>
        </a:p>
      </dgm:t>
    </dgm:pt>
    <dgm:pt modelId="{8A3A592E-7DA3-40A6-B977-219B0D567AC9}" type="sibTrans" cxnId="{9E35B94E-0306-4484-A8BD-2329E8DA86EB}">
      <dgm:prSet/>
      <dgm:spPr/>
      <dgm:t>
        <a:bodyPr/>
        <a:lstStyle/>
        <a:p>
          <a:endParaRPr lang="en-ID"/>
        </a:p>
      </dgm:t>
    </dgm:pt>
    <dgm:pt modelId="{911D5E33-0FEB-4960-B8E3-54B1F7E3528A}">
      <dgm:prSet phldrT="[Text]"/>
      <dgm:spPr/>
      <dgm:t>
        <a:bodyPr/>
        <a:lstStyle/>
        <a:p>
          <a:endParaRPr lang="en-ID" b="0" dirty="0"/>
        </a:p>
      </dgm:t>
    </dgm:pt>
    <dgm:pt modelId="{51EFABC1-8511-4E84-AE79-DCBFC99AF553}" type="parTrans" cxnId="{09E52708-0631-4BB3-A46C-50172CFB4285}">
      <dgm:prSet/>
      <dgm:spPr/>
      <dgm:t>
        <a:bodyPr/>
        <a:lstStyle/>
        <a:p>
          <a:endParaRPr lang="en-ID"/>
        </a:p>
      </dgm:t>
    </dgm:pt>
    <dgm:pt modelId="{F42534C1-A612-469C-985B-6B48CD61EB09}" type="sibTrans" cxnId="{09E52708-0631-4BB3-A46C-50172CFB4285}">
      <dgm:prSet/>
      <dgm:spPr/>
      <dgm:t>
        <a:bodyPr/>
        <a:lstStyle/>
        <a:p>
          <a:endParaRPr lang="en-ID"/>
        </a:p>
      </dgm:t>
    </dgm:pt>
    <dgm:pt modelId="{59DDA37B-7361-40F8-8B11-594819B39C4A}">
      <dgm:prSet phldrT="[Text]" custT="1"/>
      <dgm:spPr/>
      <dgm:t>
        <a:bodyPr/>
        <a:lstStyle/>
        <a:p>
          <a:r>
            <a:rPr lang="en-ID" sz="1600" dirty="0" err="1"/>
            <a:t>Selisih</a:t>
          </a:r>
          <a:r>
            <a:rPr lang="en-ID" sz="1600" dirty="0"/>
            <a:t> </a:t>
          </a:r>
          <a:r>
            <a:rPr lang="en-ID" sz="1600" dirty="0" err="1"/>
            <a:t>Biaya</a:t>
          </a:r>
          <a:r>
            <a:rPr lang="en-ID" sz="1600" dirty="0"/>
            <a:t> : </a:t>
          </a:r>
          <a:r>
            <a:rPr lang="en-ID" sz="1600" dirty="0" err="1"/>
            <a:t>Biaya</a:t>
          </a:r>
          <a:r>
            <a:rPr lang="en-ID" sz="1600" dirty="0"/>
            <a:t> yang </a:t>
          </a:r>
          <a:r>
            <a:rPr lang="en-ID" sz="1600" dirty="0" err="1"/>
            <a:t>timbul</a:t>
          </a:r>
          <a:r>
            <a:rPr lang="en-ID" sz="1600" dirty="0"/>
            <a:t> </a:t>
          </a:r>
          <a:r>
            <a:rPr lang="en-ID" sz="1600" dirty="0" err="1"/>
            <a:t>akibat</a:t>
          </a:r>
          <a:r>
            <a:rPr lang="en-ID" sz="1600" dirty="0"/>
            <a:t> </a:t>
          </a:r>
          <a:r>
            <a:rPr lang="en-ID" sz="1600" dirty="0" err="1"/>
            <a:t>perawatan</a:t>
          </a:r>
          <a:r>
            <a:rPr lang="en-ID" sz="1600" dirty="0"/>
            <a:t> yang </a:t>
          </a:r>
          <a:r>
            <a:rPr lang="en-ID" sz="1600" dirty="0" err="1"/>
            <a:t>lebih</a:t>
          </a:r>
          <a:r>
            <a:rPr lang="en-ID" sz="1600" dirty="0"/>
            <a:t> </a:t>
          </a:r>
          <a:r>
            <a:rPr lang="en-ID" sz="1600" dirty="0" err="1"/>
            <a:t>tinggi</a:t>
          </a:r>
          <a:r>
            <a:rPr lang="en-ID" sz="1600" dirty="0"/>
            <a:t> </a:t>
          </a:r>
          <a:r>
            <a:rPr lang="en-ID" sz="1600" dirty="0" err="1"/>
            <a:t>dari</a:t>
          </a:r>
          <a:r>
            <a:rPr lang="en-ID" sz="1600" dirty="0"/>
            <a:t> </a:t>
          </a:r>
          <a:r>
            <a:rPr lang="en-ID" sz="1600" dirty="0" err="1"/>
            <a:t>hak</a:t>
          </a:r>
          <a:r>
            <a:rPr lang="en-ID" sz="1600" dirty="0"/>
            <a:t> yang </a:t>
          </a:r>
          <a:r>
            <a:rPr lang="en-ID" sz="1600" dirty="0" err="1"/>
            <a:t>seharusnya</a:t>
          </a:r>
          <a:r>
            <a:rPr lang="en-ID" sz="1600" dirty="0"/>
            <a:t> </a:t>
          </a:r>
          <a:r>
            <a:rPr lang="en-ID" sz="1600" dirty="0" err="1"/>
            <a:t>didapatkan</a:t>
          </a:r>
          <a:r>
            <a:rPr lang="en-ID" sz="1600" dirty="0"/>
            <a:t> oleh </a:t>
          </a:r>
          <a:r>
            <a:rPr lang="en-ID" sz="1600" dirty="0" err="1"/>
            <a:t>peserta</a:t>
          </a:r>
          <a:r>
            <a:rPr lang="en-ID" sz="1600" dirty="0"/>
            <a:t>, </a:t>
          </a:r>
          <a:r>
            <a:rPr lang="en-ID" sz="1600" dirty="0" err="1"/>
            <a:t>termasuk</a:t>
          </a:r>
          <a:r>
            <a:rPr lang="en-ID" sz="1600" dirty="0"/>
            <a:t> </a:t>
          </a:r>
          <a:r>
            <a:rPr lang="en-ID" sz="1600" dirty="0" err="1"/>
            <a:t>rawat</a:t>
          </a:r>
          <a:r>
            <a:rPr lang="en-ID" sz="1600" dirty="0"/>
            <a:t> </a:t>
          </a:r>
          <a:r>
            <a:rPr lang="en-ID" sz="1600" dirty="0" err="1"/>
            <a:t>jalan</a:t>
          </a:r>
          <a:r>
            <a:rPr lang="en-ID" sz="1600" dirty="0"/>
            <a:t> </a:t>
          </a:r>
          <a:r>
            <a:rPr lang="en-ID" sz="1600" dirty="0" err="1"/>
            <a:t>eksekutif</a:t>
          </a:r>
          <a:r>
            <a:rPr lang="en-ID" sz="1600" dirty="0"/>
            <a:t> dan </a:t>
          </a:r>
          <a:r>
            <a:rPr lang="en-ID" sz="1600" dirty="0" err="1"/>
            <a:t>kenaikan</a:t>
          </a:r>
          <a:r>
            <a:rPr lang="en-ID" sz="1600" dirty="0"/>
            <a:t> </a:t>
          </a:r>
          <a:r>
            <a:rPr lang="en-ID" sz="1600" dirty="0" err="1"/>
            <a:t>kelas</a:t>
          </a:r>
          <a:r>
            <a:rPr lang="en-ID" sz="1600" dirty="0"/>
            <a:t> </a:t>
          </a:r>
          <a:r>
            <a:rPr lang="en-ID" sz="1600" dirty="0" err="1"/>
            <a:t>perawatan</a:t>
          </a:r>
          <a:r>
            <a:rPr lang="en-ID" sz="1600" dirty="0"/>
            <a:t> </a:t>
          </a:r>
          <a:r>
            <a:rPr lang="en-ID" sz="1600" dirty="0" err="1"/>
            <a:t>inap</a:t>
          </a:r>
          <a:endParaRPr lang="en-ID" sz="1600" dirty="0"/>
        </a:p>
      </dgm:t>
    </dgm:pt>
    <dgm:pt modelId="{07A8E5E7-58F9-436A-86CC-32ECAA89F0B2}" type="parTrans" cxnId="{5C58E4CE-52AA-4A17-87BE-A90676D43E33}">
      <dgm:prSet/>
      <dgm:spPr/>
      <dgm:t>
        <a:bodyPr/>
        <a:lstStyle/>
        <a:p>
          <a:endParaRPr lang="en-ID"/>
        </a:p>
      </dgm:t>
    </dgm:pt>
    <dgm:pt modelId="{7EE66102-52F0-4938-B021-F7F88608F6F0}" type="sibTrans" cxnId="{5C58E4CE-52AA-4A17-87BE-A90676D43E33}">
      <dgm:prSet/>
      <dgm:spPr/>
      <dgm:t>
        <a:bodyPr/>
        <a:lstStyle/>
        <a:p>
          <a:endParaRPr lang="en-ID"/>
        </a:p>
      </dgm:t>
    </dgm:pt>
    <dgm:pt modelId="{620E9E27-EE50-4F27-BAC2-F2B8D6AFFA97}">
      <dgm:prSet phldrT="[Text]" custT="1"/>
      <dgm:spPr/>
      <dgm:t>
        <a:bodyPr/>
        <a:lstStyle/>
        <a:p>
          <a:r>
            <a:rPr lang="en-ID" sz="1600" dirty="0" err="1"/>
            <a:t>Ketentuan</a:t>
          </a:r>
          <a:r>
            <a:rPr lang="en-ID" sz="1600" dirty="0"/>
            <a:t> </a:t>
          </a:r>
          <a:r>
            <a:rPr lang="en-ID" sz="1600" dirty="0" err="1"/>
            <a:t>peningkatan</a:t>
          </a:r>
          <a:r>
            <a:rPr lang="en-ID" sz="1600" dirty="0"/>
            <a:t> </a:t>
          </a:r>
          <a:r>
            <a:rPr lang="en-ID" sz="1600" dirty="0" err="1"/>
            <a:t>perawatan</a:t>
          </a:r>
          <a:r>
            <a:rPr lang="en-ID" sz="1600" dirty="0"/>
            <a:t> </a:t>
          </a:r>
          <a:r>
            <a:rPr lang="en-ID" sz="1600" dirty="0" err="1"/>
            <a:t>dikecualikan</a:t>
          </a:r>
          <a:r>
            <a:rPr lang="en-ID" sz="1600" dirty="0"/>
            <a:t> </a:t>
          </a:r>
          <a:r>
            <a:rPr lang="en-ID" sz="1600" dirty="0" err="1"/>
            <a:t>bagi</a:t>
          </a:r>
          <a:r>
            <a:rPr lang="en-ID" sz="1600" dirty="0"/>
            <a:t> PBI </a:t>
          </a:r>
          <a:r>
            <a:rPr lang="en-ID" sz="1600" dirty="0" err="1"/>
            <a:t>Jaminan</a:t>
          </a:r>
          <a:r>
            <a:rPr lang="en-ID" sz="1600" dirty="0"/>
            <a:t> Kesehatan, Pes</a:t>
          </a:r>
          <a:r>
            <a:rPr lang="sv-SE" sz="1600" dirty="0"/>
            <a:t>erta yang didaftarkan oleh Pemerintah Daerah; dan s</a:t>
          </a:r>
          <a:r>
            <a:rPr lang="en-ID" sz="1600" dirty="0" err="1"/>
            <a:t>erta</a:t>
          </a:r>
          <a:r>
            <a:rPr lang="en-ID" sz="1600" dirty="0"/>
            <a:t> PPU yang </a:t>
          </a:r>
          <a:r>
            <a:rPr lang="en-ID" sz="1600" dirty="0" err="1"/>
            <a:t>mengalami</a:t>
          </a:r>
          <a:r>
            <a:rPr lang="en-ID" sz="1600" dirty="0"/>
            <a:t> PHK dan </a:t>
          </a:r>
          <a:r>
            <a:rPr lang="en-ID" sz="1600" dirty="0" err="1"/>
            <a:t>anggota</a:t>
          </a:r>
          <a:r>
            <a:rPr lang="en-ID" sz="1600" dirty="0"/>
            <a:t> </a:t>
          </a:r>
          <a:r>
            <a:rPr lang="en-ID" sz="1600" dirty="0" err="1"/>
            <a:t>keluarganya</a:t>
          </a:r>
          <a:r>
            <a:rPr lang="en-ID" sz="1600" dirty="0"/>
            <a:t>.</a:t>
          </a:r>
        </a:p>
      </dgm:t>
    </dgm:pt>
    <dgm:pt modelId="{4B7554F5-5EBB-4485-9ED0-9CEE4BB76135}" type="parTrans" cxnId="{F4ADF79D-C4F9-4BC9-B856-C69E468F0E41}">
      <dgm:prSet/>
      <dgm:spPr/>
      <dgm:t>
        <a:bodyPr/>
        <a:lstStyle/>
        <a:p>
          <a:endParaRPr lang="en-ID"/>
        </a:p>
      </dgm:t>
    </dgm:pt>
    <dgm:pt modelId="{F70BAE21-BF30-48DA-B25F-3538905B8E40}" type="sibTrans" cxnId="{F4ADF79D-C4F9-4BC9-B856-C69E468F0E41}">
      <dgm:prSet/>
      <dgm:spPr/>
      <dgm:t>
        <a:bodyPr/>
        <a:lstStyle/>
        <a:p>
          <a:endParaRPr lang="en-ID"/>
        </a:p>
      </dgm:t>
    </dgm:pt>
    <dgm:pt modelId="{1396FF3F-652E-406E-BC28-E056283DD51A}">
      <dgm:prSet phldrT="[Text]"/>
      <dgm:spPr/>
      <dgm:t>
        <a:bodyPr/>
        <a:lstStyle/>
        <a:p>
          <a:endParaRPr lang="en-ID" dirty="0"/>
        </a:p>
      </dgm:t>
    </dgm:pt>
    <dgm:pt modelId="{0265D665-31FB-4AE4-A487-B853933475B5}" type="sibTrans" cxnId="{09DF9E0C-BD91-4BDE-B9BC-E0C13142AA84}">
      <dgm:prSet/>
      <dgm:spPr/>
      <dgm:t>
        <a:bodyPr/>
        <a:lstStyle/>
        <a:p>
          <a:endParaRPr lang="en-ID"/>
        </a:p>
      </dgm:t>
    </dgm:pt>
    <dgm:pt modelId="{95321247-3C1C-4965-9D2D-6A7C56EBBBBF}" type="parTrans" cxnId="{09DF9E0C-BD91-4BDE-B9BC-E0C13142AA84}">
      <dgm:prSet/>
      <dgm:spPr/>
      <dgm:t>
        <a:bodyPr/>
        <a:lstStyle/>
        <a:p>
          <a:endParaRPr lang="en-ID"/>
        </a:p>
      </dgm:t>
    </dgm:pt>
    <dgm:pt modelId="{3A7B8056-E297-479E-A961-7AC0202F7514}" type="pres">
      <dgm:prSet presAssocID="{9FFAF6DF-BE45-4C34-9398-E6373E570B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9E1B34-1C34-4126-B51C-100502F7C0EF}" type="pres">
      <dgm:prSet presAssocID="{A358E4C6-1A2F-4DAD-8DA8-533D2B5DD004}" presName="composite" presStyleCnt="0"/>
      <dgm:spPr/>
    </dgm:pt>
    <dgm:pt modelId="{00226703-9D21-4DE7-B46F-7DE49A8F88A7}" type="pres">
      <dgm:prSet presAssocID="{A358E4C6-1A2F-4DAD-8DA8-533D2B5DD004}" presName="FirstChild" presStyleLbl="revTx" presStyleIdx="0" presStyleCnt="6" custLinFactNeighborX="-6296" custLinFactNeighborY="17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A074-A441-40DF-8708-5E7A70CD1E87}" type="pres">
      <dgm:prSet presAssocID="{A358E4C6-1A2F-4DAD-8DA8-533D2B5DD004}" presName="Parent" presStyleLbl="alignNode1" presStyleIdx="0" presStyleCnt="3" custScaleX="171679" custLinFactNeighborX="17920" custLinFactNeighborY="172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3240B-E891-418F-BB2E-ECD164DD1458}" type="pres">
      <dgm:prSet presAssocID="{A358E4C6-1A2F-4DAD-8DA8-533D2B5DD004}" presName="Accent" presStyleLbl="parChTrans1D1" presStyleIdx="0" presStyleCnt="3" custSzY="45720" custScaleX="90682"/>
      <dgm:spPr/>
    </dgm:pt>
    <dgm:pt modelId="{D717FE31-0AE3-4A5D-B870-7A62222DE513}" type="pres">
      <dgm:prSet presAssocID="{A358E4C6-1A2F-4DAD-8DA8-533D2B5DD004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45820-14F8-4A9C-909E-2A89802078A6}" type="pres">
      <dgm:prSet presAssocID="{914029D6-38A1-4236-B2DA-9230A47C956B}" presName="sibTrans" presStyleCnt="0"/>
      <dgm:spPr/>
    </dgm:pt>
    <dgm:pt modelId="{95069406-1153-48D9-B7C2-986AC116951D}" type="pres">
      <dgm:prSet presAssocID="{BBEC1B30-9CC7-49E6-9F15-F5F10AAFA952}" presName="composite" presStyleCnt="0"/>
      <dgm:spPr/>
    </dgm:pt>
    <dgm:pt modelId="{73B318AF-773A-4599-8F67-6AE32583A39A}" type="pres">
      <dgm:prSet presAssocID="{BBEC1B30-9CC7-49E6-9F15-F5F10AAFA952}" presName="FirstChild" presStyleLbl="revTx" presStyleIdx="2" presStyleCnt="6" custLinFactNeighborX="-544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30517-3461-4114-87C9-98C7343848E4}" type="pres">
      <dgm:prSet presAssocID="{BBEC1B30-9CC7-49E6-9F15-F5F10AAFA952}" presName="Parent" presStyleLbl="alignNode1" presStyleIdx="1" presStyleCnt="3" custScaleX="250928" custLinFactNeighborX="37732" custLinFactNeighborY="78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7D577-B240-4081-A100-C35591C5046E}" type="pres">
      <dgm:prSet presAssocID="{BBEC1B30-9CC7-49E6-9F15-F5F10AAFA952}" presName="Accent" presStyleLbl="parChTrans1D1" presStyleIdx="1" presStyleCnt="3" custSzY="45720" custScaleX="80379"/>
      <dgm:spPr/>
    </dgm:pt>
    <dgm:pt modelId="{ACD3E649-0993-45F2-96F2-932DCB339B62}" type="pres">
      <dgm:prSet presAssocID="{BBEC1B30-9CC7-49E6-9F15-F5F10AAFA952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F74D8-E048-4A99-B2A6-406CCF19A3A6}" type="pres">
      <dgm:prSet presAssocID="{42D4D9CB-DF28-4813-B35F-1D27816E83BE}" presName="sibTrans" presStyleCnt="0"/>
      <dgm:spPr/>
    </dgm:pt>
    <dgm:pt modelId="{713523AF-81FF-4BA6-BAC6-C6113ED55FA1}" type="pres">
      <dgm:prSet presAssocID="{FAE44C2E-5362-443B-B346-B83E5216CB84}" presName="composite" presStyleCnt="0"/>
      <dgm:spPr/>
    </dgm:pt>
    <dgm:pt modelId="{C3211E60-69F7-416D-8D78-98E0884A5031}" type="pres">
      <dgm:prSet presAssocID="{FAE44C2E-5362-443B-B346-B83E5216CB84}" presName="FirstChild" presStyleLbl="revTx" presStyleIdx="4" presStyleCnt="6" custScaleX="5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1B7D1-60B5-4BA6-BAC5-FF3D1B2AF747}" type="pres">
      <dgm:prSet presAssocID="{FAE44C2E-5362-443B-B346-B83E5216CB84}" presName="Parent" presStyleLbl="alignNode1" presStyleIdx="2" presStyleCnt="3" custScaleX="384615" custLinFactNeighborX="71154" custLinFactNeighborY="172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78089-0C3F-4C5F-B7DD-50BF969AC4D3}" type="pres">
      <dgm:prSet presAssocID="{FAE44C2E-5362-443B-B346-B83E5216CB84}" presName="Accent" presStyleLbl="parChTrans1D1" presStyleIdx="2" presStyleCnt="3" custFlipVert="0" custSzY="45720" custScaleX="44500"/>
      <dgm:spPr/>
    </dgm:pt>
    <dgm:pt modelId="{8DFD5A8D-31B9-4BCD-90A5-1B6D29A32D7E}" type="pres">
      <dgm:prSet presAssocID="{FAE44C2E-5362-443B-B346-B83E5216CB84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F3FD77-5CD4-4486-AC7B-AEC43A71C53D}" srcId="{9FFAF6DF-BE45-4C34-9398-E6373E570B6C}" destId="{BBEC1B30-9CC7-49E6-9F15-F5F10AAFA952}" srcOrd="1" destOrd="0" parTransId="{647047C0-4E3D-4BD9-9736-52A834E608B8}" sibTransId="{42D4D9CB-DF28-4813-B35F-1D27816E83BE}"/>
    <dgm:cxn modelId="{5C58E4CE-52AA-4A17-87BE-A90676D43E33}" srcId="{FAE44C2E-5362-443B-B346-B83E5216CB84}" destId="{59DDA37B-7361-40F8-8B11-594819B39C4A}" srcOrd="1" destOrd="0" parTransId="{07A8E5E7-58F9-436A-86CC-32ECAA89F0B2}" sibTransId="{7EE66102-52F0-4938-B021-F7F88608F6F0}"/>
    <dgm:cxn modelId="{1CA8AFC1-A584-4FF6-99EF-F3E8726AC7DD}" srcId="{A358E4C6-1A2F-4DAD-8DA8-533D2B5DD004}" destId="{937D9410-F8E8-4A1D-96E7-94EDA6745C18}" srcOrd="0" destOrd="0" parTransId="{D7B57419-1A27-4B14-9A77-CA613C48EF9E}" sibTransId="{C70FF775-2826-408A-8228-EC169E9BA63D}"/>
    <dgm:cxn modelId="{B926B721-D60B-4127-98FA-CA4E7C8C6904}" type="presOf" srcId="{9FFAF6DF-BE45-4C34-9398-E6373E570B6C}" destId="{3A7B8056-E297-479E-A961-7AC0202F7514}" srcOrd="0" destOrd="0" presId="urn:microsoft.com/office/officeart/2011/layout/TabList"/>
    <dgm:cxn modelId="{09E52708-0631-4BB3-A46C-50172CFB4285}" srcId="{FAE44C2E-5362-443B-B346-B83E5216CB84}" destId="{911D5E33-0FEB-4960-B8E3-54B1F7E3528A}" srcOrd="0" destOrd="0" parTransId="{51EFABC1-8511-4E84-AE79-DCBFC99AF553}" sibTransId="{F42534C1-A612-469C-985B-6B48CD61EB09}"/>
    <dgm:cxn modelId="{C47CBDF5-FE44-4386-A093-270390256EB1}" type="presOf" srcId="{59DDA37B-7361-40F8-8B11-594819B39C4A}" destId="{8DFD5A8D-31B9-4BCD-90A5-1B6D29A32D7E}" srcOrd="0" destOrd="0" presId="urn:microsoft.com/office/officeart/2011/layout/TabList"/>
    <dgm:cxn modelId="{AD065C7D-7869-4418-9412-36F6C79ECD2A}" type="presOf" srcId="{1396FF3F-652E-406E-BC28-E056283DD51A}" destId="{73B318AF-773A-4599-8F67-6AE32583A39A}" srcOrd="0" destOrd="0" presId="urn:microsoft.com/office/officeart/2011/layout/TabList"/>
    <dgm:cxn modelId="{18F9F199-029D-45CD-99A9-AFE5E4B8528C}" srcId="{BBEC1B30-9CC7-49E6-9F15-F5F10AAFA952}" destId="{E66DD331-3044-4398-8952-D5CFF0AF951A}" srcOrd="1" destOrd="0" parTransId="{96CDD703-4070-4BE5-8069-8E1326A4D85D}" sibTransId="{B273914F-77F6-436D-8E57-ECF52EA3E8F5}"/>
    <dgm:cxn modelId="{D19FBFA2-D831-474E-A9D7-56013A9AD49F}" type="presOf" srcId="{937D9410-F8E8-4A1D-96E7-94EDA6745C18}" destId="{00226703-9D21-4DE7-B46F-7DE49A8F88A7}" srcOrd="0" destOrd="0" presId="urn:microsoft.com/office/officeart/2011/layout/TabList"/>
    <dgm:cxn modelId="{C855A682-1B1F-4518-98C4-EACDCE5665D7}" srcId="{9FFAF6DF-BE45-4C34-9398-E6373E570B6C}" destId="{A358E4C6-1A2F-4DAD-8DA8-533D2B5DD004}" srcOrd="0" destOrd="0" parTransId="{9E8FA552-1D3A-45B8-A8F6-3B2DE87ADACD}" sibTransId="{914029D6-38A1-4236-B2DA-9230A47C956B}"/>
    <dgm:cxn modelId="{09DF9E0C-BD91-4BDE-B9BC-E0C13142AA84}" srcId="{BBEC1B30-9CC7-49E6-9F15-F5F10AAFA952}" destId="{1396FF3F-652E-406E-BC28-E056283DD51A}" srcOrd="0" destOrd="0" parTransId="{95321247-3C1C-4965-9D2D-6A7C56EBBBBF}" sibTransId="{0265D665-31FB-4AE4-A487-B853933475B5}"/>
    <dgm:cxn modelId="{29A291D9-7EE8-4D3E-923E-B686113DE6AD}" type="presOf" srcId="{911D5E33-0FEB-4960-B8E3-54B1F7E3528A}" destId="{C3211E60-69F7-416D-8D78-98E0884A5031}" srcOrd="0" destOrd="0" presId="urn:microsoft.com/office/officeart/2011/layout/TabList"/>
    <dgm:cxn modelId="{69B7DDE1-AB29-4796-8ADF-9B06568DB795}" type="presOf" srcId="{E66DD331-3044-4398-8952-D5CFF0AF951A}" destId="{ACD3E649-0993-45F2-96F2-932DCB339B62}" srcOrd="0" destOrd="0" presId="urn:microsoft.com/office/officeart/2011/layout/TabList"/>
    <dgm:cxn modelId="{9E35B94E-0306-4484-A8BD-2329E8DA86EB}" srcId="{9FFAF6DF-BE45-4C34-9398-E6373E570B6C}" destId="{FAE44C2E-5362-443B-B346-B83E5216CB84}" srcOrd="2" destOrd="0" parTransId="{F5DA1558-D034-499A-A431-6A0F9E22AA49}" sibTransId="{8A3A592E-7DA3-40A6-B977-219B0D567AC9}"/>
    <dgm:cxn modelId="{F4ADF79D-C4F9-4BC9-B856-C69E468F0E41}" srcId="{BBEC1B30-9CC7-49E6-9F15-F5F10AAFA952}" destId="{620E9E27-EE50-4F27-BAC2-F2B8D6AFFA97}" srcOrd="2" destOrd="0" parTransId="{4B7554F5-5EBB-4485-9ED0-9CEE4BB76135}" sibTransId="{F70BAE21-BF30-48DA-B25F-3538905B8E40}"/>
    <dgm:cxn modelId="{BE4FBDE6-6DB5-41B5-95B4-7F5A14A2C9D8}" type="presOf" srcId="{A358E4C6-1A2F-4DAD-8DA8-533D2B5DD004}" destId="{4682A074-A441-40DF-8708-5E7A70CD1E87}" srcOrd="0" destOrd="0" presId="urn:microsoft.com/office/officeart/2011/layout/TabList"/>
    <dgm:cxn modelId="{C992BB11-6B62-400C-882F-2832A57004A7}" type="presOf" srcId="{FAE44C2E-5362-443B-B346-B83E5216CB84}" destId="{3131B7D1-60B5-4BA6-BAC5-FF3D1B2AF747}" srcOrd="0" destOrd="0" presId="urn:microsoft.com/office/officeart/2011/layout/TabList"/>
    <dgm:cxn modelId="{AF020E17-811D-43D0-9AB0-7D1AD1135D97}" type="presOf" srcId="{620E9E27-EE50-4F27-BAC2-F2B8D6AFFA97}" destId="{ACD3E649-0993-45F2-96F2-932DCB339B62}" srcOrd="0" destOrd="1" presId="urn:microsoft.com/office/officeart/2011/layout/TabList"/>
    <dgm:cxn modelId="{6F88B577-C477-41DB-8669-7DFB62CFD30F}" srcId="{A358E4C6-1A2F-4DAD-8DA8-533D2B5DD004}" destId="{2EACA479-B9EB-436B-97C9-390DBE00CBDC}" srcOrd="1" destOrd="0" parTransId="{5E35D6F1-78F8-4B9D-8D4B-EFBA730C81F3}" sibTransId="{404D1B3E-6A8D-4FAF-9D9E-EA1DED57911B}"/>
    <dgm:cxn modelId="{4490FA3E-3F56-4CFE-8288-6BFB2A387357}" type="presOf" srcId="{2EACA479-B9EB-436B-97C9-390DBE00CBDC}" destId="{D717FE31-0AE3-4A5D-B870-7A62222DE513}" srcOrd="0" destOrd="0" presId="urn:microsoft.com/office/officeart/2011/layout/TabList"/>
    <dgm:cxn modelId="{BC67CBD9-DE66-432F-B2D9-8F1AB153351D}" type="presOf" srcId="{BBEC1B30-9CC7-49E6-9F15-F5F10AAFA952}" destId="{F4E30517-3461-4114-87C9-98C7343848E4}" srcOrd="0" destOrd="0" presId="urn:microsoft.com/office/officeart/2011/layout/TabList"/>
    <dgm:cxn modelId="{6CEE9AD2-C81B-4B91-830E-64C2B0CDC5D7}" type="presParOf" srcId="{3A7B8056-E297-479E-A961-7AC0202F7514}" destId="{1B9E1B34-1C34-4126-B51C-100502F7C0EF}" srcOrd="0" destOrd="0" presId="urn:microsoft.com/office/officeart/2011/layout/TabList"/>
    <dgm:cxn modelId="{FE280330-BFFF-432E-B41D-AD7A915A11D9}" type="presParOf" srcId="{1B9E1B34-1C34-4126-B51C-100502F7C0EF}" destId="{00226703-9D21-4DE7-B46F-7DE49A8F88A7}" srcOrd="0" destOrd="0" presId="urn:microsoft.com/office/officeart/2011/layout/TabList"/>
    <dgm:cxn modelId="{FE90C06A-25DE-420B-95FD-1E803A4BBA17}" type="presParOf" srcId="{1B9E1B34-1C34-4126-B51C-100502F7C0EF}" destId="{4682A074-A441-40DF-8708-5E7A70CD1E87}" srcOrd="1" destOrd="0" presId="urn:microsoft.com/office/officeart/2011/layout/TabList"/>
    <dgm:cxn modelId="{490FE957-0C6E-4E82-B88B-A7CDB7317BCD}" type="presParOf" srcId="{1B9E1B34-1C34-4126-B51C-100502F7C0EF}" destId="{21B3240B-E891-418F-BB2E-ECD164DD1458}" srcOrd="2" destOrd="0" presId="urn:microsoft.com/office/officeart/2011/layout/TabList"/>
    <dgm:cxn modelId="{D0445935-A589-4EB7-8293-8203D234BD97}" type="presParOf" srcId="{3A7B8056-E297-479E-A961-7AC0202F7514}" destId="{D717FE31-0AE3-4A5D-B870-7A62222DE513}" srcOrd="1" destOrd="0" presId="urn:microsoft.com/office/officeart/2011/layout/TabList"/>
    <dgm:cxn modelId="{FE8B5400-5F5F-4E6C-929D-6FD42279E8BC}" type="presParOf" srcId="{3A7B8056-E297-479E-A961-7AC0202F7514}" destId="{D5C45820-14F8-4A9C-909E-2A89802078A6}" srcOrd="2" destOrd="0" presId="urn:microsoft.com/office/officeart/2011/layout/TabList"/>
    <dgm:cxn modelId="{4E11FF3E-939A-490F-8198-6652E804CF9B}" type="presParOf" srcId="{3A7B8056-E297-479E-A961-7AC0202F7514}" destId="{95069406-1153-48D9-B7C2-986AC116951D}" srcOrd="3" destOrd="0" presId="urn:microsoft.com/office/officeart/2011/layout/TabList"/>
    <dgm:cxn modelId="{BD8E7C6B-3FF1-4444-B52D-542D780A6D98}" type="presParOf" srcId="{95069406-1153-48D9-B7C2-986AC116951D}" destId="{73B318AF-773A-4599-8F67-6AE32583A39A}" srcOrd="0" destOrd="0" presId="urn:microsoft.com/office/officeart/2011/layout/TabList"/>
    <dgm:cxn modelId="{CA134308-4011-4457-B3F9-5EEC9E3C82E4}" type="presParOf" srcId="{95069406-1153-48D9-B7C2-986AC116951D}" destId="{F4E30517-3461-4114-87C9-98C7343848E4}" srcOrd="1" destOrd="0" presId="urn:microsoft.com/office/officeart/2011/layout/TabList"/>
    <dgm:cxn modelId="{D1C14F58-6B72-4B47-BED4-C6D65418F6C5}" type="presParOf" srcId="{95069406-1153-48D9-B7C2-986AC116951D}" destId="{A227D577-B240-4081-A100-C35591C5046E}" srcOrd="2" destOrd="0" presId="urn:microsoft.com/office/officeart/2011/layout/TabList"/>
    <dgm:cxn modelId="{1D3159DD-D2F8-49D4-83DD-21FDA5F86923}" type="presParOf" srcId="{3A7B8056-E297-479E-A961-7AC0202F7514}" destId="{ACD3E649-0993-45F2-96F2-932DCB339B62}" srcOrd="4" destOrd="0" presId="urn:microsoft.com/office/officeart/2011/layout/TabList"/>
    <dgm:cxn modelId="{FCB93051-FA2E-4BA1-8D77-BE46350D4343}" type="presParOf" srcId="{3A7B8056-E297-479E-A961-7AC0202F7514}" destId="{770F74D8-E048-4A99-B2A6-406CCF19A3A6}" srcOrd="5" destOrd="0" presId="urn:microsoft.com/office/officeart/2011/layout/TabList"/>
    <dgm:cxn modelId="{48EE823D-7CD6-4EB6-B938-C5F973E928D8}" type="presParOf" srcId="{3A7B8056-E297-479E-A961-7AC0202F7514}" destId="{713523AF-81FF-4BA6-BAC6-C6113ED55FA1}" srcOrd="6" destOrd="0" presId="urn:microsoft.com/office/officeart/2011/layout/TabList"/>
    <dgm:cxn modelId="{E47236A5-2EDC-418E-8157-B5FF2CB865BD}" type="presParOf" srcId="{713523AF-81FF-4BA6-BAC6-C6113ED55FA1}" destId="{C3211E60-69F7-416D-8D78-98E0884A5031}" srcOrd="0" destOrd="0" presId="urn:microsoft.com/office/officeart/2011/layout/TabList"/>
    <dgm:cxn modelId="{34DB6C1A-66F9-4A5A-8730-E5001C0E1C0C}" type="presParOf" srcId="{713523AF-81FF-4BA6-BAC6-C6113ED55FA1}" destId="{3131B7D1-60B5-4BA6-BAC5-FF3D1B2AF747}" srcOrd="1" destOrd="0" presId="urn:microsoft.com/office/officeart/2011/layout/TabList"/>
    <dgm:cxn modelId="{68786AC3-A68D-45C2-AF69-4AF4D44F06E5}" type="presParOf" srcId="{713523AF-81FF-4BA6-BAC6-C6113ED55FA1}" destId="{6FE78089-0C3F-4C5F-B7DD-50BF969AC4D3}" srcOrd="2" destOrd="0" presId="urn:microsoft.com/office/officeart/2011/layout/TabList"/>
    <dgm:cxn modelId="{E16CA5E7-F9C1-4241-AE4F-0464D5621787}" type="presParOf" srcId="{3A7B8056-E297-479E-A961-7AC0202F7514}" destId="{8DFD5A8D-31B9-4BCD-90A5-1B6D29A32D7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811B0-D7ED-4E62-A58F-2A7D2BF0B3B9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8897140-B5AC-48B7-813C-E80EDE1980DB}">
      <dgm:prSet phldrT="[Text]" custT="1"/>
      <dgm:spPr/>
      <dgm:t>
        <a:bodyPr/>
        <a:lstStyle/>
        <a:p>
          <a:r>
            <a:rPr lang="en-ID" sz="2000" dirty="0"/>
            <a:t>Kelas 3</a:t>
          </a:r>
        </a:p>
      </dgm:t>
    </dgm:pt>
    <dgm:pt modelId="{49AB4C24-08C1-4E05-9429-8BB19AAC7FC5}" type="parTrans" cxnId="{9B94DECB-6838-4405-9163-DB12CD2052F0}">
      <dgm:prSet/>
      <dgm:spPr/>
      <dgm:t>
        <a:bodyPr/>
        <a:lstStyle/>
        <a:p>
          <a:endParaRPr lang="en-ID" sz="800"/>
        </a:p>
      </dgm:t>
    </dgm:pt>
    <dgm:pt modelId="{7FE4E44C-72BB-4DDA-8EC4-198625BC9C82}" type="sibTrans" cxnId="{9B94DECB-6838-4405-9163-DB12CD2052F0}">
      <dgm:prSet/>
      <dgm:spPr/>
      <dgm:t>
        <a:bodyPr/>
        <a:lstStyle/>
        <a:p>
          <a:endParaRPr lang="en-ID" sz="800"/>
        </a:p>
      </dgm:t>
    </dgm:pt>
    <dgm:pt modelId="{4898E531-EED8-4A41-BED7-71DB3302FE1B}">
      <dgm:prSet phldrT="[Text]" custT="1"/>
      <dgm:spPr/>
      <dgm:t>
        <a:bodyPr/>
        <a:lstStyle/>
        <a:p>
          <a:r>
            <a:rPr lang="en-ID" sz="2000" dirty="0"/>
            <a:t>Kelas 2</a:t>
          </a:r>
        </a:p>
      </dgm:t>
    </dgm:pt>
    <dgm:pt modelId="{6120A85C-F0B2-4DF1-89B3-8161461EDF7D}" type="parTrans" cxnId="{DE4012B9-4693-4893-861E-07C997242ACF}">
      <dgm:prSet/>
      <dgm:spPr/>
      <dgm:t>
        <a:bodyPr/>
        <a:lstStyle/>
        <a:p>
          <a:endParaRPr lang="en-ID" sz="800"/>
        </a:p>
      </dgm:t>
    </dgm:pt>
    <dgm:pt modelId="{31AB89A9-C42B-4F62-99C5-10078B52E09E}" type="sibTrans" cxnId="{DE4012B9-4693-4893-861E-07C997242ACF}">
      <dgm:prSet/>
      <dgm:spPr/>
      <dgm:t>
        <a:bodyPr/>
        <a:lstStyle/>
        <a:p>
          <a:endParaRPr lang="en-ID" sz="800"/>
        </a:p>
      </dgm:t>
    </dgm:pt>
    <dgm:pt modelId="{36DC6E23-97BD-4724-84AF-669BF63AA9A4}">
      <dgm:prSet phldrT="[Text]" custT="1"/>
      <dgm:spPr/>
      <dgm:t>
        <a:bodyPr/>
        <a:lstStyle/>
        <a:p>
          <a:r>
            <a:rPr lang="en-ID" sz="2000" dirty="0"/>
            <a:t>Kelas 1</a:t>
          </a:r>
        </a:p>
      </dgm:t>
    </dgm:pt>
    <dgm:pt modelId="{BC2586E0-F370-4BD8-9548-2E91AC1539D6}" type="parTrans" cxnId="{C2F0845B-1287-4CAC-A561-B1CC85814B56}">
      <dgm:prSet/>
      <dgm:spPr/>
      <dgm:t>
        <a:bodyPr/>
        <a:lstStyle/>
        <a:p>
          <a:endParaRPr lang="en-ID" sz="800"/>
        </a:p>
      </dgm:t>
    </dgm:pt>
    <dgm:pt modelId="{364BAB7D-78BD-4EAD-972F-1EB406A33412}" type="sibTrans" cxnId="{C2F0845B-1287-4CAC-A561-B1CC85814B56}">
      <dgm:prSet/>
      <dgm:spPr/>
      <dgm:t>
        <a:bodyPr/>
        <a:lstStyle/>
        <a:p>
          <a:endParaRPr lang="en-ID" sz="800"/>
        </a:p>
      </dgm:t>
    </dgm:pt>
    <dgm:pt modelId="{514E1438-1DDE-4659-852D-1B6CC139703B}">
      <dgm:prSet phldrT="[Text]" custT="1"/>
      <dgm:spPr/>
      <dgm:t>
        <a:bodyPr/>
        <a:lstStyle/>
        <a:p>
          <a:r>
            <a:rPr lang="en-ID" sz="2000" dirty="0"/>
            <a:t>Kelas VIP</a:t>
          </a:r>
        </a:p>
      </dgm:t>
    </dgm:pt>
    <dgm:pt modelId="{F742182F-7CC5-4F29-87AD-E854240A8C08}" type="parTrans" cxnId="{AB62CAA8-77A1-45D9-9F9C-27FCA6D29D7E}">
      <dgm:prSet/>
      <dgm:spPr/>
      <dgm:t>
        <a:bodyPr/>
        <a:lstStyle/>
        <a:p>
          <a:endParaRPr lang="en-ID" sz="800"/>
        </a:p>
      </dgm:t>
    </dgm:pt>
    <dgm:pt modelId="{26F26C48-1749-4284-BDE4-24519A20FA03}" type="sibTrans" cxnId="{AB62CAA8-77A1-45D9-9F9C-27FCA6D29D7E}">
      <dgm:prSet/>
      <dgm:spPr/>
      <dgm:t>
        <a:bodyPr/>
        <a:lstStyle/>
        <a:p>
          <a:endParaRPr lang="en-ID" sz="800"/>
        </a:p>
      </dgm:t>
    </dgm:pt>
    <dgm:pt modelId="{28E26BE7-FD74-4564-8E24-C8C0F2FF5105}" type="pres">
      <dgm:prSet presAssocID="{728811B0-D7ED-4E62-A58F-2A7D2BF0B3B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F6E729C-0A19-4B23-A0D2-039D167E6B1B}" type="pres">
      <dgm:prSet presAssocID="{78897140-B5AC-48B7-813C-E80EDE1980DB}" presName="composite" presStyleCnt="0"/>
      <dgm:spPr/>
    </dgm:pt>
    <dgm:pt modelId="{93C0A4D1-D58C-4B3A-89E6-101886E6E0EF}" type="pres">
      <dgm:prSet presAssocID="{78897140-B5AC-48B7-813C-E80EDE1980DB}" presName="LShape" presStyleLbl="alignNode1" presStyleIdx="0" presStyleCnt="7"/>
      <dgm:spPr/>
    </dgm:pt>
    <dgm:pt modelId="{2A5CAB96-4A75-43D0-8B5E-0588935F67FD}" type="pres">
      <dgm:prSet presAssocID="{78897140-B5AC-48B7-813C-E80EDE1980D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66F4D-3B31-44D5-947F-CCD79B84E0EA}" type="pres">
      <dgm:prSet presAssocID="{78897140-B5AC-48B7-813C-E80EDE1980DB}" presName="Triangle" presStyleLbl="alignNode1" presStyleIdx="1" presStyleCnt="7"/>
      <dgm:spPr/>
    </dgm:pt>
    <dgm:pt modelId="{EE9BF23E-60F1-4402-A967-BDBA45C45FC9}" type="pres">
      <dgm:prSet presAssocID="{7FE4E44C-72BB-4DDA-8EC4-198625BC9C82}" presName="sibTrans" presStyleCnt="0"/>
      <dgm:spPr/>
    </dgm:pt>
    <dgm:pt modelId="{F5D6D138-B1EB-4F90-B44E-E9DBE8DE3A5C}" type="pres">
      <dgm:prSet presAssocID="{7FE4E44C-72BB-4DDA-8EC4-198625BC9C82}" presName="space" presStyleCnt="0"/>
      <dgm:spPr/>
    </dgm:pt>
    <dgm:pt modelId="{7FC18495-C274-47F2-8648-48AE644B8559}" type="pres">
      <dgm:prSet presAssocID="{4898E531-EED8-4A41-BED7-71DB3302FE1B}" presName="composite" presStyleCnt="0"/>
      <dgm:spPr/>
    </dgm:pt>
    <dgm:pt modelId="{10AA3B2E-67DA-4F97-B2DD-9C81A69239A1}" type="pres">
      <dgm:prSet presAssocID="{4898E531-EED8-4A41-BED7-71DB3302FE1B}" presName="LShape" presStyleLbl="alignNode1" presStyleIdx="2" presStyleCnt="7"/>
      <dgm:spPr/>
    </dgm:pt>
    <dgm:pt modelId="{65643737-7339-4A14-A17D-21BB79CE4ABC}" type="pres">
      <dgm:prSet presAssocID="{4898E531-EED8-4A41-BED7-71DB3302FE1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A8DB-72DD-4F64-852D-7D0D6B11247A}" type="pres">
      <dgm:prSet presAssocID="{4898E531-EED8-4A41-BED7-71DB3302FE1B}" presName="Triangle" presStyleLbl="alignNode1" presStyleIdx="3" presStyleCnt="7"/>
      <dgm:spPr/>
    </dgm:pt>
    <dgm:pt modelId="{17B4BF6B-4113-4436-BC03-0376015D80DE}" type="pres">
      <dgm:prSet presAssocID="{31AB89A9-C42B-4F62-99C5-10078B52E09E}" presName="sibTrans" presStyleCnt="0"/>
      <dgm:spPr/>
    </dgm:pt>
    <dgm:pt modelId="{09133910-7CE2-4A4D-B068-069B9BC91B4A}" type="pres">
      <dgm:prSet presAssocID="{31AB89A9-C42B-4F62-99C5-10078B52E09E}" presName="space" presStyleCnt="0"/>
      <dgm:spPr/>
    </dgm:pt>
    <dgm:pt modelId="{64E214E2-C651-48ED-88AC-E41468789BBD}" type="pres">
      <dgm:prSet presAssocID="{36DC6E23-97BD-4724-84AF-669BF63AA9A4}" presName="composite" presStyleCnt="0"/>
      <dgm:spPr/>
    </dgm:pt>
    <dgm:pt modelId="{8AE872A1-7CD9-454B-B465-140C4DB9F3FC}" type="pres">
      <dgm:prSet presAssocID="{36DC6E23-97BD-4724-84AF-669BF63AA9A4}" presName="LShape" presStyleLbl="alignNode1" presStyleIdx="4" presStyleCnt="7"/>
      <dgm:spPr/>
    </dgm:pt>
    <dgm:pt modelId="{2F00CC9A-A8FA-4733-8CC8-A6E01AA9185B}" type="pres">
      <dgm:prSet presAssocID="{36DC6E23-97BD-4724-84AF-669BF63AA9A4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C38C2-62EA-462E-87E9-D29993CCC64E}" type="pres">
      <dgm:prSet presAssocID="{36DC6E23-97BD-4724-84AF-669BF63AA9A4}" presName="Triangle" presStyleLbl="alignNode1" presStyleIdx="5" presStyleCnt="7"/>
      <dgm:spPr/>
    </dgm:pt>
    <dgm:pt modelId="{856628D6-30B1-4C38-95C1-1EEF64B6159E}" type="pres">
      <dgm:prSet presAssocID="{364BAB7D-78BD-4EAD-972F-1EB406A33412}" presName="sibTrans" presStyleCnt="0"/>
      <dgm:spPr/>
    </dgm:pt>
    <dgm:pt modelId="{546F5FD7-639D-42CF-958F-F707D76702AB}" type="pres">
      <dgm:prSet presAssocID="{364BAB7D-78BD-4EAD-972F-1EB406A33412}" presName="space" presStyleCnt="0"/>
      <dgm:spPr/>
    </dgm:pt>
    <dgm:pt modelId="{8107B317-32D1-4F98-B068-D9F09411A07D}" type="pres">
      <dgm:prSet presAssocID="{514E1438-1DDE-4659-852D-1B6CC139703B}" presName="composite" presStyleCnt="0"/>
      <dgm:spPr/>
    </dgm:pt>
    <dgm:pt modelId="{DD292094-FDCE-4CDA-ADFC-537FBB36FBAF}" type="pres">
      <dgm:prSet presAssocID="{514E1438-1DDE-4659-852D-1B6CC139703B}" presName="LShape" presStyleLbl="alignNode1" presStyleIdx="6" presStyleCnt="7"/>
      <dgm:spPr/>
    </dgm:pt>
    <dgm:pt modelId="{B9723F4F-4C3C-4C56-9B10-F6C23292AD4A}" type="pres">
      <dgm:prSet presAssocID="{514E1438-1DDE-4659-852D-1B6CC139703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4012B9-4693-4893-861E-07C997242ACF}" srcId="{728811B0-D7ED-4E62-A58F-2A7D2BF0B3B9}" destId="{4898E531-EED8-4A41-BED7-71DB3302FE1B}" srcOrd="1" destOrd="0" parTransId="{6120A85C-F0B2-4DF1-89B3-8161461EDF7D}" sibTransId="{31AB89A9-C42B-4F62-99C5-10078B52E09E}"/>
    <dgm:cxn modelId="{C2F0845B-1287-4CAC-A561-B1CC85814B56}" srcId="{728811B0-D7ED-4E62-A58F-2A7D2BF0B3B9}" destId="{36DC6E23-97BD-4724-84AF-669BF63AA9A4}" srcOrd="2" destOrd="0" parTransId="{BC2586E0-F370-4BD8-9548-2E91AC1539D6}" sibTransId="{364BAB7D-78BD-4EAD-972F-1EB406A33412}"/>
    <dgm:cxn modelId="{214303E4-A7C5-4017-AB5A-E62320B71ABB}" type="presOf" srcId="{728811B0-D7ED-4E62-A58F-2A7D2BF0B3B9}" destId="{28E26BE7-FD74-4564-8E24-C8C0F2FF5105}" srcOrd="0" destOrd="0" presId="urn:microsoft.com/office/officeart/2009/3/layout/StepUpProcess"/>
    <dgm:cxn modelId="{9B94DECB-6838-4405-9163-DB12CD2052F0}" srcId="{728811B0-D7ED-4E62-A58F-2A7D2BF0B3B9}" destId="{78897140-B5AC-48B7-813C-E80EDE1980DB}" srcOrd="0" destOrd="0" parTransId="{49AB4C24-08C1-4E05-9429-8BB19AAC7FC5}" sibTransId="{7FE4E44C-72BB-4DDA-8EC4-198625BC9C82}"/>
    <dgm:cxn modelId="{3E1FB060-13AC-4D80-BEAA-7EB0014D5B58}" type="presOf" srcId="{4898E531-EED8-4A41-BED7-71DB3302FE1B}" destId="{65643737-7339-4A14-A17D-21BB79CE4ABC}" srcOrd="0" destOrd="0" presId="urn:microsoft.com/office/officeart/2009/3/layout/StepUpProcess"/>
    <dgm:cxn modelId="{92BE728B-2390-4F89-96F2-5820C0182125}" type="presOf" srcId="{514E1438-1DDE-4659-852D-1B6CC139703B}" destId="{B9723F4F-4C3C-4C56-9B10-F6C23292AD4A}" srcOrd="0" destOrd="0" presId="urn:microsoft.com/office/officeart/2009/3/layout/StepUpProcess"/>
    <dgm:cxn modelId="{AB62CAA8-77A1-45D9-9F9C-27FCA6D29D7E}" srcId="{728811B0-D7ED-4E62-A58F-2A7D2BF0B3B9}" destId="{514E1438-1DDE-4659-852D-1B6CC139703B}" srcOrd="3" destOrd="0" parTransId="{F742182F-7CC5-4F29-87AD-E854240A8C08}" sibTransId="{26F26C48-1749-4284-BDE4-24519A20FA03}"/>
    <dgm:cxn modelId="{6DCDD251-343A-49F4-A2ED-20CFA37712E9}" type="presOf" srcId="{78897140-B5AC-48B7-813C-E80EDE1980DB}" destId="{2A5CAB96-4A75-43D0-8B5E-0588935F67FD}" srcOrd="0" destOrd="0" presId="urn:microsoft.com/office/officeart/2009/3/layout/StepUpProcess"/>
    <dgm:cxn modelId="{AD6CF56A-E257-49B3-8059-718FFAC23C4E}" type="presOf" srcId="{36DC6E23-97BD-4724-84AF-669BF63AA9A4}" destId="{2F00CC9A-A8FA-4733-8CC8-A6E01AA9185B}" srcOrd="0" destOrd="0" presId="urn:microsoft.com/office/officeart/2009/3/layout/StepUpProcess"/>
    <dgm:cxn modelId="{5C8998EB-A617-4063-955E-F5FA8772B417}" type="presParOf" srcId="{28E26BE7-FD74-4564-8E24-C8C0F2FF5105}" destId="{CF6E729C-0A19-4B23-A0D2-039D167E6B1B}" srcOrd="0" destOrd="0" presId="urn:microsoft.com/office/officeart/2009/3/layout/StepUpProcess"/>
    <dgm:cxn modelId="{61A9840F-DA9E-4DD8-BDA3-AEA2B29D6A67}" type="presParOf" srcId="{CF6E729C-0A19-4B23-A0D2-039D167E6B1B}" destId="{93C0A4D1-D58C-4B3A-89E6-101886E6E0EF}" srcOrd="0" destOrd="0" presId="urn:microsoft.com/office/officeart/2009/3/layout/StepUpProcess"/>
    <dgm:cxn modelId="{FA6505B0-7ED2-4BB5-B93F-2F72E9893FFC}" type="presParOf" srcId="{CF6E729C-0A19-4B23-A0D2-039D167E6B1B}" destId="{2A5CAB96-4A75-43D0-8B5E-0588935F67FD}" srcOrd="1" destOrd="0" presId="urn:microsoft.com/office/officeart/2009/3/layout/StepUpProcess"/>
    <dgm:cxn modelId="{4B99C224-D18A-431F-8792-E213D4FFBB1A}" type="presParOf" srcId="{CF6E729C-0A19-4B23-A0D2-039D167E6B1B}" destId="{EC266F4D-3B31-44D5-947F-CCD79B84E0EA}" srcOrd="2" destOrd="0" presId="urn:microsoft.com/office/officeart/2009/3/layout/StepUpProcess"/>
    <dgm:cxn modelId="{F516F662-CDF8-4307-B5E1-94ED6A098051}" type="presParOf" srcId="{28E26BE7-FD74-4564-8E24-C8C0F2FF5105}" destId="{EE9BF23E-60F1-4402-A967-BDBA45C45FC9}" srcOrd="1" destOrd="0" presId="urn:microsoft.com/office/officeart/2009/3/layout/StepUpProcess"/>
    <dgm:cxn modelId="{0E4CA889-A990-43FA-BE6E-CDEDA0AB44B2}" type="presParOf" srcId="{EE9BF23E-60F1-4402-A967-BDBA45C45FC9}" destId="{F5D6D138-B1EB-4F90-B44E-E9DBE8DE3A5C}" srcOrd="0" destOrd="0" presId="urn:microsoft.com/office/officeart/2009/3/layout/StepUpProcess"/>
    <dgm:cxn modelId="{2CC0C3AE-9DCD-4BC9-9856-6D7422911D8E}" type="presParOf" srcId="{28E26BE7-FD74-4564-8E24-C8C0F2FF5105}" destId="{7FC18495-C274-47F2-8648-48AE644B8559}" srcOrd="2" destOrd="0" presId="urn:microsoft.com/office/officeart/2009/3/layout/StepUpProcess"/>
    <dgm:cxn modelId="{7385552D-8281-4D58-A2C5-E50C13B22933}" type="presParOf" srcId="{7FC18495-C274-47F2-8648-48AE644B8559}" destId="{10AA3B2E-67DA-4F97-B2DD-9C81A69239A1}" srcOrd="0" destOrd="0" presId="urn:microsoft.com/office/officeart/2009/3/layout/StepUpProcess"/>
    <dgm:cxn modelId="{A552D471-08CA-4456-B935-84010D9E3ED4}" type="presParOf" srcId="{7FC18495-C274-47F2-8648-48AE644B8559}" destId="{65643737-7339-4A14-A17D-21BB79CE4ABC}" srcOrd="1" destOrd="0" presId="urn:microsoft.com/office/officeart/2009/3/layout/StepUpProcess"/>
    <dgm:cxn modelId="{F40ED40E-2C36-42A7-8218-15FF51064C59}" type="presParOf" srcId="{7FC18495-C274-47F2-8648-48AE644B8559}" destId="{054DA8DB-72DD-4F64-852D-7D0D6B11247A}" srcOrd="2" destOrd="0" presId="urn:microsoft.com/office/officeart/2009/3/layout/StepUpProcess"/>
    <dgm:cxn modelId="{9A5A3ECD-872B-4623-962B-C10892ABF828}" type="presParOf" srcId="{28E26BE7-FD74-4564-8E24-C8C0F2FF5105}" destId="{17B4BF6B-4113-4436-BC03-0376015D80DE}" srcOrd="3" destOrd="0" presId="urn:microsoft.com/office/officeart/2009/3/layout/StepUpProcess"/>
    <dgm:cxn modelId="{CFB9B52C-8775-46C6-A7DC-342B82902430}" type="presParOf" srcId="{17B4BF6B-4113-4436-BC03-0376015D80DE}" destId="{09133910-7CE2-4A4D-B068-069B9BC91B4A}" srcOrd="0" destOrd="0" presId="urn:microsoft.com/office/officeart/2009/3/layout/StepUpProcess"/>
    <dgm:cxn modelId="{52F0C2A9-A2A0-46BA-9A39-A958B5506EB1}" type="presParOf" srcId="{28E26BE7-FD74-4564-8E24-C8C0F2FF5105}" destId="{64E214E2-C651-48ED-88AC-E41468789BBD}" srcOrd="4" destOrd="0" presId="urn:microsoft.com/office/officeart/2009/3/layout/StepUpProcess"/>
    <dgm:cxn modelId="{43210D69-E413-4924-A43C-466112FC2E03}" type="presParOf" srcId="{64E214E2-C651-48ED-88AC-E41468789BBD}" destId="{8AE872A1-7CD9-454B-B465-140C4DB9F3FC}" srcOrd="0" destOrd="0" presId="urn:microsoft.com/office/officeart/2009/3/layout/StepUpProcess"/>
    <dgm:cxn modelId="{C7B484AA-F6B6-44BE-B168-27B4B9A2679B}" type="presParOf" srcId="{64E214E2-C651-48ED-88AC-E41468789BBD}" destId="{2F00CC9A-A8FA-4733-8CC8-A6E01AA9185B}" srcOrd="1" destOrd="0" presId="urn:microsoft.com/office/officeart/2009/3/layout/StepUpProcess"/>
    <dgm:cxn modelId="{9DA4B206-3C1C-44C9-9CC7-A41C5608B992}" type="presParOf" srcId="{64E214E2-C651-48ED-88AC-E41468789BBD}" destId="{F0FC38C2-62EA-462E-87E9-D29993CCC64E}" srcOrd="2" destOrd="0" presId="urn:microsoft.com/office/officeart/2009/3/layout/StepUpProcess"/>
    <dgm:cxn modelId="{42FD2B46-F247-4923-9E32-A7B6D8923A2E}" type="presParOf" srcId="{28E26BE7-FD74-4564-8E24-C8C0F2FF5105}" destId="{856628D6-30B1-4C38-95C1-1EEF64B6159E}" srcOrd="5" destOrd="0" presId="urn:microsoft.com/office/officeart/2009/3/layout/StepUpProcess"/>
    <dgm:cxn modelId="{A934D480-6DA8-41A4-9360-0F5E675E026A}" type="presParOf" srcId="{856628D6-30B1-4C38-95C1-1EEF64B6159E}" destId="{546F5FD7-639D-42CF-958F-F707D76702AB}" srcOrd="0" destOrd="0" presId="urn:microsoft.com/office/officeart/2009/3/layout/StepUpProcess"/>
    <dgm:cxn modelId="{63B5F87A-B35F-43C8-8EB0-3C85777300D8}" type="presParOf" srcId="{28E26BE7-FD74-4564-8E24-C8C0F2FF5105}" destId="{8107B317-32D1-4F98-B068-D9F09411A07D}" srcOrd="6" destOrd="0" presId="urn:microsoft.com/office/officeart/2009/3/layout/StepUpProcess"/>
    <dgm:cxn modelId="{730DB043-1A83-4600-AB3B-DFF2D58BF9DF}" type="presParOf" srcId="{8107B317-32D1-4F98-B068-D9F09411A07D}" destId="{DD292094-FDCE-4CDA-ADFC-537FBB36FBAF}" srcOrd="0" destOrd="0" presId="urn:microsoft.com/office/officeart/2009/3/layout/StepUpProcess"/>
    <dgm:cxn modelId="{C999DF77-6152-4FA0-99B4-26516AAD07DC}" type="presParOf" srcId="{8107B317-32D1-4F98-B068-D9F09411A07D}" destId="{B9723F4F-4C3C-4C56-9B10-F6C23292AD4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8811B0-D7ED-4E62-A58F-2A7D2BF0B3B9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8897140-B5AC-48B7-813C-E80EDE1980DB}">
      <dgm:prSet phldrT="[Text]" custT="1"/>
      <dgm:spPr/>
      <dgm:t>
        <a:bodyPr/>
        <a:lstStyle/>
        <a:p>
          <a:r>
            <a:rPr lang="en-ID" sz="1600" dirty="0"/>
            <a:t>Rawat Jalan </a:t>
          </a:r>
          <a:r>
            <a:rPr lang="en-ID" sz="1600" dirty="0" err="1"/>
            <a:t>Standar</a:t>
          </a:r>
          <a:endParaRPr lang="en-ID" sz="1600" dirty="0"/>
        </a:p>
      </dgm:t>
    </dgm:pt>
    <dgm:pt modelId="{49AB4C24-08C1-4E05-9429-8BB19AAC7FC5}" type="parTrans" cxnId="{9B94DECB-6838-4405-9163-DB12CD2052F0}">
      <dgm:prSet/>
      <dgm:spPr/>
      <dgm:t>
        <a:bodyPr/>
        <a:lstStyle/>
        <a:p>
          <a:endParaRPr lang="en-ID" sz="600"/>
        </a:p>
      </dgm:t>
    </dgm:pt>
    <dgm:pt modelId="{7FE4E44C-72BB-4DDA-8EC4-198625BC9C82}" type="sibTrans" cxnId="{9B94DECB-6838-4405-9163-DB12CD2052F0}">
      <dgm:prSet/>
      <dgm:spPr/>
      <dgm:t>
        <a:bodyPr/>
        <a:lstStyle/>
        <a:p>
          <a:endParaRPr lang="en-ID" sz="600"/>
        </a:p>
      </dgm:t>
    </dgm:pt>
    <dgm:pt modelId="{4898E531-EED8-4A41-BED7-71DB3302FE1B}">
      <dgm:prSet phldrT="[Text]" custT="1"/>
      <dgm:spPr/>
      <dgm:t>
        <a:bodyPr/>
        <a:lstStyle/>
        <a:p>
          <a:r>
            <a:rPr lang="en-ID" sz="1600" dirty="0"/>
            <a:t>Rawat Jalan </a:t>
          </a:r>
          <a:r>
            <a:rPr lang="en-ID" sz="1600" dirty="0" err="1"/>
            <a:t>Eksekutif</a:t>
          </a:r>
          <a:endParaRPr lang="en-ID" sz="1600" dirty="0"/>
        </a:p>
      </dgm:t>
    </dgm:pt>
    <dgm:pt modelId="{6120A85C-F0B2-4DF1-89B3-8161461EDF7D}" type="parTrans" cxnId="{DE4012B9-4693-4893-861E-07C997242ACF}">
      <dgm:prSet/>
      <dgm:spPr/>
      <dgm:t>
        <a:bodyPr/>
        <a:lstStyle/>
        <a:p>
          <a:endParaRPr lang="en-ID" sz="600"/>
        </a:p>
      </dgm:t>
    </dgm:pt>
    <dgm:pt modelId="{31AB89A9-C42B-4F62-99C5-10078B52E09E}" type="sibTrans" cxnId="{DE4012B9-4693-4893-861E-07C997242ACF}">
      <dgm:prSet/>
      <dgm:spPr/>
      <dgm:t>
        <a:bodyPr/>
        <a:lstStyle/>
        <a:p>
          <a:endParaRPr lang="en-ID" sz="600"/>
        </a:p>
      </dgm:t>
    </dgm:pt>
    <dgm:pt modelId="{28E26BE7-FD74-4564-8E24-C8C0F2FF5105}" type="pres">
      <dgm:prSet presAssocID="{728811B0-D7ED-4E62-A58F-2A7D2BF0B3B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F6E729C-0A19-4B23-A0D2-039D167E6B1B}" type="pres">
      <dgm:prSet presAssocID="{78897140-B5AC-48B7-813C-E80EDE1980DB}" presName="composite" presStyleCnt="0"/>
      <dgm:spPr/>
    </dgm:pt>
    <dgm:pt modelId="{93C0A4D1-D58C-4B3A-89E6-101886E6E0EF}" type="pres">
      <dgm:prSet presAssocID="{78897140-B5AC-48B7-813C-E80EDE1980DB}" presName="LShape" presStyleLbl="alignNode1" presStyleIdx="0" presStyleCnt="3"/>
      <dgm:spPr/>
    </dgm:pt>
    <dgm:pt modelId="{2A5CAB96-4A75-43D0-8B5E-0588935F67FD}" type="pres">
      <dgm:prSet presAssocID="{78897140-B5AC-48B7-813C-E80EDE1980DB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66F4D-3B31-44D5-947F-CCD79B84E0EA}" type="pres">
      <dgm:prSet presAssocID="{78897140-B5AC-48B7-813C-E80EDE1980DB}" presName="Triangle" presStyleLbl="alignNode1" presStyleIdx="1" presStyleCnt="3"/>
      <dgm:spPr/>
    </dgm:pt>
    <dgm:pt modelId="{EE9BF23E-60F1-4402-A967-BDBA45C45FC9}" type="pres">
      <dgm:prSet presAssocID="{7FE4E44C-72BB-4DDA-8EC4-198625BC9C82}" presName="sibTrans" presStyleCnt="0"/>
      <dgm:spPr/>
    </dgm:pt>
    <dgm:pt modelId="{F5D6D138-B1EB-4F90-B44E-E9DBE8DE3A5C}" type="pres">
      <dgm:prSet presAssocID="{7FE4E44C-72BB-4DDA-8EC4-198625BC9C82}" presName="space" presStyleCnt="0"/>
      <dgm:spPr/>
    </dgm:pt>
    <dgm:pt modelId="{7FC18495-C274-47F2-8648-48AE644B8559}" type="pres">
      <dgm:prSet presAssocID="{4898E531-EED8-4A41-BED7-71DB3302FE1B}" presName="composite" presStyleCnt="0"/>
      <dgm:spPr/>
    </dgm:pt>
    <dgm:pt modelId="{10AA3B2E-67DA-4F97-B2DD-9C81A69239A1}" type="pres">
      <dgm:prSet presAssocID="{4898E531-EED8-4A41-BED7-71DB3302FE1B}" presName="LShape" presStyleLbl="alignNode1" presStyleIdx="2" presStyleCnt="3"/>
      <dgm:spPr/>
    </dgm:pt>
    <dgm:pt modelId="{65643737-7339-4A14-A17D-21BB79CE4ABC}" type="pres">
      <dgm:prSet presAssocID="{4898E531-EED8-4A41-BED7-71DB3302FE1B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DECB-6838-4405-9163-DB12CD2052F0}" srcId="{728811B0-D7ED-4E62-A58F-2A7D2BF0B3B9}" destId="{78897140-B5AC-48B7-813C-E80EDE1980DB}" srcOrd="0" destOrd="0" parTransId="{49AB4C24-08C1-4E05-9429-8BB19AAC7FC5}" sibTransId="{7FE4E44C-72BB-4DDA-8EC4-198625BC9C82}"/>
    <dgm:cxn modelId="{3E1FB060-13AC-4D80-BEAA-7EB0014D5B58}" type="presOf" srcId="{4898E531-EED8-4A41-BED7-71DB3302FE1B}" destId="{65643737-7339-4A14-A17D-21BB79CE4ABC}" srcOrd="0" destOrd="0" presId="urn:microsoft.com/office/officeart/2009/3/layout/StepUpProcess"/>
    <dgm:cxn modelId="{6DCDD251-343A-49F4-A2ED-20CFA37712E9}" type="presOf" srcId="{78897140-B5AC-48B7-813C-E80EDE1980DB}" destId="{2A5CAB96-4A75-43D0-8B5E-0588935F67FD}" srcOrd="0" destOrd="0" presId="urn:microsoft.com/office/officeart/2009/3/layout/StepUpProcess"/>
    <dgm:cxn modelId="{DE4012B9-4693-4893-861E-07C997242ACF}" srcId="{728811B0-D7ED-4E62-A58F-2A7D2BF0B3B9}" destId="{4898E531-EED8-4A41-BED7-71DB3302FE1B}" srcOrd="1" destOrd="0" parTransId="{6120A85C-F0B2-4DF1-89B3-8161461EDF7D}" sibTransId="{31AB89A9-C42B-4F62-99C5-10078B52E09E}"/>
    <dgm:cxn modelId="{214303E4-A7C5-4017-AB5A-E62320B71ABB}" type="presOf" srcId="{728811B0-D7ED-4E62-A58F-2A7D2BF0B3B9}" destId="{28E26BE7-FD74-4564-8E24-C8C0F2FF5105}" srcOrd="0" destOrd="0" presId="urn:microsoft.com/office/officeart/2009/3/layout/StepUpProcess"/>
    <dgm:cxn modelId="{5C8998EB-A617-4063-955E-F5FA8772B417}" type="presParOf" srcId="{28E26BE7-FD74-4564-8E24-C8C0F2FF5105}" destId="{CF6E729C-0A19-4B23-A0D2-039D167E6B1B}" srcOrd="0" destOrd="0" presId="urn:microsoft.com/office/officeart/2009/3/layout/StepUpProcess"/>
    <dgm:cxn modelId="{61A9840F-DA9E-4DD8-BDA3-AEA2B29D6A67}" type="presParOf" srcId="{CF6E729C-0A19-4B23-A0D2-039D167E6B1B}" destId="{93C0A4D1-D58C-4B3A-89E6-101886E6E0EF}" srcOrd="0" destOrd="0" presId="urn:microsoft.com/office/officeart/2009/3/layout/StepUpProcess"/>
    <dgm:cxn modelId="{FA6505B0-7ED2-4BB5-B93F-2F72E9893FFC}" type="presParOf" srcId="{CF6E729C-0A19-4B23-A0D2-039D167E6B1B}" destId="{2A5CAB96-4A75-43D0-8B5E-0588935F67FD}" srcOrd="1" destOrd="0" presId="urn:microsoft.com/office/officeart/2009/3/layout/StepUpProcess"/>
    <dgm:cxn modelId="{4B99C224-D18A-431F-8792-E213D4FFBB1A}" type="presParOf" srcId="{CF6E729C-0A19-4B23-A0D2-039D167E6B1B}" destId="{EC266F4D-3B31-44D5-947F-CCD79B84E0EA}" srcOrd="2" destOrd="0" presId="urn:microsoft.com/office/officeart/2009/3/layout/StepUpProcess"/>
    <dgm:cxn modelId="{F516F662-CDF8-4307-B5E1-94ED6A098051}" type="presParOf" srcId="{28E26BE7-FD74-4564-8E24-C8C0F2FF5105}" destId="{EE9BF23E-60F1-4402-A967-BDBA45C45FC9}" srcOrd="1" destOrd="0" presId="urn:microsoft.com/office/officeart/2009/3/layout/StepUpProcess"/>
    <dgm:cxn modelId="{0E4CA889-A990-43FA-BE6E-CDEDA0AB44B2}" type="presParOf" srcId="{EE9BF23E-60F1-4402-A967-BDBA45C45FC9}" destId="{F5D6D138-B1EB-4F90-B44E-E9DBE8DE3A5C}" srcOrd="0" destOrd="0" presId="urn:microsoft.com/office/officeart/2009/3/layout/StepUpProcess"/>
    <dgm:cxn modelId="{2CC0C3AE-9DCD-4BC9-9856-6D7422911D8E}" type="presParOf" srcId="{28E26BE7-FD74-4564-8E24-C8C0F2FF5105}" destId="{7FC18495-C274-47F2-8648-48AE644B8559}" srcOrd="2" destOrd="0" presId="urn:microsoft.com/office/officeart/2009/3/layout/StepUpProcess"/>
    <dgm:cxn modelId="{7385552D-8281-4D58-A2C5-E50C13B22933}" type="presParOf" srcId="{7FC18495-C274-47F2-8648-48AE644B8559}" destId="{10AA3B2E-67DA-4F97-B2DD-9C81A69239A1}" srcOrd="0" destOrd="0" presId="urn:microsoft.com/office/officeart/2009/3/layout/StepUpProcess"/>
    <dgm:cxn modelId="{A552D471-08CA-4456-B935-84010D9E3ED4}" type="presParOf" srcId="{7FC18495-C274-47F2-8648-48AE644B8559}" destId="{65643737-7339-4A14-A17D-21BB79CE4AB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F74E5-8548-466C-BB40-97B536E7DAF1}">
      <dsp:nvSpPr>
        <dsp:cNvPr id="0" name=""/>
        <dsp:cNvSpPr/>
      </dsp:nvSpPr>
      <dsp:spPr>
        <a:xfrm>
          <a:off x="-5103871" y="-778627"/>
          <a:ext cx="6052764" cy="6052764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87A26-9CB3-4A7C-959A-354C5E66BAF2}">
      <dsp:nvSpPr>
        <dsp:cNvPr id="0" name=""/>
        <dsp:cNvSpPr/>
      </dsp:nvSpPr>
      <dsp:spPr>
        <a:xfrm>
          <a:off x="756675" y="629070"/>
          <a:ext cx="5736076" cy="1310591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93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AutoNum type="arabicPeriod"/>
          </a:pPr>
          <a:r>
            <a:rPr lang="en-US" sz="1800" kern="1200" dirty="0" err="1"/>
            <a:t>Penyebab</a:t>
          </a:r>
          <a:r>
            <a:rPr lang="en-US" sz="1800" kern="1200" dirty="0"/>
            <a:t> </a:t>
          </a:r>
          <a:r>
            <a:rPr lang="en-US" sz="1800" kern="1200" dirty="0" err="1" smtClean="0"/>
            <a:t>kematian</a:t>
          </a:r>
          <a:r>
            <a:rPr lang="en-US" sz="1800" kern="1200" dirty="0" smtClean="0"/>
            <a:t> </a:t>
          </a:r>
          <a:r>
            <a:rPr lang="en-US" sz="1800" kern="1200" dirty="0" err="1"/>
            <a:t>tertinggi</a:t>
          </a:r>
          <a:r>
            <a:rPr lang="en-US" sz="1800" kern="1200" dirty="0"/>
            <a:t> di Indonesia </a:t>
          </a:r>
          <a:r>
            <a:rPr lang="en-US" sz="1800" kern="1200" dirty="0" err="1"/>
            <a:t>didominasi</a:t>
          </a:r>
          <a:r>
            <a:rPr lang="en-US" sz="1800" kern="1200" dirty="0"/>
            <a:t> </a:t>
          </a:r>
          <a:r>
            <a:rPr lang="en-US" sz="1800" kern="1200" dirty="0" err="1" smtClean="0"/>
            <a:t>penyakit</a:t>
          </a:r>
          <a:r>
            <a:rPr lang="en-US" sz="1800" kern="1200" dirty="0" smtClean="0"/>
            <a:t> </a:t>
          </a:r>
          <a:r>
            <a:rPr lang="en-US" sz="1800" kern="1200" dirty="0" err="1"/>
            <a:t>menular</a:t>
          </a:r>
          <a:r>
            <a:rPr lang="en-US" sz="1800" kern="1200" dirty="0"/>
            <a:t> ( Stroke, </a:t>
          </a:r>
          <a:r>
            <a:rPr lang="en-US" sz="1800" kern="1200" dirty="0" err="1"/>
            <a:t>Jantung</a:t>
          </a:r>
          <a:r>
            <a:rPr lang="en-US" sz="1800" kern="1200" dirty="0"/>
            <a:t>, </a:t>
          </a:r>
          <a:r>
            <a:rPr lang="en-US" sz="1800" kern="1200" dirty="0" err="1"/>
            <a:t>Diabetes,Kanker</a:t>
          </a:r>
          <a:r>
            <a:rPr lang="en-US" sz="1800" kern="1200" dirty="0"/>
            <a:t>)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</a:t>
          </a:r>
          <a:r>
            <a:rPr lang="en-US" sz="1800" kern="1200" dirty="0" err="1"/>
            <a:t>penyakit</a:t>
          </a:r>
          <a:r>
            <a:rPr lang="en-US" sz="1800" kern="1200" dirty="0"/>
            <a:t> </a:t>
          </a:r>
          <a:r>
            <a:rPr lang="en-US" sz="1800" kern="1200" dirty="0" err="1"/>
            <a:t>tidak</a:t>
          </a:r>
          <a:r>
            <a:rPr lang="en-US" sz="1800" kern="1200" dirty="0"/>
            <a:t> </a:t>
          </a:r>
          <a:r>
            <a:rPr lang="en-US" sz="1800" kern="1200" dirty="0" err="1"/>
            <a:t>menular</a:t>
          </a:r>
          <a:r>
            <a:rPr lang="en-US" sz="1800" kern="1200" dirty="0"/>
            <a:t> (</a:t>
          </a:r>
          <a:r>
            <a:rPr lang="en-US" sz="1800" kern="1200" dirty="0" err="1"/>
            <a:t>sirosis</a:t>
          </a:r>
          <a:r>
            <a:rPr lang="en-US" sz="1800" kern="1200" dirty="0"/>
            <a:t> hepatic, TB , </a:t>
          </a:r>
          <a:r>
            <a:rPr lang="en-US" sz="1800" kern="1200" dirty="0" err="1"/>
            <a:t>infeksi</a:t>
          </a:r>
          <a:r>
            <a:rPr lang="en-US" sz="1800" kern="1200" dirty="0"/>
            <a:t> </a:t>
          </a:r>
          <a:r>
            <a:rPr lang="en-US" sz="1800" kern="1200" dirty="0" err="1"/>
            <a:t>saluran</a:t>
          </a:r>
          <a:r>
            <a:rPr lang="en-US" sz="1800" kern="1200" dirty="0"/>
            <a:t> </a:t>
          </a:r>
          <a:r>
            <a:rPr lang="en-US" sz="1800" kern="1200" dirty="0" err="1"/>
            <a:t>pernafasan</a:t>
          </a:r>
          <a:r>
            <a:rPr lang="en-US" sz="1800" kern="1200" dirty="0"/>
            <a:t>). </a:t>
          </a:r>
          <a:endParaRPr lang="en-ID" sz="1800" kern="1200" dirty="0"/>
        </a:p>
      </dsp:txBody>
      <dsp:txXfrm>
        <a:off x="756675" y="629070"/>
        <a:ext cx="5736076" cy="1310591"/>
      </dsp:txXfrm>
    </dsp:sp>
    <dsp:sp modelId="{A6CE664A-EA3D-40DE-8423-13C11FE5FA11}">
      <dsp:nvSpPr>
        <dsp:cNvPr id="0" name=""/>
        <dsp:cNvSpPr/>
      </dsp:nvSpPr>
      <dsp:spPr>
        <a:xfrm>
          <a:off x="138720" y="664590"/>
          <a:ext cx="1256087" cy="1239552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AAEF211-8459-4645-9DF2-600B5E65718D}">
      <dsp:nvSpPr>
        <dsp:cNvPr id="0" name=""/>
        <dsp:cNvSpPr/>
      </dsp:nvSpPr>
      <dsp:spPr>
        <a:xfrm>
          <a:off x="724095" y="2467564"/>
          <a:ext cx="5801237" cy="1487154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939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Total</a:t>
          </a:r>
          <a:r>
            <a:rPr lang="en-US" sz="1800" kern="1200" dirty="0"/>
            <a:t> </a:t>
          </a:r>
          <a:r>
            <a:rPr lang="en-US" sz="1800" b="1" kern="1200" dirty="0" err="1"/>
            <a:t>pembayaran</a:t>
          </a:r>
          <a:r>
            <a:rPr lang="en-US" sz="1800" b="1" kern="1200" dirty="0"/>
            <a:t> </a:t>
          </a:r>
          <a:r>
            <a:rPr lang="en-US" sz="1800" b="1" kern="1200" dirty="0" err="1"/>
            <a:t>layanan</a:t>
          </a:r>
          <a:r>
            <a:rPr lang="en-US" sz="1800" b="1" kern="1200" dirty="0"/>
            <a:t> JKN </a:t>
          </a:r>
          <a:r>
            <a:rPr lang="en-US" sz="1800" b="1" kern="1200" dirty="0" err="1"/>
            <a:t>untuk</a:t>
          </a:r>
          <a:r>
            <a:rPr lang="en-US" sz="1800" b="1" kern="1200" dirty="0"/>
            <a:t> 8 </a:t>
          </a:r>
          <a:r>
            <a:rPr lang="en-US" sz="1800" b="1" kern="1200" dirty="0" err="1"/>
            <a:t>penyakit</a:t>
          </a:r>
          <a:r>
            <a:rPr lang="en-US" sz="1800" b="1" kern="1200" dirty="0"/>
            <a:t> </a:t>
          </a:r>
          <a:r>
            <a:rPr lang="en-US" sz="1800" b="1" kern="1200" dirty="0" err="1" smtClean="0"/>
            <a:t>katastropik</a:t>
          </a:r>
          <a:r>
            <a:rPr lang="en-US" sz="1800" b="1" kern="1200" dirty="0" smtClean="0"/>
            <a:t> yang </a:t>
          </a:r>
          <a:r>
            <a:rPr lang="en-US" sz="1800" b="1" kern="1200" dirty="0" err="1"/>
            <a:t>dapat</a:t>
          </a:r>
          <a:r>
            <a:rPr lang="en-US" sz="1800" b="1" kern="1200" dirty="0"/>
            <a:t> </a:t>
          </a:r>
          <a:r>
            <a:rPr lang="en-US" sz="1800" b="1" kern="1200" dirty="0" err="1" smtClean="0"/>
            <a:t>dicegah</a:t>
          </a:r>
          <a:r>
            <a:rPr lang="en-US" sz="1800" b="1" kern="1200" dirty="0" smtClean="0"/>
            <a:t> </a:t>
          </a:r>
          <a:r>
            <a:rPr lang="en-US" sz="1800" b="1" kern="1200" dirty="0" err="1"/>
            <a:t>menyerap</a:t>
          </a:r>
          <a:r>
            <a:rPr lang="en-US" sz="1800" b="1" kern="1200" dirty="0"/>
            <a:t> </a:t>
          </a:r>
          <a:r>
            <a:rPr lang="en-US" sz="1800" b="1" kern="1200" dirty="0" err="1"/>
            <a:t>sekitar</a:t>
          </a:r>
          <a:r>
            <a:rPr lang="en-US" sz="1800" b="1" kern="1200" dirty="0"/>
            <a:t> 20% </a:t>
          </a:r>
          <a:r>
            <a:rPr lang="en-US" sz="1800" b="1" kern="1200" dirty="0" err="1"/>
            <a:t>setiap</a:t>
          </a:r>
          <a:r>
            <a:rPr lang="en-US" sz="1800" b="1" kern="1200" dirty="0"/>
            <a:t> </a:t>
          </a:r>
          <a:r>
            <a:rPr lang="en-US" sz="1800" b="1" kern="1200" dirty="0" err="1"/>
            <a:t>tahunnya</a:t>
          </a:r>
          <a:r>
            <a:rPr lang="en-US" sz="1800" b="1" kern="1200" dirty="0"/>
            <a:t> </a:t>
          </a:r>
          <a:r>
            <a:rPr lang="en-US" sz="1800" b="1" kern="1200" dirty="0" err="1" smtClean="0"/>
            <a:t>dimana</a:t>
          </a:r>
          <a:r>
            <a:rPr lang="en-US" sz="1800" b="1" kern="1200" dirty="0" smtClean="0"/>
            <a:t> penyakit2 </a:t>
          </a:r>
          <a:r>
            <a:rPr lang="en-US" sz="1800" b="1" kern="1200" dirty="0" err="1" smtClean="0"/>
            <a:t>ini</a:t>
          </a:r>
          <a:r>
            <a:rPr lang="en-US" sz="1800" b="1" kern="1200" dirty="0" smtClean="0"/>
            <a:t> </a:t>
          </a:r>
          <a:r>
            <a:rPr lang="en-US" sz="1800" kern="1200" dirty="0" err="1" smtClean="0"/>
            <a:t>dapat</a:t>
          </a:r>
          <a:r>
            <a:rPr lang="en-US" sz="1800" kern="1200" dirty="0" smtClean="0"/>
            <a:t> </a:t>
          </a:r>
          <a:r>
            <a:rPr lang="en-US" sz="1800" kern="1200" dirty="0" err="1"/>
            <a:t>dicegah</a:t>
          </a:r>
          <a:r>
            <a:rPr lang="en-US" sz="1800" kern="1200" dirty="0"/>
            <a:t> </a:t>
          </a:r>
          <a:r>
            <a:rPr lang="en-US" sz="1800" kern="1200" dirty="0" err="1"/>
            <a:t>atau</a:t>
          </a:r>
          <a:r>
            <a:rPr lang="en-US" sz="1800" kern="1200" dirty="0"/>
            <a:t> </a:t>
          </a:r>
          <a:r>
            <a:rPr lang="en-US" sz="1800" kern="1200" dirty="0" err="1" smtClean="0"/>
            <a:t>diminimalkan</a:t>
          </a:r>
          <a:r>
            <a:rPr lang="en-US" sz="1800" kern="1200" dirty="0" smtClean="0"/>
            <a:t> </a:t>
          </a:r>
          <a:r>
            <a:rPr lang="en-US" sz="1800" kern="1200" dirty="0" err="1"/>
            <a:t>melalui</a:t>
          </a:r>
          <a:r>
            <a:rPr lang="en-US" sz="1800" kern="1200" dirty="0"/>
            <a:t> </a:t>
          </a:r>
          <a:r>
            <a:rPr lang="en-US" sz="1800" kern="1200" dirty="0" err="1"/>
            <a:t>deteksi</a:t>
          </a:r>
          <a:r>
            <a:rPr lang="en-US" sz="1800" kern="1200" dirty="0"/>
            <a:t> </a:t>
          </a:r>
          <a:r>
            <a:rPr lang="en-US" sz="1800" kern="1200" dirty="0" err="1"/>
            <a:t>dini</a:t>
          </a:r>
          <a:r>
            <a:rPr lang="en-US" sz="1800" kern="1200" dirty="0"/>
            <a:t> pada </a:t>
          </a:r>
          <a:r>
            <a:rPr lang="en-US" sz="1800" kern="1200" dirty="0" err="1"/>
            <a:t>penduduk</a:t>
          </a:r>
          <a:r>
            <a:rPr lang="en-US" sz="1800" kern="1200" dirty="0"/>
            <a:t> </a:t>
          </a:r>
          <a:r>
            <a:rPr lang="en-US" sz="1800" kern="1200" dirty="0" err="1"/>
            <a:t>usia</a:t>
          </a:r>
          <a:r>
            <a:rPr lang="en-US" sz="1800" kern="1200" dirty="0"/>
            <a:t> </a:t>
          </a:r>
          <a:r>
            <a:rPr lang="en-US" sz="1800" kern="1200" dirty="0" err="1"/>
            <a:t>produktif</a:t>
          </a:r>
          <a:r>
            <a:rPr lang="en-US" sz="1800" kern="1200" dirty="0"/>
            <a:t> dan </a:t>
          </a:r>
          <a:r>
            <a:rPr lang="en-US" sz="1800" kern="1200" dirty="0" err="1"/>
            <a:t>lansia</a:t>
          </a:r>
          <a:endParaRPr lang="en-ID" sz="1800" b="1" kern="1200" dirty="0"/>
        </a:p>
      </dsp:txBody>
      <dsp:txXfrm>
        <a:off x="724095" y="2467564"/>
        <a:ext cx="5801237" cy="1487154"/>
      </dsp:txXfrm>
    </dsp:sp>
    <dsp:sp modelId="{90236A0A-2725-4523-9E31-BC43E9E9A2C6}">
      <dsp:nvSpPr>
        <dsp:cNvPr id="0" name=""/>
        <dsp:cNvSpPr/>
      </dsp:nvSpPr>
      <dsp:spPr>
        <a:xfrm>
          <a:off x="277262" y="2789385"/>
          <a:ext cx="979004" cy="843513"/>
        </a:xfrm>
        <a:prstGeom prst="ellipse">
          <a:avLst/>
        </a:prstGeom>
        <a:blipFill rotWithShape="0">
          <a:blip xmlns:r="http://schemas.openxmlformats.org/officeDocument/2006/relationships" r:embed="rId3"/>
          <a:srcRect/>
          <a:stretch>
            <a:fillRect t="-26000" b="-26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78089-0C3F-4C5F-B7DD-50BF969AC4D3}">
      <dsp:nvSpPr>
        <dsp:cNvPr id="0" name=""/>
        <dsp:cNvSpPr/>
      </dsp:nvSpPr>
      <dsp:spPr>
        <a:xfrm>
          <a:off x="5963028" y="4263280"/>
          <a:ext cx="4781169" cy="4572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7D577-B240-4081-A100-C35591C5046E}">
      <dsp:nvSpPr>
        <dsp:cNvPr id="0" name=""/>
        <dsp:cNvSpPr/>
      </dsp:nvSpPr>
      <dsp:spPr>
        <a:xfrm>
          <a:off x="2108100" y="2420130"/>
          <a:ext cx="8636080" cy="4572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3240B-E891-418F-BB2E-ECD164DD1458}">
      <dsp:nvSpPr>
        <dsp:cNvPr id="0" name=""/>
        <dsp:cNvSpPr/>
      </dsp:nvSpPr>
      <dsp:spPr>
        <a:xfrm>
          <a:off x="1001159" y="576979"/>
          <a:ext cx="9743055" cy="4572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26703-9D21-4DE7-B46F-7DE49A8F88A7}">
      <dsp:nvSpPr>
        <dsp:cNvPr id="0" name=""/>
        <dsp:cNvSpPr/>
      </dsp:nvSpPr>
      <dsp:spPr>
        <a:xfrm>
          <a:off x="2793502" y="13387"/>
          <a:ext cx="7950708" cy="59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800" kern="1200" dirty="0"/>
        </a:p>
      </dsp:txBody>
      <dsp:txXfrm>
        <a:off x="2793502" y="13387"/>
        <a:ext cx="7950708" cy="596757"/>
      </dsp:txXfrm>
    </dsp:sp>
    <dsp:sp modelId="{4682A074-A441-40DF-8708-5E7A70CD1E87}">
      <dsp:nvSpPr>
        <dsp:cNvPr id="0" name=""/>
        <dsp:cNvSpPr/>
      </dsp:nvSpPr>
      <dsp:spPr>
        <a:xfrm>
          <a:off x="6" y="13387"/>
          <a:ext cx="4795839" cy="5967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kern="1200" dirty="0"/>
            <a:t>UU no. 40/2004 </a:t>
          </a:r>
          <a:r>
            <a:rPr lang="en-ID" sz="1800" kern="1200" dirty="0" err="1"/>
            <a:t>tentang</a:t>
          </a:r>
          <a:r>
            <a:rPr lang="en-ID" sz="1800" kern="1200" dirty="0"/>
            <a:t> SJSN</a:t>
          </a:r>
        </a:p>
      </dsp:txBody>
      <dsp:txXfrm>
        <a:off x="29143" y="42524"/>
        <a:ext cx="4737565" cy="567620"/>
      </dsp:txXfrm>
    </dsp:sp>
    <dsp:sp modelId="{D717FE31-0AE3-4A5D-B870-7A62222DE513}">
      <dsp:nvSpPr>
        <dsp:cNvPr id="0" name=""/>
        <dsp:cNvSpPr/>
      </dsp:nvSpPr>
      <dsp:spPr>
        <a:xfrm>
          <a:off x="0" y="622699"/>
          <a:ext cx="10744200" cy="119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600" kern="1200" dirty="0"/>
            <a:t>Pasal 23 ayat (4) :Peserta yang </a:t>
          </a:r>
          <a:r>
            <a:rPr lang="sv-SE" sz="1600" b="1" kern="1200" dirty="0"/>
            <a:t>menginginkan kelas yang lebih tinggi dari pada haknya </a:t>
          </a:r>
          <a:r>
            <a:rPr lang="sv-SE" sz="1600" kern="1200" dirty="0"/>
            <a:t>(kelas standar), </a:t>
          </a:r>
          <a:r>
            <a:rPr lang="en-ID" sz="1600" kern="1200" dirty="0" err="1"/>
            <a:t>dapat</a:t>
          </a:r>
          <a:r>
            <a:rPr lang="en-ID" sz="1600" kern="1200" dirty="0"/>
            <a:t> </a:t>
          </a:r>
          <a:r>
            <a:rPr lang="en-ID" sz="1600" kern="1200" dirty="0" err="1"/>
            <a:t>meningkatkan</a:t>
          </a:r>
          <a:r>
            <a:rPr lang="en-ID" sz="1600" kern="1200" dirty="0"/>
            <a:t> </a:t>
          </a:r>
          <a:r>
            <a:rPr lang="en-ID" sz="1600" kern="1200" dirty="0" err="1"/>
            <a:t>haknya</a:t>
          </a:r>
          <a:r>
            <a:rPr lang="en-ID" sz="1600" kern="1200" dirty="0"/>
            <a:t> </a:t>
          </a:r>
          <a:r>
            <a:rPr lang="en-ID" sz="1600" kern="1200" dirty="0" err="1"/>
            <a:t>dengan</a:t>
          </a:r>
          <a:r>
            <a:rPr lang="en-ID" sz="1600" kern="1200" dirty="0"/>
            <a:t> </a:t>
          </a:r>
          <a:r>
            <a:rPr lang="en-ID" sz="1600" b="1" kern="1200" dirty="0" err="1"/>
            <a:t>mengikuti</a:t>
          </a:r>
          <a:r>
            <a:rPr lang="en-ID" sz="1600" b="1" kern="1200" dirty="0"/>
            <a:t> </a:t>
          </a:r>
          <a:r>
            <a:rPr lang="en-ID" sz="1600" b="1" kern="1200" dirty="0" err="1"/>
            <a:t>asuransi</a:t>
          </a:r>
          <a:r>
            <a:rPr lang="en-ID" sz="1600" b="1" kern="1200" dirty="0"/>
            <a:t> </a:t>
          </a:r>
          <a:r>
            <a:rPr lang="en-ID" sz="1600" b="1" kern="1200" dirty="0" err="1"/>
            <a:t>kesehatan</a:t>
          </a:r>
          <a:r>
            <a:rPr lang="en-ID" sz="1600" b="1" kern="1200" dirty="0"/>
            <a:t> </a:t>
          </a:r>
          <a:r>
            <a:rPr lang="en-ID" sz="1600" b="1" kern="1200" dirty="0" err="1"/>
            <a:t>tambahan</a:t>
          </a:r>
          <a:r>
            <a:rPr lang="en-ID" sz="1600" kern="1200" dirty="0"/>
            <a:t>, </a:t>
          </a:r>
          <a:r>
            <a:rPr lang="en-ID" sz="1600" kern="1200" dirty="0" err="1"/>
            <a:t>atau</a:t>
          </a:r>
          <a:r>
            <a:rPr lang="en-ID" sz="1600" kern="1200" dirty="0"/>
            <a:t> </a:t>
          </a:r>
          <a:r>
            <a:rPr lang="es-ES" sz="1600" kern="1200" dirty="0" err="1"/>
            <a:t>membayar</a:t>
          </a:r>
          <a:r>
            <a:rPr lang="es-ES" sz="1600" kern="1200" dirty="0"/>
            <a:t> </a:t>
          </a:r>
          <a:r>
            <a:rPr lang="es-ES" sz="1600" kern="1200" dirty="0" err="1"/>
            <a:t>sendiri</a:t>
          </a:r>
          <a:r>
            <a:rPr lang="es-ES" sz="1600" kern="1200" dirty="0"/>
            <a:t> </a:t>
          </a:r>
          <a:r>
            <a:rPr lang="es-ES" sz="1600" kern="1200" dirty="0" err="1"/>
            <a:t>selisih</a:t>
          </a:r>
          <a:r>
            <a:rPr lang="es-ES" sz="1600" kern="1200" dirty="0"/>
            <a:t> antara </a:t>
          </a:r>
          <a:r>
            <a:rPr lang="es-ES" sz="1600" kern="1200" dirty="0" err="1"/>
            <a:t>biaya</a:t>
          </a:r>
          <a:r>
            <a:rPr lang="es-ES" sz="1600" kern="1200" dirty="0"/>
            <a:t> yang </a:t>
          </a:r>
          <a:r>
            <a:rPr lang="es-ES" sz="1600" kern="1200" dirty="0" err="1"/>
            <a:t>dijamin</a:t>
          </a:r>
          <a:r>
            <a:rPr lang="es-ES" sz="1600" kern="1200" dirty="0"/>
            <a:t> </a:t>
          </a:r>
          <a:r>
            <a:rPr lang="es-ES" sz="1600" kern="1200" dirty="0" err="1"/>
            <a:t>oleh</a:t>
          </a:r>
          <a:r>
            <a:rPr lang="es-ES" sz="1600" kern="1200" dirty="0"/>
            <a:t> BPJS </a:t>
          </a:r>
          <a:r>
            <a:rPr lang="en-ID" sz="1600" kern="1200" dirty="0" err="1"/>
            <a:t>dengan</a:t>
          </a:r>
          <a:r>
            <a:rPr lang="en-ID" sz="1600" kern="1200" dirty="0"/>
            <a:t> </a:t>
          </a:r>
          <a:r>
            <a:rPr lang="en-ID" sz="1600" kern="1200" dirty="0" err="1"/>
            <a:t>biaya</a:t>
          </a:r>
          <a:r>
            <a:rPr lang="en-ID" sz="1600" kern="1200" dirty="0"/>
            <a:t> yang </a:t>
          </a:r>
          <a:r>
            <a:rPr lang="en-ID" sz="1600" kern="1200" dirty="0" err="1"/>
            <a:t>harus</a:t>
          </a:r>
          <a:r>
            <a:rPr lang="en-ID" sz="1600" kern="1200" dirty="0"/>
            <a:t> </a:t>
          </a:r>
          <a:r>
            <a:rPr lang="en-ID" sz="1600" kern="1200" dirty="0" err="1"/>
            <a:t>dibayar</a:t>
          </a:r>
          <a:r>
            <a:rPr lang="en-ID" sz="1600" kern="1200" dirty="0"/>
            <a:t> </a:t>
          </a:r>
          <a:r>
            <a:rPr lang="en-ID" sz="1600" kern="1200" dirty="0" err="1"/>
            <a:t>akibat</a:t>
          </a:r>
          <a:r>
            <a:rPr lang="en-ID" sz="1600" kern="1200" dirty="0"/>
            <a:t> </a:t>
          </a:r>
          <a:r>
            <a:rPr lang="en-ID" sz="1600" kern="1200" dirty="0" err="1"/>
            <a:t>peningkatan</a:t>
          </a:r>
          <a:r>
            <a:rPr lang="en-ID" sz="1600" kern="1200" dirty="0"/>
            <a:t> </a:t>
          </a:r>
          <a:r>
            <a:rPr lang="en-ID" sz="1600" kern="1200" dirty="0" err="1"/>
            <a:t>kelas</a:t>
          </a:r>
          <a:r>
            <a:rPr lang="en-ID" sz="1600" kern="1200" dirty="0"/>
            <a:t> </a:t>
          </a:r>
          <a:r>
            <a:rPr lang="en-ID" sz="1600" kern="1200" dirty="0" err="1"/>
            <a:t>perawatan</a:t>
          </a:r>
          <a:endParaRPr lang="en-ID" sz="1600" kern="1200" dirty="0"/>
        </a:p>
      </dsp:txBody>
      <dsp:txXfrm>
        <a:off x="0" y="622699"/>
        <a:ext cx="10744200" cy="1193694"/>
      </dsp:txXfrm>
    </dsp:sp>
    <dsp:sp modelId="{73B318AF-773A-4599-8F67-6AE32583A39A}">
      <dsp:nvSpPr>
        <dsp:cNvPr id="0" name=""/>
        <dsp:cNvSpPr/>
      </dsp:nvSpPr>
      <dsp:spPr>
        <a:xfrm>
          <a:off x="0" y="1846232"/>
          <a:ext cx="7950708" cy="59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800" kern="1200" dirty="0"/>
        </a:p>
      </dsp:txBody>
      <dsp:txXfrm>
        <a:off x="0" y="1846232"/>
        <a:ext cx="7950708" cy="596757"/>
      </dsp:txXfrm>
    </dsp:sp>
    <dsp:sp modelId="{F4E30517-3461-4114-87C9-98C7343848E4}">
      <dsp:nvSpPr>
        <dsp:cNvPr id="0" name=""/>
        <dsp:cNvSpPr/>
      </dsp:nvSpPr>
      <dsp:spPr>
        <a:xfrm>
          <a:off x="0" y="1850904"/>
          <a:ext cx="7009653" cy="5967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800" kern="1200" dirty="0" err="1"/>
            <a:t>Perpres</a:t>
          </a:r>
          <a:r>
            <a:rPr lang="en-ID" sz="1800" kern="1200" dirty="0"/>
            <a:t> no. 82/2018 </a:t>
          </a:r>
          <a:r>
            <a:rPr lang="en-ID" sz="1800" kern="1200" dirty="0" err="1"/>
            <a:t>tentang</a:t>
          </a:r>
          <a:r>
            <a:rPr lang="en-ID" sz="1800" kern="1200" dirty="0"/>
            <a:t> </a:t>
          </a:r>
          <a:r>
            <a:rPr lang="en-ID" sz="1800" kern="1200" dirty="0" err="1"/>
            <a:t>Jaminan</a:t>
          </a:r>
          <a:r>
            <a:rPr lang="en-ID" sz="1800" kern="1200" dirty="0"/>
            <a:t> Kesehatan</a:t>
          </a:r>
        </a:p>
      </dsp:txBody>
      <dsp:txXfrm>
        <a:off x="29137" y="1880041"/>
        <a:ext cx="6951379" cy="567620"/>
      </dsp:txXfrm>
    </dsp:sp>
    <dsp:sp modelId="{ACD3E649-0993-45F2-96F2-932DCB339B62}">
      <dsp:nvSpPr>
        <dsp:cNvPr id="0" name=""/>
        <dsp:cNvSpPr/>
      </dsp:nvSpPr>
      <dsp:spPr>
        <a:xfrm>
          <a:off x="0" y="2465850"/>
          <a:ext cx="10744200" cy="119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/>
            <a:t>Selisih</a:t>
          </a:r>
          <a:r>
            <a:rPr lang="en-ID" sz="1600" kern="1200" dirty="0"/>
            <a:t> </a:t>
          </a:r>
          <a:r>
            <a:rPr lang="en-ID" sz="1600" kern="1200" dirty="0" err="1"/>
            <a:t>antara</a:t>
          </a:r>
          <a:r>
            <a:rPr lang="en-ID" sz="1600" kern="1200" dirty="0"/>
            <a:t> </a:t>
          </a:r>
          <a:r>
            <a:rPr lang="en-ID" sz="1600" kern="1200" dirty="0" err="1"/>
            <a:t>biaya</a:t>
          </a:r>
          <a:r>
            <a:rPr lang="en-ID" sz="1600" kern="1200" dirty="0"/>
            <a:t> yang </a:t>
          </a:r>
          <a:r>
            <a:rPr lang="en-ID" sz="1600" kern="1200" dirty="0" err="1"/>
            <a:t>dijamin</a:t>
          </a:r>
          <a:r>
            <a:rPr lang="en-ID" sz="1600" kern="1200" dirty="0"/>
            <a:t> oleh BPJS Kesehatan </a:t>
          </a:r>
          <a:r>
            <a:rPr lang="en-ID" sz="1600" kern="1200" dirty="0" err="1"/>
            <a:t>dengan</a:t>
          </a:r>
          <a:r>
            <a:rPr lang="en-ID" sz="1600" kern="1200" dirty="0"/>
            <a:t> </a:t>
          </a:r>
          <a:r>
            <a:rPr lang="en-ID" sz="1600" kern="1200" dirty="0" err="1"/>
            <a:t>biaya</a:t>
          </a:r>
          <a:r>
            <a:rPr lang="en-ID" sz="1600" kern="1200" dirty="0"/>
            <a:t> </a:t>
          </a:r>
          <a:r>
            <a:rPr lang="en-ID" sz="1600" kern="1200" dirty="0" err="1"/>
            <a:t>akibat</a:t>
          </a:r>
          <a:r>
            <a:rPr lang="en-ID" sz="1600" kern="1200" dirty="0"/>
            <a:t> </a:t>
          </a:r>
          <a:r>
            <a:rPr lang="en-ID" sz="1600" kern="1200" dirty="0" err="1"/>
            <a:t>peningkatan</a:t>
          </a:r>
          <a:r>
            <a:rPr lang="en-ID" sz="1600" kern="1200" dirty="0"/>
            <a:t> </a:t>
          </a:r>
          <a:r>
            <a:rPr lang="en-ID" sz="1600" kern="1200" dirty="0" err="1"/>
            <a:t>pelayanan</a:t>
          </a:r>
          <a:r>
            <a:rPr lang="en-ID" sz="1600" kern="1200" dirty="0"/>
            <a:t> </a:t>
          </a:r>
          <a:r>
            <a:rPr lang="en-ID" sz="1600" kern="1200" dirty="0" err="1"/>
            <a:t>dapat</a:t>
          </a:r>
          <a:r>
            <a:rPr lang="en-ID" sz="1600" kern="1200" dirty="0"/>
            <a:t>  </a:t>
          </a:r>
          <a:r>
            <a:rPr lang="en-ID" sz="1600" kern="1200" dirty="0" err="1"/>
            <a:t>dibayar</a:t>
          </a:r>
          <a:r>
            <a:rPr lang="en-ID" sz="1600" kern="1200" dirty="0"/>
            <a:t> oleh </a:t>
          </a:r>
          <a:r>
            <a:rPr lang="en-ID" sz="1600" kern="1200" dirty="0" err="1"/>
            <a:t>Peserta</a:t>
          </a:r>
          <a:r>
            <a:rPr lang="en-ID" sz="1600" kern="1200" dirty="0"/>
            <a:t> yang </a:t>
          </a:r>
          <a:r>
            <a:rPr lang="en-ID" sz="1600" kern="1200" dirty="0" err="1"/>
            <a:t>bersangkutan</a:t>
          </a:r>
          <a:r>
            <a:rPr lang="en-ID" sz="1600" kern="1200" dirty="0"/>
            <a:t>, </a:t>
          </a:r>
          <a:r>
            <a:rPr lang="en-ID" sz="1600" kern="1200" dirty="0" err="1"/>
            <a:t>Pemberi</a:t>
          </a:r>
          <a:r>
            <a:rPr lang="en-ID" sz="1600" kern="1200" dirty="0"/>
            <a:t> </a:t>
          </a:r>
          <a:r>
            <a:rPr lang="en-ID" sz="1600" kern="1200" dirty="0" err="1"/>
            <a:t>Kerja</a:t>
          </a:r>
          <a:r>
            <a:rPr lang="en-ID" sz="1600" kern="1200" dirty="0"/>
            <a:t>, </a:t>
          </a:r>
          <a:r>
            <a:rPr lang="en-ID" sz="1600" kern="1200" dirty="0" err="1"/>
            <a:t>atau</a:t>
          </a:r>
          <a:r>
            <a:rPr lang="en-ID" sz="1600" kern="1200" dirty="0"/>
            <a:t> </a:t>
          </a:r>
          <a:r>
            <a:rPr lang="en-ID" sz="1600" kern="1200" dirty="0" err="1"/>
            <a:t>asuransi</a:t>
          </a:r>
          <a:r>
            <a:rPr lang="en-ID" sz="1600" kern="1200" dirty="0"/>
            <a:t> </a:t>
          </a:r>
          <a:r>
            <a:rPr lang="en-ID" sz="1600" kern="1200" dirty="0" err="1"/>
            <a:t>kesehatan</a:t>
          </a:r>
          <a:r>
            <a:rPr lang="en-ID" sz="1600" kern="1200" dirty="0"/>
            <a:t> </a:t>
          </a:r>
          <a:r>
            <a:rPr lang="en-ID" sz="1600" kern="1200" dirty="0" err="1"/>
            <a:t>tambahan</a:t>
          </a:r>
          <a:r>
            <a:rPr lang="en-ID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/>
            <a:t>Ketentuan</a:t>
          </a:r>
          <a:r>
            <a:rPr lang="en-ID" sz="1600" kern="1200" dirty="0"/>
            <a:t> </a:t>
          </a:r>
          <a:r>
            <a:rPr lang="en-ID" sz="1600" kern="1200" dirty="0" err="1"/>
            <a:t>peningkatan</a:t>
          </a:r>
          <a:r>
            <a:rPr lang="en-ID" sz="1600" kern="1200" dirty="0"/>
            <a:t> </a:t>
          </a:r>
          <a:r>
            <a:rPr lang="en-ID" sz="1600" kern="1200" dirty="0" err="1"/>
            <a:t>perawatan</a:t>
          </a:r>
          <a:r>
            <a:rPr lang="en-ID" sz="1600" kern="1200" dirty="0"/>
            <a:t> </a:t>
          </a:r>
          <a:r>
            <a:rPr lang="en-ID" sz="1600" kern="1200" dirty="0" err="1"/>
            <a:t>dikecualikan</a:t>
          </a:r>
          <a:r>
            <a:rPr lang="en-ID" sz="1600" kern="1200" dirty="0"/>
            <a:t> </a:t>
          </a:r>
          <a:r>
            <a:rPr lang="en-ID" sz="1600" kern="1200" dirty="0" err="1"/>
            <a:t>bagi</a:t>
          </a:r>
          <a:r>
            <a:rPr lang="en-ID" sz="1600" kern="1200" dirty="0"/>
            <a:t> PBI </a:t>
          </a:r>
          <a:r>
            <a:rPr lang="en-ID" sz="1600" kern="1200" dirty="0" err="1"/>
            <a:t>Jaminan</a:t>
          </a:r>
          <a:r>
            <a:rPr lang="en-ID" sz="1600" kern="1200" dirty="0"/>
            <a:t> Kesehatan, Pes</a:t>
          </a:r>
          <a:r>
            <a:rPr lang="sv-SE" sz="1600" kern="1200" dirty="0"/>
            <a:t>erta yang didaftarkan oleh Pemerintah Daerah; dan s</a:t>
          </a:r>
          <a:r>
            <a:rPr lang="en-ID" sz="1600" kern="1200" dirty="0" err="1"/>
            <a:t>erta</a:t>
          </a:r>
          <a:r>
            <a:rPr lang="en-ID" sz="1600" kern="1200" dirty="0"/>
            <a:t> PPU yang </a:t>
          </a:r>
          <a:r>
            <a:rPr lang="en-ID" sz="1600" kern="1200" dirty="0" err="1"/>
            <a:t>mengalami</a:t>
          </a:r>
          <a:r>
            <a:rPr lang="en-ID" sz="1600" kern="1200" dirty="0"/>
            <a:t> PHK dan </a:t>
          </a:r>
          <a:r>
            <a:rPr lang="en-ID" sz="1600" kern="1200" dirty="0" err="1"/>
            <a:t>anggota</a:t>
          </a:r>
          <a:r>
            <a:rPr lang="en-ID" sz="1600" kern="1200" dirty="0"/>
            <a:t> </a:t>
          </a:r>
          <a:r>
            <a:rPr lang="en-ID" sz="1600" kern="1200" dirty="0" err="1"/>
            <a:t>keluarganya</a:t>
          </a:r>
          <a:r>
            <a:rPr lang="en-ID" sz="1600" kern="1200" dirty="0"/>
            <a:t>.</a:t>
          </a:r>
        </a:p>
      </dsp:txBody>
      <dsp:txXfrm>
        <a:off x="0" y="2465850"/>
        <a:ext cx="10744200" cy="1193694"/>
      </dsp:txXfrm>
    </dsp:sp>
    <dsp:sp modelId="{C3211E60-69F7-416D-8D78-98E0884A5031}">
      <dsp:nvSpPr>
        <dsp:cNvPr id="0" name=""/>
        <dsp:cNvSpPr/>
      </dsp:nvSpPr>
      <dsp:spPr>
        <a:xfrm>
          <a:off x="7762681" y="3689382"/>
          <a:ext cx="3975354" cy="59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700" b="0" kern="1200" dirty="0"/>
        </a:p>
      </dsp:txBody>
      <dsp:txXfrm>
        <a:off x="7762681" y="3689382"/>
        <a:ext cx="3975354" cy="596757"/>
      </dsp:txXfrm>
    </dsp:sp>
    <dsp:sp modelId="{3131B7D1-60B5-4BA6-BAC5-FF3D1B2AF747}">
      <dsp:nvSpPr>
        <dsp:cNvPr id="0" name=""/>
        <dsp:cNvSpPr/>
      </dsp:nvSpPr>
      <dsp:spPr>
        <a:xfrm>
          <a:off x="10" y="3699676"/>
          <a:ext cx="10744189" cy="59675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dirty="0" err="1"/>
            <a:t>Permenkes</a:t>
          </a:r>
          <a:r>
            <a:rPr lang="en-ID" sz="1700" kern="1200" dirty="0"/>
            <a:t> no. 51/2018 </a:t>
          </a:r>
          <a:r>
            <a:rPr lang="en-ID" sz="1700" kern="1200" dirty="0" err="1"/>
            <a:t>tentang</a:t>
          </a:r>
          <a:r>
            <a:rPr lang="en-ID" sz="1700" kern="1200" dirty="0"/>
            <a:t> </a:t>
          </a:r>
          <a:r>
            <a:rPr lang="en-ID" sz="1700" kern="1200" dirty="0" smtClean="0"/>
            <a:t>P</a:t>
          </a:r>
          <a:r>
            <a:rPr lang="sv-SE" sz="1700" b="0" i="0" kern="1200" dirty="0" smtClean="0"/>
            <a:t>engenaan </a:t>
          </a:r>
          <a:r>
            <a:rPr lang="sv-SE" sz="1700" b="0" i="0" kern="1200" dirty="0"/>
            <a:t>urun biaya dan selisih biaya dalam program jaminan kesehatan</a:t>
          </a:r>
          <a:endParaRPr lang="en-ID" sz="1700" kern="1200" dirty="0"/>
        </a:p>
      </dsp:txBody>
      <dsp:txXfrm>
        <a:off x="29147" y="3728813"/>
        <a:ext cx="10685915" cy="567620"/>
      </dsp:txXfrm>
    </dsp:sp>
    <dsp:sp modelId="{8DFD5A8D-31B9-4BCD-90A5-1B6D29A32D7E}">
      <dsp:nvSpPr>
        <dsp:cNvPr id="0" name=""/>
        <dsp:cNvSpPr/>
      </dsp:nvSpPr>
      <dsp:spPr>
        <a:xfrm>
          <a:off x="0" y="4309000"/>
          <a:ext cx="10744200" cy="119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/>
            <a:t>Selisih</a:t>
          </a:r>
          <a:r>
            <a:rPr lang="en-ID" sz="1600" kern="1200" dirty="0"/>
            <a:t> </a:t>
          </a:r>
          <a:r>
            <a:rPr lang="en-ID" sz="1600" kern="1200" dirty="0" err="1"/>
            <a:t>Biaya</a:t>
          </a:r>
          <a:r>
            <a:rPr lang="en-ID" sz="1600" kern="1200" dirty="0"/>
            <a:t> : </a:t>
          </a:r>
          <a:r>
            <a:rPr lang="en-ID" sz="1600" kern="1200" dirty="0" err="1"/>
            <a:t>Biaya</a:t>
          </a:r>
          <a:r>
            <a:rPr lang="en-ID" sz="1600" kern="1200" dirty="0"/>
            <a:t> yang </a:t>
          </a:r>
          <a:r>
            <a:rPr lang="en-ID" sz="1600" kern="1200" dirty="0" err="1"/>
            <a:t>timbul</a:t>
          </a:r>
          <a:r>
            <a:rPr lang="en-ID" sz="1600" kern="1200" dirty="0"/>
            <a:t> </a:t>
          </a:r>
          <a:r>
            <a:rPr lang="en-ID" sz="1600" kern="1200" dirty="0" err="1"/>
            <a:t>akibat</a:t>
          </a:r>
          <a:r>
            <a:rPr lang="en-ID" sz="1600" kern="1200" dirty="0"/>
            <a:t> </a:t>
          </a:r>
          <a:r>
            <a:rPr lang="en-ID" sz="1600" kern="1200" dirty="0" err="1"/>
            <a:t>perawatan</a:t>
          </a:r>
          <a:r>
            <a:rPr lang="en-ID" sz="1600" kern="1200" dirty="0"/>
            <a:t> yang </a:t>
          </a:r>
          <a:r>
            <a:rPr lang="en-ID" sz="1600" kern="1200" dirty="0" err="1"/>
            <a:t>lebih</a:t>
          </a:r>
          <a:r>
            <a:rPr lang="en-ID" sz="1600" kern="1200" dirty="0"/>
            <a:t> </a:t>
          </a:r>
          <a:r>
            <a:rPr lang="en-ID" sz="1600" kern="1200" dirty="0" err="1"/>
            <a:t>tinggi</a:t>
          </a:r>
          <a:r>
            <a:rPr lang="en-ID" sz="1600" kern="1200" dirty="0"/>
            <a:t> </a:t>
          </a:r>
          <a:r>
            <a:rPr lang="en-ID" sz="1600" kern="1200" dirty="0" err="1"/>
            <a:t>dari</a:t>
          </a:r>
          <a:r>
            <a:rPr lang="en-ID" sz="1600" kern="1200" dirty="0"/>
            <a:t> </a:t>
          </a:r>
          <a:r>
            <a:rPr lang="en-ID" sz="1600" kern="1200" dirty="0" err="1"/>
            <a:t>hak</a:t>
          </a:r>
          <a:r>
            <a:rPr lang="en-ID" sz="1600" kern="1200" dirty="0"/>
            <a:t> yang </a:t>
          </a:r>
          <a:r>
            <a:rPr lang="en-ID" sz="1600" kern="1200" dirty="0" err="1"/>
            <a:t>seharusnya</a:t>
          </a:r>
          <a:r>
            <a:rPr lang="en-ID" sz="1600" kern="1200" dirty="0"/>
            <a:t> </a:t>
          </a:r>
          <a:r>
            <a:rPr lang="en-ID" sz="1600" kern="1200" dirty="0" err="1"/>
            <a:t>didapatkan</a:t>
          </a:r>
          <a:r>
            <a:rPr lang="en-ID" sz="1600" kern="1200" dirty="0"/>
            <a:t> oleh </a:t>
          </a:r>
          <a:r>
            <a:rPr lang="en-ID" sz="1600" kern="1200" dirty="0" err="1"/>
            <a:t>peserta</a:t>
          </a:r>
          <a:r>
            <a:rPr lang="en-ID" sz="1600" kern="1200" dirty="0"/>
            <a:t>, </a:t>
          </a:r>
          <a:r>
            <a:rPr lang="en-ID" sz="1600" kern="1200" dirty="0" err="1"/>
            <a:t>termasuk</a:t>
          </a:r>
          <a:r>
            <a:rPr lang="en-ID" sz="1600" kern="1200" dirty="0"/>
            <a:t> </a:t>
          </a:r>
          <a:r>
            <a:rPr lang="en-ID" sz="1600" kern="1200" dirty="0" err="1"/>
            <a:t>rawat</a:t>
          </a:r>
          <a:r>
            <a:rPr lang="en-ID" sz="1600" kern="1200" dirty="0"/>
            <a:t> </a:t>
          </a:r>
          <a:r>
            <a:rPr lang="en-ID" sz="1600" kern="1200" dirty="0" err="1"/>
            <a:t>jalan</a:t>
          </a:r>
          <a:r>
            <a:rPr lang="en-ID" sz="1600" kern="1200" dirty="0"/>
            <a:t> </a:t>
          </a:r>
          <a:r>
            <a:rPr lang="en-ID" sz="1600" kern="1200" dirty="0" err="1"/>
            <a:t>eksekutif</a:t>
          </a:r>
          <a:r>
            <a:rPr lang="en-ID" sz="1600" kern="1200" dirty="0"/>
            <a:t> dan </a:t>
          </a:r>
          <a:r>
            <a:rPr lang="en-ID" sz="1600" kern="1200" dirty="0" err="1"/>
            <a:t>kenaikan</a:t>
          </a:r>
          <a:r>
            <a:rPr lang="en-ID" sz="1600" kern="1200" dirty="0"/>
            <a:t> </a:t>
          </a:r>
          <a:r>
            <a:rPr lang="en-ID" sz="1600" kern="1200" dirty="0" err="1"/>
            <a:t>kelas</a:t>
          </a:r>
          <a:r>
            <a:rPr lang="en-ID" sz="1600" kern="1200" dirty="0"/>
            <a:t> </a:t>
          </a:r>
          <a:r>
            <a:rPr lang="en-ID" sz="1600" kern="1200" dirty="0" err="1"/>
            <a:t>perawatan</a:t>
          </a:r>
          <a:r>
            <a:rPr lang="en-ID" sz="1600" kern="1200" dirty="0"/>
            <a:t> </a:t>
          </a:r>
          <a:r>
            <a:rPr lang="en-ID" sz="1600" kern="1200" dirty="0" err="1"/>
            <a:t>inap</a:t>
          </a:r>
          <a:endParaRPr lang="en-ID" sz="1600" kern="1200" dirty="0"/>
        </a:p>
      </dsp:txBody>
      <dsp:txXfrm>
        <a:off x="0" y="4309000"/>
        <a:ext cx="10744200" cy="1193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A4D1-D58C-4B3A-89E6-101886E6E0EF}">
      <dsp:nvSpPr>
        <dsp:cNvPr id="0" name=""/>
        <dsp:cNvSpPr/>
      </dsp:nvSpPr>
      <dsp:spPr>
        <a:xfrm rot="5400000">
          <a:off x="875069" y="672691"/>
          <a:ext cx="650468" cy="10823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5CAB96-4A75-43D0-8B5E-0588935F67FD}">
      <dsp:nvSpPr>
        <dsp:cNvPr id="0" name=""/>
        <dsp:cNvSpPr/>
      </dsp:nvSpPr>
      <dsp:spPr>
        <a:xfrm>
          <a:off x="766490" y="996085"/>
          <a:ext cx="977164" cy="85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Kelas 3</a:t>
          </a:r>
        </a:p>
      </dsp:txBody>
      <dsp:txXfrm>
        <a:off x="766490" y="996085"/>
        <a:ext cx="977164" cy="856542"/>
      </dsp:txXfrm>
    </dsp:sp>
    <dsp:sp modelId="{EC266F4D-3B31-44D5-947F-CCD79B84E0EA}">
      <dsp:nvSpPr>
        <dsp:cNvPr id="0" name=""/>
        <dsp:cNvSpPr/>
      </dsp:nvSpPr>
      <dsp:spPr>
        <a:xfrm>
          <a:off x="1559284" y="593006"/>
          <a:ext cx="184370" cy="18437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AA3B2E-67DA-4F97-B2DD-9C81A69239A1}">
      <dsp:nvSpPr>
        <dsp:cNvPr id="0" name=""/>
        <dsp:cNvSpPr/>
      </dsp:nvSpPr>
      <dsp:spPr>
        <a:xfrm rot="5400000">
          <a:off x="2071309" y="376680"/>
          <a:ext cx="650468" cy="10823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643737-7339-4A14-A17D-21BB79CE4ABC}">
      <dsp:nvSpPr>
        <dsp:cNvPr id="0" name=""/>
        <dsp:cNvSpPr/>
      </dsp:nvSpPr>
      <dsp:spPr>
        <a:xfrm>
          <a:off x="1962730" y="700074"/>
          <a:ext cx="977164" cy="85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Kelas 2</a:t>
          </a:r>
        </a:p>
      </dsp:txBody>
      <dsp:txXfrm>
        <a:off x="1962730" y="700074"/>
        <a:ext cx="977164" cy="856542"/>
      </dsp:txXfrm>
    </dsp:sp>
    <dsp:sp modelId="{054DA8DB-72DD-4F64-852D-7D0D6B11247A}">
      <dsp:nvSpPr>
        <dsp:cNvPr id="0" name=""/>
        <dsp:cNvSpPr/>
      </dsp:nvSpPr>
      <dsp:spPr>
        <a:xfrm>
          <a:off x="2755524" y="296996"/>
          <a:ext cx="184370" cy="18437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E872A1-7CD9-454B-B465-140C4DB9F3FC}">
      <dsp:nvSpPr>
        <dsp:cNvPr id="0" name=""/>
        <dsp:cNvSpPr/>
      </dsp:nvSpPr>
      <dsp:spPr>
        <a:xfrm rot="5400000">
          <a:off x="3267550" y="80670"/>
          <a:ext cx="650468" cy="10823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00CC9A-A8FA-4733-8CC8-A6E01AA9185B}">
      <dsp:nvSpPr>
        <dsp:cNvPr id="0" name=""/>
        <dsp:cNvSpPr/>
      </dsp:nvSpPr>
      <dsp:spPr>
        <a:xfrm>
          <a:off x="3158970" y="404063"/>
          <a:ext cx="977164" cy="85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Kelas 1</a:t>
          </a:r>
        </a:p>
      </dsp:txBody>
      <dsp:txXfrm>
        <a:off x="3158970" y="404063"/>
        <a:ext cx="977164" cy="856542"/>
      </dsp:txXfrm>
    </dsp:sp>
    <dsp:sp modelId="{F0FC38C2-62EA-462E-87E9-D29993CCC64E}">
      <dsp:nvSpPr>
        <dsp:cNvPr id="0" name=""/>
        <dsp:cNvSpPr/>
      </dsp:nvSpPr>
      <dsp:spPr>
        <a:xfrm>
          <a:off x="3951764" y="985"/>
          <a:ext cx="184370" cy="18437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292094-FDCE-4CDA-ADFC-537FBB36FBAF}">
      <dsp:nvSpPr>
        <dsp:cNvPr id="0" name=""/>
        <dsp:cNvSpPr/>
      </dsp:nvSpPr>
      <dsp:spPr>
        <a:xfrm rot="5400000">
          <a:off x="4463790" y="-215340"/>
          <a:ext cx="650468" cy="10823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23F4F-4C3C-4C56-9B10-F6C23292AD4A}">
      <dsp:nvSpPr>
        <dsp:cNvPr id="0" name=""/>
        <dsp:cNvSpPr/>
      </dsp:nvSpPr>
      <dsp:spPr>
        <a:xfrm>
          <a:off x="4355211" y="108053"/>
          <a:ext cx="977164" cy="85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000" kern="1200" dirty="0"/>
            <a:t>Kelas VIP</a:t>
          </a:r>
        </a:p>
      </dsp:txBody>
      <dsp:txXfrm>
        <a:off x="4355211" y="108053"/>
        <a:ext cx="977164" cy="856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A4D1-D58C-4B3A-89E6-101886E6E0EF}">
      <dsp:nvSpPr>
        <dsp:cNvPr id="0" name=""/>
        <dsp:cNvSpPr/>
      </dsp:nvSpPr>
      <dsp:spPr>
        <a:xfrm rot="5400000">
          <a:off x="483094" y="82871"/>
          <a:ext cx="669716" cy="111439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5CAB96-4A75-43D0-8B5E-0588935F67FD}">
      <dsp:nvSpPr>
        <dsp:cNvPr id="0" name=""/>
        <dsp:cNvSpPr/>
      </dsp:nvSpPr>
      <dsp:spPr>
        <a:xfrm>
          <a:off x="371302" y="415834"/>
          <a:ext cx="1006079" cy="88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/>
            <a:t>Rawat Jalan </a:t>
          </a:r>
          <a:r>
            <a:rPr lang="en-ID" sz="1600" kern="1200" dirty="0" err="1"/>
            <a:t>Standar</a:t>
          </a:r>
          <a:endParaRPr lang="en-ID" sz="1600" kern="1200" dirty="0"/>
        </a:p>
      </dsp:txBody>
      <dsp:txXfrm>
        <a:off x="371302" y="415834"/>
        <a:ext cx="1006079" cy="881888"/>
      </dsp:txXfrm>
    </dsp:sp>
    <dsp:sp modelId="{EC266F4D-3B31-44D5-947F-CCD79B84E0EA}">
      <dsp:nvSpPr>
        <dsp:cNvPr id="0" name=""/>
        <dsp:cNvSpPr/>
      </dsp:nvSpPr>
      <dsp:spPr>
        <a:xfrm>
          <a:off x="1187555" y="828"/>
          <a:ext cx="189826" cy="1898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AA3B2E-67DA-4F97-B2DD-9C81A69239A1}">
      <dsp:nvSpPr>
        <dsp:cNvPr id="0" name=""/>
        <dsp:cNvSpPr/>
      </dsp:nvSpPr>
      <dsp:spPr>
        <a:xfrm rot="5400000">
          <a:off x="1714732" y="-221898"/>
          <a:ext cx="669716" cy="111439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643737-7339-4A14-A17D-21BB79CE4ABC}">
      <dsp:nvSpPr>
        <dsp:cNvPr id="0" name=""/>
        <dsp:cNvSpPr/>
      </dsp:nvSpPr>
      <dsp:spPr>
        <a:xfrm>
          <a:off x="1602940" y="111064"/>
          <a:ext cx="1006079" cy="881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/>
            <a:t>Rawat Jalan </a:t>
          </a:r>
          <a:r>
            <a:rPr lang="en-ID" sz="1600" kern="1200" dirty="0" err="1"/>
            <a:t>Eksekutif</a:t>
          </a:r>
          <a:endParaRPr lang="en-ID" sz="1600" kern="1200" dirty="0"/>
        </a:p>
      </dsp:txBody>
      <dsp:txXfrm>
        <a:off x="1602940" y="111064"/>
        <a:ext cx="1006079" cy="88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55D89-3397-467E-8684-E37CE90BED91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0A8C-321E-4744-A3B5-E8A19BFE6D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01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3A5685-494B-4537-B05E-DE172F65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Menilik</a:t>
            </a:r>
            <a:r>
              <a:rPr lang="en-US" b="0" dirty="0"/>
              <a:t> pada </a:t>
            </a:r>
            <a:r>
              <a:rPr lang="en-US" b="0" dirty="0" err="1"/>
              <a:t>definisi</a:t>
            </a:r>
            <a:r>
              <a:rPr lang="en-US" b="0" dirty="0"/>
              <a:t> WHO, </a:t>
            </a:r>
            <a:r>
              <a:rPr lang="en-US" b="0" dirty="0" err="1"/>
              <a:t>kebutuhan</a:t>
            </a:r>
            <a:r>
              <a:rPr lang="en-US" b="0" dirty="0"/>
              <a:t> </a:t>
            </a:r>
            <a:r>
              <a:rPr lang="en-US" b="0" dirty="0" err="1"/>
              <a:t>dasar</a:t>
            </a:r>
            <a:r>
              <a:rPr lang="en-US" b="0" dirty="0"/>
              <a:t> </a:t>
            </a:r>
            <a:r>
              <a:rPr lang="en-US" b="0" dirty="0" err="1"/>
              <a:t>kesehatan</a:t>
            </a:r>
            <a:r>
              <a:rPr lang="en-US" b="0" dirty="0"/>
              <a:t> ( basic health needs)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esensial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menghilangkan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gangguan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didasari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epidemiologi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determinannya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siklus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sz="2400" b="0" kern="1200" baseline="0" dirty="0">
              <a:solidFill>
                <a:srgbClr val="000000"/>
              </a:solidFill>
              <a:latin typeface="Avenir Next LT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Pemenuhan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perorangan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JKN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tools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pemenuhan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sisi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kern="1200" baseline="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perorangan</a:t>
            </a:r>
            <a:r>
              <a:rPr lang="en-US" sz="2400" b="0" kern="1200" baseline="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D" b="0" dirty="0"/>
          </a:p>
        </p:txBody>
      </p:sp>
    </p:spTree>
    <p:extLst>
      <p:ext uri="{BB962C8B-B14F-4D97-AF65-F5344CB8AC3E}">
        <p14:creationId xmlns:p14="http://schemas.microsoft.com/office/powerpoint/2010/main" val="283178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F26B-E629-49E5-AC93-4086D931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C710-A462-47AC-8A08-8C084953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7DC8-BED4-4524-8628-C5BEFD0D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0E18-4A0F-4516-BBC2-6C87575D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34E9-98DC-4811-A345-376C6A2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D9E-0C96-403D-A0B1-B7C8539F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F7C5E-4C5C-4FAA-AB16-C27DBA02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394D-A864-448A-B6B6-535F3992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DA13-BD51-4280-864F-FBBD2204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0DF4-987D-41DB-8766-8A1E979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8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407C1-8C8F-4769-913D-803031F19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D45A9-28DB-4E36-9AEE-AA499AAF2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C780-E9BC-43B2-9AD5-283F4FE5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F6DB-245A-4B81-B28E-667DC47F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D458-F21B-4B46-B055-1A041401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48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D000-71A5-42EC-9C56-528FC80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8B270-B1E2-4F68-AE1D-C56B225F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5DC2-453F-4135-BED0-E24F8F069361}" type="datetime1">
              <a:rPr lang="en-US" noProof="0" smtClean="0"/>
              <a:pPr/>
              <a:t>5/24/2021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A5439-CD64-4212-A4CB-BFFB2410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23AE7-B5DE-4DED-A69D-83CD406B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35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8E8-5E39-431A-8719-79B0058C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5F81-7D2F-4A82-91BD-D8888DDC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F814-9903-4403-A836-193A644D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3E3F-5ABA-472E-AF55-6CA0019A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C9D4-66FC-4CEE-890E-C7E2AB15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7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AC12-F99B-4107-B612-2C4883F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7466-FCEB-4DBD-B575-7A4908CD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29E-BBE2-41D9-A7BE-734A299B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0828-E44A-41A2-BA29-B93643C9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C1E2-8BB5-436A-85AE-43F78E04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1DD6-0A87-4876-982D-83204998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6AE-E064-4F33-9FFF-438B4E57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D4A19-1677-4E25-A5F9-572B0056D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25A9-48C4-48AF-BCC7-07770C9D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34EA8-403E-413F-B641-CFA423E0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1E5F-BD00-4EE6-9B00-CA405F06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05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A9A3-5BC3-400E-9747-9C610E9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1C47-E156-4E4E-AC90-B051386A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BE292-0D51-4786-A71B-E17CB011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273B-8F34-464F-8B48-BF5ADBDFE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81DF-F085-45D0-833D-7FBCCC881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D1EBC-CDB9-4606-B0C7-655AEE88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DA4D0-D33E-4C0A-9F1F-FEC9E75F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B27EC-DB16-4621-BF13-9D56078F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7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B58-35B6-41E0-B429-0FCF4F6F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1B352-0354-4394-920C-F568E6CD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0C2E7-9C93-4D7B-8B54-EC9DED02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9A72-2625-4995-8587-64527FCB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1B5B2-D3F9-48D4-A6F9-D8E9A10F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3F893-19DF-45DD-9505-8DCE6142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D25C-C32E-41F0-BE38-4DE548F6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0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BA5C-DECF-44DC-B51E-5A4F487F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F08C-6211-4505-B410-B4CAA337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A66C-5DC7-4FDB-B69A-259B445E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345E-06BF-4E77-9DAF-2821957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34EE-444C-4230-BFBE-0CE84669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68B13-2F30-43B3-85BA-D2667161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6770-5B6E-4C8C-8310-09E51AD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0D140-7CF2-418A-91E6-DB0AA301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5F17-097F-406D-94CB-527DE307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938B-83B9-42FE-BF52-E3282D07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8EF7A-9208-44F1-82E0-DDAB716E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74A93-D8F8-4035-BEAC-0B51B788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7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C1FC5-42D2-40C6-8F70-7971E4C6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AA86-2DC2-4C9F-A047-378E2EE9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EE37-D91F-44E3-9681-36816C33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EA40-BBF0-446E-8B2B-F85967FF132F}" type="datetimeFigureOut">
              <a:rPr lang="en-ID" smtClean="0"/>
              <a:t>24/05/2021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D7F6-2B33-45CD-A65F-7272C160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C744-886A-42D1-80F0-098CF8A5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14B7-8001-4F01-8A43-1FA75C8095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28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E34E-7DEA-4C7A-B33F-E8EE50E9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42" y="1802193"/>
            <a:ext cx="943694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  </a:t>
            </a:r>
            <a:r>
              <a:rPr lang="en-ID" b="1" dirty="0"/>
              <a:t>Update </a:t>
            </a:r>
            <a:r>
              <a:rPr lang="en-ID" b="1" dirty="0" err="1" smtClean="0"/>
              <a:t>Persiapan</a:t>
            </a:r>
            <a:r>
              <a:rPr lang="en-ID" b="1" dirty="0" smtClean="0"/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Manfaat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bg1">
                    <a:lumMod val="10000"/>
                  </a:schemeClr>
                </a:solidFill>
              </a:rPr>
              <a:t>JKN </a:t>
            </a:r>
            <a:r>
              <a:rPr lang="en-US" sz="4400" b="1" dirty="0" err="1">
                <a:solidFill>
                  <a:schemeClr val="bg1">
                    <a:lumMod val="10000"/>
                  </a:schemeClr>
                </a:solidFill>
              </a:rPr>
              <a:t>berbasis</a:t>
            </a:r>
            <a:r>
              <a:rPr lang="en-US" sz="4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10000"/>
                  </a:schemeClr>
                </a:solidFill>
              </a:rPr>
              <a:t>Kebutuhan</a:t>
            </a:r>
            <a:r>
              <a:rPr lang="en-US" sz="4400" b="1" dirty="0">
                <a:solidFill>
                  <a:schemeClr val="bg1">
                    <a:lumMod val="10000"/>
                  </a:schemeClr>
                </a:solidFill>
              </a:rPr>
              <a:t> Dasar </a:t>
            </a:r>
            <a:r>
              <a:rPr lang="en-US" sz="4400" b="1" dirty="0" err="1">
                <a:solidFill>
                  <a:schemeClr val="bg1">
                    <a:lumMod val="10000"/>
                  </a:schemeClr>
                </a:solidFill>
              </a:rPr>
              <a:t>Kesehatan</a:t>
            </a:r>
            <a:r>
              <a:rPr lang="en-US" sz="4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(KDK)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dan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Koordinasi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Antar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Penyelenggara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Jaminan</a:t>
            </a:r>
            <a:r>
              <a:rPr lang="en-US" sz="44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bg1">
                    <a:lumMod val="10000"/>
                  </a:schemeClr>
                </a:solidFill>
              </a:rPr>
              <a:t>Kesehatan</a:t>
            </a:r>
            <a:r>
              <a:rPr lang="en-ID" b="1" dirty="0"/>
              <a:t/>
            </a:r>
            <a:br>
              <a:rPr lang="en-ID" b="1" dirty="0"/>
            </a:br>
            <a:endParaRPr lang="en-ID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E5322-3E46-45DD-A300-C5C25CF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4DA1-0B14-4D78-83A8-5593F69A4731}"/>
              </a:ext>
            </a:extLst>
          </p:cNvPr>
          <p:cNvSpPr txBox="1"/>
          <p:nvPr/>
        </p:nvSpPr>
        <p:spPr>
          <a:xfrm>
            <a:off x="2842198" y="5125244"/>
            <a:ext cx="670301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Pusat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Pembiayaan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dan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Jaminan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Kesehatan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Sekretariat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Jenderal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schemeClr val="bg1">
                    <a:lumMod val="10000"/>
                  </a:schemeClr>
                </a:solidFill>
              </a:rPr>
              <a:t>Kementerian</a:t>
            </a:r>
            <a:r>
              <a:rPr lang="en-US" sz="2800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Kesehatan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25 Mei 2021</a:t>
            </a:r>
            <a:endParaRPr lang="ru-RU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C957C-6127-4D43-B39C-36EFAC555C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84823"/>
            <a:ext cx="1929429" cy="83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A2524-C734-4E83-A160-1223B8315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480" y="151827"/>
            <a:ext cx="1654464" cy="7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82D7-1EA9-4C74-9500-10E46581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Dasar Hukum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1CB3BB-8943-4D8A-902A-9F9AEC6F2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79620"/>
              </p:ext>
            </p:extLst>
          </p:nvPr>
        </p:nvGraphicFramePr>
        <p:xfrm>
          <a:off x="838200" y="1162877"/>
          <a:ext cx="10744200" cy="550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5465305-EAD2-4F5A-8DDD-2B476DA2E305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473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440D-7B08-410D-A677-97CF7A0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49"/>
            <a:ext cx="10515600" cy="1061555"/>
          </a:xfrm>
        </p:spPr>
        <p:txBody>
          <a:bodyPr>
            <a:noAutofit/>
          </a:bodyPr>
          <a:lstStyle/>
          <a:p>
            <a:pPr algn="ctr"/>
            <a:r>
              <a:rPr lang="en-ID" sz="3600" b="1" dirty="0" err="1"/>
              <a:t>Koordinasi</a:t>
            </a:r>
            <a:r>
              <a:rPr lang="en-ID" sz="3600" b="1" dirty="0"/>
              <a:t> </a:t>
            </a:r>
            <a:r>
              <a:rPr lang="en-ID" sz="3600" b="1" dirty="0" err="1"/>
              <a:t>Penyelenggaraan</a:t>
            </a:r>
            <a:r>
              <a:rPr lang="en-ID" sz="3600" b="1" dirty="0"/>
              <a:t> JKN </a:t>
            </a:r>
            <a:r>
              <a:rPr lang="en-ID" sz="3600" b="1" dirty="0" err="1"/>
              <a:t>dengan</a:t>
            </a:r>
            <a:r>
              <a:rPr lang="en-ID" sz="3600" b="1" dirty="0"/>
              <a:t> </a:t>
            </a:r>
            <a:r>
              <a:rPr lang="en-ID" sz="3600" b="1" dirty="0" err="1"/>
              <a:t>Asuransi</a:t>
            </a:r>
            <a:r>
              <a:rPr lang="en-ID" sz="3600" b="1" dirty="0"/>
              <a:t> </a:t>
            </a:r>
            <a:r>
              <a:rPr lang="en-ID" sz="3600" b="1" dirty="0" err="1"/>
              <a:t>Swasta</a:t>
            </a:r>
            <a:r>
              <a:rPr lang="en-ID" sz="3600" b="1" dirty="0"/>
              <a:t> yang di </a:t>
            </a:r>
            <a:r>
              <a:rPr lang="en-ID" sz="3600" b="1" dirty="0" err="1"/>
              <a:t>atur</a:t>
            </a:r>
            <a:r>
              <a:rPr lang="en-ID" sz="3600" b="1" dirty="0"/>
              <a:t> </a:t>
            </a:r>
            <a:r>
              <a:rPr lang="en-ID" sz="3600" b="1" dirty="0" err="1"/>
              <a:t>saat</a:t>
            </a:r>
            <a:r>
              <a:rPr lang="en-ID" sz="3600" b="1" dirty="0"/>
              <a:t> </a:t>
            </a:r>
            <a:r>
              <a:rPr lang="en-ID" sz="3600" b="1" dirty="0" err="1"/>
              <a:t>ini</a:t>
            </a:r>
            <a:r>
              <a:rPr lang="en-ID" sz="3600" b="1" dirty="0"/>
              <a:t> (</a:t>
            </a:r>
            <a:r>
              <a:rPr lang="en-ID" sz="3600" b="1" dirty="0" err="1"/>
              <a:t>Permenkes</a:t>
            </a:r>
            <a:r>
              <a:rPr lang="en-ID" sz="3600" b="1" dirty="0"/>
              <a:t> 51/2018)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299565-B3B3-4A15-8377-E0E451A8BD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2853" y="3344447"/>
          <a:ext cx="5991497" cy="185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B3AE8A-F855-45E0-AF7A-51D1035C637F}"/>
              </a:ext>
            </a:extLst>
          </p:cNvPr>
          <p:cNvSpPr txBox="1"/>
          <p:nvPr/>
        </p:nvSpPr>
        <p:spPr>
          <a:xfrm>
            <a:off x="1084361" y="3125011"/>
            <a:ext cx="12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Selisih</a:t>
            </a:r>
            <a:r>
              <a:rPr lang="en-ID" dirty="0"/>
              <a:t> Tarif </a:t>
            </a:r>
          </a:p>
          <a:p>
            <a:pPr algn="ctr"/>
            <a:r>
              <a:rPr lang="en-ID" dirty="0"/>
              <a:t>INA CBG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FBD08562-C761-4BC0-A02D-66732EBC07F7}"/>
              </a:ext>
            </a:extLst>
          </p:cNvPr>
          <p:cNvSpPr/>
          <p:nvPr/>
        </p:nvSpPr>
        <p:spPr>
          <a:xfrm rot="20211686">
            <a:off x="1677323" y="3674088"/>
            <a:ext cx="951005" cy="326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E971C-DB06-45CB-BF68-90678E0DD272}"/>
              </a:ext>
            </a:extLst>
          </p:cNvPr>
          <p:cNvSpPr txBox="1"/>
          <p:nvPr/>
        </p:nvSpPr>
        <p:spPr>
          <a:xfrm>
            <a:off x="2632367" y="2711930"/>
            <a:ext cx="12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Selisih</a:t>
            </a:r>
            <a:r>
              <a:rPr lang="en-ID" dirty="0"/>
              <a:t> Tarif </a:t>
            </a:r>
          </a:p>
          <a:p>
            <a:r>
              <a:rPr lang="en-ID" dirty="0"/>
              <a:t>INA CBG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2E8EB-B82A-4EF0-B0BA-45B8353CE0A4}"/>
              </a:ext>
            </a:extLst>
          </p:cNvPr>
          <p:cNvSpPr txBox="1"/>
          <p:nvPr/>
        </p:nvSpPr>
        <p:spPr>
          <a:xfrm>
            <a:off x="3922720" y="2294469"/>
            <a:ext cx="1974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Max 75% </a:t>
            </a:r>
            <a:r>
              <a:rPr lang="en-ID" dirty="0" err="1"/>
              <a:t>dari</a:t>
            </a:r>
            <a:r>
              <a:rPr lang="en-ID" dirty="0"/>
              <a:t> Tarif </a:t>
            </a:r>
          </a:p>
          <a:p>
            <a:r>
              <a:rPr lang="en-ID" dirty="0"/>
              <a:t>INA CBG Kelas I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316F33D9-2B7B-4E66-A4BC-987251720580}"/>
              </a:ext>
            </a:extLst>
          </p:cNvPr>
          <p:cNvSpPr/>
          <p:nvPr/>
        </p:nvSpPr>
        <p:spPr>
          <a:xfrm rot="20038367">
            <a:off x="2864496" y="3343569"/>
            <a:ext cx="951005" cy="326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78A0A1FB-64B3-4FB4-803B-94F0D1F01A13}"/>
              </a:ext>
            </a:extLst>
          </p:cNvPr>
          <p:cNvSpPr/>
          <p:nvPr/>
        </p:nvSpPr>
        <p:spPr>
          <a:xfrm rot="19809330">
            <a:off x="4037702" y="3003057"/>
            <a:ext cx="951005" cy="326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05B8B642-7F5A-4692-9AFE-98156ADBD6D5}"/>
              </a:ext>
            </a:extLst>
          </p:cNvPr>
          <p:cNvGraphicFramePr>
            <a:graphicFrameLocks/>
          </p:cNvGraphicFramePr>
          <p:nvPr/>
        </p:nvGraphicFramePr>
        <p:xfrm>
          <a:off x="7580510" y="3344447"/>
          <a:ext cx="2869777" cy="129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A49A2B4-CA79-4252-B1C9-BF1064BA378B}"/>
              </a:ext>
            </a:extLst>
          </p:cNvPr>
          <p:cNvSpPr/>
          <p:nvPr/>
        </p:nvSpPr>
        <p:spPr>
          <a:xfrm rot="20211686">
            <a:off x="8223489" y="3088571"/>
            <a:ext cx="951005" cy="326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434B3-80A8-4068-B3D6-45797FDFC665}"/>
              </a:ext>
            </a:extLst>
          </p:cNvPr>
          <p:cNvSpPr txBox="1"/>
          <p:nvPr/>
        </p:nvSpPr>
        <p:spPr>
          <a:xfrm>
            <a:off x="7819038" y="2545534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Max </a:t>
            </a:r>
            <a:r>
              <a:rPr lang="en-ID" dirty="0" err="1"/>
              <a:t>Rp</a:t>
            </a:r>
            <a:r>
              <a:rPr lang="en-ID" dirty="0"/>
              <a:t>. 400.000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21551-EF73-41BD-B4C5-07C103389D61}"/>
              </a:ext>
            </a:extLst>
          </p:cNvPr>
          <p:cNvSpPr txBox="1"/>
          <p:nvPr/>
        </p:nvSpPr>
        <p:spPr>
          <a:xfrm>
            <a:off x="838200" y="1803783"/>
            <a:ext cx="5265352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Pembayaran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Selisih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Naik Kelas Rawat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Inap</a:t>
            </a:r>
            <a:endParaRPr lang="en-ID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A7E59-EFBF-447F-A4FF-94D7B040ED1F}"/>
              </a:ext>
            </a:extLst>
          </p:cNvPr>
          <p:cNvSpPr txBox="1"/>
          <p:nvPr/>
        </p:nvSpPr>
        <p:spPr>
          <a:xfrm>
            <a:off x="6789129" y="1803783"/>
            <a:ext cx="5086392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Pembayaran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Selisih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biaya</a:t>
            </a:r>
            <a:r>
              <a:rPr lang="en-ID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Rawat Jalan </a:t>
            </a:r>
            <a:r>
              <a:rPr lang="en-ID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Eksekutif</a:t>
            </a:r>
            <a:endParaRPr lang="en-ID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0FFB0-38EC-4ACA-937A-394BBAA0CEEE}"/>
              </a:ext>
            </a:extLst>
          </p:cNvPr>
          <p:cNvSpPr txBox="1"/>
          <p:nvPr/>
        </p:nvSpPr>
        <p:spPr>
          <a:xfrm>
            <a:off x="344260" y="5339804"/>
            <a:ext cx="11503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Fasilitas</a:t>
            </a:r>
            <a:r>
              <a:rPr lang="en-ID" dirty="0"/>
              <a:t> Kesehatan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Pimpinan</a:t>
            </a:r>
            <a:r>
              <a:rPr lang="en-ID" dirty="0"/>
              <a:t> RS, </a:t>
            </a:r>
            <a:r>
              <a:rPr lang="en-ID" dirty="0" err="1"/>
              <a:t>Kepala</a:t>
            </a:r>
            <a:r>
              <a:rPr lang="en-ID" dirty="0"/>
              <a:t> Daerah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RS,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menginformasikannya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Peserta</a:t>
            </a:r>
            <a:endParaRPr lang="en-ID" dirty="0"/>
          </a:p>
          <a:p>
            <a:endParaRPr lang="en-ID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17BA1B3A-0DDD-4502-BB20-801E8232A705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89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CF44D-C956-4D24-813B-344428ED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5" y="175812"/>
            <a:ext cx="10112666" cy="787814"/>
          </a:xfrm>
        </p:spPr>
        <p:txBody>
          <a:bodyPr>
            <a:normAutofit fontScale="90000"/>
          </a:bodyPr>
          <a:lstStyle/>
          <a:p>
            <a:r>
              <a:rPr lang="en-ID" sz="4000" b="1" dirty="0" err="1" smtClean="0"/>
              <a:t>Kebijakan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ke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depan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Koordinasi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Antar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Penyelenggara</a:t>
            </a:r>
            <a:r>
              <a:rPr lang="en-ID" sz="4000" b="1" dirty="0" smtClean="0"/>
              <a:t> </a:t>
            </a:r>
            <a:r>
              <a:rPr lang="en-ID" sz="4000" b="1" dirty="0" err="1" smtClean="0"/>
              <a:t>Jaminan</a:t>
            </a:r>
            <a:endParaRPr lang="en-ID" sz="4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294AC6-EF99-48CF-B0E0-F0B319F0D674}"/>
              </a:ext>
            </a:extLst>
          </p:cNvPr>
          <p:cNvSpPr/>
          <p:nvPr/>
        </p:nvSpPr>
        <p:spPr>
          <a:xfrm>
            <a:off x="639415" y="1891579"/>
            <a:ext cx="2842592" cy="3879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D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Implementasi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Kebijakan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Baru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</a:t>
            </a:r>
          </a:p>
          <a:p>
            <a:pPr>
              <a:spcAft>
                <a:spcPts val="600"/>
              </a:spcAft>
            </a:pPr>
            <a:endParaRPr lang="en-ID" sz="11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D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Manfaat</a:t>
            </a: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JKN </a:t>
            </a:r>
            <a:r>
              <a:rPr lang="en-ID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berbasis</a:t>
            </a: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Kebutuhan</a:t>
            </a: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Dasar Kesehatan (KDK)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Kelas Rawat </a:t>
            </a:r>
            <a:r>
              <a:rPr lang="en-ID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Inap</a:t>
            </a: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Standar</a:t>
            </a:r>
            <a:r>
              <a:rPr lang="en-ID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(KRI)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53F736-7970-4BB2-AE3D-4BC06B7BF023}"/>
              </a:ext>
            </a:extLst>
          </p:cNvPr>
          <p:cNvSpPr/>
          <p:nvPr/>
        </p:nvSpPr>
        <p:spPr>
          <a:xfrm>
            <a:off x="4674704" y="2590923"/>
            <a:ext cx="2842592" cy="1958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i-FI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Naik kelas </a:t>
            </a:r>
            <a:r>
              <a:rPr lang="fi-FI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 KRI standar</a:t>
            </a:r>
            <a:endParaRPr lang="fi-FI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fi-FI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57188" indent="-357188">
              <a:spcAft>
                <a:spcPts val="600"/>
              </a:spcAft>
              <a:buFont typeface="+mj-lt"/>
              <a:buAutoNum type="arabicPeriod" startAt="2"/>
            </a:pPr>
            <a:r>
              <a:rPr lang="fi-FI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Naik Kelas Rajal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362E906-67BF-4377-BB37-14EDD98BFD8F}"/>
              </a:ext>
            </a:extLst>
          </p:cNvPr>
          <p:cNvSpPr/>
          <p:nvPr/>
        </p:nvSpPr>
        <p:spPr>
          <a:xfrm>
            <a:off x="3641035" y="3337771"/>
            <a:ext cx="728866" cy="11827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7B5F7-A741-4983-9602-9EBF4940B096}"/>
              </a:ext>
            </a:extLst>
          </p:cNvPr>
          <p:cNvSpPr txBox="1"/>
          <p:nvPr/>
        </p:nvSpPr>
        <p:spPr>
          <a:xfrm>
            <a:off x="3766933" y="1660746"/>
            <a:ext cx="7414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Terdapat</a:t>
            </a:r>
            <a:r>
              <a:rPr lang="en-ID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demand </a:t>
            </a: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dari</a:t>
            </a:r>
            <a:r>
              <a:rPr lang="en-ID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masyarakat</a:t>
            </a:r>
            <a:r>
              <a:rPr lang="en-ID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pada</a:t>
            </a:r>
            <a:r>
              <a:rPr lang="en-ID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dua</a:t>
            </a:r>
            <a:r>
              <a:rPr lang="en-ID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24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kondisi</a:t>
            </a:r>
            <a:endParaRPr lang="en-ID" sz="24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2555BD-166B-4E1D-9657-8F04D7394DC0}"/>
              </a:ext>
            </a:extLst>
          </p:cNvPr>
          <p:cNvSpPr/>
          <p:nvPr/>
        </p:nvSpPr>
        <p:spPr>
          <a:xfrm>
            <a:off x="8338932" y="2590923"/>
            <a:ext cx="2964068" cy="1958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i-FI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Pelayanan yang d</a:t>
            </a:r>
            <a:r>
              <a:rPr lang="fi-FI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ibatasi (restriksi</a:t>
            </a:r>
            <a:r>
              <a:rPr lang="fi-FI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>
              <a:spcAft>
                <a:spcPts val="600"/>
              </a:spcAft>
            </a:pPr>
            <a:endParaRPr lang="fi-FI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57188" indent="-357188">
              <a:spcAft>
                <a:spcPts val="600"/>
              </a:spcAft>
              <a:buFont typeface="+mj-lt"/>
              <a:buAutoNum type="arabicPeriod" startAt="2"/>
            </a:pPr>
            <a:r>
              <a:rPr lang="fi-FI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Pelayanan yang tidak Dijamin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545DE-71F9-4EE4-9926-C13879CB1E26}"/>
              </a:ext>
            </a:extLst>
          </p:cNvPr>
          <p:cNvSpPr txBox="1"/>
          <p:nvPr/>
        </p:nvSpPr>
        <p:spPr>
          <a:xfrm>
            <a:off x="4829592" y="5232886"/>
            <a:ext cx="2687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Area yang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dijamin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Asuransi</a:t>
            </a: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Kesehatan</a:t>
            </a: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Swasta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D" sz="1600" b="1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perlu</a:t>
            </a:r>
            <a:r>
              <a:rPr lang="en-ID" sz="1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ada</a:t>
            </a:r>
            <a:r>
              <a:rPr lang="en-ID" sz="1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oordinasi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antar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Penyelenggara</a:t>
            </a:r>
            <a:endParaRPr lang="en-ID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AD5C8-EB38-4339-A748-2A47D949CFCC}"/>
              </a:ext>
            </a:extLst>
          </p:cNvPr>
          <p:cNvSpPr txBox="1"/>
          <p:nvPr/>
        </p:nvSpPr>
        <p:spPr>
          <a:xfrm>
            <a:off x="8493820" y="5232886"/>
            <a:ext cx="268770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Area yang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dijamin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Asuransi</a:t>
            </a: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Kesehatan</a:t>
            </a:r>
            <a:r>
              <a:rPr lang="en-ID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Swasta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D" sz="1600" b="1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tidak</a:t>
            </a:r>
            <a:r>
              <a:rPr lang="en-ID" sz="1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b="1" dirty="0" err="1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perlu</a:t>
            </a:r>
            <a:r>
              <a:rPr lang="en-ID" sz="1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oordinasi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antar</a:t>
            </a:r>
            <a:r>
              <a:rPr lang="en-ID" sz="16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ID" sz="16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enyelenggara</a:t>
            </a:r>
            <a:endParaRPr lang="en-ID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34B7A5-F4D4-41CE-B659-CBA578F50EFC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952931" y="4786604"/>
            <a:ext cx="438538" cy="32657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9697617" y="4786604"/>
            <a:ext cx="438538" cy="326572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918C4B-F7D7-420F-BE36-DB012F9D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E1558-9F8A-4550-B525-6126F690B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9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F393E-9EFC-4352-8206-548D40B9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Agenda 2. </a:t>
            </a:r>
            <a:r>
              <a:rPr lang="en-US" sz="4400" b="1" dirty="0" err="1"/>
              <a:t>Penjelasan</a:t>
            </a:r>
            <a:r>
              <a:rPr lang="en-US" sz="4400" b="1" dirty="0"/>
              <a:t> </a:t>
            </a:r>
            <a:r>
              <a:rPr lang="en-US" sz="4400" b="1" dirty="0" err="1"/>
              <a:t>tentang</a:t>
            </a:r>
            <a:r>
              <a:rPr lang="en-US" sz="4400" b="1" dirty="0"/>
              <a:t> </a:t>
            </a:r>
            <a:r>
              <a:rPr lang="en-US" sz="4400" b="1" dirty="0" err="1"/>
              <a:t>persiapan</a:t>
            </a:r>
            <a:r>
              <a:rPr lang="en-US" sz="4400" b="1" dirty="0"/>
              <a:t> </a:t>
            </a:r>
            <a:r>
              <a:rPr lang="en-US" sz="4400" b="1" dirty="0" err="1" smtClean="0"/>
              <a:t>implementasi</a:t>
            </a:r>
            <a:r>
              <a:rPr lang="en-US" sz="4400" b="1" dirty="0" smtClean="0"/>
              <a:t> KDK </a:t>
            </a:r>
            <a:r>
              <a:rPr lang="en-US" sz="4400" b="1" dirty="0" err="1"/>
              <a:t>dalam</a:t>
            </a:r>
            <a:r>
              <a:rPr lang="en-US" sz="4400" b="1" dirty="0"/>
              <a:t> Program JKN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16914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3590A1-CCA3-46CF-9AC6-4128B1B041CD}"/>
              </a:ext>
            </a:extLst>
          </p:cNvPr>
          <p:cNvSpPr/>
          <p:nvPr/>
        </p:nvSpPr>
        <p:spPr>
          <a:xfrm>
            <a:off x="415273" y="1221362"/>
            <a:ext cx="11125200" cy="5027037"/>
          </a:xfrm>
          <a:prstGeom prst="roundRect">
            <a:avLst>
              <a:gd name="adj" fmla="val 868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40211F1-0A5D-4CF1-B6C6-2939D249CA81}"/>
              </a:ext>
            </a:extLst>
          </p:cNvPr>
          <p:cNvSpPr/>
          <p:nvPr/>
        </p:nvSpPr>
        <p:spPr>
          <a:xfrm>
            <a:off x="1698966" y="1035050"/>
            <a:ext cx="4384334" cy="2730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2B44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D1856E-14B8-4550-B5FA-8120B118E3F0}"/>
              </a:ext>
            </a:extLst>
          </p:cNvPr>
          <p:cNvSpPr txBox="1">
            <a:spLocks/>
          </p:cNvSpPr>
          <p:nvPr/>
        </p:nvSpPr>
        <p:spPr>
          <a:xfrm>
            <a:off x="533400" y="159268"/>
            <a:ext cx="11125200" cy="65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Latar</a:t>
            </a:r>
            <a:r>
              <a:rPr kumimoji="0" lang="en-ID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 </a:t>
            </a:r>
            <a:r>
              <a:rPr kumimoji="0" lang="en-ID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Belakang</a:t>
            </a:r>
            <a:endParaRPr kumimoji="0" lang="en-ID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EC347-838E-42E9-BB6F-0A1241C9EBB6}"/>
              </a:ext>
            </a:extLst>
          </p:cNvPr>
          <p:cNvSpPr txBox="1"/>
          <p:nvPr/>
        </p:nvSpPr>
        <p:spPr>
          <a:xfrm>
            <a:off x="415273" y="2447624"/>
            <a:ext cx="10391450" cy="36009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rgbClr val="FFFFFF"/>
                </a:solidFill>
                <a:latin typeface="Segoe UI"/>
              </a:rPr>
              <a:t>UU 40/2004 SJSN</a:t>
            </a:r>
          </a:p>
          <a:p>
            <a:pPr lvl="2"/>
            <a:r>
              <a:rPr lang="en-ID" dirty="0" err="1">
                <a:solidFill>
                  <a:srgbClr val="FFFFFF"/>
                </a:solidFill>
                <a:latin typeface="Segoe UI"/>
              </a:rPr>
              <a:t>Pasal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19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ayat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2:</a:t>
            </a:r>
          </a:p>
          <a:p>
            <a:pPr lvl="2"/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Jaminan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Kesehatan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diselenggarakan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agar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peserta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memperoleh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manfaat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pemeliharaan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kesehatan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dan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perlindungan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dalam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memenuhi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b="1" dirty="0" err="1">
                <a:solidFill>
                  <a:srgbClr val="FFFFFF"/>
                </a:solidFill>
                <a:latin typeface="Segoe UI"/>
              </a:rPr>
              <a:t>kebutuhan</a:t>
            </a:r>
            <a:r>
              <a:rPr lang="en-US" altLang="en-US" b="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b="1" dirty="0" err="1">
                <a:solidFill>
                  <a:srgbClr val="FFFFFF"/>
                </a:solidFill>
                <a:latin typeface="Segoe UI"/>
              </a:rPr>
              <a:t>dasar</a:t>
            </a:r>
            <a:r>
              <a:rPr lang="en-US" altLang="en-US" b="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b="1" dirty="0" err="1">
                <a:solidFill>
                  <a:srgbClr val="FFFFFF"/>
                </a:solidFill>
                <a:latin typeface="Segoe UI"/>
              </a:rPr>
              <a:t>kesehatan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.</a:t>
            </a:r>
          </a:p>
          <a:p>
            <a:pPr lvl="2"/>
            <a:r>
              <a:rPr lang="en-US" dirty="0" err="1">
                <a:solidFill>
                  <a:srgbClr val="FFFFFF"/>
                </a:solidFill>
                <a:latin typeface="Segoe UI"/>
              </a:rPr>
              <a:t>Pasal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22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ayat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1: </a:t>
            </a:r>
          </a:p>
          <a:p>
            <a:pPr lvl="2"/>
            <a:r>
              <a:rPr lang="en-US" dirty="0" err="1">
                <a:solidFill>
                  <a:srgbClr val="FFFFFF"/>
                </a:solidFill>
                <a:latin typeface="Segoe UI"/>
              </a:rPr>
              <a:t>manfaat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jaminan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kesehatan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bersifat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pelayanan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</a:rPr>
              <a:t>perseorangan</a:t>
            </a:r>
            <a:r>
              <a:rPr lang="en-US" altLang="en-US" i="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yang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mencakup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pelayanan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promotive,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preventif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kuratif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dan rehabilitative,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termasuk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obat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dan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bahan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medis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habis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pakai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 yang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</a:rPr>
              <a:t>diperlukan</a:t>
            </a:r>
            <a:r>
              <a:rPr lang="en-US" altLang="en-US" dirty="0">
                <a:solidFill>
                  <a:srgbClr val="FFFFFF"/>
                </a:solidFill>
                <a:latin typeface="Segoe UI"/>
              </a:rPr>
              <a:t>)</a:t>
            </a:r>
            <a:endParaRPr lang="en-US" dirty="0">
              <a:solidFill>
                <a:srgbClr val="FFFFFF"/>
              </a:solidFill>
              <a:latin typeface="Segoe UI"/>
            </a:endParaRPr>
          </a:p>
          <a:p>
            <a:pPr lvl="2"/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b="1" dirty="0" err="1">
                <a:solidFill>
                  <a:srgbClr val="FFFFFF"/>
                </a:solidFill>
                <a:latin typeface="Segoe UI"/>
              </a:rPr>
              <a:t>Perpres</a:t>
            </a:r>
            <a:r>
              <a:rPr lang="en-ID" b="1" dirty="0">
                <a:solidFill>
                  <a:srgbClr val="FFFFFF"/>
                </a:solidFill>
                <a:latin typeface="Segoe UI"/>
              </a:rPr>
              <a:t> 64/2020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Jaminan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Kesehatan </a:t>
            </a:r>
          </a:p>
          <a:p>
            <a:pPr marL="804863" lvl="1" indent="-347663"/>
            <a:r>
              <a:rPr lang="en-ID" dirty="0">
                <a:solidFill>
                  <a:srgbClr val="FFFFFF"/>
                </a:solidFill>
                <a:latin typeface="Segoe UI"/>
              </a:rPr>
              <a:t>	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Pasal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54: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untuk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keberlangsungan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pendanaan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JKN, Menteri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bersama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K/L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terkait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oragnisasi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profesi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dan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asosiasi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ID" dirty="0" err="1">
                <a:solidFill>
                  <a:srgbClr val="FFFFFF"/>
                </a:solidFill>
                <a:latin typeface="Segoe UI"/>
              </a:rPr>
              <a:t>faskes</a:t>
            </a:r>
            <a:r>
              <a:rPr lang="en-ID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melakukan</a:t>
            </a:r>
            <a:r>
              <a:rPr lang="en-US" altLang="en-US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peninjauan</a:t>
            </a:r>
            <a:r>
              <a:rPr lang="en-US" altLang="en-US" b="1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manfaat</a:t>
            </a:r>
            <a:r>
              <a:rPr lang="en-US" altLang="en-US" b="1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sesuai</a:t>
            </a:r>
            <a:r>
              <a:rPr lang="en-US" altLang="en-US" b="1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kebutuhan</a:t>
            </a:r>
            <a:r>
              <a:rPr lang="en-US" altLang="en-US" b="1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dasar</a:t>
            </a:r>
            <a:r>
              <a:rPr lang="en-US" altLang="en-US" b="1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b="1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kesehatan</a:t>
            </a:r>
            <a:r>
              <a:rPr lang="en-US" altLang="en-US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dan </a:t>
            </a:r>
            <a:r>
              <a:rPr lang="en-US" altLang="en-US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rawat</a:t>
            </a:r>
            <a:r>
              <a:rPr lang="en-US" altLang="en-US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inap</a:t>
            </a:r>
            <a:r>
              <a:rPr lang="en-US" altLang="en-US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kelas</a:t>
            </a:r>
            <a:r>
              <a:rPr lang="en-US" altLang="en-US" i="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standar</a:t>
            </a:r>
            <a:endParaRPr lang="en-ID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773B47-10B8-4184-B2DB-CD2B926D0208}"/>
              </a:ext>
            </a:extLst>
          </p:cNvPr>
          <p:cNvSpPr/>
          <p:nvPr/>
        </p:nvSpPr>
        <p:spPr>
          <a:xfrm rot="10800000" flipV="1">
            <a:off x="867229" y="1035050"/>
            <a:ext cx="8048170" cy="1160623"/>
          </a:xfrm>
          <a:custGeom>
            <a:avLst/>
            <a:gdLst>
              <a:gd name="connsiteX0" fmla="*/ 159239 w 1161142"/>
              <a:gd name="connsiteY0" fmla="*/ 1416050 h 1416050"/>
              <a:gd name="connsiteX1" fmla="*/ 951592 w 1161142"/>
              <a:gd name="connsiteY1" fmla="*/ 1416050 h 1416050"/>
              <a:gd name="connsiteX2" fmla="*/ 1001903 w 1161142"/>
              <a:gd name="connsiteY2" fmla="*/ 1416050 h 1416050"/>
              <a:gd name="connsiteX3" fmla="*/ 1161142 w 1161142"/>
              <a:gd name="connsiteY3" fmla="*/ 1416050 h 1416050"/>
              <a:gd name="connsiteX4" fmla="*/ 1161142 w 1161142"/>
              <a:gd name="connsiteY4" fmla="*/ 1256811 h 1416050"/>
              <a:gd name="connsiteX5" fmla="*/ 1161142 w 1161142"/>
              <a:gd name="connsiteY5" fmla="*/ 1206500 h 1416050"/>
              <a:gd name="connsiteX6" fmla="*/ 1161142 w 1161142"/>
              <a:gd name="connsiteY6" fmla="*/ 159239 h 1416050"/>
              <a:gd name="connsiteX7" fmla="*/ 1001903 w 1161142"/>
              <a:gd name="connsiteY7" fmla="*/ 0 h 1416050"/>
              <a:gd name="connsiteX8" fmla="*/ 159239 w 1161142"/>
              <a:gd name="connsiteY8" fmla="*/ 0 h 1416050"/>
              <a:gd name="connsiteX9" fmla="*/ 0 w 1161142"/>
              <a:gd name="connsiteY9" fmla="*/ 159239 h 1416050"/>
              <a:gd name="connsiteX10" fmla="*/ 0 w 1161142"/>
              <a:gd name="connsiteY10" fmla="*/ 1256811 h 1416050"/>
              <a:gd name="connsiteX11" fmla="*/ 159239 w 1161142"/>
              <a:gd name="connsiteY11" fmla="*/ 1416050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142" h="1416050">
                <a:moveTo>
                  <a:pt x="159239" y="1416050"/>
                </a:moveTo>
                <a:lnTo>
                  <a:pt x="951592" y="1416050"/>
                </a:lnTo>
                <a:lnTo>
                  <a:pt x="1001903" y="1416050"/>
                </a:lnTo>
                <a:lnTo>
                  <a:pt x="1161142" y="1416050"/>
                </a:lnTo>
                <a:lnTo>
                  <a:pt x="1161142" y="1256811"/>
                </a:lnTo>
                <a:lnTo>
                  <a:pt x="1161142" y="1206500"/>
                </a:lnTo>
                <a:lnTo>
                  <a:pt x="1161142" y="159239"/>
                </a:lnTo>
                <a:cubicBezTo>
                  <a:pt x="1161142" y="71294"/>
                  <a:pt x="1089848" y="0"/>
                  <a:pt x="1001903" y="0"/>
                </a:cubicBezTo>
                <a:lnTo>
                  <a:pt x="159239" y="0"/>
                </a:lnTo>
                <a:cubicBezTo>
                  <a:pt x="71294" y="0"/>
                  <a:pt x="0" y="71294"/>
                  <a:pt x="0" y="159239"/>
                </a:cubicBezTo>
                <a:lnTo>
                  <a:pt x="0" y="1256811"/>
                </a:lnTo>
                <a:cubicBezTo>
                  <a:pt x="0" y="1344756"/>
                  <a:pt x="71294" y="1416050"/>
                  <a:pt x="159239" y="1416050"/>
                </a:cubicBezTo>
                <a:close/>
              </a:path>
            </a:pathLst>
          </a:custGeom>
          <a:solidFill>
            <a:srgbClr val="F2B441"/>
          </a:solidFill>
          <a:ln w="12700" cap="flat" cmpd="sng" algn="ctr">
            <a:noFill/>
            <a:prstDash val="solid"/>
            <a:miter lim="800000"/>
          </a:ln>
          <a:effectLst>
            <a:outerShdw blurRad="6350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Amanah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Regulasi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UU 40/2004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tentang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SJSN dan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Perpres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64/2020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tentang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Perubahan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Kedua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atas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Perpres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82/2018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ttg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Jaminan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Kesehatan </a:t>
            </a:r>
            <a:endParaRPr kumimoji="0" lang="en-ID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4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19795" y="869070"/>
            <a:ext cx="9759170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Definisi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Kebutuhan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Dasar Kesehatan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-19878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43592" cy="3482396"/>
            <a:chOff x="518433" y="1822122"/>
            <a:chExt cx="443592" cy="34823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8221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90548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988856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0E70A-D6C3-4BE4-B5C8-EA45F0513847}"/>
              </a:ext>
            </a:extLst>
          </p:cNvPr>
          <p:cNvSpPr txBox="1"/>
          <p:nvPr/>
        </p:nvSpPr>
        <p:spPr>
          <a:xfrm>
            <a:off x="1280158" y="2401340"/>
            <a:ext cx="1017161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(basic health needs)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esensial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memelihara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menghilangkan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gangguan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didasari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epidemiologi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determinannya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ditentukan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siklus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hidup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 panose="020F0502020204030204" pitchFamily="34" charset="0"/>
                <a:cs typeface="Times New Roman" panose="02020603050405020304" pitchFamily="18" charset="0"/>
              </a:rPr>
              <a:t> WHO)</a:t>
            </a:r>
          </a:p>
          <a:p>
            <a:endParaRPr lang="en-US" sz="2000" b="1" dirty="0">
              <a:solidFill>
                <a:srgbClr val="000000"/>
              </a:solidFill>
              <a:latin typeface="Avenir Next LT Pro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Avenir Next LT Pro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Kebutuhan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dasar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Kesehatan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mencakup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upaya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kesehatan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perorangan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upaya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kesehatan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</a:rPr>
              <a:t>masyarakat</a:t>
            </a:r>
            <a:r>
              <a:rPr lang="en-US" sz="2000" dirty="0">
                <a:solidFill>
                  <a:srgbClr val="000000"/>
                </a:solidFill>
                <a:latin typeface="Avenir Next LT Pro"/>
              </a:rPr>
              <a:t>. </a:t>
            </a:r>
            <a:endParaRPr lang="en-ID" sz="2000" dirty="0">
              <a:solidFill>
                <a:srgbClr val="000000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5430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7D22-B846-497A-BA85-1F8B4DE6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113"/>
          </a:xfrm>
        </p:spPr>
        <p:txBody>
          <a:bodyPr>
            <a:noAutofit/>
          </a:bodyPr>
          <a:lstStyle/>
          <a:p>
            <a:r>
              <a:rPr lang="en-US" sz="3600" b="1" i="1" dirty="0"/>
              <a:t>Time Line </a:t>
            </a:r>
            <a:r>
              <a:rPr lang="en-US" sz="3600" b="1" dirty="0" err="1"/>
              <a:t>Peninjauan</a:t>
            </a:r>
            <a:r>
              <a:rPr lang="en-US" sz="3600" b="1" dirty="0"/>
              <a:t> </a:t>
            </a:r>
            <a:r>
              <a:rPr lang="en-US" sz="3600" b="1" dirty="0" err="1"/>
              <a:t>Manfaat</a:t>
            </a:r>
            <a:r>
              <a:rPr lang="en-US" sz="3600" b="1" dirty="0"/>
              <a:t> JKN </a:t>
            </a:r>
            <a:r>
              <a:rPr lang="en-US" sz="3600" b="1" dirty="0" err="1"/>
              <a:t>berbasis</a:t>
            </a:r>
            <a:r>
              <a:rPr lang="en-US" sz="3600" b="1" dirty="0"/>
              <a:t> KDK</a:t>
            </a:r>
            <a:endParaRPr lang="en-ID" sz="3600" b="1" dirty="0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5EE92A72-4D53-40DE-BCAE-32818D688B6D}"/>
              </a:ext>
            </a:extLst>
          </p:cNvPr>
          <p:cNvSpPr/>
          <p:nvPr/>
        </p:nvSpPr>
        <p:spPr>
          <a:xfrm>
            <a:off x="7729368" y="2302934"/>
            <a:ext cx="4005432" cy="3010172"/>
          </a:xfrm>
          <a:custGeom>
            <a:avLst/>
            <a:gdLst/>
            <a:ahLst/>
            <a:cxnLst/>
            <a:rect l="l" t="t" r="r" b="b"/>
            <a:pathLst>
              <a:path w="1868402" h="2816651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84B9A513-1B2B-42B5-B885-2CA2C080CCBE}"/>
              </a:ext>
            </a:extLst>
          </p:cNvPr>
          <p:cNvSpPr/>
          <p:nvPr/>
        </p:nvSpPr>
        <p:spPr>
          <a:xfrm>
            <a:off x="5050814" y="2897308"/>
            <a:ext cx="2406850" cy="2279441"/>
          </a:xfrm>
          <a:custGeom>
            <a:avLst/>
            <a:gdLst/>
            <a:ahLst/>
            <a:cxnLst/>
            <a:rect l="l" t="t" r="r" b="b"/>
            <a:pathLst>
              <a:path w="1868402" h="2279441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556D9CDB-7446-44B7-ACE0-3F550759F279}"/>
              </a:ext>
            </a:extLst>
          </p:cNvPr>
          <p:cNvSpPr/>
          <p:nvPr/>
        </p:nvSpPr>
        <p:spPr>
          <a:xfrm>
            <a:off x="993913" y="1938131"/>
            <a:ext cx="3261856" cy="3238618"/>
          </a:xfrm>
          <a:custGeom>
            <a:avLst/>
            <a:gdLst/>
            <a:ahLst/>
            <a:cxnLst/>
            <a:rect l="l" t="t" r="r" b="b"/>
            <a:pathLst>
              <a:path w="1868402" h="1741020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ight Arrow 42">
            <a:extLst>
              <a:ext uri="{FF2B5EF4-FFF2-40B4-BE49-F238E27FC236}">
                <a16:creationId xmlns:a16="http://schemas.microsoft.com/office/drawing/2014/main" id="{D0FF1DD4-55BE-4633-A789-6A6E6E42D8FB}"/>
              </a:ext>
            </a:extLst>
          </p:cNvPr>
          <p:cNvSpPr/>
          <p:nvPr/>
        </p:nvSpPr>
        <p:spPr>
          <a:xfrm>
            <a:off x="1030201" y="5391439"/>
            <a:ext cx="10499190" cy="154143"/>
          </a:xfrm>
          <a:prstGeom prst="rightArrow">
            <a:avLst>
              <a:gd name="adj1" fmla="val 45068"/>
              <a:gd name="adj2" fmla="val 6664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9EDE17-A631-42F2-BE38-7FC7841C3DC3}"/>
              </a:ext>
            </a:extLst>
          </p:cNvPr>
          <p:cNvSpPr/>
          <p:nvPr/>
        </p:nvSpPr>
        <p:spPr>
          <a:xfrm>
            <a:off x="808686" y="5357213"/>
            <a:ext cx="221515" cy="2218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830F2D-B64E-4F57-8C89-5118EC3B6072}"/>
              </a:ext>
            </a:extLst>
          </p:cNvPr>
          <p:cNvSpPr/>
          <p:nvPr/>
        </p:nvSpPr>
        <p:spPr>
          <a:xfrm>
            <a:off x="2764100" y="5313105"/>
            <a:ext cx="221515" cy="2218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D0A32C-E582-4373-9A6E-EC595188BFBD}"/>
              </a:ext>
            </a:extLst>
          </p:cNvPr>
          <p:cNvSpPr/>
          <p:nvPr/>
        </p:nvSpPr>
        <p:spPr>
          <a:xfrm>
            <a:off x="5945932" y="5391439"/>
            <a:ext cx="221515" cy="2218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C25D3-8B10-410E-9E6C-5305776F87C4}"/>
              </a:ext>
            </a:extLst>
          </p:cNvPr>
          <p:cNvSpPr/>
          <p:nvPr/>
        </p:nvSpPr>
        <p:spPr>
          <a:xfrm>
            <a:off x="9631564" y="5357213"/>
            <a:ext cx="221515" cy="221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86E4E-FA82-4E9D-B632-5A9B2BBA053D}"/>
              </a:ext>
            </a:extLst>
          </p:cNvPr>
          <p:cNvSpPr txBox="1"/>
          <p:nvPr/>
        </p:nvSpPr>
        <p:spPr>
          <a:xfrm>
            <a:off x="5037565" y="2935992"/>
            <a:ext cx="2420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Uji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publik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Tx/>
              <a:buAutoNum type="alphaLcPeriod"/>
            </a:pP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Menuangkan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pengaturan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paket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manfaat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dalam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revisi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Perpres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Jaminan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Kesehatan</a:t>
            </a: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DE057-DDAB-44E9-9E2C-54397D264DB4}"/>
              </a:ext>
            </a:extLst>
          </p:cNvPr>
          <p:cNvSpPr txBox="1"/>
          <p:nvPr/>
        </p:nvSpPr>
        <p:spPr>
          <a:xfrm>
            <a:off x="7776594" y="2381994"/>
            <a:ext cx="39314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Penerbitan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Rperpres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Jaminan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Kesehatan</a:t>
            </a:r>
          </a:p>
          <a:p>
            <a:pPr marL="342900" indent="-342900">
              <a:buAutoNum type="alphaL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Sosialisasi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  <a:p>
            <a:pPr marL="342900" indent="-342900">
              <a:buAutoNum type="alphaL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Perumusan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peraturan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Turunan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(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Revisi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Permenkes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terkait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Manfaat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JKN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berbasis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KDK)</a:t>
            </a:r>
          </a:p>
          <a:p>
            <a:pPr marL="342900" indent="-342900">
              <a:buAutoNum type="alphaL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Pemberlakuan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Paket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Manfaat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JKN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berbasis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Kebutuhan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Dasar Kesehatan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119F7-913D-47E2-9984-DC7906B172D7}"/>
              </a:ext>
            </a:extLst>
          </p:cNvPr>
          <p:cNvSpPr txBox="1"/>
          <p:nvPr/>
        </p:nvSpPr>
        <p:spPr>
          <a:xfrm>
            <a:off x="1755582" y="5699216"/>
            <a:ext cx="2203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April-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Juni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2021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9C7F4-989D-4D17-8DA9-91EF34799D94}"/>
              </a:ext>
            </a:extLst>
          </p:cNvPr>
          <p:cNvSpPr txBox="1"/>
          <p:nvPr/>
        </p:nvSpPr>
        <p:spPr>
          <a:xfrm>
            <a:off x="4920671" y="5653960"/>
            <a:ext cx="2447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Juni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-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Desember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2021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961F3-E016-474F-A98A-9264B1704606}"/>
              </a:ext>
            </a:extLst>
          </p:cNvPr>
          <p:cNvSpPr txBox="1"/>
          <p:nvPr/>
        </p:nvSpPr>
        <p:spPr>
          <a:xfrm>
            <a:off x="8924330" y="5643987"/>
            <a:ext cx="151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2022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D0B7C2-A99E-454B-92BC-783356D110DD}"/>
              </a:ext>
            </a:extLst>
          </p:cNvPr>
          <p:cNvSpPr txBox="1"/>
          <p:nvPr/>
        </p:nvSpPr>
        <p:spPr>
          <a:xfrm>
            <a:off x="1115568" y="2026121"/>
            <a:ext cx="30266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Tx/>
              <a:buAutoNum type="alphaLcPeriod"/>
            </a:pP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Pembahasan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bersama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dengan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K/L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terkait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Kemenko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PMK,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Kemenkeu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, DJSN &amp; BPJS Kesehatan ),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Asosiasi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Faskes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&amp;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Organisasi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Profesi</a:t>
            </a:r>
            <a:endParaRPr lang="en-US" sz="1600" b="1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  <a:p>
            <a:pPr marL="228600" indent="-228600">
              <a:buFontTx/>
              <a:buAutoNum type="alphaLcPeriod"/>
            </a:pPr>
            <a:endParaRPr lang="en-US" sz="1600" b="1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  <a:p>
            <a:pPr marL="228600" indent="-228600">
              <a:buFontTx/>
              <a:buAutoNum type="alphaLcPeriod"/>
            </a:pPr>
            <a:r>
              <a:rPr lang="en-US" sz="1600" b="1" dirty="0" err="1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Perhitungan</a:t>
            </a:r>
            <a:r>
              <a:rPr lang="en-US" sz="1600" b="1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Estimasi</a:t>
            </a:r>
            <a:r>
              <a:rPr lang="en-US" sz="1600" b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Biaya</a:t>
            </a:r>
            <a:r>
              <a:rPr lang="en-US" sz="1600" b="1" i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en-ID" sz="1600" b="1" i="1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5F640C6-BFE1-407A-AD27-65F91E6FE2E0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4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0E2F-FE15-4F53-A330-0BF0D7E8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886"/>
            <a:ext cx="10515600" cy="12648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Proses </a:t>
            </a:r>
            <a:r>
              <a:rPr lang="en-US" sz="3200" b="1" dirty="0" err="1"/>
              <a:t>Penyusunan</a:t>
            </a:r>
            <a:r>
              <a:rPr lang="en-US" sz="3200" b="1" dirty="0"/>
              <a:t> Draft </a:t>
            </a:r>
            <a:r>
              <a:rPr lang="en-US" sz="3200" b="1" dirty="0" err="1"/>
              <a:t>Manfaat</a:t>
            </a:r>
            <a:r>
              <a:rPr lang="en-US" sz="3200" b="1" dirty="0"/>
              <a:t> JKN </a:t>
            </a:r>
            <a:r>
              <a:rPr lang="en-US" sz="3200" b="1" dirty="0" err="1"/>
              <a:t>berbasis</a:t>
            </a:r>
            <a:r>
              <a:rPr lang="en-US" sz="3200" b="1" dirty="0"/>
              <a:t> </a:t>
            </a:r>
            <a:r>
              <a:rPr lang="en-US" sz="3200" b="1" dirty="0" err="1"/>
              <a:t>Kebutuhan</a:t>
            </a:r>
            <a:r>
              <a:rPr lang="en-US" sz="3200" b="1" dirty="0"/>
              <a:t> </a:t>
            </a:r>
            <a:r>
              <a:rPr lang="en-US" sz="3200" b="1" dirty="0" err="1"/>
              <a:t>dasar</a:t>
            </a:r>
            <a:r>
              <a:rPr lang="en-US" sz="3200" b="1" dirty="0"/>
              <a:t> Kesehatan (KDK) </a:t>
            </a:r>
            <a:endParaRPr lang="en-ID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CA1D5-B5EC-42E5-8E90-21E0BD20D22E}"/>
              </a:ext>
            </a:extLst>
          </p:cNvPr>
          <p:cNvSpPr txBox="1"/>
          <p:nvPr/>
        </p:nvSpPr>
        <p:spPr>
          <a:xfrm>
            <a:off x="1300749" y="1196980"/>
            <a:ext cx="2302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dipimpin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Menkes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Januari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Mereview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JKN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KDK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Diarahkan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JKN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KDK </a:t>
            </a:r>
            <a:r>
              <a:rPr lang="en-ID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prioritas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RPJMN 2020-2024</a:t>
            </a:r>
          </a:p>
          <a:p>
            <a:pPr marL="342900" indent="-342900">
              <a:buAutoNum type="arabicPeriod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Memperhatikan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promotive dan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preventif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epidemiologi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siklus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Menjamin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5AB7-990E-4751-8248-7E7751529A19}"/>
              </a:ext>
            </a:extLst>
          </p:cNvPr>
          <p:cNvSpPr txBox="1"/>
          <p:nvPr/>
        </p:nvSpPr>
        <p:spPr>
          <a:xfrm>
            <a:off x="3695923" y="1229679"/>
            <a:ext cx="1831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dipimpin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Menkes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18 Feb 2021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Menganalisa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JKN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prioritas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RPJMN  (KIA,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Gizi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Pencegahan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Menganalisa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pelayanan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skrining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JKN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Membahas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burden of disease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epidemiologi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CFE10-F92B-4E3A-B881-AFCCFEAFBBCD}"/>
              </a:ext>
            </a:extLst>
          </p:cNvPr>
          <p:cNvSpPr txBox="1"/>
          <p:nvPr/>
        </p:nvSpPr>
        <p:spPr>
          <a:xfrm>
            <a:off x="5592634" y="1150807"/>
            <a:ext cx="233051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dipimpin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Menkes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Maret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ID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ID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D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anfaat</a:t>
            </a:r>
            <a:r>
              <a:rPr lang="en-ID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JKN 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ID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ID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ID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indent="-268288">
              <a:buFontTx/>
              <a:buAutoNum type="arabicPeriod"/>
            </a:pP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promotif</a:t>
            </a:r>
            <a:r>
              <a:rPr lang="en-US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 </a:t>
            </a: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preventif</a:t>
            </a:r>
            <a:r>
              <a:rPr lang="en-US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penambahan</a:t>
            </a:r>
            <a:r>
              <a:rPr lang="en-US" altLang="en-US" sz="1200" dirty="0" smtClean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skrining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JKN.</a:t>
            </a:r>
          </a:p>
          <a:p>
            <a:pPr marL="268288" indent="-268288">
              <a:buFontTx/>
              <a:buAutoNum type="arabicPeriod"/>
            </a:pPr>
            <a:r>
              <a:rPr lang="en-ID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Prioritisasi</a:t>
            </a:r>
            <a:r>
              <a:rPr lang="en-ID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ID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ID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JKN  </a:t>
            </a:r>
            <a:r>
              <a:rPr lang="en-ID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RPJMN.</a:t>
            </a:r>
          </a:p>
          <a:p>
            <a:pPr marL="268288" indent="-268288">
              <a:buFontTx/>
              <a:buAutoNum type="arabicPeriod"/>
            </a:pP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Penataan</a:t>
            </a:r>
            <a:r>
              <a:rPr lang="en-US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ulang</a:t>
            </a:r>
            <a:r>
              <a:rPr lang="en-US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</a:t>
            </a:r>
            <a:r>
              <a:rPr lang="en-US" altLang="en-US" sz="1200" b="1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JKN, agar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 </a:t>
            </a:r>
            <a:r>
              <a:rPr lang="en-US" altLang="en-US" sz="1200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berkeadilan</a:t>
            </a:r>
            <a:r>
              <a:rPr lang="en-US" altLang="en-US" sz="12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10D5A-8039-42EE-9A86-CF491ED4F578}"/>
              </a:ext>
            </a:extLst>
          </p:cNvPr>
          <p:cNvSpPr txBox="1"/>
          <p:nvPr/>
        </p:nvSpPr>
        <p:spPr>
          <a:xfrm>
            <a:off x="8000997" y="1159887"/>
            <a:ext cx="21965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dipimpin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Menkes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 Mei  2021</a:t>
            </a:r>
          </a:p>
          <a:p>
            <a:pPr algn="just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Penambahan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layanan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skrining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upaya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preventif</a:t>
            </a: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2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penyakit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menular</a:t>
            </a:r>
            <a:endParaRPr lang="en-ID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Pembatasan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beberapa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layanan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dijamin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,: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kasus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utilisasinya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tinggi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namun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potensi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indikasi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medis</a:t>
            </a:r>
            <a:endParaRPr lang="en-ID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just">
              <a:buFont typeface="+mj-lt"/>
              <a:buAutoNum type="alphaLcPeriod"/>
            </a:pP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Penambahan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manfaat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dijamin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kasus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utilisasi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rendah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33FE2-18C5-4512-AF29-6EEBC11FF70A}"/>
              </a:ext>
            </a:extLst>
          </p:cNvPr>
          <p:cNvSpPr txBox="1"/>
          <p:nvPr/>
        </p:nvSpPr>
        <p:spPr>
          <a:xfrm>
            <a:off x="10306878" y="1275633"/>
            <a:ext cx="17211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dipimpin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Wakil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Menkes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17 Mei 2021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draft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JKN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KDK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dibahas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Rapat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Tingkat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Menteri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36D8A-A425-4969-A7E0-73E209804F6F}"/>
              </a:ext>
            </a:extLst>
          </p:cNvPr>
          <p:cNvSpPr/>
          <p:nvPr/>
        </p:nvSpPr>
        <p:spPr>
          <a:xfrm>
            <a:off x="1300749" y="1203710"/>
            <a:ext cx="2312704" cy="360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2D2F-F070-4A32-BF8B-E65A2FC344F0}"/>
              </a:ext>
            </a:extLst>
          </p:cNvPr>
          <p:cNvSpPr/>
          <p:nvPr/>
        </p:nvSpPr>
        <p:spPr>
          <a:xfrm>
            <a:off x="3697352" y="1196980"/>
            <a:ext cx="1812812" cy="360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589D1-C6B3-499A-9906-04C10450EA69}"/>
              </a:ext>
            </a:extLst>
          </p:cNvPr>
          <p:cNvSpPr/>
          <p:nvPr/>
        </p:nvSpPr>
        <p:spPr>
          <a:xfrm>
            <a:off x="5602777" y="1186183"/>
            <a:ext cx="2201107" cy="361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8D14A-90B2-45C3-AAA6-634107655DBF}"/>
              </a:ext>
            </a:extLst>
          </p:cNvPr>
          <p:cNvSpPr/>
          <p:nvPr/>
        </p:nvSpPr>
        <p:spPr>
          <a:xfrm>
            <a:off x="7923153" y="1167163"/>
            <a:ext cx="2274392" cy="360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6C0D37-FF29-4175-993C-A5C239D0D2AA}"/>
              </a:ext>
            </a:extLst>
          </p:cNvPr>
          <p:cNvSpPr/>
          <p:nvPr/>
        </p:nvSpPr>
        <p:spPr>
          <a:xfrm>
            <a:off x="10306878" y="1141873"/>
            <a:ext cx="1762544" cy="359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E1EBA1-A0CE-4ABD-A814-1A6BD22F74CA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95627-9711-49D4-85BD-0A6598E3A525}"/>
              </a:ext>
            </a:extLst>
          </p:cNvPr>
          <p:cNvSpPr txBox="1"/>
          <p:nvPr/>
        </p:nvSpPr>
        <p:spPr>
          <a:xfrm>
            <a:off x="1411576" y="5254677"/>
            <a:ext cx="230256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24 </a:t>
            </a:r>
            <a:r>
              <a:rPr lang="en-US" sz="1200" b="1" dirty="0" err="1" smtClean="0"/>
              <a:t>Februari</a:t>
            </a:r>
            <a:r>
              <a:rPr lang="en-US" sz="1200" b="1" dirty="0" smtClean="0"/>
              <a:t> 2021</a:t>
            </a:r>
            <a:endParaRPr lang="en-US" sz="1200" b="1" dirty="0"/>
          </a:p>
          <a:p>
            <a:r>
              <a:rPr lang="en-US" sz="1200" b="1" dirty="0" err="1"/>
              <a:t>Pembahasan</a:t>
            </a:r>
            <a:r>
              <a:rPr lang="en-US" sz="1200" b="1" dirty="0"/>
              <a:t> </a:t>
            </a:r>
            <a:r>
              <a:rPr lang="en-US" sz="1200" b="1" dirty="0" err="1"/>
              <a:t>awal</a:t>
            </a:r>
            <a:r>
              <a:rPr lang="en-US" sz="1200" b="1" dirty="0"/>
              <a:t> </a:t>
            </a:r>
            <a:r>
              <a:rPr lang="en-US" sz="1200" b="1" dirty="0" err="1" smtClean="0"/>
              <a:t>dengan</a:t>
            </a:r>
            <a:r>
              <a:rPr lang="en-US" sz="1200" b="1" dirty="0" smtClean="0"/>
              <a:t> K/L </a:t>
            </a:r>
            <a:r>
              <a:rPr lang="en-US" sz="1200" b="1" dirty="0" err="1" smtClean="0"/>
              <a:t>terkait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tentang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konsep</a:t>
            </a:r>
            <a:r>
              <a:rPr lang="en-US" sz="1200" b="1" dirty="0"/>
              <a:t> </a:t>
            </a:r>
            <a:r>
              <a:rPr lang="en-US" sz="1200" b="1" dirty="0" smtClean="0"/>
              <a:t>KDK </a:t>
            </a:r>
            <a:r>
              <a:rPr lang="en-US" sz="1200" b="1" dirty="0" err="1"/>
              <a:t>sesuai</a:t>
            </a:r>
            <a:r>
              <a:rPr lang="en-US" sz="1200" b="1" dirty="0"/>
              <a:t> </a:t>
            </a:r>
            <a:r>
              <a:rPr lang="en-US" sz="1200" b="1" dirty="0" err="1"/>
              <a:t>arahan</a:t>
            </a:r>
            <a:r>
              <a:rPr lang="en-US" sz="1200" b="1" dirty="0"/>
              <a:t> </a:t>
            </a:r>
            <a:r>
              <a:rPr lang="en-US" sz="1200" b="1" dirty="0" err="1"/>
              <a:t>M</a:t>
            </a:r>
            <a:r>
              <a:rPr lang="en-US" sz="1200" b="1" dirty="0" err="1" smtClean="0"/>
              <a:t>enkes</a:t>
            </a:r>
            <a:r>
              <a:rPr lang="en-US" sz="1200" b="1" dirty="0" smtClean="0"/>
              <a:t> </a:t>
            </a:r>
            <a:endParaRPr lang="en-ID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A315E-3D35-459C-8F04-37224A8BA32C}"/>
              </a:ext>
            </a:extLst>
          </p:cNvPr>
          <p:cNvSpPr txBox="1"/>
          <p:nvPr/>
        </p:nvSpPr>
        <p:spPr>
          <a:xfrm>
            <a:off x="4334079" y="5320746"/>
            <a:ext cx="20487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30 </a:t>
            </a:r>
            <a:r>
              <a:rPr lang="en-US" sz="1200" b="1" dirty="0" err="1"/>
              <a:t>Maret</a:t>
            </a:r>
            <a:r>
              <a:rPr lang="en-US" sz="1200" b="1" dirty="0"/>
              <a:t> 2021</a:t>
            </a:r>
          </a:p>
          <a:p>
            <a:r>
              <a:rPr lang="en-US" sz="1200" b="1" dirty="0" err="1"/>
              <a:t>Pembahasan</a:t>
            </a:r>
            <a:r>
              <a:rPr lang="en-US" sz="1200" b="1" dirty="0"/>
              <a:t> </a:t>
            </a:r>
            <a:r>
              <a:rPr lang="en-US" sz="1200" b="1" dirty="0" err="1" smtClean="0"/>
              <a:t>dengan</a:t>
            </a:r>
            <a:r>
              <a:rPr lang="en-US" sz="1200" b="1" dirty="0" smtClean="0"/>
              <a:t> K/L </a:t>
            </a:r>
            <a:r>
              <a:rPr lang="en-US" sz="1200" b="1" dirty="0" err="1" smtClean="0"/>
              <a:t>tentang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layanan</a:t>
            </a:r>
            <a:r>
              <a:rPr lang="en-US" sz="1200" b="1" dirty="0" smtClean="0"/>
              <a:t> </a:t>
            </a:r>
            <a:r>
              <a:rPr lang="en-US" sz="1200" b="1" dirty="0" err="1"/>
              <a:t>Skrining</a:t>
            </a:r>
            <a:r>
              <a:rPr lang="en-US" sz="1200" b="1" dirty="0"/>
              <a:t> </a:t>
            </a:r>
            <a:endParaRPr lang="en-ID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80FE-26E6-41B4-A66D-8E835F39B23D}"/>
              </a:ext>
            </a:extLst>
          </p:cNvPr>
          <p:cNvSpPr txBox="1"/>
          <p:nvPr/>
        </p:nvSpPr>
        <p:spPr>
          <a:xfrm>
            <a:off x="7036233" y="5254677"/>
            <a:ext cx="22743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5 April 2021</a:t>
            </a:r>
          </a:p>
          <a:p>
            <a:r>
              <a:rPr lang="en-US" sz="1200" b="1" dirty="0" err="1"/>
              <a:t>Pembahasan</a:t>
            </a:r>
            <a:r>
              <a:rPr lang="en-US" sz="1200" b="1" dirty="0"/>
              <a:t> </a:t>
            </a:r>
            <a:r>
              <a:rPr lang="en-US" sz="1200" b="1" dirty="0" err="1" smtClean="0"/>
              <a:t>dengan</a:t>
            </a:r>
            <a:r>
              <a:rPr lang="en-US" sz="1200" b="1" dirty="0" smtClean="0"/>
              <a:t> </a:t>
            </a:r>
            <a:r>
              <a:rPr lang="en-US" sz="1200" b="1" dirty="0" err="1"/>
              <a:t>ahli</a:t>
            </a:r>
            <a:r>
              <a:rPr lang="en-US" sz="1200" b="1" dirty="0"/>
              <a:t> </a:t>
            </a:r>
            <a:r>
              <a:rPr lang="en-US" sz="1200" b="1" dirty="0" err="1"/>
              <a:t>Epidemiologi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Ahli </a:t>
            </a:r>
            <a:r>
              <a:rPr lang="en-US" sz="1200" b="1" dirty="0" err="1"/>
              <a:t>Ekonomi</a:t>
            </a:r>
            <a:r>
              <a:rPr lang="en-US" sz="1200" b="1" dirty="0"/>
              <a:t> </a:t>
            </a:r>
            <a:r>
              <a:rPr lang="en-US" sz="1200" b="1" dirty="0" err="1"/>
              <a:t>Kesehatan</a:t>
            </a:r>
            <a:r>
              <a:rPr lang="en-US" sz="1200" b="1" dirty="0"/>
              <a:t> </a:t>
            </a:r>
            <a:r>
              <a:rPr lang="en-US" sz="1200" b="1" dirty="0" err="1" smtClean="0"/>
              <a:t>tentang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layanan</a:t>
            </a:r>
            <a:r>
              <a:rPr lang="en-US" sz="1200" b="1" dirty="0" smtClean="0"/>
              <a:t> </a:t>
            </a:r>
            <a:r>
              <a:rPr lang="en-US" sz="1200" b="1" dirty="0" err="1"/>
              <a:t>s</a:t>
            </a:r>
            <a:r>
              <a:rPr lang="en-US" sz="1200" b="1" dirty="0" err="1" smtClean="0"/>
              <a:t>krining</a:t>
            </a:r>
            <a:r>
              <a:rPr lang="en-US" sz="1200" b="1" dirty="0" smtClean="0"/>
              <a:t> </a:t>
            </a:r>
            <a:endParaRPr lang="en-ID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6F632-BAAC-4DED-BFBC-1277F184F054}"/>
              </a:ext>
            </a:extLst>
          </p:cNvPr>
          <p:cNvSpPr txBox="1"/>
          <p:nvPr/>
        </p:nvSpPr>
        <p:spPr>
          <a:xfrm>
            <a:off x="9722913" y="5333776"/>
            <a:ext cx="204873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22 April 2021</a:t>
            </a:r>
          </a:p>
          <a:p>
            <a:r>
              <a:rPr lang="en-US" sz="1200" b="1" dirty="0" err="1"/>
              <a:t>Pembahasan</a:t>
            </a:r>
            <a:r>
              <a:rPr lang="en-US" sz="1200" b="1" dirty="0"/>
              <a:t> </a:t>
            </a:r>
            <a:r>
              <a:rPr lang="en-US" sz="1200" b="1" dirty="0" err="1" smtClean="0"/>
              <a:t>dengan</a:t>
            </a:r>
            <a:r>
              <a:rPr lang="en-US" sz="1200" b="1" dirty="0" smtClean="0"/>
              <a:t> K/L </a:t>
            </a:r>
            <a:r>
              <a:rPr lang="en-US" sz="1200" b="1" dirty="0" err="1" smtClean="0"/>
              <a:t>tentang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opsi-opsi</a:t>
            </a:r>
            <a:r>
              <a:rPr lang="en-US" sz="1200" b="1" dirty="0" smtClean="0"/>
              <a:t> </a:t>
            </a:r>
            <a:r>
              <a:rPr lang="en-US" sz="1200" b="1" dirty="0" err="1"/>
              <a:t>layanan</a:t>
            </a:r>
            <a:r>
              <a:rPr lang="en-US" sz="1200" b="1" dirty="0"/>
              <a:t> </a:t>
            </a:r>
            <a:r>
              <a:rPr lang="en-US" sz="1200" b="1" dirty="0" err="1"/>
              <a:t>skrining</a:t>
            </a:r>
            <a:endParaRPr lang="en-ID" sz="1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B32D0-6877-4619-A43B-16D82A2E0845}"/>
              </a:ext>
            </a:extLst>
          </p:cNvPr>
          <p:cNvCxnSpPr>
            <a:cxnSpLocks/>
          </p:cNvCxnSpPr>
          <p:nvPr/>
        </p:nvCxnSpPr>
        <p:spPr>
          <a:xfrm>
            <a:off x="596704" y="1987826"/>
            <a:ext cx="0" cy="3662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9291A6-FEB9-446E-B823-EBFF6CA69031}"/>
              </a:ext>
            </a:extLst>
          </p:cNvPr>
          <p:cNvCxnSpPr/>
          <p:nvPr/>
        </p:nvCxnSpPr>
        <p:spPr>
          <a:xfrm>
            <a:off x="596704" y="1987826"/>
            <a:ext cx="7040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A44CD7-00FB-4303-9DD9-ADD75BEAD05F}"/>
              </a:ext>
            </a:extLst>
          </p:cNvPr>
          <p:cNvCxnSpPr/>
          <p:nvPr/>
        </p:nvCxnSpPr>
        <p:spPr>
          <a:xfrm>
            <a:off x="596704" y="5643912"/>
            <a:ext cx="7040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33E903-0FB6-4C5E-A7F6-5490890595BA}"/>
              </a:ext>
            </a:extLst>
          </p:cNvPr>
          <p:cNvSpPr txBox="1"/>
          <p:nvPr/>
        </p:nvSpPr>
        <p:spPr>
          <a:xfrm>
            <a:off x="200544" y="1751388"/>
            <a:ext cx="8448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Internal </a:t>
            </a:r>
            <a:r>
              <a:rPr lang="en-US" sz="1200" b="1" i="1" dirty="0" err="1"/>
              <a:t>Kemenkes</a:t>
            </a:r>
            <a:endParaRPr lang="en-ID" sz="12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8FAF8-7EA1-4B5A-950E-10827434421F}"/>
              </a:ext>
            </a:extLst>
          </p:cNvPr>
          <p:cNvSpPr txBox="1"/>
          <p:nvPr/>
        </p:nvSpPr>
        <p:spPr>
          <a:xfrm>
            <a:off x="174290" y="5367670"/>
            <a:ext cx="84482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Dengan</a:t>
            </a:r>
            <a:r>
              <a:rPr lang="en-US" sz="1200" b="1" i="1" dirty="0" smtClean="0"/>
              <a:t> Stake Holders</a:t>
            </a:r>
            <a:endParaRPr lang="en-ID" sz="1200" b="1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46B6FD-0775-4E42-B4EC-B6B9D148C80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37261" y="5671819"/>
            <a:ext cx="696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4148A7-119A-4F59-BFA2-1AF499A5615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358579" y="5650537"/>
            <a:ext cx="677654" cy="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DCF4C-9ED7-4414-B355-2C657372FB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133444" y="5656942"/>
            <a:ext cx="5157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85F57E-313F-46B5-B300-EB1006AF9060}"/>
              </a:ext>
            </a:extLst>
          </p:cNvPr>
          <p:cNvSpPr/>
          <p:nvPr/>
        </p:nvSpPr>
        <p:spPr>
          <a:xfrm>
            <a:off x="1324987" y="5269554"/>
            <a:ext cx="2212274" cy="804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656D3C-B108-4677-BAD6-37284FFEE8C0}"/>
              </a:ext>
            </a:extLst>
          </p:cNvPr>
          <p:cNvSpPr/>
          <p:nvPr/>
        </p:nvSpPr>
        <p:spPr>
          <a:xfrm>
            <a:off x="4309842" y="5254677"/>
            <a:ext cx="2048737" cy="804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7A393C6-34BD-49BC-9D4F-9AF45CC11A9A}"/>
              </a:ext>
            </a:extLst>
          </p:cNvPr>
          <p:cNvSpPr/>
          <p:nvPr/>
        </p:nvSpPr>
        <p:spPr>
          <a:xfrm>
            <a:off x="7036233" y="5248272"/>
            <a:ext cx="2097209" cy="804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B83364F-1049-4A2F-84C8-C7BF32C89151}"/>
              </a:ext>
            </a:extLst>
          </p:cNvPr>
          <p:cNvSpPr/>
          <p:nvPr/>
        </p:nvSpPr>
        <p:spPr>
          <a:xfrm>
            <a:off x="9649229" y="5254677"/>
            <a:ext cx="2048737" cy="804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08C87827-5A16-49D4-94D0-15CE98F58868}"/>
              </a:ext>
            </a:extLst>
          </p:cNvPr>
          <p:cNvSpPr/>
          <p:nvPr/>
        </p:nvSpPr>
        <p:spPr>
          <a:xfrm rot="5400000">
            <a:off x="3438010" y="1545432"/>
            <a:ext cx="470155" cy="400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14F4E9A-3618-45B7-8F3C-BEECE92F0FF3}"/>
              </a:ext>
            </a:extLst>
          </p:cNvPr>
          <p:cNvSpPr/>
          <p:nvPr/>
        </p:nvSpPr>
        <p:spPr>
          <a:xfrm rot="5400000">
            <a:off x="5353599" y="1531552"/>
            <a:ext cx="470155" cy="400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D32450A-56FF-4931-8286-9DCD6468323A}"/>
              </a:ext>
            </a:extLst>
          </p:cNvPr>
          <p:cNvSpPr/>
          <p:nvPr/>
        </p:nvSpPr>
        <p:spPr>
          <a:xfrm rot="5400000">
            <a:off x="7678139" y="1521625"/>
            <a:ext cx="470155" cy="400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6499D9F-7100-4D2A-A83B-665843D65B59}"/>
              </a:ext>
            </a:extLst>
          </p:cNvPr>
          <p:cNvSpPr/>
          <p:nvPr/>
        </p:nvSpPr>
        <p:spPr>
          <a:xfrm rot="5400000">
            <a:off x="10083989" y="1458738"/>
            <a:ext cx="470155" cy="4007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4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F690ACC1-5465-4618-B559-6EA522224BC3}"/>
              </a:ext>
            </a:extLst>
          </p:cNvPr>
          <p:cNvSpPr txBox="1">
            <a:spLocks/>
          </p:cNvSpPr>
          <p:nvPr/>
        </p:nvSpPr>
        <p:spPr>
          <a:xfrm>
            <a:off x="328031" y="126918"/>
            <a:ext cx="11462316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Usulan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Perubahan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Manfaat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 JKN</a:t>
            </a:r>
            <a:endParaRPr kumimoji="0" lang="en-ID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1" name="Rectangle: Rounded Corners 35">
            <a:extLst>
              <a:ext uri="{FF2B5EF4-FFF2-40B4-BE49-F238E27FC236}">
                <a16:creationId xmlns:a16="http://schemas.microsoft.com/office/drawing/2014/main" id="{2754E56A-96DE-4C4B-BBC2-3708445ACC26}"/>
              </a:ext>
            </a:extLst>
          </p:cNvPr>
          <p:cNvSpPr/>
          <p:nvPr/>
        </p:nvSpPr>
        <p:spPr>
          <a:xfrm>
            <a:off x="387608" y="1229730"/>
            <a:ext cx="4824638" cy="57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ID" b="1" dirty="0" err="1">
                <a:solidFill>
                  <a:srgbClr val="0830A6"/>
                </a:solidFill>
                <a:latin typeface="Segoe UI"/>
              </a:rPr>
              <a:t>Manfaat</a:t>
            </a:r>
            <a:r>
              <a:rPr lang="en-ID" b="1" dirty="0">
                <a:solidFill>
                  <a:srgbClr val="0830A6"/>
                </a:solidFill>
                <a:latin typeface="Segoe UI"/>
              </a:rPr>
              <a:t> Saat Ini</a:t>
            </a:r>
          </a:p>
        </p:txBody>
      </p:sp>
      <p:sp>
        <p:nvSpPr>
          <p:cNvPr id="32" name="Rectangle: Rounded Corners 37">
            <a:extLst>
              <a:ext uri="{FF2B5EF4-FFF2-40B4-BE49-F238E27FC236}">
                <a16:creationId xmlns:a16="http://schemas.microsoft.com/office/drawing/2014/main" id="{067F3735-08E2-CD4F-B2EC-9549675BE6F0}"/>
              </a:ext>
            </a:extLst>
          </p:cNvPr>
          <p:cNvSpPr/>
          <p:nvPr/>
        </p:nvSpPr>
        <p:spPr>
          <a:xfrm>
            <a:off x="5971734" y="1200203"/>
            <a:ext cx="5692023" cy="571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ID" b="1" dirty="0" err="1">
                <a:solidFill>
                  <a:srgbClr val="0830A6"/>
                </a:solidFill>
                <a:latin typeface="Segoe UI"/>
              </a:rPr>
              <a:t>Usulan Perubahan</a:t>
            </a:r>
            <a:endParaRPr lang="en-ID" b="1" dirty="0">
              <a:solidFill>
                <a:srgbClr val="0830A6"/>
              </a:solidFill>
              <a:latin typeface="Segoe UI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DD4E91-CB5B-6D48-A98E-7FFFD8ECD3F2}"/>
              </a:ext>
            </a:extLst>
          </p:cNvPr>
          <p:cNvGraphicFramePr/>
          <p:nvPr/>
        </p:nvGraphicFramePr>
        <p:xfrm>
          <a:off x="387608" y="2161394"/>
          <a:ext cx="4653177" cy="213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C3F0679E-CD60-A74E-B432-2EEA5922106E}"/>
              </a:ext>
            </a:extLst>
          </p:cNvPr>
          <p:cNvGraphicFramePr/>
          <p:nvPr/>
        </p:nvGraphicFramePr>
        <p:xfrm>
          <a:off x="6077144" y="1707747"/>
          <a:ext cx="5692024" cy="2550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A3017C-C7AA-914C-A5B5-DB1DCA6CF8C5}"/>
              </a:ext>
            </a:extLst>
          </p:cNvPr>
          <p:cNvSpPr/>
          <p:nvPr/>
        </p:nvSpPr>
        <p:spPr>
          <a:xfrm>
            <a:off x="3070822" y="3281721"/>
            <a:ext cx="1586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Skrining </a:t>
            </a:r>
          </a:p>
          <a:p>
            <a:pPr marL="228600" indent="-228600">
              <a:buAutoNum type="arabicPeriod"/>
            </a:pPr>
            <a:r>
              <a:rPr lang="en-US" sz="1200" dirty="0"/>
              <a:t>Diabetes </a:t>
            </a:r>
            <a:r>
              <a:rPr lang="en-US" sz="1200" dirty="0" err="1"/>
              <a:t>Melitus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Hipertensi</a:t>
            </a:r>
            <a:endParaRPr lang="id-ID" sz="1200" dirty="0"/>
          </a:p>
          <a:p>
            <a:pPr marL="228600" indent="-228600">
              <a:buAutoNum type="arabicPeriod"/>
            </a:pPr>
            <a:r>
              <a:rPr lang="en-US" sz="1200" dirty="0" err="1"/>
              <a:t>Kanker</a:t>
            </a:r>
            <a:r>
              <a:rPr lang="en-US" sz="1200" dirty="0"/>
              <a:t> </a:t>
            </a:r>
            <a:r>
              <a:rPr lang="en-US" sz="1200" dirty="0" err="1"/>
              <a:t>Payudara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/>
              <a:t>Kanker</a:t>
            </a:r>
            <a:r>
              <a:rPr lang="en-US" sz="1200" dirty="0"/>
              <a:t> </a:t>
            </a:r>
            <a:r>
              <a:rPr lang="en-US" sz="1200" dirty="0" err="1"/>
              <a:t>Servi</a:t>
            </a:r>
            <a:r>
              <a:rPr lang="id-ID" sz="1200" dirty="0"/>
              <a:t>ks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B20C7-7BF9-D84B-B39E-F445F681DE8C}"/>
              </a:ext>
            </a:extLst>
          </p:cNvPr>
          <p:cNvCxnSpPr>
            <a:cxnSpLocks/>
          </p:cNvCxnSpPr>
          <p:nvPr/>
        </p:nvCxnSpPr>
        <p:spPr>
          <a:xfrm>
            <a:off x="2537006" y="3546409"/>
            <a:ext cx="45996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D716700-56EB-4A4F-BAA6-2A06F872ACF5}"/>
              </a:ext>
            </a:extLst>
          </p:cNvPr>
          <p:cNvSpPr/>
          <p:nvPr/>
        </p:nvSpPr>
        <p:spPr>
          <a:xfrm>
            <a:off x="8288625" y="3908221"/>
            <a:ext cx="2507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Penambahan</a:t>
            </a:r>
            <a:r>
              <a:rPr lang="en-US" sz="1200" dirty="0"/>
              <a:t> </a:t>
            </a:r>
            <a:r>
              <a:rPr lang="en-US" sz="1200" dirty="0" err="1"/>
              <a:t>Manfaat</a:t>
            </a:r>
            <a:r>
              <a:rPr lang="en-US" sz="1200" dirty="0"/>
              <a:t> </a:t>
            </a:r>
            <a:r>
              <a:rPr lang="en-US" sz="1200" dirty="0" err="1"/>
              <a:t>Skrining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endParaRPr lang="en-US" sz="1200" dirty="0" err="1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E5FC99-4FEA-5641-853E-B44BACFBAEB4}"/>
              </a:ext>
            </a:extLst>
          </p:cNvPr>
          <p:cNvCxnSpPr>
            <a:cxnSpLocks/>
          </p:cNvCxnSpPr>
          <p:nvPr/>
        </p:nvCxnSpPr>
        <p:spPr>
          <a:xfrm>
            <a:off x="9129466" y="3615069"/>
            <a:ext cx="0" cy="37821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14EB9-2D88-6949-A53E-D809E2A99BD9}"/>
              </a:ext>
            </a:extLst>
          </p:cNvPr>
          <p:cNvSpPr/>
          <p:nvPr/>
        </p:nvSpPr>
        <p:spPr>
          <a:xfrm>
            <a:off x="9970308" y="2922837"/>
            <a:ext cx="19928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Restriksi: 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Obat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Alkes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Pemeriksaan Penunjang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Prosedur/Tindakan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E562D-A297-40FF-9061-70777E077524}"/>
              </a:ext>
            </a:extLst>
          </p:cNvPr>
          <p:cNvSpPr/>
          <p:nvPr/>
        </p:nvSpPr>
        <p:spPr>
          <a:xfrm>
            <a:off x="9065738" y="2051002"/>
            <a:ext cx="228600" cy="168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E7FD5-209E-4028-9F9D-4C4BF9DACCA3}"/>
              </a:ext>
            </a:extLst>
          </p:cNvPr>
          <p:cNvSpPr txBox="1"/>
          <p:nvPr/>
        </p:nvSpPr>
        <p:spPr>
          <a:xfrm>
            <a:off x="9294338" y="1985916"/>
            <a:ext cx="24748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Restriksi</a:t>
            </a:r>
            <a:r>
              <a:rPr lang="en-US" sz="1300" b="1" dirty="0"/>
              <a:t>/</a:t>
            </a:r>
            <a:r>
              <a:rPr lang="en-US" sz="1300" b="1" dirty="0" err="1"/>
              <a:t>Pembatasan</a:t>
            </a:r>
            <a:endParaRPr lang="en-ID" sz="13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F4C4EC-E84C-48FE-8C40-67AD99303D84}"/>
              </a:ext>
            </a:extLst>
          </p:cNvPr>
          <p:cNvSpPr/>
          <p:nvPr/>
        </p:nvSpPr>
        <p:spPr>
          <a:xfrm>
            <a:off x="6309707" y="2056252"/>
            <a:ext cx="228600" cy="1689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E00B4-929E-49D3-97C6-61B90F159311}"/>
              </a:ext>
            </a:extLst>
          </p:cNvPr>
          <p:cNvSpPr txBox="1"/>
          <p:nvPr/>
        </p:nvSpPr>
        <p:spPr>
          <a:xfrm>
            <a:off x="6555369" y="1987188"/>
            <a:ext cx="24748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Penambahan</a:t>
            </a:r>
            <a:r>
              <a:rPr lang="en-US" sz="1300" b="1" dirty="0"/>
              <a:t> </a:t>
            </a:r>
            <a:r>
              <a:rPr lang="en-US" sz="1300" b="1" dirty="0" err="1"/>
              <a:t>Manfaat</a:t>
            </a:r>
            <a:r>
              <a:rPr lang="en-US" sz="1300" b="1" dirty="0"/>
              <a:t> </a:t>
            </a:r>
            <a:r>
              <a:rPr lang="en-US" sz="1300" b="1" dirty="0" err="1"/>
              <a:t>Skrining</a:t>
            </a:r>
            <a:endParaRPr lang="en-ID" sz="13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AF83009-93F5-4BDD-A63A-CC42D9F024A8}"/>
              </a:ext>
            </a:extLst>
          </p:cNvPr>
          <p:cNvGraphicFramePr/>
          <p:nvPr/>
        </p:nvGraphicFramePr>
        <p:xfrm>
          <a:off x="81834" y="5297046"/>
          <a:ext cx="5264723" cy="122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77477473-2EDF-4CBB-B124-63DEEFD1877B}"/>
              </a:ext>
            </a:extLst>
          </p:cNvPr>
          <p:cNvGraphicFramePr/>
          <p:nvPr/>
        </p:nvGraphicFramePr>
        <p:xfrm>
          <a:off x="5854882" y="5357226"/>
          <a:ext cx="5264723" cy="143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FBC05077-90B0-4148-B1A7-58D478AEB5D5}"/>
              </a:ext>
            </a:extLst>
          </p:cNvPr>
          <p:cNvSpPr/>
          <p:nvPr/>
        </p:nvSpPr>
        <p:spPr>
          <a:xfrm>
            <a:off x="6543114" y="5443230"/>
            <a:ext cx="228600" cy="1689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F96506-AD66-42B5-9151-0DF535468266}"/>
              </a:ext>
            </a:extLst>
          </p:cNvPr>
          <p:cNvSpPr txBox="1"/>
          <p:nvPr/>
        </p:nvSpPr>
        <p:spPr>
          <a:xfrm>
            <a:off x="6774068" y="5394775"/>
            <a:ext cx="35964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Penambahan</a:t>
            </a:r>
            <a:r>
              <a:rPr lang="en-US" sz="1300" b="1" dirty="0"/>
              <a:t> </a:t>
            </a:r>
            <a:r>
              <a:rPr lang="en-US" sz="1300" b="1" dirty="0" err="1"/>
              <a:t>Manfaat</a:t>
            </a:r>
            <a:r>
              <a:rPr lang="en-US" sz="1300" b="1" dirty="0"/>
              <a:t> yang </a:t>
            </a:r>
            <a:r>
              <a:rPr lang="en-US" sz="1300" b="1" dirty="0" err="1"/>
              <a:t>tidak</a:t>
            </a:r>
            <a:r>
              <a:rPr lang="en-US" sz="1300" b="1" dirty="0"/>
              <a:t> </a:t>
            </a:r>
            <a:r>
              <a:rPr lang="en-US" sz="1300" b="1" dirty="0" err="1"/>
              <a:t>dijamin</a:t>
            </a:r>
            <a:endParaRPr lang="en-ID" sz="13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4A3779-FCA6-45C9-BF17-D8E7A6911EFD}"/>
              </a:ext>
            </a:extLst>
          </p:cNvPr>
          <p:cNvSpPr/>
          <p:nvPr/>
        </p:nvSpPr>
        <p:spPr>
          <a:xfrm>
            <a:off x="520995" y="2073349"/>
            <a:ext cx="4824638" cy="273256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0DBB7-3F8A-4963-977B-590FF43F770C}"/>
              </a:ext>
            </a:extLst>
          </p:cNvPr>
          <p:cNvSpPr txBox="1"/>
          <p:nvPr/>
        </p:nvSpPr>
        <p:spPr>
          <a:xfrm rot="16200000">
            <a:off x="-631479" y="3270354"/>
            <a:ext cx="22575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Manfaat</a:t>
            </a:r>
            <a:r>
              <a:rPr lang="en-US" sz="1600" b="1" i="1" dirty="0"/>
              <a:t> yang </a:t>
            </a:r>
            <a:r>
              <a:rPr lang="en-US" sz="1600" b="1" i="1" dirty="0" err="1"/>
              <a:t>dijamin</a:t>
            </a:r>
            <a:endParaRPr lang="en-ID" sz="1600" b="1" i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A5143D7-A298-4327-8203-8CE50C44A929}"/>
              </a:ext>
            </a:extLst>
          </p:cNvPr>
          <p:cNvSpPr/>
          <p:nvPr/>
        </p:nvSpPr>
        <p:spPr>
          <a:xfrm>
            <a:off x="5757857" y="1964126"/>
            <a:ext cx="6121501" cy="3181835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3FCAE8-5D13-4334-A5E7-64644A939138}"/>
              </a:ext>
            </a:extLst>
          </p:cNvPr>
          <p:cNvSpPr txBox="1"/>
          <p:nvPr/>
        </p:nvSpPr>
        <p:spPr>
          <a:xfrm rot="16200000">
            <a:off x="4690189" y="3270353"/>
            <a:ext cx="22575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Manfaat</a:t>
            </a:r>
            <a:r>
              <a:rPr lang="en-US" sz="1600" b="1" i="1" dirty="0"/>
              <a:t> yang </a:t>
            </a:r>
            <a:r>
              <a:rPr lang="en-US" sz="1600" b="1" i="1" dirty="0" err="1"/>
              <a:t>dijamin</a:t>
            </a:r>
            <a:endParaRPr lang="en-ID" sz="1600" b="1" i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2C4B755-2C00-45F2-9AFF-6EF0F25289AE}"/>
              </a:ext>
            </a:extLst>
          </p:cNvPr>
          <p:cNvSpPr/>
          <p:nvPr/>
        </p:nvSpPr>
        <p:spPr>
          <a:xfrm>
            <a:off x="366348" y="5078032"/>
            <a:ext cx="4824638" cy="1344033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54A6208-B180-42FE-ABCB-9F3C5B748C11}"/>
              </a:ext>
            </a:extLst>
          </p:cNvPr>
          <p:cNvSpPr/>
          <p:nvPr/>
        </p:nvSpPr>
        <p:spPr>
          <a:xfrm>
            <a:off x="5895174" y="5247936"/>
            <a:ext cx="5930478" cy="1344033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448A9-EC70-453C-ACEC-58566718C861}"/>
              </a:ext>
            </a:extLst>
          </p:cNvPr>
          <p:cNvSpPr/>
          <p:nvPr/>
        </p:nvSpPr>
        <p:spPr>
          <a:xfrm>
            <a:off x="9542499" y="2478586"/>
            <a:ext cx="1014801" cy="228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243BE71-4B91-614A-8677-E115A0F3CACF}"/>
              </a:ext>
            </a:extLst>
          </p:cNvPr>
          <p:cNvCxnSpPr>
            <a:cxnSpLocks/>
          </p:cNvCxnSpPr>
          <p:nvPr/>
        </p:nvCxnSpPr>
        <p:spPr>
          <a:xfrm>
            <a:off x="10427271" y="2598234"/>
            <a:ext cx="0" cy="38451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AF4C1C-CC9F-4EBD-84D5-985871441D59}"/>
              </a:ext>
            </a:extLst>
          </p:cNvPr>
          <p:cNvSpPr/>
          <p:nvPr/>
        </p:nvSpPr>
        <p:spPr>
          <a:xfrm>
            <a:off x="8925339" y="4257751"/>
            <a:ext cx="368998" cy="323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840542-A708-44B9-8942-BAEB6B44174F}"/>
              </a:ext>
            </a:extLst>
          </p:cNvPr>
          <p:cNvSpPr/>
          <p:nvPr/>
        </p:nvSpPr>
        <p:spPr>
          <a:xfrm>
            <a:off x="10994143" y="2431352"/>
            <a:ext cx="368998" cy="323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52C73F-B3F3-4A0A-A488-153A82583870}"/>
              </a:ext>
            </a:extLst>
          </p:cNvPr>
          <p:cNvSpPr/>
          <p:nvPr/>
        </p:nvSpPr>
        <p:spPr>
          <a:xfrm>
            <a:off x="9949224" y="5446699"/>
            <a:ext cx="368998" cy="323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E222-5485-43C1-A3F3-9875644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Justifikasi</a:t>
            </a:r>
            <a:r>
              <a:rPr lang="en-US" b="1" dirty="0"/>
              <a:t> </a:t>
            </a:r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b="1" dirty="0" err="1"/>
              <a:t>l</a:t>
            </a:r>
            <a:r>
              <a:rPr lang="en-US" b="1" dirty="0" err="1" smtClean="0"/>
              <a:t>ayanan</a:t>
            </a:r>
            <a:r>
              <a:rPr lang="en-US" b="1" dirty="0" smtClean="0"/>
              <a:t> </a:t>
            </a:r>
            <a:r>
              <a:rPr lang="en-US" b="1" dirty="0" err="1"/>
              <a:t>s</a:t>
            </a:r>
            <a:r>
              <a:rPr lang="en-US" b="1" dirty="0" err="1" smtClean="0"/>
              <a:t>krining</a:t>
            </a:r>
            <a:r>
              <a:rPr lang="en-US" b="1" dirty="0" smtClean="0"/>
              <a:t> </a:t>
            </a:r>
            <a:r>
              <a:rPr lang="en-US" b="1" i="1" dirty="0" smtClean="0"/>
              <a:t> </a:t>
            </a:r>
            <a:endParaRPr lang="en-ID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B8773-B4EE-4AF6-9AE2-15D39242D2AD}"/>
              </a:ext>
            </a:extLst>
          </p:cNvPr>
          <p:cNvSpPr txBox="1"/>
          <p:nvPr/>
        </p:nvSpPr>
        <p:spPr>
          <a:xfrm>
            <a:off x="-404369" y="978589"/>
            <a:ext cx="5276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Fira Sans Condensed Medium" panose="020B0604020202020204" charset="0"/>
              </a:rPr>
              <a:t>Pembiayaan</a:t>
            </a:r>
            <a:r>
              <a:rPr lang="en-US" sz="1400" b="1" dirty="0">
                <a:latin typeface="Fira Sans Condensed Medium" panose="020B0604020202020204" charset="0"/>
              </a:rPr>
              <a:t> </a:t>
            </a:r>
            <a:r>
              <a:rPr lang="en-US" sz="1400" b="1" dirty="0" err="1">
                <a:latin typeface="Fira Sans Condensed Medium" panose="020B0604020202020204" charset="0"/>
              </a:rPr>
              <a:t>k</a:t>
            </a:r>
            <a:r>
              <a:rPr lang="en-US" sz="1400" b="1" dirty="0" err="1" smtClean="0">
                <a:latin typeface="Fira Sans Condensed Medium" panose="020B0604020202020204" charset="0"/>
              </a:rPr>
              <a:t>atastrofik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>
                <a:latin typeface="Fira Sans Condensed Medium" panose="020B0604020202020204" charset="0"/>
              </a:rPr>
              <a:t>dibandingkan</a:t>
            </a:r>
            <a:endParaRPr lang="en-US" sz="1400" b="1" dirty="0">
              <a:latin typeface="Fira Sans Condensed Medium" panose="020B0604020202020204" charset="0"/>
            </a:endParaRPr>
          </a:p>
          <a:p>
            <a:pPr algn="ctr"/>
            <a:r>
              <a:rPr lang="en-US" sz="1400" b="1" dirty="0">
                <a:latin typeface="Fira Sans Condensed Medium" panose="020B0604020202020204" charset="0"/>
              </a:rPr>
              <a:t>t</a:t>
            </a:r>
            <a:r>
              <a:rPr lang="en-US" sz="1400" b="1" dirty="0" smtClean="0">
                <a:latin typeface="Fira Sans Condensed Medium" panose="020B0604020202020204" charset="0"/>
              </a:rPr>
              <a:t>otal </a:t>
            </a:r>
            <a:r>
              <a:rPr lang="en-US" sz="1400" b="1" dirty="0" err="1">
                <a:latin typeface="Fira Sans Condensed Medium" panose="020B0604020202020204" charset="0"/>
              </a:rPr>
              <a:t>b</a:t>
            </a:r>
            <a:r>
              <a:rPr lang="en-US" sz="1400" b="1" dirty="0" err="1" smtClean="0">
                <a:latin typeface="Fira Sans Condensed Medium" panose="020B0604020202020204" charset="0"/>
              </a:rPr>
              <a:t>iaya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>
                <a:latin typeface="Fira Sans Condensed Medium" panose="020B0604020202020204" charset="0"/>
              </a:rPr>
              <a:t>p</a:t>
            </a:r>
            <a:r>
              <a:rPr lang="en-US" sz="1400" b="1" dirty="0" err="1" smtClean="0">
                <a:latin typeface="Fira Sans Condensed Medium" panose="020B0604020202020204" charset="0"/>
              </a:rPr>
              <a:t>elayanan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>
                <a:latin typeface="Fira Sans Condensed Medium" panose="020B0604020202020204" charset="0"/>
              </a:rPr>
              <a:t>dalam</a:t>
            </a:r>
            <a:r>
              <a:rPr lang="en-US" sz="1400" b="1" dirty="0">
                <a:latin typeface="Fira Sans Condensed Medium" panose="020B0604020202020204" charset="0"/>
              </a:rPr>
              <a:t> JKN</a:t>
            </a:r>
            <a:endParaRPr lang="en-ID" sz="1400" b="1" dirty="0">
              <a:latin typeface="Fira Sans Condensed Medium" panose="020B060402020202020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A2DA4C74-A829-4B68-BA62-75C5B6357FB8}"/>
              </a:ext>
            </a:extLst>
          </p:cNvPr>
          <p:cNvSpPr/>
          <p:nvPr/>
        </p:nvSpPr>
        <p:spPr>
          <a:xfrm>
            <a:off x="58233" y="27500"/>
            <a:ext cx="538471" cy="984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latin typeface="Roboto Regular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B1E309-AA7B-465D-9695-7AF380EAD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" t="23056" r="49801" b="12898"/>
          <a:stretch/>
        </p:blipFill>
        <p:spPr>
          <a:xfrm>
            <a:off x="187467" y="1417459"/>
            <a:ext cx="4943472" cy="2960577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B504C6E-5F4A-4D33-B1C6-D05366ACA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0564"/>
              </p:ext>
            </p:extLst>
          </p:nvPr>
        </p:nvGraphicFramePr>
        <p:xfrm>
          <a:off x="327467" y="4664869"/>
          <a:ext cx="4632458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602">
                  <a:extLst>
                    <a:ext uri="{9D8B030D-6E8A-4147-A177-3AD203B41FA5}">
                      <a16:colId xmlns:a16="http://schemas.microsoft.com/office/drawing/2014/main" val="3854117177"/>
                    </a:ext>
                  </a:extLst>
                </a:gridCol>
                <a:gridCol w="1208100">
                  <a:extLst>
                    <a:ext uri="{9D8B030D-6E8A-4147-A177-3AD203B41FA5}">
                      <a16:colId xmlns:a16="http://schemas.microsoft.com/office/drawing/2014/main" val="705127357"/>
                    </a:ext>
                  </a:extLst>
                </a:gridCol>
                <a:gridCol w="1017936">
                  <a:extLst>
                    <a:ext uri="{9D8B030D-6E8A-4147-A177-3AD203B41FA5}">
                      <a16:colId xmlns:a16="http://schemas.microsoft.com/office/drawing/2014/main" val="2888144911"/>
                    </a:ext>
                  </a:extLst>
                </a:gridCol>
                <a:gridCol w="950820">
                  <a:extLst>
                    <a:ext uri="{9D8B030D-6E8A-4147-A177-3AD203B41FA5}">
                      <a16:colId xmlns:a16="http://schemas.microsoft.com/office/drawing/2014/main" val="175894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3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  <a:r>
                        <a:rPr lang="en-US" sz="1400" dirty="0" err="1"/>
                        <a:t>peserta</a:t>
                      </a:r>
                      <a:r>
                        <a:rPr lang="en-US" sz="1400" dirty="0"/>
                        <a:t> di </a:t>
                      </a:r>
                      <a:r>
                        <a:rPr lang="en-US" sz="1400" dirty="0" err="1"/>
                        <a:t>skrining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383.876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125.567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7.304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  <a:r>
                        <a:rPr lang="en-US" sz="1400" dirty="0" err="1"/>
                        <a:t>peserta</a:t>
                      </a:r>
                      <a:r>
                        <a:rPr lang="en-US" sz="1400" dirty="0"/>
                        <a:t> JKN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208 </a:t>
                      </a:r>
                      <a:r>
                        <a:rPr lang="en-US" sz="1400" dirty="0" err="1"/>
                        <a:t>juta</a:t>
                      </a:r>
                      <a:r>
                        <a:rPr lang="en-US" sz="1400" dirty="0"/>
                        <a:t> 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224 </a:t>
                      </a:r>
                      <a:r>
                        <a:rPr lang="en-US" sz="1400" dirty="0" err="1"/>
                        <a:t>juta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222 </a:t>
                      </a:r>
                      <a:r>
                        <a:rPr lang="en-US" sz="1400" dirty="0" err="1"/>
                        <a:t>juta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Persentase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ID" sz="1400" dirty="0"/>
                    </a:p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52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0F59A82-BFE8-480D-9703-E2717EC5ED98}"/>
              </a:ext>
            </a:extLst>
          </p:cNvPr>
          <p:cNvSpPr txBox="1"/>
          <p:nvPr/>
        </p:nvSpPr>
        <p:spPr>
          <a:xfrm>
            <a:off x="1999046" y="6113597"/>
            <a:ext cx="827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0,18%</a:t>
            </a:r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145DE-51D6-46BD-A763-8CA0F9DF6090}"/>
              </a:ext>
            </a:extLst>
          </p:cNvPr>
          <p:cNvSpPr txBox="1"/>
          <p:nvPr/>
        </p:nvSpPr>
        <p:spPr>
          <a:xfrm>
            <a:off x="3049175" y="6104361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0,056%</a:t>
            </a:r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D1842-416E-446F-93B7-A3E5D190DFFB}"/>
              </a:ext>
            </a:extLst>
          </p:cNvPr>
          <p:cNvSpPr txBox="1"/>
          <p:nvPr/>
        </p:nvSpPr>
        <p:spPr>
          <a:xfrm>
            <a:off x="3961283" y="6122832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0,003%</a:t>
            </a:r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E0C8-FC7C-4BEB-8CEC-24548B424C1B}"/>
              </a:ext>
            </a:extLst>
          </p:cNvPr>
          <p:cNvSpPr txBox="1"/>
          <p:nvPr/>
        </p:nvSpPr>
        <p:spPr>
          <a:xfrm>
            <a:off x="-474165" y="4224147"/>
            <a:ext cx="52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Fira Sans Condensed Medium" panose="020B0604020202020204" charset="0"/>
              </a:rPr>
              <a:t>Capaian</a:t>
            </a:r>
            <a:r>
              <a:rPr lang="en-US" sz="1400" b="1" dirty="0">
                <a:latin typeface="Fira Sans Condensed Medium" panose="020B0604020202020204" charset="0"/>
              </a:rPr>
              <a:t> </a:t>
            </a:r>
            <a:r>
              <a:rPr lang="en-US" sz="1400" b="1" dirty="0" err="1" smtClean="0">
                <a:latin typeface="Fira Sans Condensed Medium" panose="020B0604020202020204" charset="0"/>
              </a:rPr>
              <a:t>pelayanan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 smtClean="0">
                <a:latin typeface="Fira Sans Condensed Medium" panose="020B0604020202020204" charset="0"/>
              </a:rPr>
              <a:t>skrining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>
                <a:latin typeface="Fira Sans Condensed Medium" panose="020B0604020202020204" charset="0"/>
              </a:rPr>
              <a:t>dalam</a:t>
            </a:r>
            <a:r>
              <a:rPr lang="en-US" sz="1400" b="1" dirty="0">
                <a:latin typeface="Fira Sans Condensed Medium" panose="020B0604020202020204" charset="0"/>
              </a:rPr>
              <a:t> </a:t>
            </a:r>
            <a:r>
              <a:rPr lang="en-US" sz="1400" b="1" dirty="0" smtClean="0">
                <a:latin typeface="Fira Sans Condensed Medium" panose="020B0604020202020204" charset="0"/>
              </a:rPr>
              <a:t>JKN </a:t>
            </a:r>
            <a:r>
              <a:rPr lang="en-US" sz="1400" b="1" dirty="0" err="1" smtClean="0">
                <a:latin typeface="Fira Sans Condensed Medium" panose="020B0604020202020204" charset="0"/>
              </a:rPr>
              <a:t>saat</a:t>
            </a:r>
            <a:r>
              <a:rPr lang="en-US" sz="1400" b="1" dirty="0" smtClean="0">
                <a:latin typeface="Fira Sans Condensed Medium" panose="020B0604020202020204" charset="0"/>
              </a:rPr>
              <a:t> </a:t>
            </a:r>
            <a:r>
              <a:rPr lang="en-US" sz="1400" b="1" dirty="0" err="1" smtClean="0">
                <a:latin typeface="Fira Sans Condensed Medium" panose="020B0604020202020204" charset="0"/>
              </a:rPr>
              <a:t>ini</a:t>
            </a:r>
            <a:endParaRPr lang="en-ID" sz="1400" b="1" dirty="0">
              <a:latin typeface="Fira Sans Condensed Medium" panose="020B060402020202020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FD864CB-94DC-47F8-AA3E-82ADBC76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788430"/>
              </p:ext>
            </p:extLst>
          </p:nvPr>
        </p:nvGraphicFramePr>
        <p:xfrm>
          <a:off x="5130939" y="1919710"/>
          <a:ext cx="6566000" cy="449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33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F393E-9EFC-4352-8206-548D40B9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Agenda 3. </a:t>
            </a:r>
            <a:r>
              <a:rPr lang="en-US" sz="4400" b="1" dirty="0" err="1" smtClean="0"/>
              <a:t>Pelaksanaan</a:t>
            </a:r>
            <a:r>
              <a:rPr lang="en-US" sz="4400" b="1" dirty="0" smtClean="0"/>
              <a:t> </a:t>
            </a:r>
            <a:r>
              <a:rPr lang="en-ID" sz="4400" b="1" dirty="0" err="1" smtClean="0"/>
              <a:t>Koordinasi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Antar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Penyelenggara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Jaminan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9522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1098</Words>
  <Application>Microsoft Office PowerPoint</Application>
  <PresentationFormat>Widescreen</PresentationFormat>
  <Paragraphs>169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맑은 고딕</vt:lpstr>
      <vt:lpstr>Arial</vt:lpstr>
      <vt:lpstr>Arial Unicode MS</vt:lpstr>
      <vt:lpstr>Avenir Next LT Pro</vt:lpstr>
      <vt:lpstr>Calibri</vt:lpstr>
      <vt:lpstr>Calibri Light</vt:lpstr>
      <vt:lpstr>Fira Sans Condensed Medium</vt:lpstr>
      <vt:lpstr>Roboto Regular</vt:lpstr>
      <vt:lpstr>Segoe UI</vt:lpstr>
      <vt:lpstr>Times New Roman</vt:lpstr>
      <vt:lpstr>Wingdings</vt:lpstr>
      <vt:lpstr>Office Theme</vt:lpstr>
      <vt:lpstr>  Update Persiapan Manfaat JKN berbasis Kebutuhan Dasar Kesehatan (KDK) dan Koordinasi Antar Penyelenggara Jaminan Kesehatan </vt:lpstr>
      <vt:lpstr>Agenda 2. Penjelasan tentang persiapan implementasi KDK dalam Program JKN</vt:lpstr>
      <vt:lpstr>PowerPoint Presentation</vt:lpstr>
      <vt:lpstr>Human resources slide 2</vt:lpstr>
      <vt:lpstr>Time Line Peninjauan Manfaat JKN berbasis KDK</vt:lpstr>
      <vt:lpstr>Proses Penyusunan Draft Manfaat JKN berbasis Kebutuhan dasar Kesehatan (KDK) </vt:lpstr>
      <vt:lpstr>PowerPoint Presentation</vt:lpstr>
      <vt:lpstr>Justifikasi penambahan layanan skrining  </vt:lpstr>
      <vt:lpstr>Agenda 3. Pelaksanaan Koordinasi Antar Penyelenggara Jaminan</vt:lpstr>
      <vt:lpstr>Dasar Hukum</vt:lpstr>
      <vt:lpstr>Koordinasi Penyelenggaraan JKN dengan Asuransi Swasta yang di atur saat ini (Permenkes 51/2018)</vt:lpstr>
      <vt:lpstr>Kebijakan ke depan Koordinasi Antar Penyelenggara Jaminan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Bahan Raker</dc:title>
  <dc:creator>ara</dc:creator>
  <cp:lastModifiedBy>user</cp:lastModifiedBy>
  <cp:revision>46</cp:revision>
  <dcterms:created xsi:type="dcterms:W3CDTF">2021-05-23T01:50:34Z</dcterms:created>
  <dcterms:modified xsi:type="dcterms:W3CDTF">2021-05-24T13:35:16Z</dcterms:modified>
</cp:coreProperties>
</file>