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media/image21.jpg" ContentType="image/jpg"/>
  <Override PartName="/ppt/notesSlides/notesSlide2.xml" ContentType="application/vnd.openxmlformats-officedocument.presentationml.notesSlide+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0.jpg" ContentType="image/jpg"/>
  <Override PartName="/ppt/media/image31.jpg" ContentType="image/jpg"/>
  <Override PartName="/ppt/media/image32.jpg" ContentType="image/jpg"/>
  <Override PartName="/ppt/media/image33.jpg" ContentType="image/jp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356" r:id="rId2"/>
    <p:sldId id="357" r:id="rId3"/>
    <p:sldId id="377" r:id="rId4"/>
    <p:sldId id="379" r:id="rId5"/>
    <p:sldId id="364" r:id="rId6"/>
    <p:sldId id="353" r:id="rId7"/>
    <p:sldId id="359" r:id="rId8"/>
    <p:sldId id="360" r:id="rId9"/>
    <p:sldId id="361" r:id="rId10"/>
    <p:sldId id="395" r:id="rId11"/>
    <p:sldId id="365" r:id="rId12"/>
    <p:sldId id="390" r:id="rId13"/>
    <p:sldId id="392" r:id="rId14"/>
    <p:sldId id="393" r:id="rId15"/>
    <p:sldId id="355" r:id="rId16"/>
    <p:sldId id="394" r:id="rId17"/>
    <p:sldId id="381" r:id="rId18"/>
    <p:sldId id="368" r:id="rId19"/>
    <p:sldId id="387" r:id="rId20"/>
    <p:sldId id="388" r:id="rId21"/>
    <p:sldId id="369" r:id="rId22"/>
    <p:sldId id="370" r:id="rId23"/>
    <p:sldId id="362" r:id="rId24"/>
    <p:sldId id="374" r:id="rId25"/>
    <p:sldId id="389" r:id="rId26"/>
    <p:sldId id="382" r:id="rId27"/>
    <p:sldId id="383" r:id="rId28"/>
    <p:sldId id="384" r:id="rId29"/>
    <p:sldId id="385" r:id="rId30"/>
    <p:sldId id="386" r:id="rId31"/>
  </p:sldIdLst>
  <p:sldSz cx="12192000" cy="6858000"/>
  <p:notesSz cx="9926638"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000"/>
    <a:srgbClr val="203864"/>
    <a:srgbClr val="F6BE98"/>
    <a:srgbClr val="F7EBE2"/>
    <a:srgbClr val="15371B"/>
    <a:srgbClr val="2B7339"/>
    <a:srgbClr val="E3E9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88" autoAdjust="0"/>
    <p:restoredTop sz="94676"/>
  </p:normalViewPr>
  <p:slideViewPr>
    <p:cSldViewPr>
      <p:cViewPr varScale="1">
        <p:scale>
          <a:sx n="105" d="100"/>
          <a:sy n="105" d="100"/>
        </p:scale>
        <p:origin x="100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id-ID" sz="1600" b="1">
                <a:effectLst/>
              </a:rPr>
              <a:t>Kepesertaan JKN berdasarkan Status </a:t>
            </a:r>
            <a:endParaRPr lang="en-US" sz="1600">
              <a:effectLst/>
            </a:endParaRPr>
          </a:p>
        </c:rich>
      </c:tx>
      <c:overlay val="0"/>
    </c:title>
    <c:autoTitleDeleted val="0"/>
    <c:plotArea>
      <c:layout/>
      <c:barChart>
        <c:barDir val="col"/>
        <c:grouping val="stacked"/>
        <c:varyColors val="0"/>
        <c:ser>
          <c:idx val="0"/>
          <c:order val="0"/>
          <c:tx>
            <c:strRef>
              <c:f>Sheet1!$B$1</c:f>
              <c:strCache>
                <c:ptCount val="1"/>
                <c:pt idx="0">
                  <c:v>Aktif </c:v>
                </c:pt>
              </c:strCache>
            </c:strRef>
          </c:tx>
          <c:invertIfNegative val="0"/>
          <c:cat>
            <c:numRef>
              <c:f>Sheet1!$A$2:$A$8</c:f>
              <c:numCache>
                <c:formatCode>General</c:formatCode>
                <c:ptCount val="7"/>
                <c:pt idx="0">
                  <c:v>2014</c:v>
                </c:pt>
                <c:pt idx="1">
                  <c:v>2015</c:v>
                </c:pt>
                <c:pt idx="2">
                  <c:v>2016</c:v>
                </c:pt>
                <c:pt idx="3">
                  <c:v>2017</c:v>
                </c:pt>
                <c:pt idx="4">
                  <c:v>2018</c:v>
                </c:pt>
                <c:pt idx="5">
                  <c:v>2019</c:v>
                </c:pt>
                <c:pt idx="6">
                  <c:v>2020</c:v>
                </c:pt>
              </c:numCache>
            </c:numRef>
          </c:cat>
          <c:val>
            <c:numRef>
              <c:f>Sheet1!$B$2:$B$8</c:f>
              <c:numCache>
                <c:formatCode>_(* #,##0_);_(* \(#,##0\);_(* "-"_);_(@_)</c:formatCode>
                <c:ptCount val="7"/>
                <c:pt idx="0">
                  <c:v>133423653</c:v>
                </c:pt>
                <c:pt idx="1">
                  <c:v>150842683</c:v>
                </c:pt>
                <c:pt idx="2">
                  <c:v>161712466</c:v>
                </c:pt>
                <c:pt idx="3">
                  <c:v>174674144</c:v>
                </c:pt>
                <c:pt idx="4">
                  <c:v>188422621</c:v>
                </c:pt>
                <c:pt idx="5">
                  <c:v>203959893</c:v>
                </c:pt>
                <c:pt idx="6">
                  <c:v>197870631</c:v>
                </c:pt>
              </c:numCache>
            </c:numRef>
          </c:val>
          <c:extLst>
            <c:ext xmlns:c16="http://schemas.microsoft.com/office/drawing/2014/chart" uri="{C3380CC4-5D6E-409C-BE32-E72D297353CC}">
              <c16:uniqueId val="{00000000-A258-4649-ADC9-89426E8A987F}"/>
            </c:ext>
          </c:extLst>
        </c:ser>
        <c:ser>
          <c:idx val="1"/>
          <c:order val="1"/>
          <c:tx>
            <c:strRef>
              <c:f>Sheet1!$C$1</c:f>
              <c:strCache>
                <c:ptCount val="1"/>
                <c:pt idx="0">
                  <c:v>Non Aktif </c:v>
                </c:pt>
              </c:strCache>
            </c:strRef>
          </c:tx>
          <c:invertIfNegative val="0"/>
          <c:cat>
            <c:numRef>
              <c:f>Sheet1!$A$2:$A$8</c:f>
              <c:numCache>
                <c:formatCode>General</c:formatCode>
                <c:ptCount val="7"/>
                <c:pt idx="0">
                  <c:v>2014</c:v>
                </c:pt>
                <c:pt idx="1">
                  <c:v>2015</c:v>
                </c:pt>
                <c:pt idx="2">
                  <c:v>2016</c:v>
                </c:pt>
                <c:pt idx="3">
                  <c:v>2017</c:v>
                </c:pt>
                <c:pt idx="4">
                  <c:v>2018</c:v>
                </c:pt>
                <c:pt idx="5">
                  <c:v>2019</c:v>
                </c:pt>
                <c:pt idx="6">
                  <c:v>2020</c:v>
                </c:pt>
              </c:numCache>
            </c:numRef>
          </c:cat>
          <c:val>
            <c:numRef>
              <c:f>Sheet1!$C$2:$C$8</c:f>
              <c:numCache>
                <c:formatCode>_(* #,##0_);_(* \(#,##0\);_(* "-"_);_(@_)</c:formatCode>
                <c:ptCount val="7"/>
                <c:pt idx="0">
                  <c:v>0</c:v>
                </c:pt>
                <c:pt idx="1">
                  <c:v>5947604</c:v>
                </c:pt>
                <c:pt idx="2">
                  <c:v>10226788</c:v>
                </c:pt>
                <c:pt idx="3">
                  <c:v>13308805</c:v>
                </c:pt>
                <c:pt idx="4">
                  <c:v>19631578</c:v>
                </c:pt>
                <c:pt idx="5">
                  <c:v>20189126</c:v>
                </c:pt>
                <c:pt idx="6">
                  <c:v>24591275</c:v>
                </c:pt>
              </c:numCache>
            </c:numRef>
          </c:val>
          <c:extLst>
            <c:ext xmlns:c16="http://schemas.microsoft.com/office/drawing/2014/chart" uri="{C3380CC4-5D6E-409C-BE32-E72D297353CC}">
              <c16:uniqueId val="{00000001-A258-4649-ADC9-89426E8A987F}"/>
            </c:ext>
          </c:extLst>
        </c:ser>
        <c:dLbls>
          <c:showLegendKey val="0"/>
          <c:showVal val="0"/>
          <c:showCatName val="0"/>
          <c:showSerName val="0"/>
          <c:showPercent val="0"/>
          <c:showBubbleSize val="0"/>
        </c:dLbls>
        <c:gapWidth val="55"/>
        <c:overlap val="100"/>
        <c:axId val="155380352"/>
        <c:axId val="66883968"/>
      </c:barChart>
      <c:catAx>
        <c:axId val="155380352"/>
        <c:scaling>
          <c:orientation val="minMax"/>
        </c:scaling>
        <c:delete val="0"/>
        <c:axPos val="b"/>
        <c:numFmt formatCode="General" sourceLinked="1"/>
        <c:majorTickMark val="none"/>
        <c:minorTickMark val="none"/>
        <c:tickLblPos val="nextTo"/>
        <c:crossAx val="66883968"/>
        <c:crosses val="autoZero"/>
        <c:auto val="1"/>
        <c:lblAlgn val="ctr"/>
        <c:lblOffset val="100"/>
        <c:noMultiLvlLbl val="0"/>
      </c:catAx>
      <c:valAx>
        <c:axId val="66883968"/>
        <c:scaling>
          <c:orientation val="minMax"/>
        </c:scaling>
        <c:delete val="0"/>
        <c:axPos val="l"/>
        <c:majorGridlines/>
        <c:numFmt formatCode="_(* #,##0_);_(* \(#,##0\);_(* &quot;-&quot;_);_(@_)" sourceLinked="1"/>
        <c:majorTickMark val="none"/>
        <c:minorTickMark val="none"/>
        <c:tickLblPos val="nextTo"/>
        <c:crossAx val="155380352"/>
        <c:crosses val="autoZero"/>
        <c:crossBetween val="between"/>
        <c:dispUnits>
          <c:builtInUnit val="millions"/>
          <c:dispUnitsLbl>
            <c:tx>
              <c:rich>
                <a:bodyPr/>
                <a:lstStyle/>
                <a:p>
                  <a:pPr>
                    <a:defRPr/>
                  </a:pPr>
                  <a:r>
                    <a:rPr lang="en-US" dirty="0"/>
                    <a:t>Juta</a:t>
                  </a:r>
                </a:p>
              </c:rich>
            </c:tx>
          </c:dispUnitsLbl>
        </c:dispUnits>
      </c:valAx>
    </c:plotArea>
    <c:legend>
      <c:legendPos val="r"/>
      <c:overlay val="0"/>
    </c:legend>
    <c:plotVisOnly val="1"/>
    <c:dispBlanksAs val="gap"/>
    <c:showDLblsOverMax val="0"/>
  </c:chart>
  <c:txPr>
    <a:bodyPr/>
    <a:lstStyle/>
    <a:p>
      <a:pPr>
        <a:defRPr sz="1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id-ID" sz="1600" b="1">
                <a:effectLst/>
              </a:rPr>
              <a:t>Kepesertaan JKN berdasarkan Status </a:t>
            </a:r>
            <a:endParaRPr lang="en-US" sz="1600">
              <a:effectLst/>
            </a:endParaRPr>
          </a:p>
        </c:rich>
      </c:tx>
      <c:overlay val="0"/>
    </c:title>
    <c:autoTitleDeleted val="0"/>
    <c:plotArea>
      <c:layout/>
      <c:barChart>
        <c:barDir val="col"/>
        <c:grouping val="stacked"/>
        <c:varyColors val="0"/>
        <c:ser>
          <c:idx val="0"/>
          <c:order val="0"/>
          <c:tx>
            <c:strRef>
              <c:f>Sheet1!$B$1</c:f>
              <c:strCache>
                <c:ptCount val="1"/>
                <c:pt idx="0">
                  <c:v>Aktif </c:v>
                </c:pt>
              </c:strCache>
            </c:strRef>
          </c:tx>
          <c:invertIfNegative val="0"/>
          <c:cat>
            <c:numRef>
              <c:f>Sheet1!$A$2:$A$8</c:f>
              <c:numCache>
                <c:formatCode>General</c:formatCode>
                <c:ptCount val="7"/>
                <c:pt idx="0">
                  <c:v>2014</c:v>
                </c:pt>
                <c:pt idx="1">
                  <c:v>2015</c:v>
                </c:pt>
                <c:pt idx="2">
                  <c:v>2016</c:v>
                </c:pt>
                <c:pt idx="3">
                  <c:v>2017</c:v>
                </c:pt>
                <c:pt idx="4">
                  <c:v>2018</c:v>
                </c:pt>
                <c:pt idx="5">
                  <c:v>2019</c:v>
                </c:pt>
                <c:pt idx="6">
                  <c:v>2020</c:v>
                </c:pt>
              </c:numCache>
            </c:numRef>
          </c:cat>
          <c:val>
            <c:numRef>
              <c:f>Sheet1!$B$2:$B$8</c:f>
              <c:numCache>
                <c:formatCode>_(* #,##0_);_(* \(#,##0\);_(* "-"_);_(@_)</c:formatCode>
                <c:ptCount val="7"/>
                <c:pt idx="0">
                  <c:v>133423653</c:v>
                </c:pt>
                <c:pt idx="1">
                  <c:v>150842683</c:v>
                </c:pt>
                <c:pt idx="2">
                  <c:v>161712466</c:v>
                </c:pt>
                <c:pt idx="3">
                  <c:v>174674144</c:v>
                </c:pt>
                <c:pt idx="4">
                  <c:v>188422621</c:v>
                </c:pt>
                <c:pt idx="5">
                  <c:v>203959893</c:v>
                </c:pt>
                <c:pt idx="6">
                  <c:v>197870631</c:v>
                </c:pt>
              </c:numCache>
            </c:numRef>
          </c:val>
          <c:extLst>
            <c:ext xmlns:c16="http://schemas.microsoft.com/office/drawing/2014/chart" uri="{C3380CC4-5D6E-409C-BE32-E72D297353CC}">
              <c16:uniqueId val="{00000000-A258-4649-ADC9-89426E8A987F}"/>
            </c:ext>
          </c:extLst>
        </c:ser>
        <c:ser>
          <c:idx val="1"/>
          <c:order val="1"/>
          <c:tx>
            <c:strRef>
              <c:f>Sheet1!$C$1</c:f>
              <c:strCache>
                <c:ptCount val="1"/>
                <c:pt idx="0">
                  <c:v>Non Aktif </c:v>
                </c:pt>
              </c:strCache>
            </c:strRef>
          </c:tx>
          <c:invertIfNegative val="0"/>
          <c:cat>
            <c:numRef>
              <c:f>Sheet1!$A$2:$A$8</c:f>
              <c:numCache>
                <c:formatCode>General</c:formatCode>
                <c:ptCount val="7"/>
                <c:pt idx="0">
                  <c:v>2014</c:v>
                </c:pt>
                <c:pt idx="1">
                  <c:v>2015</c:v>
                </c:pt>
                <c:pt idx="2">
                  <c:v>2016</c:v>
                </c:pt>
                <c:pt idx="3">
                  <c:v>2017</c:v>
                </c:pt>
                <c:pt idx="4">
                  <c:v>2018</c:v>
                </c:pt>
                <c:pt idx="5">
                  <c:v>2019</c:v>
                </c:pt>
                <c:pt idx="6">
                  <c:v>2020</c:v>
                </c:pt>
              </c:numCache>
            </c:numRef>
          </c:cat>
          <c:val>
            <c:numRef>
              <c:f>Sheet1!$C$2:$C$8</c:f>
              <c:numCache>
                <c:formatCode>_(* #,##0_);_(* \(#,##0\);_(* "-"_);_(@_)</c:formatCode>
                <c:ptCount val="7"/>
                <c:pt idx="0">
                  <c:v>0</c:v>
                </c:pt>
                <c:pt idx="1">
                  <c:v>5947604</c:v>
                </c:pt>
                <c:pt idx="2">
                  <c:v>10226788</c:v>
                </c:pt>
                <c:pt idx="3">
                  <c:v>13308805</c:v>
                </c:pt>
                <c:pt idx="4">
                  <c:v>19631578</c:v>
                </c:pt>
                <c:pt idx="5">
                  <c:v>20189126</c:v>
                </c:pt>
                <c:pt idx="6">
                  <c:v>24591275</c:v>
                </c:pt>
              </c:numCache>
            </c:numRef>
          </c:val>
          <c:extLst>
            <c:ext xmlns:c16="http://schemas.microsoft.com/office/drawing/2014/chart" uri="{C3380CC4-5D6E-409C-BE32-E72D297353CC}">
              <c16:uniqueId val="{00000001-A258-4649-ADC9-89426E8A987F}"/>
            </c:ext>
          </c:extLst>
        </c:ser>
        <c:dLbls>
          <c:showLegendKey val="0"/>
          <c:showVal val="0"/>
          <c:showCatName val="0"/>
          <c:showSerName val="0"/>
          <c:showPercent val="0"/>
          <c:showBubbleSize val="0"/>
        </c:dLbls>
        <c:gapWidth val="55"/>
        <c:overlap val="100"/>
        <c:axId val="155380352"/>
        <c:axId val="66883968"/>
      </c:barChart>
      <c:catAx>
        <c:axId val="155380352"/>
        <c:scaling>
          <c:orientation val="minMax"/>
        </c:scaling>
        <c:delete val="0"/>
        <c:axPos val="b"/>
        <c:numFmt formatCode="General" sourceLinked="1"/>
        <c:majorTickMark val="none"/>
        <c:minorTickMark val="none"/>
        <c:tickLblPos val="nextTo"/>
        <c:crossAx val="66883968"/>
        <c:crosses val="autoZero"/>
        <c:auto val="1"/>
        <c:lblAlgn val="ctr"/>
        <c:lblOffset val="100"/>
        <c:noMultiLvlLbl val="0"/>
      </c:catAx>
      <c:valAx>
        <c:axId val="66883968"/>
        <c:scaling>
          <c:orientation val="minMax"/>
        </c:scaling>
        <c:delete val="0"/>
        <c:axPos val="l"/>
        <c:majorGridlines/>
        <c:numFmt formatCode="_(* #,##0_);_(* \(#,##0\);_(* &quot;-&quot;_);_(@_)" sourceLinked="1"/>
        <c:majorTickMark val="none"/>
        <c:minorTickMark val="none"/>
        <c:tickLblPos val="nextTo"/>
        <c:crossAx val="155380352"/>
        <c:crosses val="autoZero"/>
        <c:crossBetween val="between"/>
        <c:dispUnits>
          <c:builtInUnit val="millions"/>
          <c:dispUnitsLbl>
            <c:tx>
              <c:rich>
                <a:bodyPr/>
                <a:lstStyle/>
                <a:p>
                  <a:pPr>
                    <a:defRPr/>
                  </a:pPr>
                  <a:r>
                    <a:rPr lang="en-US" dirty="0"/>
                    <a:t>Juta</a:t>
                  </a:r>
                </a:p>
              </c:rich>
            </c:tx>
          </c:dispUnitsLbl>
        </c:dispUnits>
      </c:valAx>
    </c:plotArea>
    <c:legend>
      <c:legendPos val="r"/>
      <c:overlay val="0"/>
    </c:legend>
    <c:plotVisOnly val="1"/>
    <c:dispBlanksAs val="gap"/>
    <c:showDLblsOverMax val="0"/>
  </c:chart>
  <c:txPr>
    <a:bodyPr/>
    <a:lstStyle/>
    <a:p>
      <a:pPr>
        <a:defRPr sz="14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F5BB84-D984-4611-998E-FF231B0E76F0}"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n-ID"/>
        </a:p>
      </dgm:t>
    </dgm:pt>
    <dgm:pt modelId="{F9627018-3667-40AA-AAAA-25AB73A26BE0}">
      <dgm:prSet phldrT="[Text]"/>
      <dgm:spPr/>
      <dgm:t>
        <a:bodyPr/>
        <a:lstStyle/>
        <a:p>
          <a:r>
            <a:rPr lang="en-US" dirty="0" err="1"/>
            <a:t>Dalam</a:t>
          </a:r>
          <a:r>
            <a:rPr lang="en-US" dirty="0"/>
            <a:t> </a:t>
          </a:r>
          <a:r>
            <a:rPr lang="en-US" dirty="0" err="1"/>
            <a:t>Perpres</a:t>
          </a:r>
          <a:r>
            <a:rPr lang="en-US" dirty="0"/>
            <a:t> 82 </a:t>
          </a:r>
          <a:r>
            <a:rPr lang="en-US" dirty="0" err="1"/>
            <a:t>tahun</a:t>
          </a:r>
          <a:r>
            <a:rPr lang="en-US" dirty="0"/>
            <a:t> 2018 </a:t>
          </a:r>
          <a:r>
            <a:rPr lang="en-US" dirty="0" err="1"/>
            <a:t>tidak</a:t>
          </a:r>
          <a:r>
            <a:rPr lang="en-US" dirty="0"/>
            <a:t> </a:t>
          </a:r>
          <a:r>
            <a:rPr lang="en-US" dirty="0" err="1"/>
            <a:t>lagi</a:t>
          </a:r>
          <a:r>
            <a:rPr lang="en-US" dirty="0"/>
            <a:t> </a:t>
          </a:r>
          <a:r>
            <a:rPr lang="en-US" dirty="0" err="1"/>
            <a:t>menyebutkan</a:t>
          </a:r>
          <a:r>
            <a:rPr lang="en-US" dirty="0"/>
            <a:t> </a:t>
          </a:r>
          <a:r>
            <a:rPr lang="en-US" dirty="0" err="1"/>
            <a:t>mengenai</a:t>
          </a:r>
          <a:r>
            <a:rPr lang="en-US" dirty="0"/>
            <a:t> </a:t>
          </a:r>
          <a:r>
            <a:rPr lang="en-US" dirty="0" err="1"/>
            <a:t>koordinasi</a:t>
          </a:r>
          <a:r>
            <a:rPr lang="en-US" dirty="0"/>
            <a:t> </a:t>
          </a:r>
          <a:r>
            <a:rPr lang="en-US" dirty="0" err="1"/>
            <a:t>manfaat</a:t>
          </a:r>
          <a:r>
            <a:rPr lang="en-US" dirty="0"/>
            <a:t> </a:t>
          </a:r>
          <a:r>
            <a:rPr lang="en-US" dirty="0" err="1"/>
            <a:t>namun</a:t>
          </a:r>
          <a:r>
            <a:rPr lang="en-US" dirty="0"/>
            <a:t> </a:t>
          </a:r>
          <a:r>
            <a:rPr lang="en-US" dirty="0" err="1"/>
            <a:t>menjadi</a:t>
          </a:r>
          <a:r>
            <a:rPr lang="en-US" dirty="0"/>
            <a:t> </a:t>
          </a:r>
          <a:r>
            <a:rPr lang="en-US" dirty="0" err="1">
              <a:solidFill>
                <a:srgbClr val="FF0000"/>
              </a:solidFill>
            </a:rPr>
            <a:t>koordinasi</a:t>
          </a:r>
          <a:r>
            <a:rPr lang="en-US" dirty="0">
              <a:solidFill>
                <a:srgbClr val="FF0000"/>
              </a:solidFill>
            </a:rPr>
            <a:t> </a:t>
          </a:r>
          <a:r>
            <a:rPr lang="en-US" dirty="0" err="1">
              <a:solidFill>
                <a:srgbClr val="FF0000"/>
              </a:solidFill>
            </a:rPr>
            <a:t>antar</a:t>
          </a:r>
          <a:r>
            <a:rPr lang="en-US" dirty="0">
              <a:solidFill>
                <a:srgbClr val="FF0000"/>
              </a:solidFill>
            </a:rPr>
            <a:t> </a:t>
          </a:r>
          <a:r>
            <a:rPr lang="en-US" dirty="0" err="1">
              <a:solidFill>
                <a:srgbClr val="FF0000"/>
              </a:solidFill>
            </a:rPr>
            <a:t>penyelenggara</a:t>
          </a:r>
          <a:r>
            <a:rPr lang="en-US" dirty="0">
              <a:solidFill>
                <a:srgbClr val="FF0000"/>
              </a:solidFill>
            </a:rPr>
            <a:t> </a:t>
          </a:r>
          <a:r>
            <a:rPr lang="en-US" dirty="0" err="1">
              <a:solidFill>
                <a:srgbClr val="FF0000"/>
              </a:solidFill>
            </a:rPr>
            <a:t>jaminan</a:t>
          </a:r>
          <a:endParaRPr lang="en-ID" dirty="0">
            <a:solidFill>
              <a:srgbClr val="FF0000"/>
            </a:solidFill>
          </a:endParaRPr>
        </a:p>
      </dgm:t>
    </dgm:pt>
    <dgm:pt modelId="{99095D51-CD7D-445E-B6CB-A93A2984C81C}" type="parTrans" cxnId="{5548D6C5-B5B1-4D41-82E4-54D01548065C}">
      <dgm:prSet/>
      <dgm:spPr/>
      <dgm:t>
        <a:bodyPr/>
        <a:lstStyle/>
        <a:p>
          <a:endParaRPr lang="en-ID"/>
        </a:p>
      </dgm:t>
    </dgm:pt>
    <dgm:pt modelId="{16711C20-F651-4032-9DF7-F1C039929F13}" type="sibTrans" cxnId="{5548D6C5-B5B1-4D41-82E4-54D01548065C}">
      <dgm:prSet/>
      <dgm:spPr/>
      <dgm:t>
        <a:bodyPr/>
        <a:lstStyle/>
        <a:p>
          <a:endParaRPr lang="en-ID"/>
        </a:p>
      </dgm:t>
    </dgm:pt>
    <dgm:pt modelId="{05777C19-EA99-46FB-9EBA-06EB15921E79}">
      <dgm:prSet phldrT="[Text]" custT="1"/>
      <dgm:spPr/>
      <dgm:t>
        <a:bodyPr/>
        <a:lstStyle/>
        <a:p>
          <a:pPr>
            <a:tabLst/>
          </a:pPr>
          <a:r>
            <a:rPr lang="pt-BR" sz="1800" dirty="0"/>
            <a:t>Permenkeu No.141/PMK.02/2018 mengatur mengenai koordinasi antar penyelenggara jaminan BPJS Kesehatan, Jasa Raharja (Kecelakaan Lalu lintas) dan BPJS Ketenagakerjaan (kecelakaan kerja dan PAK) </a:t>
          </a:r>
          <a:r>
            <a:rPr lang="pt-BR" sz="1800" dirty="0">
              <a:sym typeface="Wingdings" panose="05000000000000000000" pitchFamily="2" charset="2"/>
            </a:rPr>
            <a:t> </a:t>
          </a:r>
          <a:r>
            <a:rPr lang="pt-BR" sz="2000" b="1" dirty="0">
              <a:solidFill>
                <a:srgbClr val="0D1661"/>
              </a:solidFill>
              <a:sym typeface="Wingdings" panose="05000000000000000000" pitchFamily="2" charset="2"/>
            </a:rPr>
            <a:t>tidak mengatur koordinasi dengan </a:t>
          </a:r>
          <a:r>
            <a:rPr lang="en-ID" sz="2000" b="1" dirty="0" err="1">
              <a:solidFill>
                <a:srgbClr val="0D1661"/>
              </a:solidFill>
              <a:sym typeface="Wingdings" panose="05000000000000000000" pitchFamily="2" charset="2"/>
            </a:rPr>
            <a:t>Penyelenggara</a:t>
          </a:r>
          <a:r>
            <a:rPr lang="en-ID" sz="2000" b="1" dirty="0">
              <a:solidFill>
                <a:srgbClr val="0D1661"/>
              </a:solidFill>
              <a:sym typeface="Wingdings" panose="05000000000000000000" pitchFamily="2" charset="2"/>
            </a:rPr>
            <a:t> </a:t>
          </a:r>
          <a:r>
            <a:rPr lang="en-ID" sz="2000" b="1" dirty="0" err="1">
              <a:solidFill>
                <a:srgbClr val="0D1661"/>
              </a:solidFill>
              <a:sym typeface="Wingdings" panose="05000000000000000000" pitchFamily="2" charset="2"/>
            </a:rPr>
            <a:t>jaminan</a:t>
          </a:r>
          <a:r>
            <a:rPr lang="en-ID" sz="2000" b="1" dirty="0">
              <a:solidFill>
                <a:srgbClr val="0D1661"/>
              </a:solidFill>
              <a:sym typeface="Wingdings" panose="05000000000000000000" pitchFamily="2" charset="2"/>
            </a:rPr>
            <a:t> lain </a:t>
          </a:r>
          <a:r>
            <a:rPr lang="en-ID" sz="2000" b="1" i="1" dirty="0">
              <a:solidFill>
                <a:srgbClr val="0D1661"/>
              </a:solidFill>
              <a:sym typeface="Wingdings" panose="05000000000000000000" pitchFamily="2" charset="2"/>
            </a:rPr>
            <a:t>(AKT) </a:t>
          </a:r>
          <a:r>
            <a:rPr lang="en-ID" sz="2000" b="1" dirty="0">
              <a:solidFill>
                <a:srgbClr val="0D1661"/>
              </a:solidFill>
              <a:sym typeface="Wingdings" panose="05000000000000000000" pitchFamily="2" charset="2"/>
            </a:rPr>
            <a:t>yang </a:t>
          </a:r>
          <a:r>
            <a:rPr lang="en-ID" sz="2000" b="1" dirty="0" err="1">
              <a:solidFill>
                <a:srgbClr val="0D1661"/>
              </a:solidFill>
              <a:sym typeface="Wingdings" panose="05000000000000000000" pitchFamily="2" charset="2"/>
            </a:rPr>
            <a:t>memberikan</a:t>
          </a:r>
          <a:r>
            <a:rPr lang="en-ID" sz="2000" b="1" dirty="0">
              <a:solidFill>
                <a:srgbClr val="0D1661"/>
              </a:solidFill>
              <a:sym typeface="Wingdings" panose="05000000000000000000" pitchFamily="2" charset="2"/>
            </a:rPr>
            <a:t> </a:t>
          </a:r>
          <a:r>
            <a:rPr lang="en-ID" sz="2000" b="1" dirty="0" err="1">
              <a:solidFill>
                <a:srgbClr val="0D1661"/>
              </a:solidFill>
              <a:sym typeface="Wingdings" panose="05000000000000000000" pitchFamily="2" charset="2"/>
            </a:rPr>
            <a:t>Manfaat</a:t>
          </a:r>
          <a:r>
            <a:rPr lang="en-ID" sz="2000" b="1" dirty="0">
              <a:solidFill>
                <a:srgbClr val="0D1661"/>
              </a:solidFill>
              <a:sym typeface="Wingdings" panose="05000000000000000000" pitchFamily="2" charset="2"/>
            </a:rPr>
            <a:t> </a:t>
          </a:r>
          <a:r>
            <a:rPr lang="en-ID" sz="2000" b="1" dirty="0" err="1">
              <a:solidFill>
                <a:srgbClr val="0D1661"/>
              </a:solidFill>
              <a:sym typeface="Wingdings" panose="05000000000000000000" pitchFamily="2" charset="2"/>
            </a:rPr>
            <a:t>pelayanan</a:t>
          </a:r>
          <a:r>
            <a:rPr lang="en-ID" sz="2000" b="1" dirty="0">
              <a:solidFill>
                <a:srgbClr val="0D1661"/>
              </a:solidFill>
              <a:sym typeface="Wingdings" panose="05000000000000000000" pitchFamily="2" charset="2"/>
            </a:rPr>
            <a:t> </a:t>
          </a:r>
          <a:r>
            <a:rPr lang="en-ID" sz="2000" b="1" dirty="0" err="1">
              <a:solidFill>
                <a:srgbClr val="0D1661"/>
              </a:solidFill>
              <a:sym typeface="Wingdings" panose="05000000000000000000" pitchFamily="2" charset="2"/>
            </a:rPr>
            <a:t>kesehatan</a:t>
          </a:r>
          <a:endParaRPr lang="en-ID" sz="1800" b="1" dirty="0">
            <a:solidFill>
              <a:srgbClr val="0D1661"/>
            </a:solidFill>
          </a:endParaRPr>
        </a:p>
      </dgm:t>
    </dgm:pt>
    <dgm:pt modelId="{C8970952-0B09-46F1-BBA9-F7176BE6F963}" type="parTrans" cxnId="{AA0CF045-8CAC-4AE6-95EB-26CEDB6D4066}">
      <dgm:prSet/>
      <dgm:spPr/>
      <dgm:t>
        <a:bodyPr/>
        <a:lstStyle/>
        <a:p>
          <a:endParaRPr lang="en-ID"/>
        </a:p>
      </dgm:t>
    </dgm:pt>
    <dgm:pt modelId="{F1702DAE-A489-481F-B93A-456B7E7548D5}" type="sibTrans" cxnId="{AA0CF045-8CAC-4AE6-95EB-26CEDB6D4066}">
      <dgm:prSet/>
      <dgm:spPr/>
      <dgm:t>
        <a:bodyPr/>
        <a:lstStyle/>
        <a:p>
          <a:endParaRPr lang="en-ID"/>
        </a:p>
      </dgm:t>
    </dgm:pt>
    <dgm:pt modelId="{71E216F8-B08B-4809-8758-85DBD77E8941}">
      <dgm:prSet phldrT="[Text]"/>
      <dgm:spPr/>
      <dgm:t>
        <a:bodyPr/>
        <a:lstStyle/>
        <a:p>
          <a:r>
            <a:rPr lang="en-US" dirty="0" err="1"/>
            <a:t>Regulasi</a:t>
          </a:r>
          <a:r>
            <a:rPr lang="en-US" dirty="0"/>
            <a:t> </a:t>
          </a:r>
          <a:r>
            <a:rPr lang="en-US" dirty="0" err="1"/>
            <a:t>koordinasi</a:t>
          </a:r>
          <a:r>
            <a:rPr lang="en-US" dirty="0"/>
            <a:t> </a:t>
          </a:r>
          <a:r>
            <a:rPr lang="en-US" dirty="0" err="1"/>
            <a:t>manfaat</a:t>
          </a:r>
          <a:r>
            <a:rPr lang="en-US" dirty="0"/>
            <a:t> </a:t>
          </a:r>
          <a:r>
            <a:rPr lang="en-US" dirty="0" err="1"/>
            <a:t>dengan</a:t>
          </a:r>
          <a:r>
            <a:rPr lang="en-US" dirty="0"/>
            <a:t> AKT </a:t>
          </a:r>
          <a:r>
            <a:rPr lang="en-US" dirty="0" err="1"/>
            <a:t>masih</a:t>
          </a:r>
          <a:r>
            <a:rPr lang="en-US" dirty="0"/>
            <a:t> </a:t>
          </a:r>
          <a:r>
            <a:rPr lang="en-US" b="1" dirty="0" err="1">
              <a:solidFill>
                <a:srgbClr val="0D1661"/>
              </a:solidFill>
            </a:rPr>
            <a:t>menggunakan</a:t>
          </a:r>
          <a:r>
            <a:rPr lang="en-US" b="1" dirty="0">
              <a:solidFill>
                <a:srgbClr val="0D1661"/>
              </a:solidFill>
            </a:rPr>
            <a:t> </a:t>
          </a:r>
          <a:r>
            <a:rPr lang="en-US" b="1" dirty="0" err="1">
              <a:solidFill>
                <a:srgbClr val="0D1661"/>
              </a:solidFill>
            </a:rPr>
            <a:t>pedoman</a:t>
          </a:r>
          <a:r>
            <a:rPr lang="en-US" b="1" dirty="0">
              <a:solidFill>
                <a:srgbClr val="0D1661"/>
              </a:solidFill>
            </a:rPr>
            <a:t> </a:t>
          </a:r>
          <a:r>
            <a:rPr lang="en-US" b="1" dirty="0" err="1">
              <a:solidFill>
                <a:srgbClr val="0D1661"/>
              </a:solidFill>
            </a:rPr>
            <a:t>regulasi</a:t>
          </a:r>
          <a:r>
            <a:rPr lang="en-US" b="1" dirty="0">
              <a:solidFill>
                <a:srgbClr val="0D1661"/>
              </a:solidFill>
            </a:rPr>
            <a:t> lama, </a:t>
          </a:r>
          <a:r>
            <a:rPr lang="en-US" b="1" dirty="0" err="1">
              <a:solidFill>
                <a:srgbClr val="0D1661"/>
              </a:solidFill>
            </a:rPr>
            <a:t>terkait</a:t>
          </a:r>
          <a:r>
            <a:rPr lang="en-US" b="1" dirty="0">
              <a:solidFill>
                <a:srgbClr val="0D1661"/>
              </a:solidFill>
            </a:rPr>
            <a:t> </a:t>
          </a:r>
          <a:r>
            <a:rPr lang="en-US" b="1" dirty="0" err="1">
              <a:solidFill>
                <a:srgbClr val="0D1661"/>
              </a:solidFill>
            </a:rPr>
            <a:t>koordinasi</a:t>
          </a:r>
          <a:r>
            <a:rPr lang="en-US" b="1" dirty="0">
              <a:solidFill>
                <a:srgbClr val="0D1661"/>
              </a:solidFill>
            </a:rPr>
            <a:t> </a:t>
          </a:r>
          <a:r>
            <a:rPr lang="en-US" b="1" dirty="0" err="1">
              <a:solidFill>
                <a:srgbClr val="0D1661"/>
              </a:solidFill>
            </a:rPr>
            <a:t>manfaat</a:t>
          </a:r>
          <a:r>
            <a:rPr lang="en-US" b="1" dirty="0">
              <a:solidFill>
                <a:srgbClr val="0D1661"/>
              </a:solidFill>
            </a:rPr>
            <a:t> (</a:t>
          </a:r>
          <a:r>
            <a:rPr lang="en-US" b="1" dirty="0" err="1">
              <a:solidFill>
                <a:srgbClr val="0D1661"/>
              </a:solidFill>
            </a:rPr>
            <a:t>CoB</a:t>
          </a:r>
          <a:r>
            <a:rPr lang="en-US" b="1" dirty="0">
              <a:solidFill>
                <a:srgbClr val="0D1661"/>
              </a:solidFill>
            </a:rPr>
            <a:t>)</a:t>
          </a:r>
          <a:endParaRPr lang="en-ID" b="1" dirty="0">
            <a:solidFill>
              <a:srgbClr val="0D1661"/>
            </a:solidFill>
          </a:endParaRPr>
        </a:p>
      </dgm:t>
    </dgm:pt>
    <dgm:pt modelId="{6A146747-E38C-4ED3-BFC8-239A707D0F33}" type="parTrans" cxnId="{AC240876-729B-4320-9763-88314F2FE769}">
      <dgm:prSet/>
      <dgm:spPr/>
      <dgm:t>
        <a:bodyPr/>
        <a:lstStyle/>
        <a:p>
          <a:endParaRPr lang="en-ID"/>
        </a:p>
      </dgm:t>
    </dgm:pt>
    <dgm:pt modelId="{50C1D36E-7F50-4FD1-9061-B33325BA3FBE}" type="sibTrans" cxnId="{AC240876-729B-4320-9763-88314F2FE769}">
      <dgm:prSet/>
      <dgm:spPr/>
      <dgm:t>
        <a:bodyPr/>
        <a:lstStyle/>
        <a:p>
          <a:endParaRPr lang="en-ID"/>
        </a:p>
      </dgm:t>
    </dgm:pt>
    <dgm:pt modelId="{9CCEEF35-CFCB-4129-857D-9C6D61B3141D}" type="pres">
      <dgm:prSet presAssocID="{80F5BB84-D984-4611-998E-FF231B0E76F0}" presName="outerComposite" presStyleCnt="0">
        <dgm:presLayoutVars>
          <dgm:chMax val="5"/>
          <dgm:dir/>
          <dgm:resizeHandles val="exact"/>
        </dgm:presLayoutVars>
      </dgm:prSet>
      <dgm:spPr/>
    </dgm:pt>
    <dgm:pt modelId="{D1A265BF-F22C-414F-AE47-78E08D9DBF6D}" type="pres">
      <dgm:prSet presAssocID="{80F5BB84-D984-4611-998E-FF231B0E76F0}" presName="dummyMaxCanvas" presStyleCnt="0">
        <dgm:presLayoutVars/>
      </dgm:prSet>
      <dgm:spPr/>
    </dgm:pt>
    <dgm:pt modelId="{F0514FA5-4F77-4981-BA8A-1FF23C5E583A}" type="pres">
      <dgm:prSet presAssocID="{80F5BB84-D984-4611-998E-FF231B0E76F0}" presName="ThreeNodes_1" presStyleLbl="node1" presStyleIdx="0" presStyleCnt="3">
        <dgm:presLayoutVars>
          <dgm:bulletEnabled val="1"/>
        </dgm:presLayoutVars>
      </dgm:prSet>
      <dgm:spPr/>
    </dgm:pt>
    <dgm:pt modelId="{D27F75DB-6A0A-40BC-A9C3-AE3C1ECB0BC4}" type="pres">
      <dgm:prSet presAssocID="{80F5BB84-D984-4611-998E-FF231B0E76F0}" presName="ThreeNodes_2" presStyleLbl="node1" presStyleIdx="1" presStyleCnt="3">
        <dgm:presLayoutVars>
          <dgm:bulletEnabled val="1"/>
        </dgm:presLayoutVars>
      </dgm:prSet>
      <dgm:spPr/>
    </dgm:pt>
    <dgm:pt modelId="{A79C1F2A-83A0-426D-8CE9-976537263FEF}" type="pres">
      <dgm:prSet presAssocID="{80F5BB84-D984-4611-998E-FF231B0E76F0}" presName="ThreeNodes_3" presStyleLbl="node1" presStyleIdx="2" presStyleCnt="3">
        <dgm:presLayoutVars>
          <dgm:bulletEnabled val="1"/>
        </dgm:presLayoutVars>
      </dgm:prSet>
      <dgm:spPr/>
    </dgm:pt>
    <dgm:pt modelId="{5DC8485E-5B31-4B38-8C77-BFBEF4B25DD4}" type="pres">
      <dgm:prSet presAssocID="{80F5BB84-D984-4611-998E-FF231B0E76F0}" presName="ThreeConn_1-2" presStyleLbl="fgAccFollowNode1" presStyleIdx="0" presStyleCnt="2">
        <dgm:presLayoutVars>
          <dgm:bulletEnabled val="1"/>
        </dgm:presLayoutVars>
      </dgm:prSet>
      <dgm:spPr/>
    </dgm:pt>
    <dgm:pt modelId="{A92F4181-C634-47D6-B2A3-5592AE60D9A6}" type="pres">
      <dgm:prSet presAssocID="{80F5BB84-D984-4611-998E-FF231B0E76F0}" presName="ThreeConn_2-3" presStyleLbl="fgAccFollowNode1" presStyleIdx="1" presStyleCnt="2">
        <dgm:presLayoutVars>
          <dgm:bulletEnabled val="1"/>
        </dgm:presLayoutVars>
      </dgm:prSet>
      <dgm:spPr/>
    </dgm:pt>
    <dgm:pt modelId="{D0B9065D-C950-4022-A3CB-C14F32BCE21B}" type="pres">
      <dgm:prSet presAssocID="{80F5BB84-D984-4611-998E-FF231B0E76F0}" presName="ThreeNodes_1_text" presStyleLbl="node1" presStyleIdx="2" presStyleCnt="3">
        <dgm:presLayoutVars>
          <dgm:bulletEnabled val="1"/>
        </dgm:presLayoutVars>
      </dgm:prSet>
      <dgm:spPr/>
    </dgm:pt>
    <dgm:pt modelId="{2BE517F8-20FC-4258-8E12-11E87E6E265D}" type="pres">
      <dgm:prSet presAssocID="{80F5BB84-D984-4611-998E-FF231B0E76F0}" presName="ThreeNodes_2_text" presStyleLbl="node1" presStyleIdx="2" presStyleCnt="3">
        <dgm:presLayoutVars>
          <dgm:bulletEnabled val="1"/>
        </dgm:presLayoutVars>
      </dgm:prSet>
      <dgm:spPr/>
    </dgm:pt>
    <dgm:pt modelId="{780F1EB9-6CA2-465C-9DD1-D01DA947571F}" type="pres">
      <dgm:prSet presAssocID="{80F5BB84-D984-4611-998E-FF231B0E76F0}" presName="ThreeNodes_3_text" presStyleLbl="node1" presStyleIdx="2" presStyleCnt="3">
        <dgm:presLayoutVars>
          <dgm:bulletEnabled val="1"/>
        </dgm:presLayoutVars>
      </dgm:prSet>
      <dgm:spPr/>
    </dgm:pt>
  </dgm:ptLst>
  <dgm:cxnLst>
    <dgm:cxn modelId="{1D98D302-C3AC-DD42-82F6-9AEDD67DDC8D}" type="presOf" srcId="{F1702DAE-A489-481F-B93A-456B7E7548D5}" destId="{A92F4181-C634-47D6-B2A3-5592AE60D9A6}" srcOrd="0" destOrd="0" presId="urn:microsoft.com/office/officeart/2005/8/layout/vProcess5"/>
    <dgm:cxn modelId="{2A17D061-09B2-D547-A297-435592E12A28}" type="presOf" srcId="{05777C19-EA99-46FB-9EBA-06EB15921E79}" destId="{D27F75DB-6A0A-40BC-A9C3-AE3C1ECB0BC4}" srcOrd="0" destOrd="0" presId="urn:microsoft.com/office/officeart/2005/8/layout/vProcess5"/>
    <dgm:cxn modelId="{FD879F65-2160-A847-B522-66114383A911}" type="presOf" srcId="{71E216F8-B08B-4809-8758-85DBD77E8941}" destId="{A79C1F2A-83A0-426D-8CE9-976537263FEF}" srcOrd="0" destOrd="0" presId="urn:microsoft.com/office/officeart/2005/8/layout/vProcess5"/>
    <dgm:cxn modelId="{AA0CF045-8CAC-4AE6-95EB-26CEDB6D4066}" srcId="{80F5BB84-D984-4611-998E-FF231B0E76F0}" destId="{05777C19-EA99-46FB-9EBA-06EB15921E79}" srcOrd="1" destOrd="0" parTransId="{C8970952-0B09-46F1-BBA9-F7176BE6F963}" sibTransId="{F1702DAE-A489-481F-B93A-456B7E7548D5}"/>
    <dgm:cxn modelId="{6D605C67-C967-D346-8EDA-657E9B36AB2E}" type="presOf" srcId="{F9627018-3667-40AA-AAAA-25AB73A26BE0}" destId="{D0B9065D-C950-4022-A3CB-C14F32BCE21B}" srcOrd="1" destOrd="0" presId="urn:microsoft.com/office/officeart/2005/8/layout/vProcess5"/>
    <dgm:cxn modelId="{63371351-7A47-7B41-BBF7-3353BF860D79}" type="presOf" srcId="{16711C20-F651-4032-9DF7-F1C039929F13}" destId="{5DC8485E-5B31-4B38-8C77-BFBEF4B25DD4}" srcOrd="0" destOrd="0" presId="urn:microsoft.com/office/officeart/2005/8/layout/vProcess5"/>
    <dgm:cxn modelId="{95311653-75CE-3940-A1A0-FB9E4909B738}" type="presOf" srcId="{F9627018-3667-40AA-AAAA-25AB73A26BE0}" destId="{F0514FA5-4F77-4981-BA8A-1FF23C5E583A}" srcOrd="0" destOrd="0" presId="urn:microsoft.com/office/officeart/2005/8/layout/vProcess5"/>
    <dgm:cxn modelId="{AC240876-729B-4320-9763-88314F2FE769}" srcId="{80F5BB84-D984-4611-998E-FF231B0E76F0}" destId="{71E216F8-B08B-4809-8758-85DBD77E8941}" srcOrd="2" destOrd="0" parTransId="{6A146747-E38C-4ED3-BFC8-239A707D0F33}" sibTransId="{50C1D36E-7F50-4FD1-9061-B33325BA3FBE}"/>
    <dgm:cxn modelId="{28B0F287-CDC1-DD4B-B94B-67ECC98F7AA5}" type="presOf" srcId="{80F5BB84-D984-4611-998E-FF231B0E76F0}" destId="{9CCEEF35-CFCB-4129-857D-9C6D61B3141D}" srcOrd="0" destOrd="0" presId="urn:microsoft.com/office/officeart/2005/8/layout/vProcess5"/>
    <dgm:cxn modelId="{5548D6C5-B5B1-4D41-82E4-54D01548065C}" srcId="{80F5BB84-D984-4611-998E-FF231B0E76F0}" destId="{F9627018-3667-40AA-AAAA-25AB73A26BE0}" srcOrd="0" destOrd="0" parTransId="{99095D51-CD7D-445E-B6CB-A93A2984C81C}" sibTransId="{16711C20-F651-4032-9DF7-F1C039929F13}"/>
    <dgm:cxn modelId="{BE74CEDC-A5D3-5E4D-B872-0CAF16AD5661}" type="presOf" srcId="{05777C19-EA99-46FB-9EBA-06EB15921E79}" destId="{2BE517F8-20FC-4258-8E12-11E87E6E265D}" srcOrd="1" destOrd="0" presId="urn:microsoft.com/office/officeart/2005/8/layout/vProcess5"/>
    <dgm:cxn modelId="{93CD00E6-0D51-F547-902D-21FB6678ECE3}" type="presOf" srcId="{71E216F8-B08B-4809-8758-85DBD77E8941}" destId="{780F1EB9-6CA2-465C-9DD1-D01DA947571F}" srcOrd="1" destOrd="0" presId="urn:microsoft.com/office/officeart/2005/8/layout/vProcess5"/>
    <dgm:cxn modelId="{17F4326C-6774-4B44-8D02-78E729C805CB}" type="presParOf" srcId="{9CCEEF35-CFCB-4129-857D-9C6D61B3141D}" destId="{D1A265BF-F22C-414F-AE47-78E08D9DBF6D}" srcOrd="0" destOrd="0" presId="urn:microsoft.com/office/officeart/2005/8/layout/vProcess5"/>
    <dgm:cxn modelId="{CB4A8118-AC31-D24E-984D-5741A562494F}" type="presParOf" srcId="{9CCEEF35-CFCB-4129-857D-9C6D61B3141D}" destId="{F0514FA5-4F77-4981-BA8A-1FF23C5E583A}" srcOrd="1" destOrd="0" presId="urn:microsoft.com/office/officeart/2005/8/layout/vProcess5"/>
    <dgm:cxn modelId="{3E5275C8-40F4-CC42-9FE7-A3BF9AB9AABD}" type="presParOf" srcId="{9CCEEF35-CFCB-4129-857D-9C6D61B3141D}" destId="{D27F75DB-6A0A-40BC-A9C3-AE3C1ECB0BC4}" srcOrd="2" destOrd="0" presId="urn:microsoft.com/office/officeart/2005/8/layout/vProcess5"/>
    <dgm:cxn modelId="{2901E173-79FC-A140-8ECE-8E9FF849E07E}" type="presParOf" srcId="{9CCEEF35-CFCB-4129-857D-9C6D61B3141D}" destId="{A79C1F2A-83A0-426D-8CE9-976537263FEF}" srcOrd="3" destOrd="0" presId="urn:microsoft.com/office/officeart/2005/8/layout/vProcess5"/>
    <dgm:cxn modelId="{0E2F4F98-C737-0245-ADE3-9781BA33F5BA}" type="presParOf" srcId="{9CCEEF35-CFCB-4129-857D-9C6D61B3141D}" destId="{5DC8485E-5B31-4B38-8C77-BFBEF4B25DD4}" srcOrd="4" destOrd="0" presId="urn:microsoft.com/office/officeart/2005/8/layout/vProcess5"/>
    <dgm:cxn modelId="{317F9F9C-1960-EB4E-A2E2-21C81BD0F1A7}" type="presParOf" srcId="{9CCEEF35-CFCB-4129-857D-9C6D61B3141D}" destId="{A92F4181-C634-47D6-B2A3-5592AE60D9A6}" srcOrd="5" destOrd="0" presId="urn:microsoft.com/office/officeart/2005/8/layout/vProcess5"/>
    <dgm:cxn modelId="{9B40E82A-56BD-464A-B4AF-8D2CED318FA9}" type="presParOf" srcId="{9CCEEF35-CFCB-4129-857D-9C6D61B3141D}" destId="{D0B9065D-C950-4022-A3CB-C14F32BCE21B}" srcOrd="6" destOrd="0" presId="urn:microsoft.com/office/officeart/2005/8/layout/vProcess5"/>
    <dgm:cxn modelId="{FB818176-F453-FC42-8FAC-1B891CE4F924}" type="presParOf" srcId="{9CCEEF35-CFCB-4129-857D-9C6D61B3141D}" destId="{2BE517F8-20FC-4258-8E12-11E87E6E265D}" srcOrd="7" destOrd="0" presId="urn:microsoft.com/office/officeart/2005/8/layout/vProcess5"/>
    <dgm:cxn modelId="{1AA85CD8-9530-CF47-9DFC-6D17AA59535A}" type="presParOf" srcId="{9CCEEF35-CFCB-4129-857D-9C6D61B3141D}" destId="{780F1EB9-6CA2-465C-9DD1-D01DA947571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F5BB84-D984-4611-998E-FF231B0E76F0}" type="doc">
      <dgm:prSet loTypeId="urn:microsoft.com/office/officeart/2005/8/layout/vProcess5" loCatId="process" qsTypeId="urn:microsoft.com/office/officeart/2005/8/quickstyle/simple1" qsCatId="simple" csTypeId="urn:microsoft.com/office/officeart/2005/8/colors/accent1_1" csCatId="accent1" phldr="1"/>
      <dgm:spPr/>
      <dgm:t>
        <a:bodyPr/>
        <a:lstStyle/>
        <a:p>
          <a:endParaRPr lang="en-ID"/>
        </a:p>
      </dgm:t>
    </dgm:pt>
    <dgm:pt modelId="{F9627018-3667-40AA-AAAA-25AB73A26BE0}">
      <dgm:prSet phldrT="[Text]" custT="1"/>
      <dgm:spPr/>
      <dgm:t>
        <a:bodyPr/>
        <a:lstStyle/>
        <a:p>
          <a:r>
            <a:rPr lang="en-US" sz="3200" dirty="0" err="1">
              <a:latin typeface="Calibri" panose="020F0502020204030204" pitchFamily="34" charset="0"/>
              <a:ea typeface="Calibri" panose="020F0502020204030204" pitchFamily="34" charset="0"/>
              <a:cs typeface="Times New Roman" panose="02020603050405020304" pitchFamily="18" charset="0"/>
            </a:rPr>
            <a:t>Kebijakan</a:t>
          </a:r>
          <a:r>
            <a:rPr lang="en-US" sz="3200" dirty="0">
              <a:latin typeface="Calibri" panose="020F0502020204030204" pitchFamily="34" charset="0"/>
              <a:ea typeface="Calibri" panose="020F0502020204030204" pitchFamily="34" charset="0"/>
              <a:cs typeface="Times New Roman" panose="02020603050405020304" pitchFamily="18" charset="0"/>
            </a:rPr>
            <a:t> COB pada </a:t>
          </a:r>
          <a:r>
            <a:rPr lang="en-US" sz="3200" dirty="0" err="1">
              <a:latin typeface="Calibri" panose="020F0502020204030204" pitchFamily="34" charset="0"/>
              <a:ea typeface="Calibri" panose="020F0502020204030204" pitchFamily="34" charset="0"/>
              <a:cs typeface="Times New Roman" panose="02020603050405020304" pitchFamily="18" charset="0"/>
            </a:rPr>
            <a:t>awalnya</a:t>
          </a:r>
          <a:r>
            <a:rPr lang="en-US" sz="3200" dirty="0">
              <a:latin typeface="Calibri" panose="020F0502020204030204" pitchFamily="34" charset="0"/>
              <a:ea typeface="Calibri" panose="020F0502020204030204" pitchFamily="34" charset="0"/>
              <a:cs typeface="Times New Roman" panose="02020603050405020304" pitchFamily="18" charset="0"/>
            </a:rPr>
            <a:t> </a:t>
          </a:r>
          <a:r>
            <a:rPr lang="en-US" sz="3200" dirty="0" err="1">
              <a:latin typeface="Calibri" panose="020F0502020204030204" pitchFamily="34" charset="0"/>
              <a:ea typeface="Calibri" panose="020F0502020204030204" pitchFamily="34" charset="0"/>
              <a:cs typeface="Times New Roman" panose="02020603050405020304" pitchFamily="18" charset="0"/>
            </a:rPr>
            <a:t>diharapkan</a:t>
          </a:r>
          <a:r>
            <a:rPr lang="en-US" sz="3200" dirty="0">
              <a:latin typeface="Calibri" panose="020F0502020204030204" pitchFamily="34" charset="0"/>
              <a:ea typeface="Calibri" panose="020F0502020204030204" pitchFamily="34" charset="0"/>
              <a:cs typeface="Times New Roman" panose="02020603050405020304" pitchFamily="18" charset="0"/>
            </a:rPr>
            <a:t> </a:t>
          </a:r>
          <a:r>
            <a:rPr lang="en-US" sz="3200" b="1"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menjadi</a:t>
          </a:r>
          <a:r>
            <a:rPr lang="en-US" sz="3200" b="1"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solusi</a:t>
          </a:r>
          <a:r>
            <a:rPr lang="en-US" sz="3200" b="1"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jangka</a:t>
          </a:r>
          <a:r>
            <a:rPr lang="en-US" sz="3200" b="1"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pendek</a:t>
          </a:r>
          <a:r>
            <a:rPr lang="en-US" sz="3200" b="1"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dalam</a:t>
          </a:r>
          <a:r>
            <a:rPr lang="en-US" sz="3200" b="1"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peningkatan</a:t>
          </a:r>
          <a:r>
            <a:rPr lang="en-US" sz="3200" b="1"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pelayanan</a:t>
          </a:r>
          <a:r>
            <a:rPr lang="en-US" sz="3200" b="1"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mutu</a:t>
          </a:r>
          <a:r>
            <a:rPr lang="en-US" sz="3200" b="1" dirty="0">
              <a:solidFill>
                <a:srgbClr val="F8B91C"/>
              </a:solidFill>
              <a:latin typeface="Calibri" panose="020F0502020204030204" pitchFamily="34" charset="0"/>
              <a:ea typeface="Calibri" panose="020F0502020204030204" pitchFamily="34" charset="0"/>
              <a:cs typeface="Times New Roman" panose="02020603050405020304" pitchFamily="18" charset="0"/>
            </a:rPr>
            <a:t> non </a:t>
          </a:r>
          <a:r>
            <a:rPr lang="en-US" sz="3200" b="1"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medis</a:t>
          </a:r>
          <a:r>
            <a:rPr lang="en-US" sz="3200" b="1"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dengan</a:t>
          </a:r>
          <a:r>
            <a:rPr lang="en-US" sz="3200" b="1" dirty="0">
              <a:solidFill>
                <a:srgbClr val="F8B91C"/>
              </a:solidFill>
              <a:latin typeface="Calibri" panose="020F0502020204030204" pitchFamily="34" charset="0"/>
              <a:ea typeface="Calibri" panose="020F0502020204030204" pitchFamily="34" charset="0"/>
              <a:cs typeface="Times New Roman" panose="02020603050405020304" pitchFamily="18" charset="0"/>
            </a:rPr>
            <a:t> naik </a:t>
          </a:r>
          <a:r>
            <a:rPr lang="en-US" sz="3200" b="1"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kelas</a:t>
          </a:r>
          <a:r>
            <a:rPr lang="en-US" sz="3200" b="1" dirty="0">
              <a:solidFill>
                <a:srgbClr val="F8B91C"/>
              </a:solidFill>
              <a:latin typeface="Calibri" panose="020F0502020204030204" pitchFamily="34" charset="0"/>
              <a:ea typeface="Calibri" panose="020F0502020204030204" pitchFamily="34" charset="0"/>
              <a:cs typeface="Times New Roman" panose="02020603050405020304" pitchFamily="18" charset="0"/>
            </a:rPr>
            <a:t>.</a:t>
          </a:r>
          <a:endParaRPr lang="en-ID" sz="3200" dirty="0">
            <a:solidFill>
              <a:srgbClr val="FF0000"/>
            </a:solidFill>
          </a:endParaRPr>
        </a:p>
      </dgm:t>
    </dgm:pt>
    <dgm:pt modelId="{99095D51-CD7D-445E-B6CB-A93A2984C81C}" type="parTrans" cxnId="{5548D6C5-B5B1-4D41-82E4-54D01548065C}">
      <dgm:prSet/>
      <dgm:spPr/>
      <dgm:t>
        <a:bodyPr/>
        <a:lstStyle/>
        <a:p>
          <a:endParaRPr lang="en-ID"/>
        </a:p>
      </dgm:t>
    </dgm:pt>
    <dgm:pt modelId="{16711C20-F651-4032-9DF7-F1C039929F13}" type="sibTrans" cxnId="{5548D6C5-B5B1-4D41-82E4-54D01548065C}">
      <dgm:prSet/>
      <dgm:spPr/>
      <dgm:t>
        <a:bodyPr/>
        <a:lstStyle/>
        <a:p>
          <a:endParaRPr lang="en-ID"/>
        </a:p>
      </dgm:t>
    </dgm:pt>
    <dgm:pt modelId="{05777C19-EA99-46FB-9EBA-06EB15921E79}">
      <dgm:prSet phldrT="[Text]" custT="1"/>
      <dgm:spPr/>
      <dgm:t>
        <a:bodyPr/>
        <a:lstStyle/>
        <a:p>
          <a:pPr>
            <a:tabLst/>
          </a:pPr>
          <a:r>
            <a:rPr lang="en-US" sz="2400" dirty="0" err="1">
              <a:latin typeface="Calibri" panose="020F0502020204030204" pitchFamily="34" charset="0"/>
              <a:ea typeface="Calibri" panose="020F0502020204030204" pitchFamily="34" charset="0"/>
              <a:cs typeface="Times New Roman" panose="02020603050405020304" pitchFamily="18" charset="0"/>
            </a:rPr>
            <a:t>Faktor</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utama</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sulitnya</a:t>
          </a:r>
          <a:r>
            <a:rPr lang="en-US" sz="2400" dirty="0">
              <a:latin typeface="Calibri" panose="020F0502020204030204" pitchFamily="34" charset="0"/>
              <a:ea typeface="Calibri" panose="020F0502020204030204" pitchFamily="34" charset="0"/>
              <a:cs typeface="Times New Roman" panose="02020603050405020304" pitchFamily="18" charset="0"/>
            </a:rPr>
            <a:t> COB </a:t>
          </a:r>
          <a:r>
            <a:rPr lang="en-US" sz="2400" dirty="0" err="1">
              <a:latin typeface="Calibri" panose="020F0502020204030204" pitchFamily="34" charset="0"/>
              <a:ea typeface="Calibri" panose="020F0502020204030204" pitchFamily="34" charset="0"/>
              <a:cs typeface="Times New Roman" panose="02020603050405020304" pitchFamily="18" charset="0"/>
            </a:rPr>
            <a:t>dilaksanakan</a:t>
          </a:r>
          <a:r>
            <a:rPr lang="en-US" sz="2400" dirty="0">
              <a:latin typeface="Calibri" panose="020F0502020204030204" pitchFamily="34" charset="0"/>
              <a:ea typeface="Calibri" panose="020F0502020204030204" pitchFamily="34" charset="0"/>
              <a:cs typeface="Times New Roman" panose="02020603050405020304" pitchFamily="18" charset="0"/>
            </a:rPr>
            <a:t> oleh AKT </a:t>
          </a:r>
          <a:r>
            <a:rPr lang="en-US" sz="2400" dirty="0" err="1">
              <a:latin typeface="Calibri" panose="020F0502020204030204" pitchFamily="34" charset="0"/>
              <a:ea typeface="Calibri" panose="020F0502020204030204" pitchFamily="34" charset="0"/>
              <a:cs typeface="Times New Roman" panose="02020603050405020304" pitchFamily="18" charset="0"/>
            </a:rPr>
            <a:t>adalah</a:t>
          </a:r>
          <a:r>
            <a:rPr lang="en-US" sz="2400" dirty="0">
              <a:latin typeface="Calibri" panose="020F0502020204030204" pitchFamily="34" charset="0"/>
              <a:ea typeface="Calibri" panose="020F0502020204030204" pitchFamily="34" charset="0"/>
              <a:cs typeface="Times New Roman" panose="02020603050405020304" pitchFamily="18" charset="0"/>
            </a:rPr>
            <a:t> BPJSK </a:t>
          </a:r>
          <a:r>
            <a:rPr lang="en-US" sz="2400" dirty="0" err="1">
              <a:latin typeface="Calibri" panose="020F0502020204030204" pitchFamily="34" charset="0"/>
              <a:ea typeface="Calibri" panose="020F0502020204030204" pitchFamily="34" charset="0"/>
              <a:cs typeface="Times New Roman" panose="02020603050405020304" pitchFamily="18" charset="0"/>
            </a:rPr>
            <a:t>tidak</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mengakui</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klaim</a:t>
          </a:r>
          <a:r>
            <a:rPr lang="en-US" sz="2400" dirty="0">
              <a:latin typeface="Calibri" panose="020F0502020204030204" pitchFamily="34" charset="0"/>
              <a:ea typeface="Calibri" panose="020F0502020204030204" pitchFamily="34" charset="0"/>
              <a:cs typeface="Times New Roman" panose="02020603050405020304" pitchFamily="18" charset="0"/>
            </a:rPr>
            <a:t> AKT </a:t>
          </a:r>
          <a:r>
            <a:rPr lang="en-US" sz="2400" dirty="0" err="1">
              <a:latin typeface="Calibri" panose="020F0502020204030204" pitchFamily="34" charset="0"/>
              <a:ea typeface="Calibri" panose="020F0502020204030204" pitchFamily="34" charset="0"/>
              <a:cs typeface="Times New Roman" panose="02020603050405020304" pitchFamily="18" charset="0"/>
            </a:rPr>
            <a:t>ketika</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peserta</a:t>
          </a:r>
          <a:r>
            <a:rPr lang="en-US" sz="2400" dirty="0">
              <a:latin typeface="Calibri" panose="020F0502020204030204" pitchFamily="34" charset="0"/>
              <a:ea typeface="Calibri" panose="020F0502020204030204" pitchFamily="34" charset="0"/>
              <a:cs typeface="Times New Roman" panose="02020603050405020304" pitchFamily="18" charset="0"/>
            </a:rPr>
            <a:t> AKT / </a:t>
          </a:r>
          <a:r>
            <a:rPr lang="en-US" sz="2400" dirty="0" err="1">
              <a:latin typeface="Calibri" panose="020F0502020204030204" pitchFamily="34" charset="0"/>
              <a:ea typeface="Calibri" panose="020F0502020204030204" pitchFamily="34" charset="0"/>
              <a:cs typeface="Times New Roman" panose="02020603050405020304" pitchFamily="18" charset="0"/>
            </a:rPr>
            <a:t>asuransi</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komersial</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tidak</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menggunakan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pelayanan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berjenjang</a:t>
          </a:r>
          <a:r>
            <a:rPr lang="en-US" sz="2400" dirty="0">
              <a:latin typeface="Calibri" panose="020F0502020204030204" pitchFamily="34" charset="0"/>
              <a:ea typeface="Calibri" panose="020F0502020204030204" pitchFamily="34" charset="0"/>
              <a:cs typeface="Times New Roman" panose="02020603050405020304" pitchFamily="18" charset="0"/>
            </a:rPr>
            <a:t> dan FKTP </a:t>
          </a:r>
          <a:r>
            <a:rPr lang="en-US" sz="2400" dirty="0" err="1">
              <a:latin typeface="Calibri" panose="020F0502020204030204" pitchFamily="34" charset="0"/>
              <a:ea typeface="Calibri" panose="020F0502020204030204" pitchFamily="34" charset="0"/>
              <a:cs typeface="Times New Roman" panose="02020603050405020304" pitchFamily="18" charset="0"/>
            </a:rPr>
            <a:t>mitra</a:t>
          </a:r>
          <a:r>
            <a:rPr lang="en-US" sz="2400" dirty="0">
              <a:latin typeface="Calibri" panose="020F0502020204030204" pitchFamily="34" charset="0"/>
              <a:ea typeface="Calibri" panose="020F0502020204030204" pitchFamily="34" charset="0"/>
              <a:cs typeface="Times New Roman" panose="02020603050405020304" pitchFamily="18" charset="0"/>
            </a:rPr>
            <a:t> BPJS </a:t>
          </a:r>
          <a:r>
            <a:rPr lang="en-US" sz="2400" dirty="0" err="1">
              <a:latin typeface="Calibri" panose="020F0502020204030204" pitchFamily="34" charset="0"/>
              <a:ea typeface="Calibri" panose="020F0502020204030204" pitchFamily="34" charset="0"/>
              <a:cs typeface="Times New Roman" panose="02020603050405020304" pitchFamily="18" charset="0"/>
            </a:rPr>
            <a:t>Kesehatan</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err="1">
              <a:latin typeface="Calibri" panose="020F0502020204030204" pitchFamily="34" charset="0"/>
              <a:ea typeface="Calibri" panose="020F0502020204030204" pitchFamily="34" charset="0"/>
              <a:cs typeface="Times New Roman" panose="02020603050405020304" pitchFamily="18" charset="0"/>
            </a:rPr>
            <a:t>atau</a:t>
          </a:r>
          <a:r>
            <a:rPr lang="en-US" sz="2400" dirty="0">
              <a:latin typeface="Calibri" panose="020F0502020204030204" pitchFamily="34" charset="0"/>
              <a:ea typeface="Calibri" panose="020F0502020204030204" pitchFamily="34" charset="0"/>
              <a:cs typeface="Times New Roman" panose="02020603050405020304" pitchFamily="18" charset="0"/>
            </a:rPr>
            <a:t> AKT.</a:t>
          </a:r>
          <a:endParaRPr lang="en-ID" sz="2400" b="1" dirty="0">
            <a:solidFill>
              <a:srgbClr val="0D1661"/>
            </a:solidFill>
          </a:endParaRPr>
        </a:p>
      </dgm:t>
    </dgm:pt>
    <dgm:pt modelId="{C8970952-0B09-46F1-BBA9-F7176BE6F963}" type="parTrans" cxnId="{AA0CF045-8CAC-4AE6-95EB-26CEDB6D4066}">
      <dgm:prSet/>
      <dgm:spPr/>
      <dgm:t>
        <a:bodyPr/>
        <a:lstStyle/>
        <a:p>
          <a:endParaRPr lang="en-ID"/>
        </a:p>
      </dgm:t>
    </dgm:pt>
    <dgm:pt modelId="{F1702DAE-A489-481F-B93A-456B7E7548D5}" type="sibTrans" cxnId="{AA0CF045-8CAC-4AE6-95EB-26CEDB6D4066}">
      <dgm:prSet/>
      <dgm:spPr/>
      <dgm:t>
        <a:bodyPr/>
        <a:lstStyle/>
        <a:p>
          <a:endParaRPr lang="en-ID"/>
        </a:p>
      </dgm:t>
    </dgm:pt>
    <dgm:pt modelId="{9CCEEF35-CFCB-4129-857D-9C6D61B3141D}" type="pres">
      <dgm:prSet presAssocID="{80F5BB84-D984-4611-998E-FF231B0E76F0}" presName="outerComposite" presStyleCnt="0">
        <dgm:presLayoutVars>
          <dgm:chMax val="5"/>
          <dgm:dir/>
          <dgm:resizeHandles val="exact"/>
        </dgm:presLayoutVars>
      </dgm:prSet>
      <dgm:spPr/>
    </dgm:pt>
    <dgm:pt modelId="{D1A265BF-F22C-414F-AE47-78E08D9DBF6D}" type="pres">
      <dgm:prSet presAssocID="{80F5BB84-D984-4611-998E-FF231B0E76F0}" presName="dummyMaxCanvas" presStyleCnt="0">
        <dgm:presLayoutVars/>
      </dgm:prSet>
      <dgm:spPr/>
    </dgm:pt>
    <dgm:pt modelId="{27A6BA28-EEE5-4FB9-9EF0-08B7D006ACD7}" type="pres">
      <dgm:prSet presAssocID="{80F5BB84-D984-4611-998E-FF231B0E76F0}" presName="TwoNodes_1" presStyleLbl="node1" presStyleIdx="0" presStyleCnt="2">
        <dgm:presLayoutVars>
          <dgm:bulletEnabled val="1"/>
        </dgm:presLayoutVars>
      </dgm:prSet>
      <dgm:spPr/>
    </dgm:pt>
    <dgm:pt modelId="{A68057DE-49F3-4508-AC68-9CC4B478C100}" type="pres">
      <dgm:prSet presAssocID="{80F5BB84-D984-4611-998E-FF231B0E76F0}" presName="TwoNodes_2" presStyleLbl="node1" presStyleIdx="1" presStyleCnt="2">
        <dgm:presLayoutVars>
          <dgm:bulletEnabled val="1"/>
        </dgm:presLayoutVars>
      </dgm:prSet>
      <dgm:spPr/>
    </dgm:pt>
    <dgm:pt modelId="{B981BF99-9CCF-4E29-9076-BDE31EFAFD35}" type="pres">
      <dgm:prSet presAssocID="{80F5BB84-D984-4611-998E-FF231B0E76F0}" presName="TwoConn_1-2" presStyleLbl="fgAccFollowNode1" presStyleIdx="0" presStyleCnt="1">
        <dgm:presLayoutVars>
          <dgm:bulletEnabled val="1"/>
        </dgm:presLayoutVars>
      </dgm:prSet>
      <dgm:spPr/>
    </dgm:pt>
    <dgm:pt modelId="{60826E6A-38D4-4F91-AFA5-A78763AD66DC}" type="pres">
      <dgm:prSet presAssocID="{80F5BB84-D984-4611-998E-FF231B0E76F0}" presName="TwoNodes_1_text" presStyleLbl="node1" presStyleIdx="1" presStyleCnt="2">
        <dgm:presLayoutVars>
          <dgm:bulletEnabled val="1"/>
        </dgm:presLayoutVars>
      </dgm:prSet>
      <dgm:spPr/>
    </dgm:pt>
    <dgm:pt modelId="{58012DE5-2D4B-4F1D-AE88-90891B5C02C9}" type="pres">
      <dgm:prSet presAssocID="{80F5BB84-D984-4611-998E-FF231B0E76F0}" presName="TwoNodes_2_text" presStyleLbl="node1" presStyleIdx="1" presStyleCnt="2">
        <dgm:presLayoutVars>
          <dgm:bulletEnabled val="1"/>
        </dgm:presLayoutVars>
      </dgm:prSet>
      <dgm:spPr/>
    </dgm:pt>
  </dgm:ptLst>
  <dgm:cxnLst>
    <dgm:cxn modelId="{B9A9A512-C73C-FD47-868F-874AF5F5B473}" type="presOf" srcId="{F9627018-3667-40AA-AAAA-25AB73A26BE0}" destId="{27A6BA28-EEE5-4FB9-9EF0-08B7D006ACD7}" srcOrd="0" destOrd="0" presId="urn:microsoft.com/office/officeart/2005/8/layout/vProcess5"/>
    <dgm:cxn modelId="{EEAD242F-23B7-AF4E-B0DA-7E277236FD2D}" type="presOf" srcId="{16711C20-F651-4032-9DF7-F1C039929F13}" destId="{B981BF99-9CCF-4E29-9076-BDE31EFAFD35}" srcOrd="0" destOrd="0" presId="urn:microsoft.com/office/officeart/2005/8/layout/vProcess5"/>
    <dgm:cxn modelId="{8A871940-F186-594E-B2CC-2F185D02E46F}" type="presOf" srcId="{05777C19-EA99-46FB-9EBA-06EB15921E79}" destId="{A68057DE-49F3-4508-AC68-9CC4B478C100}" srcOrd="0" destOrd="0" presId="urn:microsoft.com/office/officeart/2005/8/layout/vProcess5"/>
    <dgm:cxn modelId="{AA0CF045-8CAC-4AE6-95EB-26CEDB6D4066}" srcId="{80F5BB84-D984-4611-998E-FF231B0E76F0}" destId="{05777C19-EA99-46FB-9EBA-06EB15921E79}" srcOrd="1" destOrd="0" parTransId="{C8970952-0B09-46F1-BBA9-F7176BE6F963}" sibTransId="{F1702DAE-A489-481F-B93A-456B7E7548D5}"/>
    <dgm:cxn modelId="{50CC17A9-4401-004F-B8AA-45CDBA8A411F}" type="presOf" srcId="{05777C19-EA99-46FB-9EBA-06EB15921E79}" destId="{58012DE5-2D4B-4F1D-AE88-90891B5C02C9}" srcOrd="1" destOrd="0" presId="urn:microsoft.com/office/officeart/2005/8/layout/vProcess5"/>
    <dgm:cxn modelId="{8F577CB9-67FB-DA40-9E68-57928EBC43B3}" type="presOf" srcId="{80F5BB84-D984-4611-998E-FF231B0E76F0}" destId="{9CCEEF35-CFCB-4129-857D-9C6D61B3141D}" srcOrd="0" destOrd="0" presId="urn:microsoft.com/office/officeart/2005/8/layout/vProcess5"/>
    <dgm:cxn modelId="{5548D6C5-B5B1-4D41-82E4-54D01548065C}" srcId="{80F5BB84-D984-4611-998E-FF231B0E76F0}" destId="{F9627018-3667-40AA-AAAA-25AB73A26BE0}" srcOrd="0" destOrd="0" parTransId="{99095D51-CD7D-445E-B6CB-A93A2984C81C}" sibTransId="{16711C20-F651-4032-9DF7-F1C039929F13}"/>
    <dgm:cxn modelId="{717C64F8-AECE-5248-84B8-76BBF260AF68}" type="presOf" srcId="{F9627018-3667-40AA-AAAA-25AB73A26BE0}" destId="{60826E6A-38D4-4F91-AFA5-A78763AD66DC}" srcOrd="1" destOrd="0" presId="urn:microsoft.com/office/officeart/2005/8/layout/vProcess5"/>
    <dgm:cxn modelId="{16AB5AAF-0643-2541-B685-35EE6ECB1E83}" type="presParOf" srcId="{9CCEEF35-CFCB-4129-857D-9C6D61B3141D}" destId="{D1A265BF-F22C-414F-AE47-78E08D9DBF6D}" srcOrd="0" destOrd="0" presId="urn:microsoft.com/office/officeart/2005/8/layout/vProcess5"/>
    <dgm:cxn modelId="{60F95529-2FEB-A34A-9BB2-EFD0637B86C2}" type="presParOf" srcId="{9CCEEF35-CFCB-4129-857D-9C6D61B3141D}" destId="{27A6BA28-EEE5-4FB9-9EF0-08B7D006ACD7}" srcOrd="1" destOrd="0" presId="urn:microsoft.com/office/officeart/2005/8/layout/vProcess5"/>
    <dgm:cxn modelId="{3EF3D5F0-C88F-BC4B-BBF3-3DE5C5155F4F}" type="presParOf" srcId="{9CCEEF35-CFCB-4129-857D-9C6D61B3141D}" destId="{A68057DE-49F3-4508-AC68-9CC4B478C100}" srcOrd="2" destOrd="0" presId="urn:microsoft.com/office/officeart/2005/8/layout/vProcess5"/>
    <dgm:cxn modelId="{D4B9B5FF-51CB-2449-B1DF-4A131A3885B0}" type="presParOf" srcId="{9CCEEF35-CFCB-4129-857D-9C6D61B3141D}" destId="{B981BF99-9CCF-4E29-9076-BDE31EFAFD35}" srcOrd="3" destOrd="0" presId="urn:microsoft.com/office/officeart/2005/8/layout/vProcess5"/>
    <dgm:cxn modelId="{F725641B-35CF-F947-9F24-0B9737FDA58E}" type="presParOf" srcId="{9CCEEF35-CFCB-4129-857D-9C6D61B3141D}" destId="{60826E6A-38D4-4F91-AFA5-A78763AD66DC}" srcOrd="4" destOrd="0" presId="urn:microsoft.com/office/officeart/2005/8/layout/vProcess5"/>
    <dgm:cxn modelId="{566CEBD6-EDB0-3A4B-ACB0-4224EBFBB9B4}" type="presParOf" srcId="{9CCEEF35-CFCB-4129-857D-9C6D61B3141D}" destId="{58012DE5-2D4B-4F1D-AE88-90891B5C02C9}"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14FA5-4F77-4981-BA8A-1FF23C5E583A}">
      <dsp:nvSpPr>
        <dsp:cNvPr id="0" name=""/>
        <dsp:cNvSpPr/>
      </dsp:nvSpPr>
      <dsp:spPr>
        <a:xfrm>
          <a:off x="0" y="0"/>
          <a:ext cx="9405390" cy="148820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Dalam</a:t>
          </a:r>
          <a:r>
            <a:rPr lang="en-US" sz="2800" kern="1200" dirty="0"/>
            <a:t> </a:t>
          </a:r>
          <a:r>
            <a:rPr lang="en-US" sz="2800" kern="1200" dirty="0" err="1"/>
            <a:t>Perpres</a:t>
          </a:r>
          <a:r>
            <a:rPr lang="en-US" sz="2800" kern="1200" dirty="0"/>
            <a:t> 82 </a:t>
          </a:r>
          <a:r>
            <a:rPr lang="en-US" sz="2800" kern="1200" dirty="0" err="1"/>
            <a:t>tahun</a:t>
          </a:r>
          <a:r>
            <a:rPr lang="en-US" sz="2800" kern="1200" dirty="0"/>
            <a:t> 2018 </a:t>
          </a:r>
          <a:r>
            <a:rPr lang="en-US" sz="2800" kern="1200" dirty="0" err="1"/>
            <a:t>tidak</a:t>
          </a:r>
          <a:r>
            <a:rPr lang="en-US" sz="2800" kern="1200" dirty="0"/>
            <a:t> </a:t>
          </a:r>
          <a:r>
            <a:rPr lang="en-US" sz="2800" kern="1200" dirty="0" err="1"/>
            <a:t>lagi</a:t>
          </a:r>
          <a:r>
            <a:rPr lang="en-US" sz="2800" kern="1200" dirty="0"/>
            <a:t> </a:t>
          </a:r>
          <a:r>
            <a:rPr lang="en-US" sz="2800" kern="1200" dirty="0" err="1"/>
            <a:t>menyebutkan</a:t>
          </a:r>
          <a:r>
            <a:rPr lang="en-US" sz="2800" kern="1200" dirty="0"/>
            <a:t> </a:t>
          </a:r>
          <a:r>
            <a:rPr lang="en-US" sz="2800" kern="1200" dirty="0" err="1"/>
            <a:t>mengenai</a:t>
          </a:r>
          <a:r>
            <a:rPr lang="en-US" sz="2800" kern="1200" dirty="0"/>
            <a:t> </a:t>
          </a:r>
          <a:r>
            <a:rPr lang="en-US" sz="2800" kern="1200" dirty="0" err="1"/>
            <a:t>koordinasi</a:t>
          </a:r>
          <a:r>
            <a:rPr lang="en-US" sz="2800" kern="1200" dirty="0"/>
            <a:t> </a:t>
          </a:r>
          <a:r>
            <a:rPr lang="en-US" sz="2800" kern="1200" dirty="0" err="1"/>
            <a:t>manfaat</a:t>
          </a:r>
          <a:r>
            <a:rPr lang="en-US" sz="2800" kern="1200" dirty="0"/>
            <a:t> </a:t>
          </a:r>
          <a:r>
            <a:rPr lang="en-US" sz="2800" kern="1200" dirty="0" err="1"/>
            <a:t>namun</a:t>
          </a:r>
          <a:r>
            <a:rPr lang="en-US" sz="2800" kern="1200" dirty="0"/>
            <a:t> </a:t>
          </a:r>
          <a:r>
            <a:rPr lang="en-US" sz="2800" kern="1200" dirty="0" err="1"/>
            <a:t>menjadi</a:t>
          </a:r>
          <a:r>
            <a:rPr lang="en-US" sz="2800" kern="1200" dirty="0"/>
            <a:t> </a:t>
          </a:r>
          <a:r>
            <a:rPr lang="en-US" sz="2800" kern="1200" dirty="0" err="1">
              <a:solidFill>
                <a:srgbClr val="FF0000"/>
              </a:solidFill>
            </a:rPr>
            <a:t>koordinasi</a:t>
          </a:r>
          <a:r>
            <a:rPr lang="en-US" sz="2800" kern="1200" dirty="0">
              <a:solidFill>
                <a:srgbClr val="FF0000"/>
              </a:solidFill>
            </a:rPr>
            <a:t> </a:t>
          </a:r>
          <a:r>
            <a:rPr lang="en-US" sz="2800" kern="1200" dirty="0" err="1">
              <a:solidFill>
                <a:srgbClr val="FF0000"/>
              </a:solidFill>
            </a:rPr>
            <a:t>antar</a:t>
          </a:r>
          <a:r>
            <a:rPr lang="en-US" sz="2800" kern="1200" dirty="0">
              <a:solidFill>
                <a:srgbClr val="FF0000"/>
              </a:solidFill>
            </a:rPr>
            <a:t> </a:t>
          </a:r>
          <a:r>
            <a:rPr lang="en-US" sz="2800" kern="1200" dirty="0" err="1">
              <a:solidFill>
                <a:srgbClr val="FF0000"/>
              </a:solidFill>
            </a:rPr>
            <a:t>penyelenggara</a:t>
          </a:r>
          <a:r>
            <a:rPr lang="en-US" sz="2800" kern="1200" dirty="0">
              <a:solidFill>
                <a:srgbClr val="FF0000"/>
              </a:solidFill>
            </a:rPr>
            <a:t> </a:t>
          </a:r>
          <a:r>
            <a:rPr lang="en-US" sz="2800" kern="1200" dirty="0" err="1">
              <a:solidFill>
                <a:srgbClr val="FF0000"/>
              </a:solidFill>
            </a:rPr>
            <a:t>jaminan</a:t>
          </a:r>
          <a:endParaRPr lang="en-ID" sz="2800" kern="1200" dirty="0">
            <a:solidFill>
              <a:srgbClr val="FF0000"/>
            </a:solidFill>
          </a:endParaRPr>
        </a:p>
      </dsp:txBody>
      <dsp:txXfrm>
        <a:off x="43588" y="43588"/>
        <a:ext cx="7799496" cy="1401033"/>
      </dsp:txXfrm>
    </dsp:sp>
    <dsp:sp modelId="{D27F75DB-6A0A-40BC-A9C3-AE3C1ECB0BC4}">
      <dsp:nvSpPr>
        <dsp:cNvPr id="0" name=""/>
        <dsp:cNvSpPr/>
      </dsp:nvSpPr>
      <dsp:spPr>
        <a:xfrm>
          <a:off x="829887" y="1736244"/>
          <a:ext cx="9405390" cy="148820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tabLst/>
          </a:pPr>
          <a:r>
            <a:rPr lang="pt-BR" sz="1800" kern="1200" dirty="0"/>
            <a:t>Permenkeu No.141/PMK.02/2018 mengatur mengenai koordinasi antar penyelenggara jaminan BPJS Kesehatan, Jasa Raharja (Kecelakaan Lalu lintas) dan BPJS Ketenagakerjaan (kecelakaan kerja dan PAK) </a:t>
          </a:r>
          <a:r>
            <a:rPr lang="pt-BR" sz="1800" kern="1200" dirty="0">
              <a:sym typeface="Wingdings" panose="05000000000000000000" pitchFamily="2" charset="2"/>
            </a:rPr>
            <a:t> </a:t>
          </a:r>
          <a:r>
            <a:rPr lang="pt-BR" sz="2000" b="1" kern="1200" dirty="0">
              <a:solidFill>
                <a:srgbClr val="0D1661"/>
              </a:solidFill>
              <a:sym typeface="Wingdings" panose="05000000000000000000" pitchFamily="2" charset="2"/>
            </a:rPr>
            <a:t>tidak mengatur koordinasi dengan </a:t>
          </a:r>
          <a:r>
            <a:rPr lang="en-ID" sz="2000" b="1" kern="1200" dirty="0" err="1">
              <a:solidFill>
                <a:srgbClr val="0D1661"/>
              </a:solidFill>
              <a:sym typeface="Wingdings" panose="05000000000000000000" pitchFamily="2" charset="2"/>
            </a:rPr>
            <a:t>Penyelenggara</a:t>
          </a:r>
          <a:r>
            <a:rPr lang="en-ID" sz="2000" b="1" kern="1200" dirty="0">
              <a:solidFill>
                <a:srgbClr val="0D1661"/>
              </a:solidFill>
              <a:sym typeface="Wingdings" panose="05000000000000000000" pitchFamily="2" charset="2"/>
            </a:rPr>
            <a:t> </a:t>
          </a:r>
          <a:r>
            <a:rPr lang="en-ID" sz="2000" b="1" kern="1200" dirty="0" err="1">
              <a:solidFill>
                <a:srgbClr val="0D1661"/>
              </a:solidFill>
              <a:sym typeface="Wingdings" panose="05000000000000000000" pitchFamily="2" charset="2"/>
            </a:rPr>
            <a:t>jaminan</a:t>
          </a:r>
          <a:r>
            <a:rPr lang="en-ID" sz="2000" b="1" kern="1200" dirty="0">
              <a:solidFill>
                <a:srgbClr val="0D1661"/>
              </a:solidFill>
              <a:sym typeface="Wingdings" panose="05000000000000000000" pitchFamily="2" charset="2"/>
            </a:rPr>
            <a:t> lain </a:t>
          </a:r>
          <a:r>
            <a:rPr lang="en-ID" sz="2000" b="1" i="1" kern="1200" dirty="0">
              <a:solidFill>
                <a:srgbClr val="0D1661"/>
              </a:solidFill>
              <a:sym typeface="Wingdings" panose="05000000000000000000" pitchFamily="2" charset="2"/>
            </a:rPr>
            <a:t>(AKT) </a:t>
          </a:r>
          <a:r>
            <a:rPr lang="en-ID" sz="2000" b="1" kern="1200" dirty="0">
              <a:solidFill>
                <a:srgbClr val="0D1661"/>
              </a:solidFill>
              <a:sym typeface="Wingdings" panose="05000000000000000000" pitchFamily="2" charset="2"/>
            </a:rPr>
            <a:t>yang </a:t>
          </a:r>
          <a:r>
            <a:rPr lang="en-ID" sz="2000" b="1" kern="1200" dirty="0" err="1">
              <a:solidFill>
                <a:srgbClr val="0D1661"/>
              </a:solidFill>
              <a:sym typeface="Wingdings" panose="05000000000000000000" pitchFamily="2" charset="2"/>
            </a:rPr>
            <a:t>memberikan</a:t>
          </a:r>
          <a:r>
            <a:rPr lang="en-ID" sz="2000" b="1" kern="1200" dirty="0">
              <a:solidFill>
                <a:srgbClr val="0D1661"/>
              </a:solidFill>
              <a:sym typeface="Wingdings" panose="05000000000000000000" pitchFamily="2" charset="2"/>
            </a:rPr>
            <a:t> </a:t>
          </a:r>
          <a:r>
            <a:rPr lang="en-ID" sz="2000" b="1" kern="1200" dirty="0" err="1">
              <a:solidFill>
                <a:srgbClr val="0D1661"/>
              </a:solidFill>
              <a:sym typeface="Wingdings" panose="05000000000000000000" pitchFamily="2" charset="2"/>
            </a:rPr>
            <a:t>Manfaat</a:t>
          </a:r>
          <a:r>
            <a:rPr lang="en-ID" sz="2000" b="1" kern="1200" dirty="0">
              <a:solidFill>
                <a:srgbClr val="0D1661"/>
              </a:solidFill>
              <a:sym typeface="Wingdings" panose="05000000000000000000" pitchFamily="2" charset="2"/>
            </a:rPr>
            <a:t> </a:t>
          </a:r>
          <a:r>
            <a:rPr lang="en-ID" sz="2000" b="1" kern="1200" dirty="0" err="1">
              <a:solidFill>
                <a:srgbClr val="0D1661"/>
              </a:solidFill>
              <a:sym typeface="Wingdings" panose="05000000000000000000" pitchFamily="2" charset="2"/>
            </a:rPr>
            <a:t>pelayanan</a:t>
          </a:r>
          <a:r>
            <a:rPr lang="en-ID" sz="2000" b="1" kern="1200" dirty="0">
              <a:solidFill>
                <a:srgbClr val="0D1661"/>
              </a:solidFill>
              <a:sym typeface="Wingdings" panose="05000000000000000000" pitchFamily="2" charset="2"/>
            </a:rPr>
            <a:t> </a:t>
          </a:r>
          <a:r>
            <a:rPr lang="en-ID" sz="2000" b="1" kern="1200" dirty="0" err="1">
              <a:solidFill>
                <a:srgbClr val="0D1661"/>
              </a:solidFill>
              <a:sym typeface="Wingdings" panose="05000000000000000000" pitchFamily="2" charset="2"/>
            </a:rPr>
            <a:t>kesehatan</a:t>
          </a:r>
          <a:endParaRPr lang="en-ID" sz="1800" b="1" kern="1200" dirty="0">
            <a:solidFill>
              <a:srgbClr val="0D1661"/>
            </a:solidFill>
          </a:endParaRPr>
        </a:p>
      </dsp:txBody>
      <dsp:txXfrm>
        <a:off x="873475" y="1779832"/>
        <a:ext cx="7520990" cy="1401033"/>
      </dsp:txXfrm>
    </dsp:sp>
    <dsp:sp modelId="{A79C1F2A-83A0-426D-8CE9-976537263FEF}">
      <dsp:nvSpPr>
        <dsp:cNvPr id="0" name=""/>
        <dsp:cNvSpPr/>
      </dsp:nvSpPr>
      <dsp:spPr>
        <a:xfrm>
          <a:off x="1659774" y="3472488"/>
          <a:ext cx="9405390" cy="148820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Regulasi</a:t>
          </a:r>
          <a:r>
            <a:rPr lang="en-US" sz="2800" kern="1200" dirty="0"/>
            <a:t> </a:t>
          </a:r>
          <a:r>
            <a:rPr lang="en-US" sz="2800" kern="1200" dirty="0" err="1"/>
            <a:t>koordinasi</a:t>
          </a:r>
          <a:r>
            <a:rPr lang="en-US" sz="2800" kern="1200" dirty="0"/>
            <a:t> </a:t>
          </a:r>
          <a:r>
            <a:rPr lang="en-US" sz="2800" kern="1200" dirty="0" err="1"/>
            <a:t>manfaat</a:t>
          </a:r>
          <a:r>
            <a:rPr lang="en-US" sz="2800" kern="1200" dirty="0"/>
            <a:t> </a:t>
          </a:r>
          <a:r>
            <a:rPr lang="en-US" sz="2800" kern="1200" dirty="0" err="1"/>
            <a:t>dengan</a:t>
          </a:r>
          <a:r>
            <a:rPr lang="en-US" sz="2800" kern="1200" dirty="0"/>
            <a:t> AKT </a:t>
          </a:r>
          <a:r>
            <a:rPr lang="en-US" sz="2800" kern="1200" dirty="0" err="1"/>
            <a:t>masih</a:t>
          </a:r>
          <a:r>
            <a:rPr lang="en-US" sz="2800" kern="1200" dirty="0"/>
            <a:t> </a:t>
          </a:r>
          <a:r>
            <a:rPr lang="en-US" sz="2800" b="1" kern="1200" dirty="0" err="1">
              <a:solidFill>
                <a:srgbClr val="0D1661"/>
              </a:solidFill>
            </a:rPr>
            <a:t>menggunakan</a:t>
          </a:r>
          <a:r>
            <a:rPr lang="en-US" sz="2800" b="1" kern="1200" dirty="0">
              <a:solidFill>
                <a:srgbClr val="0D1661"/>
              </a:solidFill>
            </a:rPr>
            <a:t> </a:t>
          </a:r>
          <a:r>
            <a:rPr lang="en-US" sz="2800" b="1" kern="1200" dirty="0" err="1">
              <a:solidFill>
                <a:srgbClr val="0D1661"/>
              </a:solidFill>
            </a:rPr>
            <a:t>pedoman</a:t>
          </a:r>
          <a:r>
            <a:rPr lang="en-US" sz="2800" b="1" kern="1200" dirty="0">
              <a:solidFill>
                <a:srgbClr val="0D1661"/>
              </a:solidFill>
            </a:rPr>
            <a:t> </a:t>
          </a:r>
          <a:r>
            <a:rPr lang="en-US" sz="2800" b="1" kern="1200" dirty="0" err="1">
              <a:solidFill>
                <a:srgbClr val="0D1661"/>
              </a:solidFill>
            </a:rPr>
            <a:t>regulasi</a:t>
          </a:r>
          <a:r>
            <a:rPr lang="en-US" sz="2800" b="1" kern="1200" dirty="0">
              <a:solidFill>
                <a:srgbClr val="0D1661"/>
              </a:solidFill>
            </a:rPr>
            <a:t> lama, </a:t>
          </a:r>
          <a:r>
            <a:rPr lang="en-US" sz="2800" b="1" kern="1200" dirty="0" err="1">
              <a:solidFill>
                <a:srgbClr val="0D1661"/>
              </a:solidFill>
            </a:rPr>
            <a:t>terkait</a:t>
          </a:r>
          <a:r>
            <a:rPr lang="en-US" sz="2800" b="1" kern="1200" dirty="0">
              <a:solidFill>
                <a:srgbClr val="0D1661"/>
              </a:solidFill>
            </a:rPr>
            <a:t> </a:t>
          </a:r>
          <a:r>
            <a:rPr lang="en-US" sz="2800" b="1" kern="1200" dirty="0" err="1">
              <a:solidFill>
                <a:srgbClr val="0D1661"/>
              </a:solidFill>
            </a:rPr>
            <a:t>koordinasi</a:t>
          </a:r>
          <a:r>
            <a:rPr lang="en-US" sz="2800" b="1" kern="1200" dirty="0">
              <a:solidFill>
                <a:srgbClr val="0D1661"/>
              </a:solidFill>
            </a:rPr>
            <a:t> </a:t>
          </a:r>
          <a:r>
            <a:rPr lang="en-US" sz="2800" b="1" kern="1200" dirty="0" err="1">
              <a:solidFill>
                <a:srgbClr val="0D1661"/>
              </a:solidFill>
            </a:rPr>
            <a:t>manfaat</a:t>
          </a:r>
          <a:r>
            <a:rPr lang="en-US" sz="2800" b="1" kern="1200" dirty="0">
              <a:solidFill>
                <a:srgbClr val="0D1661"/>
              </a:solidFill>
            </a:rPr>
            <a:t> (</a:t>
          </a:r>
          <a:r>
            <a:rPr lang="en-US" sz="2800" b="1" kern="1200" dirty="0" err="1">
              <a:solidFill>
                <a:srgbClr val="0D1661"/>
              </a:solidFill>
            </a:rPr>
            <a:t>CoB</a:t>
          </a:r>
          <a:r>
            <a:rPr lang="en-US" sz="2800" b="1" kern="1200" dirty="0">
              <a:solidFill>
                <a:srgbClr val="0D1661"/>
              </a:solidFill>
            </a:rPr>
            <a:t>)</a:t>
          </a:r>
          <a:endParaRPr lang="en-ID" sz="2800" b="1" kern="1200" dirty="0">
            <a:solidFill>
              <a:srgbClr val="0D1661"/>
            </a:solidFill>
          </a:endParaRPr>
        </a:p>
      </dsp:txBody>
      <dsp:txXfrm>
        <a:off x="1703362" y="3516076"/>
        <a:ext cx="7520990" cy="1401033"/>
      </dsp:txXfrm>
    </dsp:sp>
    <dsp:sp modelId="{5DC8485E-5B31-4B38-8C77-BFBEF4B25DD4}">
      <dsp:nvSpPr>
        <dsp:cNvPr id="0" name=""/>
        <dsp:cNvSpPr/>
      </dsp:nvSpPr>
      <dsp:spPr>
        <a:xfrm>
          <a:off x="8438054" y="1128558"/>
          <a:ext cx="967336" cy="96733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D" sz="3600" kern="1200"/>
        </a:p>
      </dsp:txBody>
      <dsp:txXfrm>
        <a:off x="8655705" y="1128558"/>
        <a:ext cx="532034" cy="727920"/>
      </dsp:txXfrm>
    </dsp:sp>
    <dsp:sp modelId="{A92F4181-C634-47D6-B2A3-5592AE60D9A6}">
      <dsp:nvSpPr>
        <dsp:cNvPr id="0" name=""/>
        <dsp:cNvSpPr/>
      </dsp:nvSpPr>
      <dsp:spPr>
        <a:xfrm>
          <a:off x="9267941" y="2854881"/>
          <a:ext cx="967336" cy="967336"/>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D" sz="3600" kern="1200"/>
        </a:p>
      </dsp:txBody>
      <dsp:txXfrm>
        <a:off x="9485592" y="2854881"/>
        <a:ext cx="532034" cy="727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6BA28-EEE5-4FB9-9EF0-08B7D006ACD7}">
      <dsp:nvSpPr>
        <dsp:cNvPr id="0" name=""/>
        <dsp:cNvSpPr/>
      </dsp:nvSpPr>
      <dsp:spPr>
        <a:xfrm>
          <a:off x="0" y="0"/>
          <a:ext cx="9405390" cy="22323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err="1">
              <a:latin typeface="Calibri" panose="020F0502020204030204" pitchFamily="34" charset="0"/>
              <a:ea typeface="Calibri" panose="020F0502020204030204" pitchFamily="34" charset="0"/>
              <a:cs typeface="Times New Roman" panose="02020603050405020304" pitchFamily="18" charset="0"/>
            </a:rPr>
            <a:t>Kebijakan</a:t>
          </a:r>
          <a:r>
            <a:rPr lang="en-US" sz="3200" kern="1200" dirty="0">
              <a:latin typeface="Calibri" panose="020F0502020204030204" pitchFamily="34" charset="0"/>
              <a:ea typeface="Calibri" panose="020F0502020204030204" pitchFamily="34" charset="0"/>
              <a:cs typeface="Times New Roman" panose="02020603050405020304" pitchFamily="18" charset="0"/>
            </a:rPr>
            <a:t> COB pada </a:t>
          </a:r>
          <a:r>
            <a:rPr lang="en-US" sz="3200" kern="1200" dirty="0" err="1">
              <a:latin typeface="Calibri" panose="020F0502020204030204" pitchFamily="34" charset="0"/>
              <a:ea typeface="Calibri" panose="020F0502020204030204" pitchFamily="34" charset="0"/>
              <a:cs typeface="Times New Roman" panose="02020603050405020304" pitchFamily="18" charset="0"/>
            </a:rPr>
            <a:t>awalnya</a:t>
          </a:r>
          <a:r>
            <a:rPr lang="en-US" sz="3200" kern="1200" dirty="0">
              <a:latin typeface="Calibri" panose="020F0502020204030204" pitchFamily="34" charset="0"/>
              <a:ea typeface="Calibri" panose="020F0502020204030204" pitchFamily="34" charset="0"/>
              <a:cs typeface="Times New Roman" panose="02020603050405020304" pitchFamily="18" charset="0"/>
            </a:rPr>
            <a:t> </a:t>
          </a:r>
          <a:r>
            <a:rPr lang="en-US" sz="3200" kern="1200" dirty="0" err="1">
              <a:latin typeface="Calibri" panose="020F0502020204030204" pitchFamily="34" charset="0"/>
              <a:ea typeface="Calibri" panose="020F0502020204030204" pitchFamily="34" charset="0"/>
              <a:cs typeface="Times New Roman" panose="02020603050405020304" pitchFamily="18" charset="0"/>
            </a:rPr>
            <a:t>diharapkan</a:t>
          </a:r>
          <a:r>
            <a:rPr lang="en-US" sz="3200" kern="1200" dirty="0">
              <a:latin typeface="Calibri" panose="020F0502020204030204" pitchFamily="34" charset="0"/>
              <a:ea typeface="Calibri" panose="020F0502020204030204" pitchFamily="34" charset="0"/>
              <a:cs typeface="Times New Roman" panose="02020603050405020304" pitchFamily="18" charset="0"/>
            </a:rPr>
            <a:t> </a:t>
          </a:r>
          <a:r>
            <a:rPr lang="en-US" sz="3200" b="1" kern="1200"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menjadi</a:t>
          </a:r>
          <a:r>
            <a:rPr lang="en-US" sz="3200" b="1" kern="1200"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kern="1200"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solusi</a:t>
          </a:r>
          <a:r>
            <a:rPr lang="en-US" sz="3200" b="1" kern="1200"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kern="1200"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jangka</a:t>
          </a:r>
          <a:r>
            <a:rPr lang="en-US" sz="3200" b="1" kern="1200"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kern="1200"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pendek</a:t>
          </a:r>
          <a:r>
            <a:rPr lang="en-US" sz="3200" b="1" kern="1200"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kern="1200"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dalam</a:t>
          </a:r>
          <a:r>
            <a:rPr lang="en-US" sz="3200" b="1" kern="1200"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kern="1200"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peningkatan</a:t>
          </a:r>
          <a:r>
            <a:rPr lang="en-US" sz="3200" b="1" kern="1200"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kern="1200"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pelayanan</a:t>
          </a:r>
          <a:r>
            <a:rPr lang="en-US" sz="3200" b="1" kern="1200"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kern="1200"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mutu</a:t>
          </a:r>
          <a:r>
            <a:rPr lang="en-US" sz="3200" b="1" kern="1200" dirty="0">
              <a:solidFill>
                <a:srgbClr val="F8B91C"/>
              </a:solidFill>
              <a:latin typeface="Calibri" panose="020F0502020204030204" pitchFamily="34" charset="0"/>
              <a:ea typeface="Calibri" panose="020F0502020204030204" pitchFamily="34" charset="0"/>
              <a:cs typeface="Times New Roman" panose="02020603050405020304" pitchFamily="18" charset="0"/>
            </a:rPr>
            <a:t> non </a:t>
          </a:r>
          <a:r>
            <a:rPr lang="en-US" sz="3200" b="1" kern="1200"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medis</a:t>
          </a:r>
          <a:r>
            <a:rPr lang="en-US" sz="3200" b="1" kern="1200" dirty="0">
              <a:solidFill>
                <a:srgbClr val="F8B91C"/>
              </a:solidFill>
              <a:latin typeface="Calibri" panose="020F0502020204030204" pitchFamily="34" charset="0"/>
              <a:ea typeface="Calibri" panose="020F0502020204030204" pitchFamily="34" charset="0"/>
              <a:cs typeface="Times New Roman" panose="02020603050405020304" pitchFamily="18" charset="0"/>
            </a:rPr>
            <a:t>, </a:t>
          </a:r>
          <a:r>
            <a:rPr lang="en-US" sz="3200" b="1" kern="1200"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dengan</a:t>
          </a:r>
          <a:r>
            <a:rPr lang="en-US" sz="3200" b="1" kern="1200" dirty="0">
              <a:solidFill>
                <a:srgbClr val="F8B91C"/>
              </a:solidFill>
              <a:latin typeface="Calibri" panose="020F0502020204030204" pitchFamily="34" charset="0"/>
              <a:ea typeface="Calibri" panose="020F0502020204030204" pitchFamily="34" charset="0"/>
              <a:cs typeface="Times New Roman" panose="02020603050405020304" pitchFamily="18" charset="0"/>
            </a:rPr>
            <a:t> naik </a:t>
          </a:r>
          <a:r>
            <a:rPr lang="en-US" sz="3200" b="1" kern="1200" dirty="0" err="1">
              <a:solidFill>
                <a:srgbClr val="F8B91C"/>
              </a:solidFill>
              <a:latin typeface="Calibri" panose="020F0502020204030204" pitchFamily="34" charset="0"/>
              <a:ea typeface="Calibri" panose="020F0502020204030204" pitchFamily="34" charset="0"/>
              <a:cs typeface="Times New Roman" panose="02020603050405020304" pitchFamily="18" charset="0"/>
            </a:rPr>
            <a:t>kelas</a:t>
          </a:r>
          <a:r>
            <a:rPr lang="en-US" sz="3200" b="1" kern="1200" dirty="0">
              <a:solidFill>
                <a:srgbClr val="F8B91C"/>
              </a:solidFill>
              <a:latin typeface="Calibri" panose="020F0502020204030204" pitchFamily="34" charset="0"/>
              <a:ea typeface="Calibri" panose="020F0502020204030204" pitchFamily="34" charset="0"/>
              <a:cs typeface="Times New Roman" panose="02020603050405020304" pitchFamily="18" charset="0"/>
            </a:rPr>
            <a:t>.</a:t>
          </a:r>
          <a:endParaRPr lang="en-ID" sz="3200" kern="1200" dirty="0">
            <a:solidFill>
              <a:srgbClr val="FF0000"/>
            </a:solidFill>
          </a:endParaRPr>
        </a:p>
      </dsp:txBody>
      <dsp:txXfrm>
        <a:off x="65382" y="65382"/>
        <a:ext cx="7098120" cy="2101550"/>
      </dsp:txXfrm>
    </dsp:sp>
    <dsp:sp modelId="{A68057DE-49F3-4508-AC68-9CC4B478C100}">
      <dsp:nvSpPr>
        <dsp:cNvPr id="0" name=""/>
        <dsp:cNvSpPr/>
      </dsp:nvSpPr>
      <dsp:spPr>
        <a:xfrm>
          <a:off x="1659774" y="2728383"/>
          <a:ext cx="9405390" cy="2232314"/>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tabLst/>
          </a:pPr>
          <a:r>
            <a:rPr lang="en-US" sz="2400" kern="1200" dirty="0" err="1">
              <a:latin typeface="Calibri" panose="020F0502020204030204" pitchFamily="34" charset="0"/>
              <a:ea typeface="Calibri" panose="020F0502020204030204" pitchFamily="34" charset="0"/>
              <a:cs typeface="Times New Roman" panose="02020603050405020304" pitchFamily="18" charset="0"/>
            </a:rPr>
            <a:t>Faktor</a:t>
          </a:r>
          <a:r>
            <a:rPr lang="en-US" sz="2400" kern="1200" dirty="0">
              <a:latin typeface="Calibri" panose="020F0502020204030204" pitchFamily="34" charset="0"/>
              <a:ea typeface="Calibri" panose="020F0502020204030204" pitchFamily="34" charset="0"/>
              <a:cs typeface="Times New Roman" panose="02020603050405020304" pitchFamily="18" charset="0"/>
            </a:rPr>
            <a: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utama</a:t>
          </a:r>
          <a:r>
            <a:rPr lang="en-US" sz="2400" kern="1200" dirty="0">
              <a:latin typeface="Calibri" panose="020F0502020204030204" pitchFamily="34" charset="0"/>
              <a:ea typeface="Calibri" panose="020F0502020204030204" pitchFamily="34" charset="0"/>
              <a:cs typeface="Times New Roman" panose="02020603050405020304" pitchFamily="18" charset="0"/>
            </a:rPr>
            <a: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sulitnya</a:t>
          </a:r>
          <a:r>
            <a:rPr lang="en-US" sz="2400" kern="1200" dirty="0">
              <a:latin typeface="Calibri" panose="020F0502020204030204" pitchFamily="34" charset="0"/>
              <a:ea typeface="Calibri" panose="020F0502020204030204" pitchFamily="34" charset="0"/>
              <a:cs typeface="Times New Roman" panose="02020603050405020304" pitchFamily="18" charset="0"/>
            </a:rPr>
            <a:t> COB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dilaksanakan</a:t>
          </a:r>
          <a:r>
            <a:rPr lang="en-US" sz="2400" kern="1200" dirty="0">
              <a:latin typeface="Calibri" panose="020F0502020204030204" pitchFamily="34" charset="0"/>
              <a:ea typeface="Calibri" panose="020F0502020204030204" pitchFamily="34" charset="0"/>
              <a:cs typeface="Times New Roman" panose="02020603050405020304" pitchFamily="18" charset="0"/>
            </a:rPr>
            <a:t> oleh AKT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adalah</a:t>
          </a:r>
          <a:r>
            <a:rPr lang="en-US" sz="2400" kern="1200" dirty="0">
              <a:latin typeface="Calibri" panose="020F0502020204030204" pitchFamily="34" charset="0"/>
              <a:ea typeface="Calibri" panose="020F0502020204030204" pitchFamily="34" charset="0"/>
              <a:cs typeface="Times New Roman" panose="02020603050405020304" pitchFamily="18" charset="0"/>
            </a:rPr>
            <a:t> BPJSK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tidak</a:t>
          </a:r>
          <a:r>
            <a:rPr lang="en-US" sz="2400" kern="1200" dirty="0">
              <a:latin typeface="Calibri" panose="020F0502020204030204" pitchFamily="34" charset="0"/>
              <a:ea typeface="Calibri" panose="020F0502020204030204" pitchFamily="34" charset="0"/>
              <a:cs typeface="Times New Roman" panose="02020603050405020304" pitchFamily="18" charset="0"/>
            </a:rPr>
            <a: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mengakui</a:t>
          </a:r>
          <a:r>
            <a:rPr lang="en-US" sz="2400" kern="1200" dirty="0">
              <a:latin typeface="Calibri" panose="020F0502020204030204" pitchFamily="34" charset="0"/>
              <a:ea typeface="Calibri" panose="020F0502020204030204" pitchFamily="34" charset="0"/>
              <a:cs typeface="Times New Roman" panose="02020603050405020304" pitchFamily="18" charset="0"/>
            </a:rPr>
            <a: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klaim</a:t>
          </a:r>
          <a:r>
            <a:rPr lang="en-US" sz="2400" kern="1200" dirty="0">
              <a:latin typeface="Calibri" panose="020F0502020204030204" pitchFamily="34" charset="0"/>
              <a:ea typeface="Calibri" panose="020F0502020204030204" pitchFamily="34" charset="0"/>
              <a:cs typeface="Times New Roman" panose="02020603050405020304" pitchFamily="18" charset="0"/>
            </a:rPr>
            <a:t> AKT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ketika</a:t>
          </a:r>
          <a:r>
            <a:rPr lang="en-US" sz="2400" kern="1200" dirty="0">
              <a:latin typeface="Calibri" panose="020F0502020204030204" pitchFamily="34" charset="0"/>
              <a:ea typeface="Calibri" panose="020F0502020204030204" pitchFamily="34" charset="0"/>
              <a:cs typeface="Times New Roman" panose="02020603050405020304" pitchFamily="18" charset="0"/>
            </a:rPr>
            <a: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peserta</a:t>
          </a:r>
          <a:r>
            <a:rPr lang="en-US" sz="2400" kern="1200" dirty="0">
              <a:latin typeface="Calibri" panose="020F0502020204030204" pitchFamily="34" charset="0"/>
              <a:ea typeface="Calibri" panose="020F0502020204030204" pitchFamily="34" charset="0"/>
              <a:cs typeface="Times New Roman" panose="02020603050405020304" pitchFamily="18" charset="0"/>
            </a:rPr>
            <a:t> AKT /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asuransi</a:t>
          </a:r>
          <a:r>
            <a:rPr lang="en-US" sz="2400" kern="1200" dirty="0">
              <a:latin typeface="Calibri" panose="020F0502020204030204" pitchFamily="34" charset="0"/>
              <a:ea typeface="Calibri" panose="020F0502020204030204" pitchFamily="34" charset="0"/>
              <a:cs typeface="Times New Roman" panose="02020603050405020304" pitchFamily="18" charset="0"/>
            </a:rPr>
            <a: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komersial</a:t>
          </a:r>
          <a:r>
            <a:rPr lang="en-US" sz="2400" kern="1200" dirty="0">
              <a:latin typeface="Calibri" panose="020F0502020204030204" pitchFamily="34" charset="0"/>
              <a:ea typeface="Calibri" panose="020F0502020204030204" pitchFamily="34" charset="0"/>
              <a:cs typeface="Times New Roman" panose="02020603050405020304" pitchFamily="18" charset="0"/>
            </a:rPr>
            <a: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tidak</a:t>
          </a:r>
          <a:r>
            <a:rPr lang="en-US" sz="2400" kern="1200" dirty="0">
              <a:latin typeface="Calibri" panose="020F0502020204030204" pitchFamily="34" charset="0"/>
              <a:ea typeface="Calibri" panose="020F0502020204030204" pitchFamily="34" charset="0"/>
              <a:cs typeface="Times New Roman" panose="02020603050405020304" pitchFamily="18" charset="0"/>
            </a:rPr>
            <a: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menggunakan</a:t>
          </a:r>
          <a:r>
            <a:rPr lang="en-US" sz="2400" kern="1200" dirty="0">
              <a:latin typeface="Calibri" panose="020F0502020204030204" pitchFamily="34" charset="0"/>
              <a:ea typeface="Calibri" panose="020F0502020204030204" pitchFamily="34" charset="0"/>
              <a:cs typeface="Times New Roman" panose="02020603050405020304" pitchFamily="18" charset="0"/>
            </a:rPr>
            <a: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pelayanan</a:t>
          </a:r>
          <a:r>
            <a:rPr lang="en-US" sz="2400" kern="1200" dirty="0">
              <a:latin typeface="Calibri" panose="020F0502020204030204" pitchFamily="34" charset="0"/>
              <a:ea typeface="Calibri" panose="020F0502020204030204" pitchFamily="34" charset="0"/>
              <a:cs typeface="Times New Roman" panose="02020603050405020304" pitchFamily="18" charset="0"/>
            </a:rPr>
            <a: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berjenjang</a:t>
          </a:r>
          <a:r>
            <a:rPr lang="en-US" sz="2400" kern="1200" dirty="0">
              <a:latin typeface="Calibri" panose="020F0502020204030204" pitchFamily="34" charset="0"/>
              <a:ea typeface="Calibri" panose="020F0502020204030204" pitchFamily="34" charset="0"/>
              <a:cs typeface="Times New Roman" panose="02020603050405020304" pitchFamily="18" charset="0"/>
            </a:rPr>
            <a:t> dan FKTP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mitra</a:t>
          </a:r>
          <a:r>
            <a:rPr lang="en-US" sz="2400" kern="1200" dirty="0">
              <a:latin typeface="Calibri" panose="020F0502020204030204" pitchFamily="34" charset="0"/>
              <a:ea typeface="Calibri" panose="020F0502020204030204" pitchFamily="34" charset="0"/>
              <a:cs typeface="Times New Roman" panose="02020603050405020304" pitchFamily="18" charset="0"/>
            </a:rPr>
            <a:t> BPJS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Kesehatan</a:t>
          </a:r>
          <a:r>
            <a:rPr lang="en-US" sz="2400" kern="1200" dirty="0">
              <a:latin typeface="Calibri" panose="020F0502020204030204" pitchFamily="34" charset="0"/>
              <a:ea typeface="Calibri" panose="020F0502020204030204" pitchFamily="34" charset="0"/>
              <a:cs typeface="Times New Roman" panose="02020603050405020304" pitchFamily="18" charset="0"/>
            </a:rPr>
            <a:t> </a:t>
          </a:r>
          <a:r>
            <a:rPr lang="en-US" sz="2400" kern="1200" dirty="0" err="1">
              <a:latin typeface="Calibri" panose="020F0502020204030204" pitchFamily="34" charset="0"/>
              <a:ea typeface="Calibri" panose="020F0502020204030204" pitchFamily="34" charset="0"/>
              <a:cs typeface="Times New Roman" panose="02020603050405020304" pitchFamily="18" charset="0"/>
            </a:rPr>
            <a:t>atau</a:t>
          </a:r>
          <a:r>
            <a:rPr lang="en-US" sz="2400" kern="1200" dirty="0">
              <a:latin typeface="Calibri" panose="020F0502020204030204" pitchFamily="34" charset="0"/>
              <a:ea typeface="Calibri" panose="020F0502020204030204" pitchFamily="34" charset="0"/>
              <a:cs typeface="Times New Roman" panose="02020603050405020304" pitchFamily="18" charset="0"/>
            </a:rPr>
            <a:t> AKT.</a:t>
          </a:r>
          <a:endParaRPr lang="en-ID" sz="2400" b="1" kern="1200" dirty="0">
            <a:solidFill>
              <a:srgbClr val="0D1661"/>
            </a:solidFill>
          </a:endParaRPr>
        </a:p>
      </dsp:txBody>
      <dsp:txXfrm>
        <a:off x="1725156" y="2793765"/>
        <a:ext cx="6163847" cy="2101550"/>
      </dsp:txXfrm>
    </dsp:sp>
    <dsp:sp modelId="{B981BF99-9CCF-4E29-9076-BDE31EFAFD35}">
      <dsp:nvSpPr>
        <dsp:cNvPr id="0" name=""/>
        <dsp:cNvSpPr/>
      </dsp:nvSpPr>
      <dsp:spPr>
        <a:xfrm>
          <a:off x="7954386" y="1754846"/>
          <a:ext cx="1451004" cy="1451004"/>
        </a:xfrm>
        <a:prstGeom prst="downArrow">
          <a:avLst>
            <a:gd name="adj1" fmla="val 55000"/>
            <a:gd name="adj2" fmla="val 45000"/>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ID" sz="3600" kern="1200"/>
        </a:p>
      </dsp:txBody>
      <dsp:txXfrm>
        <a:off x="8280862" y="1754846"/>
        <a:ext cx="798052" cy="109188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1543" cy="341458"/>
          </a:xfrm>
          <a:prstGeom prst="rect">
            <a:avLst/>
          </a:prstGeom>
        </p:spPr>
        <p:txBody>
          <a:bodyPr vert="horz" lIns="80275" tIns="40138" rIns="80275" bIns="40138" rtlCol="0"/>
          <a:lstStyle>
            <a:lvl1pPr algn="l">
              <a:defRPr sz="1100"/>
            </a:lvl1pPr>
          </a:lstStyle>
          <a:p>
            <a:endParaRPr lang="en-US"/>
          </a:p>
        </p:txBody>
      </p:sp>
      <p:sp>
        <p:nvSpPr>
          <p:cNvPr id="3" name="Date Placeholder 2"/>
          <p:cNvSpPr>
            <a:spLocks noGrp="1"/>
          </p:cNvSpPr>
          <p:nvPr>
            <p:ph type="dt" idx="1"/>
          </p:nvPr>
        </p:nvSpPr>
        <p:spPr>
          <a:xfrm>
            <a:off x="5622510" y="0"/>
            <a:ext cx="4301543" cy="341458"/>
          </a:xfrm>
          <a:prstGeom prst="rect">
            <a:avLst/>
          </a:prstGeom>
        </p:spPr>
        <p:txBody>
          <a:bodyPr vert="horz" lIns="80275" tIns="40138" rIns="80275" bIns="40138" rtlCol="0"/>
          <a:lstStyle>
            <a:lvl1pPr algn="r">
              <a:defRPr sz="1100"/>
            </a:lvl1pPr>
          </a:lstStyle>
          <a:p>
            <a:fld id="{80509578-704F-C84B-8A87-84CD72D273E9}" type="datetimeFigureOut">
              <a:rPr lang="en-US" smtClean="0"/>
              <a:t>5/25/2021</a:t>
            </a:fld>
            <a:endParaRPr lang="en-US"/>
          </a:p>
        </p:txBody>
      </p:sp>
      <p:sp>
        <p:nvSpPr>
          <p:cNvPr id="4" name="Slide Image Placeholder 3"/>
          <p:cNvSpPr>
            <a:spLocks noGrp="1" noRot="1" noChangeAspect="1"/>
          </p:cNvSpPr>
          <p:nvPr>
            <p:ph type="sldImg" idx="2"/>
          </p:nvPr>
        </p:nvSpPr>
        <p:spPr>
          <a:xfrm>
            <a:off x="2925763" y="849313"/>
            <a:ext cx="4075112" cy="2293937"/>
          </a:xfrm>
          <a:prstGeom prst="rect">
            <a:avLst/>
          </a:prstGeom>
          <a:noFill/>
          <a:ln w="12700">
            <a:solidFill>
              <a:prstClr val="black"/>
            </a:solidFill>
          </a:ln>
        </p:spPr>
        <p:txBody>
          <a:bodyPr vert="horz" lIns="80275" tIns="40138" rIns="80275" bIns="40138" rtlCol="0" anchor="ctr"/>
          <a:lstStyle/>
          <a:p>
            <a:endParaRPr lang="en-US"/>
          </a:p>
        </p:txBody>
      </p:sp>
      <p:sp>
        <p:nvSpPr>
          <p:cNvPr id="5" name="Notes Placeholder 4"/>
          <p:cNvSpPr>
            <a:spLocks noGrp="1"/>
          </p:cNvSpPr>
          <p:nvPr>
            <p:ph type="body" sz="quarter" idx="3"/>
          </p:nvPr>
        </p:nvSpPr>
        <p:spPr>
          <a:xfrm>
            <a:off x="992664" y="3271382"/>
            <a:ext cx="7941310" cy="2676584"/>
          </a:xfrm>
          <a:prstGeom prst="rect">
            <a:avLst/>
          </a:prstGeom>
        </p:spPr>
        <p:txBody>
          <a:bodyPr vert="horz" lIns="80275" tIns="40138" rIns="80275" bIns="401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456219"/>
            <a:ext cx="4301543" cy="341457"/>
          </a:xfrm>
          <a:prstGeom prst="rect">
            <a:avLst/>
          </a:prstGeom>
        </p:spPr>
        <p:txBody>
          <a:bodyPr vert="horz" lIns="80275" tIns="40138" rIns="80275" bIns="40138" rtlCol="0" anchor="b"/>
          <a:lstStyle>
            <a:lvl1pPr algn="l">
              <a:defRPr sz="1100"/>
            </a:lvl1pPr>
          </a:lstStyle>
          <a:p>
            <a:endParaRPr lang="en-US"/>
          </a:p>
        </p:txBody>
      </p:sp>
      <p:sp>
        <p:nvSpPr>
          <p:cNvPr id="7" name="Slide Number Placeholder 6"/>
          <p:cNvSpPr>
            <a:spLocks noGrp="1"/>
          </p:cNvSpPr>
          <p:nvPr>
            <p:ph type="sldNum" sz="quarter" idx="5"/>
          </p:nvPr>
        </p:nvSpPr>
        <p:spPr>
          <a:xfrm>
            <a:off x="5622510" y="6456219"/>
            <a:ext cx="4301543" cy="341457"/>
          </a:xfrm>
          <a:prstGeom prst="rect">
            <a:avLst/>
          </a:prstGeom>
        </p:spPr>
        <p:txBody>
          <a:bodyPr vert="horz" lIns="80275" tIns="40138" rIns="80275" bIns="40138" rtlCol="0" anchor="b"/>
          <a:lstStyle>
            <a:lvl1pPr algn="r">
              <a:defRPr sz="1100"/>
            </a:lvl1pPr>
          </a:lstStyle>
          <a:p>
            <a:fld id="{79DBE9B9-3BA1-954F-B73A-1262D9F44111}" type="slidenum">
              <a:rPr lang="en-US" smtClean="0"/>
              <a:t>‹#›</a:t>
            </a:fld>
            <a:endParaRPr lang="en-US"/>
          </a:p>
        </p:txBody>
      </p:sp>
    </p:spTree>
    <p:extLst>
      <p:ext uri="{BB962C8B-B14F-4D97-AF65-F5344CB8AC3E}">
        <p14:creationId xmlns:p14="http://schemas.microsoft.com/office/powerpoint/2010/main" val="1499867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9DBE9B9-3BA1-954F-B73A-1262D9F44111}" type="slidenum">
              <a:rPr lang="en-US" smtClean="0"/>
              <a:t>1</a:t>
            </a:fld>
            <a:endParaRPr lang="en-US"/>
          </a:p>
        </p:txBody>
      </p:sp>
    </p:spTree>
    <p:extLst>
      <p:ext uri="{BB962C8B-B14F-4D97-AF65-F5344CB8AC3E}">
        <p14:creationId xmlns:p14="http://schemas.microsoft.com/office/powerpoint/2010/main" val="182675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325" y="1230313"/>
            <a:ext cx="5908675" cy="33242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98DAF5-B5F6-4D68-8277-A68869ACF2BF}" type="slidenum">
              <a:rPr lang="en-US" smtClean="0"/>
              <a:pPr/>
              <a:t>8</a:t>
            </a:fld>
            <a:endParaRPr lang="en-US"/>
          </a:p>
        </p:txBody>
      </p:sp>
    </p:spTree>
    <p:extLst>
      <p:ext uri="{BB962C8B-B14F-4D97-AF65-F5344CB8AC3E}">
        <p14:creationId xmlns:p14="http://schemas.microsoft.com/office/powerpoint/2010/main" val="1112561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png"/><Relationship Id="rId10" Type="http://schemas.microsoft.com/office/2007/relationships/hdphoto" Target="../media/hdphoto1.wdp"/><Relationship Id="rId4" Type="http://schemas.openxmlformats.org/officeDocument/2006/relationships/image" Target="../media/image7.png"/><Relationship Id="rId9"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883377C-51B3-43F2-B2D5-B34884C187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4" descr="LOGO SJSN.gif">
            <a:extLst>
              <a:ext uri="{FF2B5EF4-FFF2-40B4-BE49-F238E27FC236}">
                <a16:creationId xmlns:a16="http://schemas.microsoft.com/office/drawing/2014/main" id="{4C9F8E28-B83A-41E2-B7F0-75FB3513CF5A}"/>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5000"/>
                    </a14:imgEffect>
                  </a14:imgLayer>
                </a14:imgProps>
              </a:ext>
              <a:ext uri="{28A0092B-C50C-407E-A947-70E740481C1C}">
                <a14:useLocalDpi xmlns:a14="http://schemas.microsoft.com/office/drawing/2010/main" val="0"/>
              </a:ext>
            </a:extLst>
          </a:blip>
          <a:srcRect/>
          <a:stretch>
            <a:fillRect/>
          </a:stretch>
        </p:blipFill>
        <p:spPr bwMode="auto">
          <a:xfrm>
            <a:off x="10668000" y="228600"/>
            <a:ext cx="1336784" cy="7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itle 19">
            <a:extLst>
              <a:ext uri="{FF2B5EF4-FFF2-40B4-BE49-F238E27FC236}">
                <a16:creationId xmlns:a16="http://schemas.microsoft.com/office/drawing/2014/main" id="{CBD7C581-256C-434B-AC92-CE0BB45B643D}"/>
              </a:ext>
            </a:extLst>
          </p:cNvPr>
          <p:cNvSpPr>
            <a:spLocks noGrp="1"/>
          </p:cNvSpPr>
          <p:nvPr>
            <p:ph type="title"/>
          </p:nvPr>
        </p:nvSpPr>
        <p:spPr>
          <a:xfrm>
            <a:off x="533400" y="1676400"/>
            <a:ext cx="5486400" cy="2362200"/>
          </a:xfrm>
          <a:prstGeom prst="rect">
            <a:avLst/>
          </a:prstGeom>
        </p:spPr>
        <p:txBody>
          <a:bodyPr/>
          <a:lstStyle>
            <a:lvl1pPr>
              <a:defRPr sz="4000"/>
            </a:lvl1pPr>
          </a:lstStyle>
          <a:p>
            <a:r>
              <a:rPr lang="en-US" dirty="0"/>
              <a:t>Click to edit Master title style</a:t>
            </a:r>
            <a:endParaRPr lang="en-ID"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FAB1797-25E7-4D6B-9A11-A05EFF7253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Holder 2"/>
          <p:cNvSpPr>
            <a:spLocks noGrp="1"/>
          </p:cNvSpPr>
          <p:nvPr>
            <p:ph type="title"/>
          </p:nvPr>
        </p:nvSpPr>
        <p:spPr>
          <a:xfrm>
            <a:off x="1219200" y="506874"/>
            <a:ext cx="10668000" cy="940926"/>
          </a:xfrm>
          <a:prstGeom prst="rect">
            <a:avLst/>
          </a:prstGeom>
        </p:spPr>
        <p:txBody>
          <a:bodyPr lIns="0" tIns="0" rIns="0" bIns="0" anchor="ctr"/>
          <a:lstStyle>
            <a:lvl1pPr>
              <a:defRPr sz="4000" b="0" i="0">
                <a:solidFill>
                  <a:srgbClr val="44536A"/>
                </a:solidFill>
                <a:latin typeface="+mn-lt"/>
                <a:cs typeface="Arial"/>
              </a:defRPr>
            </a:lvl1pPr>
          </a:lstStyle>
          <a:p>
            <a:endParaRPr dirty="0"/>
          </a:p>
        </p:txBody>
      </p:sp>
      <p:sp>
        <p:nvSpPr>
          <p:cNvPr id="3" name="Holder 3"/>
          <p:cNvSpPr>
            <a:spLocks noGrp="1"/>
          </p:cNvSpPr>
          <p:nvPr>
            <p:ph type="body" idx="1"/>
          </p:nvPr>
        </p:nvSpPr>
        <p:spPr>
          <a:xfrm>
            <a:off x="665735" y="1632996"/>
            <a:ext cx="10780395" cy="2253203"/>
          </a:xfrm>
          <a:prstGeom prst="rect">
            <a:avLst/>
          </a:prstGeom>
        </p:spPr>
        <p:txBody>
          <a:bodyPr lIns="0" tIns="0" rIns="0" bIns="0"/>
          <a:lstStyle>
            <a:lvl1pPr>
              <a:defRPr sz="2200" b="1" i="0">
                <a:solidFill>
                  <a:schemeClr val="tx1"/>
                </a:solidFill>
                <a:latin typeface="+mj-lt"/>
                <a:cs typeface="Carlito"/>
              </a:defRPr>
            </a:lvl1pPr>
          </a:lstStyle>
          <a:p>
            <a:endParaRPr dirty="0"/>
          </a:p>
        </p:txBody>
      </p:sp>
      <p:sp>
        <p:nvSpPr>
          <p:cNvPr id="6" name="Holder 6"/>
          <p:cNvSpPr>
            <a:spLocks noGrp="1"/>
          </p:cNvSpPr>
          <p:nvPr>
            <p:ph type="sldNum" sz="quarter" idx="7"/>
          </p:nvPr>
        </p:nvSpPr>
        <p:spPr>
          <a:xfrm>
            <a:off x="11138268" y="6477000"/>
            <a:ext cx="748932" cy="266868"/>
          </a:xfrm>
          <a:prstGeom prst="rect">
            <a:avLst/>
          </a:prstGeom>
        </p:spPr>
        <p:txBody>
          <a:bodyPr lIns="0" tIns="0" rIns="0" bIns="0"/>
          <a:lstStyle>
            <a:lvl1pPr algn="ctr">
              <a:defRPr sz="2200" b="0" i="0">
                <a:solidFill>
                  <a:srgbClr val="002060"/>
                </a:solidFill>
                <a:latin typeface="+mj-lt"/>
                <a:cs typeface="Carlito"/>
              </a:defRPr>
            </a:lvl1pPr>
          </a:lstStyle>
          <a:p>
            <a:pPr marL="38100">
              <a:lnSpc>
                <a:spcPts val="2005"/>
              </a:lnSpc>
            </a:pPr>
            <a:fld id="{81D60167-4931-47E6-BA6A-407CBD079E47}" type="slidenum">
              <a:rPr lang="en-ID" smtClean="0"/>
              <a:pPr marL="38100">
                <a:lnSpc>
                  <a:spcPts val="2005"/>
                </a:lnSpc>
              </a:pPr>
              <a:t>‹#›</a:t>
            </a:fld>
            <a:endParaRPr lang="en-ID" dirty="0"/>
          </a:p>
        </p:txBody>
      </p:sp>
      <p:sp>
        <p:nvSpPr>
          <p:cNvPr id="12" name="Rectangle 11">
            <a:extLst>
              <a:ext uri="{FF2B5EF4-FFF2-40B4-BE49-F238E27FC236}">
                <a16:creationId xmlns:a16="http://schemas.microsoft.com/office/drawing/2014/main" id="{CFDCCF4A-8C60-45A5-B524-8366C27A4937}"/>
              </a:ext>
            </a:extLst>
          </p:cNvPr>
          <p:cNvSpPr/>
          <p:nvPr userDrawn="1"/>
        </p:nvSpPr>
        <p:spPr>
          <a:xfrm>
            <a:off x="10972800" y="0"/>
            <a:ext cx="1219200" cy="506874"/>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9" name="Picture 4" descr="LOGO SJSN.gif">
            <a:extLst>
              <a:ext uri="{FF2B5EF4-FFF2-40B4-BE49-F238E27FC236}">
                <a16:creationId xmlns:a16="http://schemas.microsoft.com/office/drawing/2014/main" id="{B9FA1D77-77DD-4B1C-BEA6-89F2E318B53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5000"/>
                    </a14:imgEffect>
                  </a14:imgLayer>
                </a14:imgProps>
              </a:ext>
              <a:ext uri="{28A0092B-C50C-407E-A947-70E740481C1C}">
                <a14:useLocalDpi xmlns:a14="http://schemas.microsoft.com/office/drawing/2010/main" val="0"/>
              </a:ext>
            </a:extLst>
          </a:blip>
          <a:srcRect/>
          <a:stretch>
            <a:fillRect/>
          </a:stretch>
        </p:blipFill>
        <p:spPr bwMode="auto">
          <a:xfrm>
            <a:off x="11138268" y="0"/>
            <a:ext cx="830766" cy="47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85BBD8-5613-4FFF-AB82-7ECF5287DB6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Holder 2"/>
          <p:cNvSpPr>
            <a:spLocks noGrp="1"/>
          </p:cNvSpPr>
          <p:nvPr>
            <p:ph type="title"/>
          </p:nvPr>
        </p:nvSpPr>
        <p:spPr>
          <a:xfrm>
            <a:off x="152400" y="254913"/>
            <a:ext cx="6629400" cy="430887"/>
          </a:xfrm>
          <a:prstGeom prst="rect">
            <a:avLst/>
          </a:prstGeom>
        </p:spPr>
        <p:txBody>
          <a:bodyPr lIns="0" tIns="0" rIns="0" bIns="0" anchor="ctr"/>
          <a:lstStyle>
            <a:lvl1pPr>
              <a:defRPr sz="2800" b="0" i="0">
                <a:solidFill>
                  <a:srgbClr val="44536A"/>
                </a:solidFill>
                <a:latin typeface="Arial"/>
                <a:cs typeface="Arial"/>
              </a:defRPr>
            </a:lvl1pPr>
          </a:lstStyle>
          <a:p>
            <a:endParaRPr dirty="0"/>
          </a:p>
        </p:txBody>
      </p:sp>
      <p:sp>
        <p:nvSpPr>
          <p:cNvPr id="11" name="Rectangle 10">
            <a:extLst>
              <a:ext uri="{FF2B5EF4-FFF2-40B4-BE49-F238E27FC236}">
                <a16:creationId xmlns:a16="http://schemas.microsoft.com/office/drawing/2014/main" id="{8E0C3C9D-6AC1-4E98-8B3E-FAB795B733B3}"/>
              </a:ext>
            </a:extLst>
          </p:cNvPr>
          <p:cNvSpPr/>
          <p:nvPr userDrawn="1"/>
        </p:nvSpPr>
        <p:spPr>
          <a:xfrm>
            <a:off x="10972800" y="0"/>
            <a:ext cx="1219200" cy="762000"/>
          </a:xfrm>
          <a:prstGeom prst="rect">
            <a:avLst/>
          </a:prstGeom>
          <a:solidFill>
            <a:schemeClr val="bg1"/>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2" name="Picture 4" descr="LOGO SJSN.gif">
            <a:extLst>
              <a:ext uri="{FF2B5EF4-FFF2-40B4-BE49-F238E27FC236}">
                <a16:creationId xmlns:a16="http://schemas.microsoft.com/office/drawing/2014/main" id="{F4AE6468-AC92-4809-894D-382D37860A84}"/>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sharpenSoften amount="5000"/>
                    </a14:imgEffect>
                  </a14:imgLayer>
                </a14:imgProps>
              </a:ext>
              <a:ext uri="{28A0092B-C50C-407E-A947-70E740481C1C}">
                <a14:useLocalDpi xmlns:a14="http://schemas.microsoft.com/office/drawing/2010/main" val="0"/>
              </a:ext>
            </a:extLst>
          </a:blip>
          <a:srcRect/>
          <a:stretch>
            <a:fillRect/>
          </a:stretch>
        </p:blipFill>
        <p:spPr bwMode="auto">
          <a:xfrm>
            <a:off x="11176989" y="106149"/>
            <a:ext cx="830766" cy="473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Holder 3">
            <a:extLst>
              <a:ext uri="{FF2B5EF4-FFF2-40B4-BE49-F238E27FC236}">
                <a16:creationId xmlns:a16="http://schemas.microsoft.com/office/drawing/2014/main" id="{551EDEE8-A227-43FA-9291-B75CABE6CAD7}"/>
              </a:ext>
            </a:extLst>
          </p:cNvPr>
          <p:cNvSpPr>
            <a:spLocks noGrp="1"/>
          </p:cNvSpPr>
          <p:nvPr>
            <p:ph type="body" idx="1"/>
          </p:nvPr>
        </p:nvSpPr>
        <p:spPr>
          <a:xfrm>
            <a:off x="665735" y="1632996"/>
            <a:ext cx="10780395" cy="2253203"/>
          </a:xfrm>
          <a:prstGeom prst="rect">
            <a:avLst/>
          </a:prstGeom>
        </p:spPr>
        <p:txBody>
          <a:bodyPr lIns="0" tIns="0" rIns="0" bIns="0"/>
          <a:lstStyle>
            <a:lvl1pPr>
              <a:defRPr sz="2200" b="1" i="0">
                <a:solidFill>
                  <a:schemeClr val="tx1"/>
                </a:solidFill>
                <a:latin typeface="+mj-lt"/>
                <a:cs typeface="Carlito"/>
              </a:defRPr>
            </a:lvl1pPr>
          </a:lstStyle>
          <a:p>
            <a:endParaRPr dirty="0"/>
          </a:p>
        </p:txBody>
      </p:sp>
    </p:spTree>
    <p:extLst>
      <p:ext uri="{BB962C8B-B14F-4D97-AF65-F5344CB8AC3E}">
        <p14:creationId xmlns:p14="http://schemas.microsoft.com/office/powerpoint/2010/main" val="211890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A8839C7-3FD9-4583-9A6C-54D671819DA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9" name="Group 48">
            <a:extLst>
              <a:ext uri="{FF2B5EF4-FFF2-40B4-BE49-F238E27FC236}">
                <a16:creationId xmlns:a16="http://schemas.microsoft.com/office/drawing/2014/main" id="{A3568A61-73F6-4075-A255-27099169ED06}"/>
              </a:ext>
            </a:extLst>
          </p:cNvPr>
          <p:cNvGrpSpPr/>
          <p:nvPr userDrawn="1"/>
        </p:nvGrpSpPr>
        <p:grpSpPr>
          <a:xfrm>
            <a:off x="-380999" y="2362200"/>
            <a:ext cx="10450202" cy="3884317"/>
            <a:chOff x="-366931" y="2362200"/>
            <a:chExt cx="10450202" cy="3884317"/>
          </a:xfrm>
        </p:grpSpPr>
        <p:sp>
          <p:nvSpPr>
            <p:cNvPr id="47" name="Rectangle: Rounded Corners 46">
              <a:extLst>
                <a:ext uri="{FF2B5EF4-FFF2-40B4-BE49-F238E27FC236}">
                  <a16:creationId xmlns:a16="http://schemas.microsoft.com/office/drawing/2014/main" id="{00DEA9F9-5FF8-4195-BDE5-6EA0017F2BF3}"/>
                </a:ext>
              </a:extLst>
            </p:cNvPr>
            <p:cNvSpPr/>
            <p:nvPr userDrawn="1"/>
          </p:nvSpPr>
          <p:spPr>
            <a:xfrm>
              <a:off x="984319" y="4960868"/>
              <a:ext cx="6003235" cy="519502"/>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6" name="Rectangle: Rounded Corners 45">
              <a:extLst>
                <a:ext uri="{FF2B5EF4-FFF2-40B4-BE49-F238E27FC236}">
                  <a16:creationId xmlns:a16="http://schemas.microsoft.com/office/drawing/2014/main" id="{FC08CEB0-BE8B-4237-9A32-2133F295A648}"/>
                </a:ext>
              </a:extLst>
            </p:cNvPr>
            <p:cNvSpPr/>
            <p:nvPr userDrawn="1"/>
          </p:nvSpPr>
          <p:spPr>
            <a:xfrm>
              <a:off x="453160" y="4204898"/>
              <a:ext cx="5033240" cy="51950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1" name="Rectangle: Rounded Corners 40">
              <a:extLst>
                <a:ext uri="{FF2B5EF4-FFF2-40B4-BE49-F238E27FC236}">
                  <a16:creationId xmlns:a16="http://schemas.microsoft.com/office/drawing/2014/main" id="{6EBF18F9-129D-457E-85AC-615B9CD137CE}"/>
                </a:ext>
              </a:extLst>
            </p:cNvPr>
            <p:cNvSpPr/>
            <p:nvPr userDrawn="1"/>
          </p:nvSpPr>
          <p:spPr>
            <a:xfrm>
              <a:off x="1765812" y="2564142"/>
              <a:ext cx="8266072" cy="715802"/>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2" name="Rectangle: Rounded Corners 41">
              <a:extLst>
                <a:ext uri="{FF2B5EF4-FFF2-40B4-BE49-F238E27FC236}">
                  <a16:creationId xmlns:a16="http://schemas.microsoft.com/office/drawing/2014/main" id="{A12B8313-DC76-4821-9DC7-29A891F29816}"/>
                </a:ext>
              </a:extLst>
            </p:cNvPr>
            <p:cNvSpPr/>
            <p:nvPr userDrawn="1"/>
          </p:nvSpPr>
          <p:spPr>
            <a:xfrm>
              <a:off x="871270" y="3483702"/>
              <a:ext cx="7169536" cy="519502"/>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38" name="Group 37">
              <a:extLst>
                <a:ext uri="{FF2B5EF4-FFF2-40B4-BE49-F238E27FC236}">
                  <a16:creationId xmlns:a16="http://schemas.microsoft.com/office/drawing/2014/main" id="{E98E7B10-F395-4D28-A4A0-7EA8A5C5FC42}"/>
                </a:ext>
              </a:extLst>
            </p:cNvPr>
            <p:cNvGrpSpPr/>
            <p:nvPr userDrawn="1"/>
          </p:nvGrpSpPr>
          <p:grpSpPr>
            <a:xfrm>
              <a:off x="-366931" y="2362200"/>
              <a:ext cx="3206008" cy="3884317"/>
              <a:chOff x="3840180" y="2362199"/>
              <a:chExt cx="3206008" cy="3884317"/>
            </a:xfrm>
          </p:grpSpPr>
          <p:pic>
            <p:nvPicPr>
              <p:cNvPr id="28" name="Picture 2" descr="D:\Fullppt\PNG이미지\핸드폰2.png">
                <a:extLst>
                  <a:ext uri="{FF2B5EF4-FFF2-40B4-BE49-F238E27FC236}">
                    <a16:creationId xmlns:a16="http://schemas.microsoft.com/office/drawing/2014/main" id="{411B5B76-74D5-4759-94DB-A38BF2002F6F}"/>
                  </a:ext>
                </a:extLst>
              </p:cNvPr>
              <p:cNvPicPr>
                <a:picLocks noChangeAspect="1" noChangeArrowheads="1"/>
              </p:cNvPicPr>
              <p:nvPr userDrawn="1"/>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840180" y="2362199"/>
                <a:ext cx="3206008" cy="3884317"/>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C5BB7838-BD61-4D11-AEFE-D0F497AF4932}"/>
                  </a:ext>
                </a:extLst>
              </p:cNvPr>
              <p:cNvSpPr/>
              <p:nvPr userDrawn="1"/>
            </p:nvSpPr>
            <p:spPr>
              <a:xfrm>
                <a:off x="4604466" y="2488474"/>
                <a:ext cx="1902155" cy="2790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34" name="Picture 6" descr="LOGO DJSN tanpa teks.gif">
                <a:extLst>
                  <a:ext uri="{FF2B5EF4-FFF2-40B4-BE49-F238E27FC236}">
                    <a16:creationId xmlns:a16="http://schemas.microsoft.com/office/drawing/2014/main" id="{8124453E-2046-4C34-973A-7655AD2C6422}"/>
                  </a:ext>
                </a:extLst>
              </p:cNvPr>
              <p:cNvPicPr>
                <a:picLocks noChangeAspect="1"/>
              </p:cNvPicPr>
              <p:nvPr userDrawn="1"/>
            </p:nvPicPr>
            <p:blipFill>
              <a:blip r:embed="rId4" cstate="print"/>
              <a:srcRect/>
              <a:stretch>
                <a:fillRect/>
              </a:stretch>
            </p:blipFill>
            <p:spPr bwMode="auto">
              <a:xfrm>
                <a:off x="4973385" y="3025613"/>
                <a:ext cx="1152794" cy="1435678"/>
              </a:xfrm>
              <a:prstGeom prst="rect">
                <a:avLst/>
              </a:prstGeom>
              <a:noFill/>
              <a:ln w="9525">
                <a:noFill/>
                <a:miter lim="800000"/>
                <a:headEnd/>
                <a:tailEnd/>
              </a:ln>
            </p:spPr>
          </p:pic>
        </p:grpSp>
        <p:sp>
          <p:nvSpPr>
            <p:cNvPr id="24" name="Rounded Rectangle 8">
              <a:extLst>
                <a:ext uri="{FF2B5EF4-FFF2-40B4-BE49-F238E27FC236}">
                  <a16:creationId xmlns:a16="http://schemas.microsoft.com/office/drawing/2014/main" id="{0408269B-5CFE-4CA5-A4D0-A6653A43999B}"/>
                </a:ext>
              </a:extLst>
            </p:cNvPr>
            <p:cNvSpPr/>
            <p:nvPr userDrawn="1"/>
          </p:nvSpPr>
          <p:spPr>
            <a:xfrm>
              <a:off x="4935297" y="4147104"/>
              <a:ext cx="605366" cy="590122"/>
            </a:xfrm>
            <a:prstGeom prst="roundRect">
              <a:avLst>
                <a:gd name="adj" fmla="val 18550"/>
              </a:avLst>
            </a:prstGeom>
            <a:blipFill rotWithShape="1">
              <a:blip r:embed="rId5"/>
              <a:stretch>
                <a:fillRect/>
              </a:stretch>
            </a:blipFill>
          </p:spPr>
          <p:style>
            <a:lnRef idx="3">
              <a:schemeClr val="lt2">
                <a:hueOff val="0"/>
                <a:satOff val="0"/>
                <a:lumOff val="0"/>
                <a:alphaOff val="0"/>
              </a:schemeClr>
            </a:lnRef>
            <a:fillRef idx="1">
              <a:scrgbClr r="0" g="0" b="0"/>
            </a:fillRef>
            <a:effectRef idx="1">
              <a:schemeClr val="dk2">
                <a:tint val="50000"/>
                <a:hueOff val="0"/>
                <a:satOff val="0"/>
                <a:lumOff val="0"/>
                <a:alphaOff val="0"/>
              </a:schemeClr>
            </a:effectRef>
            <a:fontRef idx="minor">
              <a:schemeClr val="lt2">
                <a:hueOff val="0"/>
                <a:satOff val="0"/>
                <a:lumOff val="0"/>
                <a:alphaOff val="0"/>
              </a:schemeClr>
            </a:fontRef>
          </p:style>
          <p:txBody>
            <a:bodyPr/>
            <a:lstStyle/>
            <a:p>
              <a:endParaRPr lang="en-ID" dirty="0"/>
            </a:p>
          </p:txBody>
        </p:sp>
        <p:sp>
          <p:nvSpPr>
            <p:cNvPr id="25" name="Rounded Rectangle 10">
              <a:extLst>
                <a:ext uri="{FF2B5EF4-FFF2-40B4-BE49-F238E27FC236}">
                  <a16:creationId xmlns:a16="http://schemas.microsoft.com/office/drawing/2014/main" id="{08C4FC27-8F60-42A3-8471-8B8458D7559D}"/>
                </a:ext>
              </a:extLst>
            </p:cNvPr>
            <p:cNvSpPr/>
            <p:nvPr userDrawn="1"/>
          </p:nvSpPr>
          <p:spPr>
            <a:xfrm>
              <a:off x="7360314" y="3356361"/>
              <a:ext cx="680492" cy="659458"/>
            </a:xfrm>
            <a:prstGeom prst="roundRect">
              <a:avLst>
                <a:gd name="adj" fmla="val 10000"/>
              </a:avLst>
            </a:prstGeom>
            <a:blipFill rotWithShape="1">
              <a:blip r:embed="rId6" cstate="print"/>
              <a:stretch>
                <a:fillRect/>
              </a:stretch>
            </a:blipFill>
          </p:spPr>
          <p:style>
            <a:lnRef idx="3">
              <a:schemeClr val="lt2">
                <a:hueOff val="0"/>
                <a:satOff val="0"/>
                <a:lumOff val="0"/>
                <a:alphaOff val="0"/>
              </a:schemeClr>
            </a:lnRef>
            <a:fillRef idx="1">
              <a:scrgbClr r="0" g="0" b="0"/>
            </a:fillRef>
            <a:effectRef idx="1">
              <a:schemeClr val="dk2">
                <a:tint val="50000"/>
                <a:hueOff val="0"/>
                <a:satOff val="0"/>
                <a:lumOff val="0"/>
                <a:alphaOff val="0"/>
              </a:schemeClr>
            </a:effectRef>
            <a:fontRef idx="minor">
              <a:schemeClr val="lt2">
                <a:hueOff val="0"/>
                <a:satOff val="0"/>
                <a:lumOff val="0"/>
                <a:alphaOff val="0"/>
              </a:schemeClr>
            </a:fontRef>
          </p:style>
        </p:sp>
        <p:sp>
          <p:nvSpPr>
            <p:cNvPr id="26" name="Rounded Rectangle 12">
              <a:extLst>
                <a:ext uri="{FF2B5EF4-FFF2-40B4-BE49-F238E27FC236}">
                  <a16:creationId xmlns:a16="http://schemas.microsoft.com/office/drawing/2014/main" id="{CC271910-96CE-42B4-AF0A-BF50AADF6E51}"/>
                </a:ext>
              </a:extLst>
            </p:cNvPr>
            <p:cNvSpPr/>
            <p:nvPr userDrawn="1"/>
          </p:nvSpPr>
          <p:spPr>
            <a:xfrm>
              <a:off x="9296400" y="2505455"/>
              <a:ext cx="786871" cy="767056"/>
            </a:xfrm>
            <a:prstGeom prst="roundRect">
              <a:avLst>
                <a:gd name="adj" fmla="val 10000"/>
              </a:avLst>
            </a:prstGeom>
            <a:blipFill rotWithShape="1">
              <a:blip r:embed="rId7"/>
              <a:stretch>
                <a:fillRect/>
              </a:stretch>
            </a:blipFill>
          </p:spPr>
          <p:style>
            <a:lnRef idx="3">
              <a:schemeClr val="lt2">
                <a:hueOff val="0"/>
                <a:satOff val="0"/>
                <a:lumOff val="0"/>
                <a:alphaOff val="0"/>
              </a:schemeClr>
            </a:lnRef>
            <a:fillRef idx="1">
              <a:scrgbClr r="0" g="0" b="0"/>
            </a:fillRef>
            <a:effectRef idx="1">
              <a:schemeClr val="dk2">
                <a:tint val="50000"/>
                <a:hueOff val="0"/>
                <a:satOff val="0"/>
                <a:lumOff val="0"/>
                <a:alphaOff val="0"/>
              </a:schemeClr>
            </a:effectRef>
            <a:fontRef idx="minor">
              <a:schemeClr val="lt2">
                <a:hueOff val="0"/>
                <a:satOff val="0"/>
                <a:lumOff val="0"/>
                <a:alphaOff val="0"/>
              </a:schemeClr>
            </a:fontRef>
          </p:style>
        </p:sp>
        <p:sp>
          <p:nvSpPr>
            <p:cNvPr id="27" name="Rounded Rectangle 14">
              <a:extLst>
                <a:ext uri="{FF2B5EF4-FFF2-40B4-BE49-F238E27FC236}">
                  <a16:creationId xmlns:a16="http://schemas.microsoft.com/office/drawing/2014/main" id="{9A6F5BAD-9E60-4E2E-8ECB-2CF5A760600D}"/>
                </a:ext>
              </a:extLst>
            </p:cNvPr>
            <p:cNvSpPr/>
            <p:nvPr userDrawn="1"/>
          </p:nvSpPr>
          <p:spPr>
            <a:xfrm>
              <a:off x="6263410" y="4800600"/>
              <a:ext cx="746990" cy="728180"/>
            </a:xfrm>
            <a:prstGeom prst="roundRect">
              <a:avLst>
                <a:gd name="adj" fmla="val 10000"/>
              </a:avLst>
            </a:prstGeom>
            <a:blipFill rotWithShape="1">
              <a:blip r:embed="rId8"/>
              <a:stretch>
                <a:fillRect/>
              </a:stretch>
            </a:blipFill>
          </p:spPr>
          <p:style>
            <a:lnRef idx="3">
              <a:schemeClr val="lt2">
                <a:hueOff val="0"/>
                <a:satOff val="0"/>
                <a:lumOff val="0"/>
                <a:alphaOff val="0"/>
              </a:schemeClr>
            </a:lnRef>
            <a:fillRef idx="1">
              <a:scrgbClr r="0" g="0" b="0"/>
            </a:fillRef>
            <a:effectRef idx="1">
              <a:schemeClr val="dk2">
                <a:tint val="50000"/>
                <a:hueOff val="0"/>
                <a:satOff val="0"/>
                <a:lumOff val="0"/>
                <a:alphaOff val="0"/>
              </a:schemeClr>
            </a:effectRef>
            <a:fontRef idx="minor">
              <a:schemeClr val="lt2">
                <a:hueOff val="0"/>
                <a:satOff val="0"/>
                <a:lumOff val="0"/>
                <a:alphaOff val="0"/>
              </a:schemeClr>
            </a:fontRef>
          </p:style>
        </p:sp>
        <p:sp>
          <p:nvSpPr>
            <p:cNvPr id="29" name="Rectangle 28">
              <a:extLst>
                <a:ext uri="{FF2B5EF4-FFF2-40B4-BE49-F238E27FC236}">
                  <a16:creationId xmlns:a16="http://schemas.microsoft.com/office/drawing/2014/main" id="{A5621D65-5E67-4DF5-831C-6D7CE893C9BC}"/>
                </a:ext>
              </a:extLst>
            </p:cNvPr>
            <p:cNvSpPr/>
            <p:nvPr userDrawn="1"/>
          </p:nvSpPr>
          <p:spPr>
            <a:xfrm>
              <a:off x="2876585" y="4324183"/>
              <a:ext cx="1675459" cy="313932"/>
            </a:xfrm>
            <a:prstGeom prst="rect">
              <a:avLst/>
            </a:prstGeom>
          </p:spPr>
          <p:txBody>
            <a:bodyPr wrap="none">
              <a:spAutoFit/>
            </a:bodyPr>
            <a:lstStyle/>
            <a:p>
              <a:pPr lvl="0" defTabSz="977900">
                <a:lnSpc>
                  <a:spcPct val="90000"/>
                </a:lnSpc>
                <a:spcBef>
                  <a:spcPct val="0"/>
                </a:spcBef>
                <a:spcAft>
                  <a:spcPct val="35000"/>
                </a:spcAft>
              </a:pPr>
              <a:r>
                <a:rPr lang="en-US" sz="1600" dirty="0">
                  <a:solidFill>
                    <a:schemeClr val="bg1"/>
                  </a:solidFill>
                  <a:latin typeface="Bahnschrift" panose="020B0502040204020203" pitchFamily="34" charset="0"/>
                </a:rPr>
                <a:t>0822-21-500500</a:t>
              </a:r>
            </a:p>
          </p:txBody>
        </p:sp>
        <p:sp>
          <p:nvSpPr>
            <p:cNvPr id="30" name="Rectangle 29">
              <a:extLst>
                <a:ext uri="{FF2B5EF4-FFF2-40B4-BE49-F238E27FC236}">
                  <a16:creationId xmlns:a16="http://schemas.microsoft.com/office/drawing/2014/main" id="{97C89275-16D0-47A9-9384-9D60F0E3E3E3}"/>
                </a:ext>
              </a:extLst>
            </p:cNvPr>
            <p:cNvSpPr/>
            <p:nvPr userDrawn="1"/>
          </p:nvSpPr>
          <p:spPr>
            <a:xfrm>
              <a:off x="2593115" y="3600146"/>
              <a:ext cx="5948162" cy="313932"/>
            </a:xfrm>
            <a:prstGeom prst="rect">
              <a:avLst/>
            </a:prstGeom>
          </p:spPr>
          <p:txBody>
            <a:bodyPr wrap="square">
              <a:spAutoFit/>
            </a:bodyPr>
            <a:lstStyle/>
            <a:p>
              <a:pPr lvl="0" defTabSz="977900">
                <a:lnSpc>
                  <a:spcPct val="90000"/>
                </a:lnSpc>
                <a:spcBef>
                  <a:spcPct val="0"/>
                </a:spcBef>
                <a:spcAft>
                  <a:spcPct val="35000"/>
                </a:spcAft>
              </a:pPr>
              <a:r>
                <a:rPr lang="en-US" sz="1600" dirty="0">
                  <a:latin typeface="Bahnschrift" panose="020B0502040204020203" pitchFamily="34" charset="0"/>
                </a:rPr>
                <a:t>contact@djsn.go.id  |  sekretariatdjsn@gmail.com</a:t>
              </a:r>
            </a:p>
          </p:txBody>
        </p:sp>
        <p:sp>
          <p:nvSpPr>
            <p:cNvPr id="31" name="Rectangle 30">
              <a:extLst>
                <a:ext uri="{FF2B5EF4-FFF2-40B4-BE49-F238E27FC236}">
                  <a16:creationId xmlns:a16="http://schemas.microsoft.com/office/drawing/2014/main" id="{E3EDBE6C-DB42-48D4-A76B-CCBB0B07CDD6}"/>
                </a:ext>
              </a:extLst>
            </p:cNvPr>
            <p:cNvSpPr/>
            <p:nvPr userDrawn="1"/>
          </p:nvSpPr>
          <p:spPr>
            <a:xfrm>
              <a:off x="2602993" y="2688809"/>
              <a:ext cx="6744793" cy="507831"/>
            </a:xfrm>
            <a:prstGeom prst="rect">
              <a:avLst/>
            </a:prstGeom>
          </p:spPr>
          <p:txBody>
            <a:bodyPr wrap="square">
              <a:spAutoFit/>
            </a:bodyPr>
            <a:lstStyle/>
            <a:p>
              <a:pPr lvl="0" defTabSz="977900">
                <a:lnSpc>
                  <a:spcPct val="90000"/>
                </a:lnSpc>
                <a:spcBef>
                  <a:spcPct val="0"/>
                </a:spcBef>
                <a:spcAft>
                  <a:spcPct val="35000"/>
                </a:spcAft>
              </a:pPr>
              <a:r>
                <a:rPr lang="en-US" sz="1500" dirty="0">
                  <a:solidFill>
                    <a:schemeClr val="bg1"/>
                  </a:solidFill>
                  <a:latin typeface="Bahnschrift" panose="020B0502040204020203" pitchFamily="34" charset="0"/>
                </a:rPr>
                <a:t>Kementerian </a:t>
              </a:r>
              <a:r>
                <a:rPr lang="en-US" sz="1500" dirty="0" err="1">
                  <a:solidFill>
                    <a:schemeClr val="bg1"/>
                  </a:solidFill>
                  <a:latin typeface="Bahnschrift" panose="020B0502040204020203" pitchFamily="34" charset="0"/>
                </a:rPr>
                <a:t>Koordinator</a:t>
              </a:r>
              <a:r>
                <a:rPr lang="en-US" sz="1500" dirty="0">
                  <a:solidFill>
                    <a:schemeClr val="bg1"/>
                  </a:solidFill>
                  <a:latin typeface="Bahnschrift" panose="020B0502040204020203" pitchFamily="34" charset="0"/>
                </a:rPr>
                <a:t> </a:t>
              </a:r>
              <a:r>
                <a:rPr lang="en-US" sz="1500" dirty="0" err="1">
                  <a:solidFill>
                    <a:schemeClr val="bg1"/>
                  </a:solidFill>
                  <a:latin typeface="Bahnschrift" panose="020B0502040204020203" pitchFamily="34" charset="0"/>
                </a:rPr>
                <a:t>Bidang</a:t>
              </a:r>
              <a:r>
                <a:rPr lang="en-US" sz="1500" dirty="0">
                  <a:solidFill>
                    <a:schemeClr val="bg1"/>
                  </a:solidFill>
                  <a:latin typeface="Bahnschrift" panose="020B0502040204020203" pitchFamily="34" charset="0"/>
                </a:rPr>
                <a:t> Pembangunan </a:t>
              </a:r>
              <a:r>
                <a:rPr lang="en-US" sz="1500" dirty="0" err="1">
                  <a:solidFill>
                    <a:schemeClr val="bg1"/>
                  </a:solidFill>
                  <a:latin typeface="Bahnschrift" panose="020B0502040204020203" pitchFamily="34" charset="0"/>
                </a:rPr>
                <a:t>Manusia</a:t>
              </a:r>
              <a:r>
                <a:rPr lang="en-US" sz="1500" dirty="0">
                  <a:solidFill>
                    <a:schemeClr val="bg1"/>
                  </a:solidFill>
                  <a:latin typeface="Bahnschrift" panose="020B0502040204020203" pitchFamily="34" charset="0"/>
                </a:rPr>
                <a:t> dan </a:t>
              </a:r>
              <a:r>
                <a:rPr lang="en-US" sz="1500" dirty="0" err="1">
                  <a:solidFill>
                    <a:schemeClr val="bg1"/>
                  </a:solidFill>
                  <a:latin typeface="Bahnschrift" panose="020B0502040204020203" pitchFamily="34" charset="0"/>
                </a:rPr>
                <a:t>Kebudayaan</a:t>
              </a:r>
              <a:r>
                <a:rPr lang="en-US" sz="1500" dirty="0">
                  <a:solidFill>
                    <a:schemeClr val="bg1"/>
                  </a:solidFill>
                  <a:latin typeface="Bahnschrift" panose="020B0502040204020203" pitchFamily="34" charset="0"/>
                </a:rPr>
                <a:t>, </a:t>
              </a:r>
              <a:r>
                <a:rPr lang="en-US" sz="1500" dirty="0" err="1">
                  <a:solidFill>
                    <a:schemeClr val="bg1"/>
                  </a:solidFill>
                  <a:latin typeface="Bahnschrift" panose="020B0502040204020203" pitchFamily="34" charset="0"/>
                </a:rPr>
                <a:t>Lantai</a:t>
              </a:r>
              <a:r>
                <a:rPr lang="en-US" sz="1500" dirty="0">
                  <a:solidFill>
                    <a:schemeClr val="bg1"/>
                  </a:solidFill>
                  <a:latin typeface="Bahnschrift" panose="020B0502040204020203" pitchFamily="34" charset="0"/>
                </a:rPr>
                <a:t> IV, Jalan Medan Merdeka Barat No.3, Jakarta Pusat - 10110</a:t>
              </a:r>
            </a:p>
          </p:txBody>
        </p:sp>
        <p:sp>
          <p:nvSpPr>
            <p:cNvPr id="32" name="Rectangle 31">
              <a:extLst>
                <a:ext uri="{FF2B5EF4-FFF2-40B4-BE49-F238E27FC236}">
                  <a16:creationId xmlns:a16="http://schemas.microsoft.com/office/drawing/2014/main" id="{E89294D4-2194-4A8F-8A10-DC30DDF2F399}"/>
                </a:ext>
              </a:extLst>
            </p:cNvPr>
            <p:cNvSpPr/>
            <p:nvPr userDrawn="1"/>
          </p:nvSpPr>
          <p:spPr>
            <a:xfrm>
              <a:off x="2682763" y="5063653"/>
              <a:ext cx="3502882" cy="313932"/>
            </a:xfrm>
            <a:prstGeom prst="rect">
              <a:avLst/>
            </a:prstGeom>
          </p:spPr>
          <p:txBody>
            <a:bodyPr wrap="none">
              <a:spAutoFit/>
            </a:bodyPr>
            <a:lstStyle/>
            <a:p>
              <a:pPr lvl="0" defTabSz="977900">
                <a:lnSpc>
                  <a:spcPct val="90000"/>
                </a:lnSpc>
                <a:spcBef>
                  <a:spcPct val="0"/>
                </a:spcBef>
                <a:spcAft>
                  <a:spcPct val="35000"/>
                </a:spcAft>
              </a:pPr>
              <a:r>
                <a:rPr lang="en-US" sz="1600" dirty="0">
                  <a:latin typeface="Bahnschrift" panose="020B0502040204020203" pitchFamily="34" charset="0"/>
                </a:rPr>
                <a:t>P.O BOX DJSN500500 Jakarta 10000</a:t>
              </a:r>
            </a:p>
          </p:txBody>
        </p:sp>
      </p:grpSp>
      <p:pic>
        <p:nvPicPr>
          <p:cNvPr id="37" name="Picture 4" descr="LOGO SJSN.gif">
            <a:extLst>
              <a:ext uri="{FF2B5EF4-FFF2-40B4-BE49-F238E27FC236}">
                <a16:creationId xmlns:a16="http://schemas.microsoft.com/office/drawing/2014/main" id="{50FA191E-A1E2-4F74-A111-BDCB12C53C37}"/>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sharpenSoften amount="5000"/>
                    </a14:imgEffect>
                  </a14:imgLayer>
                </a14:imgProps>
              </a:ext>
              <a:ext uri="{28A0092B-C50C-407E-A947-70E740481C1C}">
                <a14:useLocalDpi xmlns:a14="http://schemas.microsoft.com/office/drawing/2010/main" val="0"/>
              </a:ext>
            </a:extLst>
          </a:blip>
          <a:srcRect/>
          <a:stretch>
            <a:fillRect/>
          </a:stretch>
        </p:blipFill>
        <p:spPr bwMode="auto">
          <a:xfrm>
            <a:off x="10812339" y="338555"/>
            <a:ext cx="1336784" cy="7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a:extLst>
              <a:ext uri="{FF2B5EF4-FFF2-40B4-BE49-F238E27FC236}">
                <a16:creationId xmlns:a16="http://schemas.microsoft.com/office/drawing/2014/main" id="{052024BF-2603-4D0A-869E-ECE5103BD2A8}"/>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624243" y="5431593"/>
            <a:ext cx="567849" cy="398342"/>
          </a:xfrm>
          <a:prstGeom prst="rect">
            <a:avLst/>
          </a:prstGeom>
        </p:spPr>
      </p:pic>
      <p:sp>
        <p:nvSpPr>
          <p:cNvPr id="52" name="Rectangle 51">
            <a:extLst>
              <a:ext uri="{FF2B5EF4-FFF2-40B4-BE49-F238E27FC236}">
                <a16:creationId xmlns:a16="http://schemas.microsoft.com/office/drawing/2014/main" id="{C77B0778-7A68-41C1-B008-447D9415B98A}"/>
              </a:ext>
            </a:extLst>
          </p:cNvPr>
          <p:cNvSpPr/>
          <p:nvPr userDrawn="1"/>
        </p:nvSpPr>
        <p:spPr>
          <a:xfrm>
            <a:off x="9192092" y="5353765"/>
            <a:ext cx="2562305" cy="523220"/>
          </a:xfrm>
          <a:prstGeom prst="rect">
            <a:avLst/>
          </a:prstGeom>
        </p:spPr>
        <p:txBody>
          <a:bodyPr wrap="none">
            <a:spAutoFit/>
          </a:bodyPr>
          <a:lstStyle/>
          <a:p>
            <a:r>
              <a:rPr lang="nn-NO" sz="1400" b="1" i="0" dirty="0">
                <a:solidFill>
                  <a:srgbClr val="002060"/>
                </a:solidFill>
                <a:effectLst/>
                <a:latin typeface="+mj-lt"/>
              </a:rPr>
              <a:t>Dewan Jaminan Sosial Nasional </a:t>
            </a:r>
          </a:p>
          <a:p>
            <a:r>
              <a:rPr lang="nn-NO" sz="1400" b="1" i="0" dirty="0">
                <a:solidFill>
                  <a:srgbClr val="002060"/>
                </a:solidFill>
                <a:effectLst/>
                <a:latin typeface="+mj-lt"/>
              </a:rPr>
              <a:t>Republik Indonesia</a:t>
            </a:r>
            <a:endParaRPr lang="en-ID" sz="1400" b="1" dirty="0">
              <a:solidFill>
                <a:srgbClr val="002060"/>
              </a:solidFill>
              <a:latin typeface="+mj-lt"/>
            </a:endParaRPr>
          </a:p>
        </p:txBody>
      </p:sp>
      <p:sp>
        <p:nvSpPr>
          <p:cNvPr id="5" name="Freeform: Shape 4">
            <a:extLst>
              <a:ext uri="{FF2B5EF4-FFF2-40B4-BE49-F238E27FC236}">
                <a16:creationId xmlns:a16="http://schemas.microsoft.com/office/drawing/2014/main" id="{C8B5E001-2975-46C0-8648-1E788B3FBC77}"/>
              </a:ext>
            </a:extLst>
          </p:cNvPr>
          <p:cNvSpPr/>
          <p:nvPr userDrawn="1"/>
        </p:nvSpPr>
        <p:spPr>
          <a:xfrm>
            <a:off x="3171857" y="1997929"/>
            <a:ext cx="5999439" cy="136541"/>
          </a:xfrm>
          <a:custGeom>
            <a:avLst/>
            <a:gdLst>
              <a:gd name="connsiteX0" fmla="*/ 0 w 5999439"/>
              <a:gd name="connsiteY0" fmla="*/ 136541 h 136541"/>
              <a:gd name="connsiteX1" fmla="*/ 1651380 w 5999439"/>
              <a:gd name="connsiteY1" fmla="*/ 81950 h 136541"/>
              <a:gd name="connsiteX2" fmla="*/ 1678675 w 5999439"/>
              <a:gd name="connsiteY2" fmla="*/ 81950 h 136541"/>
              <a:gd name="connsiteX3" fmla="*/ 4421875 w 5999439"/>
              <a:gd name="connsiteY3" fmla="*/ 63 h 136541"/>
              <a:gd name="connsiteX4" fmla="*/ 5909481 w 5999439"/>
              <a:gd name="connsiteY4" fmla="*/ 68302 h 136541"/>
              <a:gd name="connsiteX5" fmla="*/ 5841242 w 5999439"/>
              <a:gd name="connsiteY5" fmla="*/ 68302 h 136541"/>
              <a:gd name="connsiteX6" fmla="*/ 5895833 w 5999439"/>
              <a:gd name="connsiteY6" fmla="*/ 68302 h 136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9439" h="136541">
                <a:moveTo>
                  <a:pt x="0" y="136541"/>
                </a:moveTo>
                <a:lnTo>
                  <a:pt x="1651380" y="81950"/>
                </a:lnTo>
                <a:cubicBezTo>
                  <a:pt x="1931159" y="72852"/>
                  <a:pt x="1678675" y="81950"/>
                  <a:pt x="1678675" y="81950"/>
                </a:cubicBezTo>
                <a:lnTo>
                  <a:pt x="4421875" y="63"/>
                </a:lnTo>
                <a:cubicBezTo>
                  <a:pt x="5127009" y="-2212"/>
                  <a:pt x="5672920" y="56929"/>
                  <a:pt x="5909481" y="68302"/>
                </a:cubicBezTo>
                <a:cubicBezTo>
                  <a:pt x="6146042" y="79675"/>
                  <a:pt x="5841242" y="68302"/>
                  <a:pt x="5841242" y="68302"/>
                </a:cubicBezTo>
                <a:lnTo>
                  <a:pt x="5895833" y="68302"/>
                </a:lnTo>
              </a:path>
            </a:pathLst>
          </a:custGeom>
          <a:noFill/>
          <a:ln>
            <a:gradFill>
              <a:gsLst>
                <a:gs pos="0">
                  <a:schemeClr val="accent1">
                    <a:lumMod val="5000"/>
                    <a:lumOff val="95000"/>
                  </a:schemeClr>
                </a:gs>
                <a:gs pos="61000">
                  <a:schemeClr val="tx1">
                    <a:lumMod val="65000"/>
                    <a:lumOff val="35000"/>
                  </a:schemeClr>
                </a:gs>
                <a:gs pos="100000">
                  <a:schemeClr val="tx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6" name="Picture 5">
            <a:extLst>
              <a:ext uri="{FF2B5EF4-FFF2-40B4-BE49-F238E27FC236}">
                <a16:creationId xmlns:a16="http://schemas.microsoft.com/office/drawing/2014/main" id="{0837A0EC-E8C8-4BD7-AD89-963BD58377CD}"/>
              </a:ext>
            </a:extLst>
          </p:cNvPr>
          <p:cNvPicPr>
            <a:picLocks noChangeAspect="1"/>
          </p:cNvPicPr>
          <p:nvPr userDrawn="1"/>
        </p:nvPicPr>
        <p:blipFill>
          <a:blip r:embed="rId12"/>
          <a:stretch>
            <a:fillRect/>
          </a:stretch>
        </p:blipFill>
        <p:spPr>
          <a:xfrm>
            <a:off x="2197655" y="532168"/>
            <a:ext cx="7834039" cy="2414225"/>
          </a:xfrm>
          <a:prstGeom prst="rect">
            <a:avLst/>
          </a:prstGeom>
        </p:spPr>
      </p:pic>
    </p:spTree>
    <p:extLst>
      <p:ext uri="{BB962C8B-B14F-4D97-AF65-F5344CB8AC3E}">
        <p14:creationId xmlns:p14="http://schemas.microsoft.com/office/powerpoint/2010/main" val="8047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08851"/>
            <a:ext cx="889000" cy="329456"/>
          </a:xfrm>
          <a:prstGeom prst="rect">
            <a:avLst/>
          </a:prstGeom>
        </p:spPr>
        <p:txBody>
          <a:bodyPr/>
          <a:lstStyle>
            <a:lvl1pPr>
              <a:defRPr sz="1200"/>
            </a:lvl1pPr>
          </a:lstStyle>
          <a:p>
            <a:endParaRPr lang="en-US" dirty="0"/>
          </a:p>
        </p:txBody>
      </p:sp>
      <p:sp>
        <p:nvSpPr>
          <p:cNvPr id="5" name="Footer Placeholder 4"/>
          <p:cNvSpPr>
            <a:spLocks noGrp="1"/>
          </p:cNvSpPr>
          <p:nvPr>
            <p:ph type="ftr" sz="quarter" idx="11"/>
          </p:nvPr>
        </p:nvSpPr>
        <p:spPr>
          <a:xfrm>
            <a:off x="2190044" y="6308851"/>
            <a:ext cx="8058363" cy="329456"/>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711543" y="6303242"/>
            <a:ext cx="510639" cy="335065"/>
          </a:xfrm>
          <a:prstGeom prst="rect">
            <a:avLst/>
          </a:prstGeom>
        </p:spPr>
        <p:txBody>
          <a:bodyPr/>
          <a:lstStyle>
            <a:lvl1pPr>
              <a:defRPr sz="2000"/>
            </a:lvl1pPr>
          </a:lstStyle>
          <a:p>
            <a:fld id="{B430E981-6BF9-472D-A79E-138F2BE7C100}" type="slidenum">
              <a:rPr lang="en-US" smtClean="0"/>
              <a:pPr/>
              <a:t>‹#›</a:t>
            </a:fld>
            <a:endParaRPr lang="en-US" dirty="0"/>
          </a:p>
        </p:txBody>
      </p:sp>
    </p:spTree>
    <p:extLst>
      <p:ext uri="{BB962C8B-B14F-4D97-AF65-F5344CB8AC3E}">
        <p14:creationId xmlns:p14="http://schemas.microsoft.com/office/powerpoint/2010/main" val="16677778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7" r:id="rId3"/>
    <p:sldLayoutId id="2147483668" r:id="rId4"/>
    <p:sldLayoutId id="2147483669"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8.png"/><Relationship Id="rId9" Type="http://schemas.openxmlformats.org/officeDocument/2006/relationships/chart" Target="../charts/char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jp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chart" Target="../charts/chart1.xml"/><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CD6C5-D55B-497A-A7CE-EE63DE81C859}"/>
              </a:ext>
            </a:extLst>
          </p:cNvPr>
          <p:cNvSpPr>
            <a:spLocks noGrp="1"/>
          </p:cNvSpPr>
          <p:nvPr>
            <p:ph type="title"/>
          </p:nvPr>
        </p:nvSpPr>
        <p:spPr>
          <a:xfrm>
            <a:off x="-134813" y="1752600"/>
            <a:ext cx="6770077" cy="1981200"/>
          </a:xfrm>
        </p:spPr>
        <p:txBody>
          <a:bodyPr/>
          <a:lstStyle/>
          <a:p>
            <a:pPr algn="ctr"/>
            <a:r>
              <a:rPr lang="en-ID" b="1" dirty="0">
                <a:solidFill>
                  <a:srgbClr val="002060"/>
                </a:solidFill>
                <a:effectLst>
                  <a:outerShdw blurRad="38100" dist="38100" dir="2700000" algn="tl">
                    <a:srgbClr val="000000">
                      <a:alpha val="43137"/>
                    </a:srgbClr>
                  </a:outerShdw>
                </a:effectLst>
                <a:latin typeface="Verdana" charset="0"/>
                <a:ea typeface="Verdana" charset="0"/>
                <a:cs typeface="Verdana" charset="0"/>
              </a:rPr>
              <a:t>RAPAT DENGAR PENDAPAT</a:t>
            </a:r>
            <a:br>
              <a:rPr lang="en-ID" b="1" dirty="0">
                <a:solidFill>
                  <a:srgbClr val="002060"/>
                </a:solidFill>
                <a:effectLst>
                  <a:outerShdw blurRad="38100" dist="38100" dir="2700000" algn="tl">
                    <a:srgbClr val="000000">
                      <a:alpha val="43137"/>
                    </a:srgbClr>
                  </a:outerShdw>
                </a:effectLst>
                <a:latin typeface="Verdana" charset="0"/>
                <a:ea typeface="Verdana" charset="0"/>
                <a:cs typeface="Verdana" charset="0"/>
              </a:rPr>
            </a:br>
            <a:r>
              <a:rPr lang="en-ID" b="1" dirty="0">
                <a:solidFill>
                  <a:srgbClr val="002060"/>
                </a:solidFill>
                <a:effectLst>
                  <a:outerShdw blurRad="38100" dist="38100" dir="2700000" algn="tl">
                    <a:srgbClr val="000000">
                      <a:alpha val="43137"/>
                    </a:srgbClr>
                  </a:outerShdw>
                </a:effectLst>
                <a:latin typeface="Verdana" charset="0"/>
                <a:ea typeface="Verdana" charset="0"/>
                <a:cs typeface="Verdana" charset="0"/>
              </a:rPr>
              <a:t>KOMISI IX DPR RI</a:t>
            </a:r>
            <a:endParaRPr lang="en-ID" b="1" dirty="0">
              <a:latin typeface="Verdana" charset="0"/>
              <a:ea typeface="Verdana" charset="0"/>
              <a:cs typeface="Verdana" charset="0"/>
            </a:endParaRPr>
          </a:p>
        </p:txBody>
      </p:sp>
      <p:sp>
        <p:nvSpPr>
          <p:cNvPr id="5" name="TextBox 4">
            <a:extLst>
              <a:ext uri="{FF2B5EF4-FFF2-40B4-BE49-F238E27FC236}">
                <a16:creationId xmlns:a16="http://schemas.microsoft.com/office/drawing/2014/main" id="{F7EE7F9C-B50B-439A-B7D2-A924102CAFEE}"/>
              </a:ext>
            </a:extLst>
          </p:cNvPr>
          <p:cNvSpPr txBox="1"/>
          <p:nvPr/>
        </p:nvSpPr>
        <p:spPr>
          <a:xfrm>
            <a:off x="9220200" y="6350913"/>
            <a:ext cx="2602444" cy="430887"/>
          </a:xfrm>
          <a:prstGeom prst="rect">
            <a:avLst/>
          </a:prstGeom>
          <a:noFill/>
        </p:spPr>
        <p:txBody>
          <a:bodyPr wrap="none" rtlCol="0">
            <a:spAutoFit/>
          </a:bodyPr>
          <a:lstStyle/>
          <a:p>
            <a:r>
              <a:rPr lang="en-US" sz="2200" b="1" dirty="0">
                <a:solidFill>
                  <a:schemeClr val="bg1"/>
                </a:solidFill>
              </a:rPr>
              <a:t>Jakarta, 25 Mei 2021</a:t>
            </a:r>
            <a:endParaRPr lang="en-ID" sz="2200" b="1" dirty="0">
              <a:solidFill>
                <a:schemeClr val="bg1"/>
              </a:solidFill>
            </a:endParaRPr>
          </a:p>
        </p:txBody>
      </p:sp>
      <p:sp>
        <p:nvSpPr>
          <p:cNvPr id="2" name="Rectangle 1">
            <a:extLst>
              <a:ext uri="{FF2B5EF4-FFF2-40B4-BE49-F238E27FC236}">
                <a16:creationId xmlns:a16="http://schemas.microsoft.com/office/drawing/2014/main" id="{D8E2C5F8-6BDE-4E8C-B2C5-933CCA130CD7}"/>
              </a:ext>
            </a:extLst>
          </p:cNvPr>
          <p:cNvSpPr/>
          <p:nvPr/>
        </p:nvSpPr>
        <p:spPr>
          <a:xfrm>
            <a:off x="0" y="3657600"/>
            <a:ext cx="6096000" cy="609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3">
            <a:extLst>
              <a:ext uri="{FF2B5EF4-FFF2-40B4-BE49-F238E27FC236}">
                <a16:creationId xmlns:a16="http://schemas.microsoft.com/office/drawing/2014/main" id="{AD3C2F00-D282-4D81-A949-F58828430D58}"/>
              </a:ext>
            </a:extLst>
          </p:cNvPr>
          <p:cNvSpPr txBox="1">
            <a:spLocks/>
          </p:cNvSpPr>
          <p:nvPr/>
        </p:nvSpPr>
        <p:spPr>
          <a:xfrm>
            <a:off x="1143000" y="3733800"/>
            <a:ext cx="4267200" cy="609600"/>
          </a:xfrm>
          <a:prstGeom prst="rect">
            <a:avLst/>
          </a:prstGeom>
        </p:spPr>
        <p:txBody>
          <a:bodyPr/>
          <a:lstStyle>
            <a:lvl1pPr>
              <a:defRPr sz="4000">
                <a:latin typeface="+mj-lt"/>
                <a:ea typeface="+mj-ea"/>
                <a:cs typeface="+mj-cs"/>
              </a:defRPr>
            </a:lvl1pPr>
          </a:lstStyle>
          <a:p>
            <a:pPr algn="ctr"/>
            <a:r>
              <a:rPr lang="en-ID" sz="2000" b="1" kern="0" dirty="0">
                <a:solidFill>
                  <a:schemeClr val="bg1"/>
                </a:solidFill>
                <a:latin typeface="Verdana" charset="0"/>
                <a:ea typeface="Verdana" charset="0"/>
                <a:cs typeface="Verdana" charset="0"/>
              </a:rPr>
              <a:t>Tb. A. </a:t>
            </a:r>
            <a:r>
              <a:rPr lang="en-ID" sz="2000" b="1" kern="0" dirty="0" err="1">
                <a:solidFill>
                  <a:schemeClr val="bg1"/>
                </a:solidFill>
                <a:latin typeface="Verdana" charset="0"/>
                <a:ea typeface="Verdana" charset="0"/>
                <a:cs typeface="Verdana" charset="0"/>
              </a:rPr>
              <a:t>Choesni</a:t>
            </a:r>
            <a:r>
              <a:rPr lang="en-ID" sz="2000" b="1" kern="0" dirty="0">
                <a:solidFill>
                  <a:schemeClr val="bg1"/>
                </a:solidFill>
                <a:latin typeface="Verdana" charset="0"/>
                <a:ea typeface="Verdana" charset="0"/>
                <a:cs typeface="Verdana" charset="0"/>
              </a:rPr>
              <a:t> (</a:t>
            </a:r>
            <a:r>
              <a:rPr lang="en-ID" sz="2000" b="1" kern="0" dirty="0" err="1">
                <a:solidFill>
                  <a:schemeClr val="bg1"/>
                </a:solidFill>
                <a:latin typeface="Verdana" charset="0"/>
                <a:ea typeface="Verdana" charset="0"/>
                <a:cs typeface="Verdana" charset="0"/>
              </a:rPr>
              <a:t>Ketua</a:t>
            </a:r>
            <a:r>
              <a:rPr lang="en-ID" sz="2000" b="1" kern="0" dirty="0">
                <a:solidFill>
                  <a:schemeClr val="bg1"/>
                </a:solidFill>
                <a:latin typeface="Verdana" charset="0"/>
                <a:ea typeface="Verdana" charset="0"/>
                <a:cs typeface="Verdana" charset="0"/>
              </a:rPr>
              <a:t> DJSN)</a:t>
            </a:r>
          </a:p>
        </p:txBody>
      </p:sp>
    </p:spTree>
    <p:extLst>
      <p:ext uri="{BB962C8B-B14F-4D97-AF65-F5344CB8AC3E}">
        <p14:creationId xmlns:p14="http://schemas.microsoft.com/office/powerpoint/2010/main" val="360941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F23E9776-B433-4525-8F95-76D3C0CFE013}"/>
              </a:ext>
            </a:extLst>
          </p:cNvPr>
          <p:cNvSpPr/>
          <p:nvPr/>
        </p:nvSpPr>
        <p:spPr>
          <a:xfrm>
            <a:off x="3403259" y="5318197"/>
            <a:ext cx="6159995" cy="100704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3" name="Chord 2">
            <a:extLst>
              <a:ext uri="{FF2B5EF4-FFF2-40B4-BE49-F238E27FC236}">
                <a16:creationId xmlns:a16="http://schemas.microsoft.com/office/drawing/2014/main" id="{3255C6BC-C89A-4652-B5B9-13A5F0EF4075}"/>
              </a:ext>
            </a:extLst>
          </p:cNvPr>
          <p:cNvSpPr/>
          <p:nvPr/>
        </p:nvSpPr>
        <p:spPr>
          <a:xfrm>
            <a:off x="201530" y="2942221"/>
            <a:ext cx="701317" cy="701317"/>
          </a:xfrm>
          <a:prstGeom prst="chord">
            <a:avLst>
              <a:gd name="adj1" fmla="val 4800000"/>
              <a:gd name="adj2" fmla="val 1680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5" name="Partial Circle 4">
            <a:extLst>
              <a:ext uri="{FF2B5EF4-FFF2-40B4-BE49-F238E27FC236}">
                <a16:creationId xmlns:a16="http://schemas.microsoft.com/office/drawing/2014/main" id="{805A2BA7-9F44-40FA-AC1B-CC893C72C344}"/>
              </a:ext>
            </a:extLst>
          </p:cNvPr>
          <p:cNvSpPr/>
          <p:nvPr/>
        </p:nvSpPr>
        <p:spPr>
          <a:xfrm>
            <a:off x="271647" y="3012350"/>
            <a:ext cx="561053" cy="561053"/>
          </a:xfrm>
          <a:prstGeom prst="pie">
            <a:avLst>
              <a:gd name="adj1" fmla="val 1404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1" name="Freeform: Shape 10">
            <a:extLst>
              <a:ext uri="{FF2B5EF4-FFF2-40B4-BE49-F238E27FC236}">
                <a16:creationId xmlns:a16="http://schemas.microsoft.com/office/drawing/2014/main" id="{98ED66B4-3885-4188-A97A-A5054FE54511}"/>
              </a:ext>
            </a:extLst>
          </p:cNvPr>
          <p:cNvSpPr/>
          <p:nvPr/>
        </p:nvSpPr>
        <p:spPr>
          <a:xfrm rot="16200000">
            <a:off x="-502923" y="4537958"/>
            <a:ext cx="2033821" cy="420791"/>
          </a:xfrm>
          <a:custGeom>
            <a:avLst/>
            <a:gdLst>
              <a:gd name="connsiteX0" fmla="*/ 0 w 1525366"/>
              <a:gd name="connsiteY0" fmla="*/ 0 h 315593"/>
              <a:gd name="connsiteX1" fmla="*/ 1525366 w 1525366"/>
              <a:gd name="connsiteY1" fmla="*/ 0 h 315593"/>
              <a:gd name="connsiteX2" fmla="*/ 1525366 w 1525366"/>
              <a:gd name="connsiteY2" fmla="*/ 315593 h 315593"/>
              <a:gd name="connsiteX3" fmla="*/ 0 w 1525366"/>
              <a:gd name="connsiteY3" fmla="*/ 315593 h 315593"/>
              <a:gd name="connsiteX4" fmla="*/ 0 w 1525366"/>
              <a:gd name="connsiteY4" fmla="*/ 0 h 315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5366" h="315593">
                <a:moveTo>
                  <a:pt x="0" y="0"/>
                </a:moveTo>
                <a:lnTo>
                  <a:pt x="1525366" y="0"/>
                </a:lnTo>
                <a:lnTo>
                  <a:pt x="1525366" y="315593"/>
                </a:lnTo>
                <a:lnTo>
                  <a:pt x="0" y="3155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1" rIns="0" bIns="0" numCol="1" spcCol="1270" anchor="b" anchorCtr="0">
            <a:noAutofit/>
          </a:bodyPr>
          <a:lstStyle/>
          <a:p>
            <a:pPr algn="r" defTabSz="1303834">
              <a:lnSpc>
                <a:spcPct val="90000"/>
              </a:lnSpc>
              <a:spcBef>
                <a:spcPct val="0"/>
              </a:spcBef>
              <a:spcAft>
                <a:spcPct val="35000"/>
              </a:spcAft>
            </a:pPr>
            <a:endParaRPr lang="en-ID" sz="2933" dirty="0"/>
          </a:p>
        </p:txBody>
      </p:sp>
      <p:sp>
        <p:nvSpPr>
          <p:cNvPr id="14" name="Freeform: Shape 13">
            <a:extLst>
              <a:ext uri="{FF2B5EF4-FFF2-40B4-BE49-F238E27FC236}">
                <a16:creationId xmlns:a16="http://schemas.microsoft.com/office/drawing/2014/main" id="{94E9E726-775D-42E6-95F2-57EE3CC9B117}"/>
              </a:ext>
            </a:extLst>
          </p:cNvPr>
          <p:cNvSpPr/>
          <p:nvPr/>
        </p:nvSpPr>
        <p:spPr>
          <a:xfrm>
            <a:off x="671349" y="2886887"/>
            <a:ext cx="1402636" cy="2805272"/>
          </a:xfrm>
          <a:custGeom>
            <a:avLst/>
            <a:gdLst>
              <a:gd name="connsiteX0" fmla="*/ 0 w 1051977"/>
              <a:gd name="connsiteY0" fmla="*/ 0 h 2103954"/>
              <a:gd name="connsiteX1" fmla="*/ 1051977 w 1051977"/>
              <a:gd name="connsiteY1" fmla="*/ 0 h 2103954"/>
              <a:gd name="connsiteX2" fmla="*/ 1051977 w 1051977"/>
              <a:gd name="connsiteY2" fmla="*/ 2103954 h 2103954"/>
              <a:gd name="connsiteX3" fmla="*/ 0 w 1051977"/>
              <a:gd name="connsiteY3" fmla="*/ 2103954 h 2103954"/>
              <a:gd name="connsiteX4" fmla="*/ 0 w 1051977"/>
              <a:gd name="connsiteY4" fmla="*/ 0 h 2103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977" h="2103954">
                <a:moveTo>
                  <a:pt x="0" y="0"/>
                </a:moveTo>
                <a:lnTo>
                  <a:pt x="1051977" y="0"/>
                </a:lnTo>
                <a:lnTo>
                  <a:pt x="1051977" y="2103954"/>
                </a:lnTo>
                <a:lnTo>
                  <a:pt x="0" y="21039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829713">
              <a:lnSpc>
                <a:spcPct val="90000"/>
              </a:lnSpc>
              <a:spcBef>
                <a:spcPct val="0"/>
              </a:spcBef>
              <a:spcAft>
                <a:spcPct val="35000"/>
              </a:spcAft>
            </a:pPr>
            <a:r>
              <a:rPr lang="en-US" sz="1867" dirty="0" err="1"/>
              <a:t>Kesepakatan</a:t>
            </a:r>
            <a:r>
              <a:rPr lang="en-US" sz="1867" dirty="0"/>
              <a:t> </a:t>
            </a:r>
            <a:r>
              <a:rPr lang="en-US" sz="1867" dirty="0" err="1"/>
              <a:t>ruang</a:t>
            </a:r>
            <a:r>
              <a:rPr lang="en-US" sz="1867" dirty="0"/>
              <a:t> </a:t>
            </a:r>
            <a:r>
              <a:rPr lang="en-US" sz="1867" dirty="0" err="1"/>
              <a:t>lingkup</a:t>
            </a:r>
            <a:r>
              <a:rPr lang="en-US" sz="1867" dirty="0"/>
              <a:t> dan </a:t>
            </a:r>
            <a:r>
              <a:rPr lang="en-US" sz="1867" dirty="0" err="1"/>
              <a:t>struktur</a:t>
            </a:r>
            <a:r>
              <a:rPr lang="en-US" sz="1867" dirty="0"/>
              <a:t> </a:t>
            </a:r>
            <a:r>
              <a:rPr lang="en-US" sz="1867" dirty="0" err="1"/>
              <a:t>penyesuaian</a:t>
            </a:r>
            <a:r>
              <a:rPr lang="en-US" sz="1867" dirty="0"/>
              <a:t> </a:t>
            </a:r>
            <a:r>
              <a:rPr lang="en-US" sz="1867" dirty="0" err="1"/>
              <a:t>norma</a:t>
            </a:r>
            <a:r>
              <a:rPr lang="en-US" sz="1867" dirty="0"/>
              <a:t> </a:t>
            </a:r>
            <a:r>
              <a:rPr lang="en-US" sz="1867" dirty="0" err="1"/>
              <a:t>tarif</a:t>
            </a:r>
            <a:r>
              <a:rPr lang="en-US" sz="1867" dirty="0"/>
              <a:t> </a:t>
            </a:r>
            <a:r>
              <a:rPr lang="en-US" sz="1867" dirty="0" err="1"/>
              <a:t>kapitasi</a:t>
            </a:r>
            <a:r>
              <a:rPr lang="en-US" sz="1867" dirty="0"/>
              <a:t> dan INA CBGs</a:t>
            </a:r>
            <a:endParaRPr lang="en-ID" sz="1867" dirty="0"/>
          </a:p>
        </p:txBody>
      </p:sp>
      <p:sp>
        <p:nvSpPr>
          <p:cNvPr id="16" name="Chord 15">
            <a:extLst>
              <a:ext uri="{FF2B5EF4-FFF2-40B4-BE49-F238E27FC236}">
                <a16:creationId xmlns:a16="http://schemas.microsoft.com/office/drawing/2014/main" id="{03F296F1-0E09-49E6-8ADB-AF9F0603907F}"/>
              </a:ext>
            </a:extLst>
          </p:cNvPr>
          <p:cNvSpPr/>
          <p:nvPr/>
        </p:nvSpPr>
        <p:spPr>
          <a:xfrm>
            <a:off x="2451150" y="2912667"/>
            <a:ext cx="701317" cy="701317"/>
          </a:xfrm>
          <a:prstGeom prst="chord">
            <a:avLst>
              <a:gd name="adj1" fmla="val 4800000"/>
              <a:gd name="adj2" fmla="val 1680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18" name="Partial Circle 17">
            <a:extLst>
              <a:ext uri="{FF2B5EF4-FFF2-40B4-BE49-F238E27FC236}">
                <a16:creationId xmlns:a16="http://schemas.microsoft.com/office/drawing/2014/main" id="{E4C51AD2-3C54-4FDF-9C5A-A43622CBBD33}"/>
              </a:ext>
            </a:extLst>
          </p:cNvPr>
          <p:cNvSpPr/>
          <p:nvPr/>
        </p:nvSpPr>
        <p:spPr>
          <a:xfrm>
            <a:off x="2551756" y="2949343"/>
            <a:ext cx="561053" cy="561053"/>
          </a:xfrm>
          <a:prstGeom prst="pie">
            <a:avLst>
              <a:gd name="adj1" fmla="val 1188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9" name="Freeform: Shape 18">
            <a:extLst>
              <a:ext uri="{FF2B5EF4-FFF2-40B4-BE49-F238E27FC236}">
                <a16:creationId xmlns:a16="http://schemas.microsoft.com/office/drawing/2014/main" id="{4F5E745D-E4B4-4973-8482-E427DC3464F2}"/>
              </a:ext>
            </a:extLst>
          </p:cNvPr>
          <p:cNvSpPr/>
          <p:nvPr/>
        </p:nvSpPr>
        <p:spPr>
          <a:xfrm rot="16200000">
            <a:off x="1822232" y="4537958"/>
            <a:ext cx="2033821" cy="420791"/>
          </a:xfrm>
          <a:custGeom>
            <a:avLst/>
            <a:gdLst>
              <a:gd name="connsiteX0" fmla="*/ 0 w 1525366"/>
              <a:gd name="connsiteY0" fmla="*/ 0 h 315593"/>
              <a:gd name="connsiteX1" fmla="*/ 1525366 w 1525366"/>
              <a:gd name="connsiteY1" fmla="*/ 0 h 315593"/>
              <a:gd name="connsiteX2" fmla="*/ 1525366 w 1525366"/>
              <a:gd name="connsiteY2" fmla="*/ 315593 h 315593"/>
              <a:gd name="connsiteX3" fmla="*/ 0 w 1525366"/>
              <a:gd name="connsiteY3" fmla="*/ 315593 h 315593"/>
              <a:gd name="connsiteX4" fmla="*/ 0 w 1525366"/>
              <a:gd name="connsiteY4" fmla="*/ 0 h 315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5366" h="315593">
                <a:moveTo>
                  <a:pt x="0" y="0"/>
                </a:moveTo>
                <a:lnTo>
                  <a:pt x="1525366" y="0"/>
                </a:lnTo>
                <a:lnTo>
                  <a:pt x="1525366" y="315593"/>
                </a:lnTo>
                <a:lnTo>
                  <a:pt x="0" y="3155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1" rIns="0" bIns="0" numCol="1" spcCol="1270" anchor="b" anchorCtr="0">
            <a:noAutofit/>
          </a:bodyPr>
          <a:lstStyle/>
          <a:p>
            <a:pPr algn="r" defTabSz="1303834">
              <a:lnSpc>
                <a:spcPct val="90000"/>
              </a:lnSpc>
              <a:spcBef>
                <a:spcPct val="0"/>
              </a:spcBef>
              <a:spcAft>
                <a:spcPct val="35000"/>
              </a:spcAft>
            </a:pPr>
            <a:endParaRPr lang="en-ID" sz="2933" dirty="0"/>
          </a:p>
        </p:txBody>
      </p:sp>
      <p:sp>
        <p:nvSpPr>
          <p:cNvPr id="23" name="Freeform: Shape 22">
            <a:extLst>
              <a:ext uri="{FF2B5EF4-FFF2-40B4-BE49-F238E27FC236}">
                <a16:creationId xmlns:a16="http://schemas.microsoft.com/office/drawing/2014/main" id="{DF66DE84-BABC-457D-9055-AEC226229E02}"/>
              </a:ext>
            </a:extLst>
          </p:cNvPr>
          <p:cNvSpPr/>
          <p:nvPr/>
        </p:nvSpPr>
        <p:spPr>
          <a:xfrm>
            <a:off x="2982467" y="2899426"/>
            <a:ext cx="2028787" cy="2805272"/>
          </a:xfrm>
          <a:custGeom>
            <a:avLst/>
            <a:gdLst>
              <a:gd name="connsiteX0" fmla="*/ 0 w 1521590"/>
              <a:gd name="connsiteY0" fmla="*/ 0 h 2103954"/>
              <a:gd name="connsiteX1" fmla="*/ 1521590 w 1521590"/>
              <a:gd name="connsiteY1" fmla="*/ 0 h 2103954"/>
              <a:gd name="connsiteX2" fmla="*/ 1521590 w 1521590"/>
              <a:gd name="connsiteY2" fmla="*/ 2103954 h 2103954"/>
              <a:gd name="connsiteX3" fmla="*/ 0 w 1521590"/>
              <a:gd name="connsiteY3" fmla="*/ 2103954 h 2103954"/>
              <a:gd name="connsiteX4" fmla="*/ 0 w 1521590"/>
              <a:gd name="connsiteY4" fmla="*/ 0 h 2103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590" h="2103954">
                <a:moveTo>
                  <a:pt x="0" y="0"/>
                </a:moveTo>
                <a:lnTo>
                  <a:pt x="1521590" y="0"/>
                </a:lnTo>
                <a:lnTo>
                  <a:pt x="1521590" y="2103954"/>
                </a:lnTo>
                <a:lnTo>
                  <a:pt x="0" y="21039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829713">
              <a:lnSpc>
                <a:spcPct val="90000"/>
              </a:lnSpc>
              <a:spcBef>
                <a:spcPct val="0"/>
              </a:spcBef>
              <a:spcAft>
                <a:spcPct val="35000"/>
              </a:spcAft>
            </a:pPr>
            <a:r>
              <a:rPr lang="en-US" sz="1867" dirty="0" err="1"/>
              <a:t>Analisis</a:t>
            </a:r>
            <a:r>
              <a:rPr lang="en-US" sz="1867" dirty="0"/>
              <a:t> data, </a:t>
            </a:r>
            <a:r>
              <a:rPr lang="en-US" sz="1867" dirty="0" err="1"/>
              <a:t>validasi</a:t>
            </a:r>
            <a:r>
              <a:rPr lang="en-US" sz="1867" dirty="0"/>
              <a:t>, dan </a:t>
            </a:r>
            <a:r>
              <a:rPr lang="en-US" sz="1867" dirty="0" err="1"/>
              <a:t>penetapan</a:t>
            </a:r>
            <a:r>
              <a:rPr lang="en-US" sz="1867" dirty="0"/>
              <a:t> </a:t>
            </a:r>
            <a:r>
              <a:rPr lang="en-US" sz="1867" dirty="0" err="1"/>
              <a:t>besaran</a:t>
            </a:r>
            <a:r>
              <a:rPr lang="en-US" sz="1867" dirty="0"/>
              <a:t> </a:t>
            </a:r>
            <a:r>
              <a:rPr lang="en-US" sz="1867" dirty="0" err="1"/>
              <a:t>tarif</a:t>
            </a:r>
            <a:r>
              <a:rPr lang="en-US" sz="1867" dirty="0"/>
              <a:t> </a:t>
            </a:r>
            <a:r>
              <a:rPr lang="en-US" sz="1867" dirty="0" err="1"/>
              <a:t>Kapitasi</a:t>
            </a:r>
            <a:r>
              <a:rPr lang="en-US" sz="1867" dirty="0"/>
              <a:t> dan INA CBGs</a:t>
            </a:r>
            <a:endParaRPr lang="en-ID" sz="1867" dirty="0"/>
          </a:p>
        </p:txBody>
      </p:sp>
      <p:sp>
        <p:nvSpPr>
          <p:cNvPr id="25" name="Chord 24">
            <a:extLst>
              <a:ext uri="{FF2B5EF4-FFF2-40B4-BE49-F238E27FC236}">
                <a16:creationId xmlns:a16="http://schemas.microsoft.com/office/drawing/2014/main" id="{10708C6D-B40C-481B-8616-26D77FB5F6AE}"/>
              </a:ext>
            </a:extLst>
          </p:cNvPr>
          <p:cNvSpPr/>
          <p:nvPr/>
        </p:nvSpPr>
        <p:spPr>
          <a:xfrm>
            <a:off x="5580056" y="2959993"/>
            <a:ext cx="701317" cy="701317"/>
          </a:xfrm>
          <a:prstGeom prst="chord">
            <a:avLst>
              <a:gd name="adj1" fmla="val 4800000"/>
              <a:gd name="adj2" fmla="val 1680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26" name="Partial Circle 25">
            <a:extLst>
              <a:ext uri="{FF2B5EF4-FFF2-40B4-BE49-F238E27FC236}">
                <a16:creationId xmlns:a16="http://schemas.microsoft.com/office/drawing/2014/main" id="{B3F10105-5684-4227-9989-EE41EFE85B83}"/>
              </a:ext>
            </a:extLst>
          </p:cNvPr>
          <p:cNvSpPr/>
          <p:nvPr/>
        </p:nvSpPr>
        <p:spPr>
          <a:xfrm>
            <a:off x="5650188" y="3030125"/>
            <a:ext cx="561053" cy="561053"/>
          </a:xfrm>
          <a:prstGeom prst="pie">
            <a:avLst>
              <a:gd name="adj1" fmla="val 972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7" name="Freeform: Shape 26">
            <a:extLst>
              <a:ext uri="{FF2B5EF4-FFF2-40B4-BE49-F238E27FC236}">
                <a16:creationId xmlns:a16="http://schemas.microsoft.com/office/drawing/2014/main" id="{5BB2D54F-26C1-4F60-A99E-542B6572FA62}"/>
              </a:ext>
            </a:extLst>
          </p:cNvPr>
          <p:cNvSpPr/>
          <p:nvPr/>
        </p:nvSpPr>
        <p:spPr>
          <a:xfrm rot="16200000">
            <a:off x="4773540" y="4537958"/>
            <a:ext cx="2033821" cy="420791"/>
          </a:xfrm>
          <a:custGeom>
            <a:avLst/>
            <a:gdLst>
              <a:gd name="connsiteX0" fmla="*/ 0 w 1525366"/>
              <a:gd name="connsiteY0" fmla="*/ 0 h 315593"/>
              <a:gd name="connsiteX1" fmla="*/ 1525366 w 1525366"/>
              <a:gd name="connsiteY1" fmla="*/ 0 h 315593"/>
              <a:gd name="connsiteX2" fmla="*/ 1525366 w 1525366"/>
              <a:gd name="connsiteY2" fmla="*/ 315593 h 315593"/>
              <a:gd name="connsiteX3" fmla="*/ 0 w 1525366"/>
              <a:gd name="connsiteY3" fmla="*/ 315593 h 315593"/>
              <a:gd name="connsiteX4" fmla="*/ 0 w 1525366"/>
              <a:gd name="connsiteY4" fmla="*/ 0 h 315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5366" h="315593">
                <a:moveTo>
                  <a:pt x="0" y="0"/>
                </a:moveTo>
                <a:lnTo>
                  <a:pt x="1525366" y="0"/>
                </a:lnTo>
                <a:lnTo>
                  <a:pt x="1525366" y="315593"/>
                </a:lnTo>
                <a:lnTo>
                  <a:pt x="0" y="3155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1" rIns="0" bIns="0" numCol="1" spcCol="1270" anchor="b" anchorCtr="0">
            <a:noAutofit/>
          </a:bodyPr>
          <a:lstStyle/>
          <a:p>
            <a:pPr algn="r" defTabSz="1303834">
              <a:lnSpc>
                <a:spcPct val="90000"/>
              </a:lnSpc>
              <a:spcBef>
                <a:spcPct val="0"/>
              </a:spcBef>
              <a:spcAft>
                <a:spcPct val="35000"/>
              </a:spcAft>
            </a:pPr>
            <a:endParaRPr lang="en-ID" sz="2933" dirty="0"/>
          </a:p>
        </p:txBody>
      </p:sp>
      <p:sp>
        <p:nvSpPr>
          <p:cNvPr id="28" name="Freeform: Shape 27">
            <a:extLst>
              <a:ext uri="{FF2B5EF4-FFF2-40B4-BE49-F238E27FC236}">
                <a16:creationId xmlns:a16="http://schemas.microsoft.com/office/drawing/2014/main" id="{64964344-5A44-4B90-9F2B-C20E0D88F263}"/>
              </a:ext>
            </a:extLst>
          </p:cNvPr>
          <p:cNvSpPr/>
          <p:nvPr/>
        </p:nvSpPr>
        <p:spPr>
          <a:xfrm>
            <a:off x="6070979" y="2959992"/>
            <a:ext cx="1402636" cy="2805272"/>
          </a:xfrm>
          <a:custGeom>
            <a:avLst/>
            <a:gdLst>
              <a:gd name="connsiteX0" fmla="*/ 0 w 1051977"/>
              <a:gd name="connsiteY0" fmla="*/ 0 h 2103954"/>
              <a:gd name="connsiteX1" fmla="*/ 1051977 w 1051977"/>
              <a:gd name="connsiteY1" fmla="*/ 0 h 2103954"/>
              <a:gd name="connsiteX2" fmla="*/ 1051977 w 1051977"/>
              <a:gd name="connsiteY2" fmla="*/ 2103954 h 2103954"/>
              <a:gd name="connsiteX3" fmla="*/ 0 w 1051977"/>
              <a:gd name="connsiteY3" fmla="*/ 2103954 h 2103954"/>
              <a:gd name="connsiteX4" fmla="*/ 0 w 1051977"/>
              <a:gd name="connsiteY4" fmla="*/ 0 h 2103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977" h="2103954">
                <a:moveTo>
                  <a:pt x="0" y="0"/>
                </a:moveTo>
                <a:lnTo>
                  <a:pt x="1051977" y="0"/>
                </a:lnTo>
                <a:lnTo>
                  <a:pt x="1051977" y="2103954"/>
                </a:lnTo>
                <a:lnTo>
                  <a:pt x="0" y="21039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829713">
              <a:lnSpc>
                <a:spcPct val="90000"/>
              </a:lnSpc>
              <a:spcBef>
                <a:spcPct val="0"/>
              </a:spcBef>
              <a:spcAft>
                <a:spcPct val="35000"/>
              </a:spcAft>
            </a:pPr>
            <a:r>
              <a:rPr lang="en-ID" sz="1867" dirty="0" err="1"/>
              <a:t>Simulasi</a:t>
            </a:r>
            <a:r>
              <a:rPr lang="en-ID" sz="1867" dirty="0"/>
              <a:t> </a:t>
            </a:r>
            <a:r>
              <a:rPr lang="en-ID" sz="1867" dirty="0" err="1"/>
              <a:t>kelas</a:t>
            </a:r>
            <a:r>
              <a:rPr lang="en-ID" sz="1867" dirty="0"/>
              <a:t> </a:t>
            </a:r>
            <a:r>
              <a:rPr lang="en-ID" sz="1867" dirty="0" err="1"/>
              <a:t>standar</a:t>
            </a:r>
            <a:r>
              <a:rPr lang="en-ID" sz="1867" dirty="0"/>
              <a:t> di </a:t>
            </a:r>
            <a:r>
              <a:rPr lang="en-ID" sz="1867" dirty="0" err="1"/>
              <a:t>fasilitas</a:t>
            </a:r>
            <a:r>
              <a:rPr lang="en-ID" sz="1867" dirty="0"/>
              <a:t> </a:t>
            </a:r>
            <a:r>
              <a:rPr lang="en-ID" sz="1867" dirty="0" err="1"/>
              <a:t>kesehatan</a:t>
            </a:r>
            <a:r>
              <a:rPr lang="en-ID" sz="1867" dirty="0"/>
              <a:t> </a:t>
            </a:r>
          </a:p>
        </p:txBody>
      </p:sp>
      <p:sp>
        <p:nvSpPr>
          <p:cNvPr id="29" name="Chord 28">
            <a:extLst>
              <a:ext uri="{FF2B5EF4-FFF2-40B4-BE49-F238E27FC236}">
                <a16:creationId xmlns:a16="http://schemas.microsoft.com/office/drawing/2014/main" id="{D0DC5889-5FE7-49CB-BA66-EFC33382D7D3}"/>
              </a:ext>
            </a:extLst>
          </p:cNvPr>
          <p:cNvSpPr/>
          <p:nvPr/>
        </p:nvSpPr>
        <p:spPr>
          <a:xfrm>
            <a:off x="7905214" y="2959993"/>
            <a:ext cx="701317" cy="701317"/>
          </a:xfrm>
          <a:prstGeom prst="chord">
            <a:avLst>
              <a:gd name="adj1" fmla="val 4800000"/>
              <a:gd name="adj2" fmla="val 1680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30" name="Partial Circle 29">
            <a:extLst>
              <a:ext uri="{FF2B5EF4-FFF2-40B4-BE49-F238E27FC236}">
                <a16:creationId xmlns:a16="http://schemas.microsoft.com/office/drawing/2014/main" id="{9BBA2D6F-6B7C-4BCE-9B0B-F236DCA0EF4B}"/>
              </a:ext>
            </a:extLst>
          </p:cNvPr>
          <p:cNvSpPr/>
          <p:nvPr/>
        </p:nvSpPr>
        <p:spPr>
          <a:xfrm>
            <a:off x="7975346" y="3030125"/>
            <a:ext cx="561053" cy="561053"/>
          </a:xfrm>
          <a:prstGeom prst="pie">
            <a:avLst>
              <a:gd name="adj1" fmla="val 756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1" name="Freeform: Shape 30">
            <a:extLst>
              <a:ext uri="{FF2B5EF4-FFF2-40B4-BE49-F238E27FC236}">
                <a16:creationId xmlns:a16="http://schemas.microsoft.com/office/drawing/2014/main" id="{FF98C093-C919-434E-B116-FB172CD4A790}"/>
              </a:ext>
            </a:extLst>
          </p:cNvPr>
          <p:cNvSpPr/>
          <p:nvPr/>
        </p:nvSpPr>
        <p:spPr>
          <a:xfrm rot="16200000">
            <a:off x="7098698" y="4537958"/>
            <a:ext cx="2033821" cy="420791"/>
          </a:xfrm>
          <a:custGeom>
            <a:avLst/>
            <a:gdLst>
              <a:gd name="connsiteX0" fmla="*/ 0 w 1525366"/>
              <a:gd name="connsiteY0" fmla="*/ 0 h 315593"/>
              <a:gd name="connsiteX1" fmla="*/ 1525366 w 1525366"/>
              <a:gd name="connsiteY1" fmla="*/ 0 h 315593"/>
              <a:gd name="connsiteX2" fmla="*/ 1525366 w 1525366"/>
              <a:gd name="connsiteY2" fmla="*/ 315593 h 315593"/>
              <a:gd name="connsiteX3" fmla="*/ 0 w 1525366"/>
              <a:gd name="connsiteY3" fmla="*/ 315593 h 315593"/>
              <a:gd name="connsiteX4" fmla="*/ 0 w 1525366"/>
              <a:gd name="connsiteY4" fmla="*/ 0 h 315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5366" h="315593">
                <a:moveTo>
                  <a:pt x="0" y="0"/>
                </a:moveTo>
                <a:lnTo>
                  <a:pt x="1525366" y="0"/>
                </a:lnTo>
                <a:lnTo>
                  <a:pt x="1525366" y="315593"/>
                </a:lnTo>
                <a:lnTo>
                  <a:pt x="0" y="3155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 tIns="-1" rIns="0" bIns="0" numCol="1" spcCol="1270" anchor="b" anchorCtr="0">
            <a:noAutofit/>
          </a:bodyPr>
          <a:lstStyle/>
          <a:p>
            <a:pPr algn="r" defTabSz="1303834">
              <a:lnSpc>
                <a:spcPct val="90000"/>
              </a:lnSpc>
              <a:spcBef>
                <a:spcPct val="0"/>
              </a:spcBef>
              <a:spcAft>
                <a:spcPct val="35000"/>
              </a:spcAft>
            </a:pPr>
            <a:endParaRPr lang="en-ID" sz="2933" dirty="0"/>
          </a:p>
        </p:txBody>
      </p:sp>
      <p:sp>
        <p:nvSpPr>
          <p:cNvPr id="32" name="Freeform: Shape 31">
            <a:extLst>
              <a:ext uri="{FF2B5EF4-FFF2-40B4-BE49-F238E27FC236}">
                <a16:creationId xmlns:a16="http://schemas.microsoft.com/office/drawing/2014/main" id="{843768D5-3BB7-4F75-AEDA-B44DAC13A3FA}"/>
              </a:ext>
            </a:extLst>
          </p:cNvPr>
          <p:cNvSpPr/>
          <p:nvPr/>
        </p:nvSpPr>
        <p:spPr>
          <a:xfrm>
            <a:off x="8396137" y="2959992"/>
            <a:ext cx="1402636" cy="2805272"/>
          </a:xfrm>
          <a:custGeom>
            <a:avLst/>
            <a:gdLst>
              <a:gd name="connsiteX0" fmla="*/ 0 w 1051977"/>
              <a:gd name="connsiteY0" fmla="*/ 0 h 2103954"/>
              <a:gd name="connsiteX1" fmla="*/ 1051977 w 1051977"/>
              <a:gd name="connsiteY1" fmla="*/ 0 h 2103954"/>
              <a:gd name="connsiteX2" fmla="*/ 1051977 w 1051977"/>
              <a:gd name="connsiteY2" fmla="*/ 2103954 h 2103954"/>
              <a:gd name="connsiteX3" fmla="*/ 0 w 1051977"/>
              <a:gd name="connsiteY3" fmla="*/ 2103954 h 2103954"/>
              <a:gd name="connsiteX4" fmla="*/ 0 w 1051977"/>
              <a:gd name="connsiteY4" fmla="*/ 0 h 2103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977" h="2103954">
                <a:moveTo>
                  <a:pt x="0" y="0"/>
                </a:moveTo>
                <a:lnTo>
                  <a:pt x="1051977" y="0"/>
                </a:lnTo>
                <a:lnTo>
                  <a:pt x="1051977" y="2103954"/>
                </a:lnTo>
                <a:lnTo>
                  <a:pt x="0" y="21039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829713">
              <a:lnSpc>
                <a:spcPct val="90000"/>
              </a:lnSpc>
              <a:spcBef>
                <a:spcPct val="0"/>
              </a:spcBef>
              <a:spcAft>
                <a:spcPct val="35000"/>
              </a:spcAft>
            </a:pPr>
            <a:r>
              <a:rPr lang="en-US" sz="1867" dirty="0" err="1"/>
              <a:t>Simulasi</a:t>
            </a:r>
            <a:r>
              <a:rPr lang="en-US" sz="1867" dirty="0"/>
              <a:t> dan </a:t>
            </a:r>
            <a:r>
              <a:rPr lang="en-US" sz="1867" dirty="0" err="1"/>
              <a:t>dan</a:t>
            </a:r>
            <a:r>
              <a:rPr lang="en-US" sz="1867" dirty="0"/>
              <a:t> </a:t>
            </a:r>
            <a:r>
              <a:rPr lang="en-US" sz="1867" dirty="0" err="1"/>
              <a:t>estimasi</a:t>
            </a:r>
            <a:r>
              <a:rPr lang="en-US" sz="1867" dirty="0"/>
              <a:t> ATP </a:t>
            </a:r>
            <a:r>
              <a:rPr lang="en-US" sz="1867" dirty="0" err="1"/>
              <a:t>untuk</a:t>
            </a:r>
            <a:r>
              <a:rPr lang="en-US" sz="1867" dirty="0"/>
              <a:t> </a:t>
            </a:r>
            <a:r>
              <a:rPr lang="en-US" sz="1867" dirty="0" err="1"/>
              <a:t>penyesuaian</a:t>
            </a:r>
            <a:r>
              <a:rPr lang="en-US" sz="1867" dirty="0"/>
              <a:t>  </a:t>
            </a:r>
            <a:r>
              <a:rPr lang="en-US" sz="1867" dirty="0" err="1"/>
              <a:t>besaran</a:t>
            </a:r>
            <a:r>
              <a:rPr lang="en-US" sz="1867" dirty="0"/>
              <a:t>  </a:t>
            </a:r>
            <a:r>
              <a:rPr lang="en-US" sz="1867" dirty="0" err="1"/>
              <a:t>iuran</a:t>
            </a:r>
            <a:endParaRPr lang="en-ID" sz="1867" dirty="0"/>
          </a:p>
        </p:txBody>
      </p:sp>
      <p:sp>
        <p:nvSpPr>
          <p:cNvPr id="33" name="Chord 32">
            <a:extLst>
              <a:ext uri="{FF2B5EF4-FFF2-40B4-BE49-F238E27FC236}">
                <a16:creationId xmlns:a16="http://schemas.microsoft.com/office/drawing/2014/main" id="{A97CC3F7-6A61-42B0-AC00-98DF45DA0B58}"/>
              </a:ext>
            </a:extLst>
          </p:cNvPr>
          <p:cNvSpPr/>
          <p:nvPr/>
        </p:nvSpPr>
        <p:spPr>
          <a:xfrm>
            <a:off x="10230370" y="2959993"/>
            <a:ext cx="701317" cy="701317"/>
          </a:xfrm>
          <a:prstGeom prst="chord">
            <a:avLst>
              <a:gd name="adj1" fmla="val 4800000"/>
              <a:gd name="adj2" fmla="val 1680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sp>
      <p:sp>
        <p:nvSpPr>
          <p:cNvPr id="34" name="Partial Circle 33">
            <a:extLst>
              <a:ext uri="{FF2B5EF4-FFF2-40B4-BE49-F238E27FC236}">
                <a16:creationId xmlns:a16="http://schemas.microsoft.com/office/drawing/2014/main" id="{4AFBAF43-901B-488F-ACAF-5DF06567185A}"/>
              </a:ext>
            </a:extLst>
          </p:cNvPr>
          <p:cNvSpPr/>
          <p:nvPr/>
        </p:nvSpPr>
        <p:spPr>
          <a:xfrm>
            <a:off x="10300502" y="3030125"/>
            <a:ext cx="561053" cy="561053"/>
          </a:xfrm>
          <a:prstGeom prst="pie">
            <a:avLst>
              <a:gd name="adj1" fmla="val 5400000"/>
              <a:gd name="adj2" fmla="val 16200000"/>
            </a:avLst>
          </a:prstGeom>
        </p:spPr>
        <p:style>
          <a:lnRef idx="1">
            <a:schemeClr val="accen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36" name="Freeform: Shape 35">
            <a:extLst>
              <a:ext uri="{FF2B5EF4-FFF2-40B4-BE49-F238E27FC236}">
                <a16:creationId xmlns:a16="http://schemas.microsoft.com/office/drawing/2014/main" id="{6F828E63-5785-4F47-B747-1F814E4B9024}"/>
              </a:ext>
            </a:extLst>
          </p:cNvPr>
          <p:cNvSpPr/>
          <p:nvPr/>
        </p:nvSpPr>
        <p:spPr>
          <a:xfrm>
            <a:off x="10721293" y="2959992"/>
            <a:ext cx="1402636" cy="2805272"/>
          </a:xfrm>
          <a:custGeom>
            <a:avLst/>
            <a:gdLst>
              <a:gd name="connsiteX0" fmla="*/ 0 w 1051977"/>
              <a:gd name="connsiteY0" fmla="*/ 0 h 2103954"/>
              <a:gd name="connsiteX1" fmla="*/ 1051977 w 1051977"/>
              <a:gd name="connsiteY1" fmla="*/ 0 h 2103954"/>
              <a:gd name="connsiteX2" fmla="*/ 1051977 w 1051977"/>
              <a:gd name="connsiteY2" fmla="*/ 2103954 h 2103954"/>
              <a:gd name="connsiteX3" fmla="*/ 0 w 1051977"/>
              <a:gd name="connsiteY3" fmla="*/ 2103954 h 2103954"/>
              <a:gd name="connsiteX4" fmla="*/ 0 w 1051977"/>
              <a:gd name="connsiteY4" fmla="*/ 0 h 2103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977" h="2103954">
                <a:moveTo>
                  <a:pt x="0" y="0"/>
                </a:moveTo>
                <a:lnTo>
                  <a:pt x="1051977" y="0"/>
                </a:lnTo>
                <a:lnTo>
                  <a:pt x="1051977" y="2103954"/>
                </a:lnTo>
                <a:lnTo>
                  <a:pt x="0" y="210395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defTabSz="829713">
              <a:lnSpc>
                <a:spcPct val="90000"/>
              </a:lnSpc>
              <a:spcBef>
                <a:spcPct val="0"/>
              </a:spcBef>
              <a:spcAft>
                <a:spcPct val="35000"/>
              </a:spcAft>
            </a:pPr>
            <a:r>
              <a:rPr lang="en-US" sz="1867" dirty="0" err="1"/>
              <a:t>Finalisasi</a:t>
            </a:r>
            <a:r>
              <a:rPr lang="en-US" sz="1867" dirty="0"/>
              <a:t> </a:t>
            </a:r>
            <a:r>
              <a:rPr lang="en-US" sz="1867" dirty="0" err="1"/>
              <a:t>besaran</a:t>
            </a:r>
            <a:r>
              <a:rPr lang="en-US" sz="1867" dirty="0"/>
              <a:t> </a:t>
            </a:r>
            <a:r>
              <a:rPr lang="en-US" sz="1867" dirty="0" err="1"/>
              <a:t>iuran</a:t>
            </a:r>
            <a:r>
              <a:rPr lang="en-US" sz="1867" dirty="0"/>
              <a:t>  (</a:t>
            </a:r>
            <a:r>
              <a:rPr lang="en-US" sz="1867" dirty="0" err="1"/>
              <a:t>kesimpulan</a:t>
            </a:r>
            <a:r>
              <a:rPr lang="en-US" sz="1867" dirty="0"/>
              <a:t> dan </a:t>
            </a:r>
            <a:r>
              <a:rPr lang="en-US" sz="1867" dirty="0" err="1"/>
              <a:t>rekomendasi</a:t>
            </a:r>
            <a:r>
              <a:rPr lang="en-US" sz="1867" dirty="0"/>
              <a:t>)</a:t>
            </a:r>
            <a:endParaRPr lang="en-ID" sz="1867" dirty="0"/>
          </a:p>
        </p:txBody>
      </p:sp>
      <p:sp>
        <p:nvSpPr>
          <p:cNvPr id="10" name="Rectangle: Rounded Corners 9">
            <a:extLst>
              <a:ext uri="{FF2B5EF4-FFF2-40B4-BE49-F238E27FC236}">
                <a16:creationId xmlns:a16="http://schemas.microsoft.com/office/drawing/2014/main" id="{2572AD3C-D139-4FF4-9AC4-9FB38C396164}"/>
              </a:ext>
            </a:extLst>
          </p:cNvPr>
          <p:cNvSpPr/>
          <p:nvPr/>
        </p:nvSpPr>
        <p:spPr>
          <a:xfrm>
            <a:off x="2360778" y="2717711"/>
            <a:ext cx="2772772" cy="1650344"/>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9" name="TextBox 8">
            <a:extLst>
              <a:ext uri="{FF2B5EF4-FFF2-40B4-BE49-F238E27FC236}">
                <a16:creationId xmlns:a16="http://schemas.microsoft.com/office/drawing/2014/main" id="{4773E776-7316-44D0-8DD6-76F3B7FA11E1}"/>
              </a:ext>
            </a:extLst>
          </p:cNvPr>
          <p:cNvSpPr txBox="1"/>
          <p:nvPr/>
        </p:nvSpPr>
        <p:spPr>
          <a:xfrm>
            <a:off x="2490149" y="4548994"/>
            <a:ext cx="3304959" cy="461665"/>
          </a:xfrm>
          <a:prstGeom prst="rect">
            <a:avLst/>
          </a:prstGeom>
          <a:noFill/>
          <a:ln w="19050">
            <a:solidFill>
              <a:srgbClr val="FF0000"/>
            </a:solidFill>
          </a:ln>
        </p:spPr>
        <p:txBody>
          <a:bodyPr wrap="square" rtlCol="0">
            <a:spAutoFit/>
          </a:bodyPr>
          <a:lstStyle/>
          <a:p>
            <a:pPr algn="ctr"/>
            <a:r>
              <a:rPr lang="en-US" sz="2400" dirty="0"/>
              <a:t>Status proses </a:t>
            </a:r>
            <a:r>
              <a:rPr lang="en-US" sz="2400" dirty="0" err="1"/>
              <a:t>saat</a:t>
            </a:r>
            <a:r>
              <a:rPr lang="en-US" sz="2400" dirty="0"/>
              <a:t> </a:t>
            </a:r>
            <a:r>
              <a:rPr lang="en-US" sz="2400" dirty="0" err="1"/>
              <a:t>ini</a:t>
            </a:r>
            <a:endParaRPr lang="en-ID" sz="2400" dirty="0"/>
          </a:p>
        </p:txBody>
      </p:sp>
      <p:sp>
        <p:nvSpPr>
          <p:cNvPr id="12" name="Rectangle 11">
            <a:extLst>
              <a:ext uri="{FF2B5EF4-FFF2-40B4-BE49-F238E27FC236}">
                <a16:creationId xmlns:a16="http://schemas.microsoft.com/office/drawing/2014/main" id="{E8CF06D2-663E-43AA-AB27-CA382E601B7A}"/>
              </a:ext>
            </a:extLst>
          </p:cNvPr>
          <p:cNvSpPr/>
          <p:nvPr/>
        </p:nvSpPr>
        <p:spPr>
          <a:xfrm>
            <a:off x="1579033" y="1597812"/>
            <a:ext cx="10143067" cy="100704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13" name="자유형: 도형 22">
            <a:extLst>
              <a:ext uri="{FF2B5EF4-FFF2-40B4-BE49-F238E27FC236}">
                <a16:creationId xmlns:a16="http://schemas.microsoft.com/office/drawing/2014/main" id="{6B12510A-C401-4DAA-BA5F-1204C3E742E6}"/>
              </a:ext>
            </a:extLst>
          </p:cNvPr>
          <p:cNvSpPr/>
          <p:nvPr/>
        </p:nvSpPr>
        <p:spPr>
          <a:xfrm>
            <a:off x="310277" y="1597812"/>
            <a:ext cx="1863027" cy="1007049"/>
          </a:xfrm>
          <a:custGeom>
            <a:avLst/>
            <a:gdLst>
              <a:gd name="connsiteX0" fmla="*/ 0 w 2702277"/>
              <a:gd name="connsiteY0" fmla="*/ 0 h 2124000"/>
              <a:gd name="connsiteX1" fmla="*/ 2340000 w 2702277"/>
              <a:gd name="connsiteY1" fmla="*/ 0 h 2124000"/>
              <a:gd name="connsiteX2" fmla="*/ 2340000 w 2702277"/>
              <a:gd name="connsiteY2" fmla="*/ 851880 h 2124000"/>
              <a:gd name="connsiteX3" fmla="*/ 2702277 w 2702277"/>
              <a:gd name="connsiteY3" fmla="*/ 1062001 h 2124000"/>
              <a:gd name="connsiteX4" fmla="*/ 2340000 w 2702277"/>
              <a:gd name="connsiteY4" fmla="*/ 1272121 h 2124000"/>
              <a:gd name="connsiteX5" fmla="*/ 2340000 w 2702277"/>
              <a:gd name="connsiteY5" fmla="*/ 2124000 h 2124000"/>
              <a:gd name="connsiteX6" fmla="*/ 0 w 2702277"/>
              <a:gd name="connsiteY6" fmla="*/ 2124000 h 21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2277" h="2124000">
                <a:moveTo>
                  <a:pt x="0" y="0"/>
                </a:moveTo>
                <a:lnTo>
                  <a:pt x="2340000" y="0"/>
                </a:lnTo>
                <a:lnTo>
                  <a:pt x="2340000" y="851880"/>
                </a:lnTo>
                <a:lnTo>
                  <a:pt x="2702277" y="1062001"/>
                </a:lnTo>
                <a:lnTo>
                  <a:pt x="2340000" y="1272121"/>
                </a:lnTo>
                <a:lnTo>
                  <a:pt x="2340000" y="2124000"/>
                </a:lnTo>
                <a:lnTo>
                  <a:pt x="0" y="2124000"/>
                </a:lnTo>
                <a:close/>
              </a:path>
            </a:pathLst>
          </a:custGeom>
          <a:solidFill>
            <a:srgbClr val="1F4E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7" name="TextBox 6">
            <a:extLst>
              <a:ext uri="{FF2B5EF4-FFF2-40B4-BE49-F238E27FC236}">
                <a16:creationId xmlns:a16="http://schemas.microsoft.com/office/drawing/2014/main" id="{02AAD00F-C776-4AC5-97B1-E50C7E0A2A74}"/>
              </a:ext>
            </a:extLst>
          </p:cNvPr>
          <p:cNvSpPr txBox="1"/>
          <p:nvPr/>
        </p:nvSpPr>
        <p:spPr>
          <a:xfrm>
            <a:off x="2318212" y="1656707"/>
            <a:ext cx="9403889" cy="707886"/>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Tim </a:t>
            </a:r>
            <a:r>
              <a:rPr lang="en-US" sz="2000" dirty="0" err="1">
                <a:latin typeface="Arial" panose="020B0604020202020204" pitchFamily="34" charset="0"/>
                <a:cs typeface="Arial" panose="020B0604020202020204" pitchFamily="34" charset="0"/>
              </a:rPr>
              <a:t>bersama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terdiri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dari</a:t>
            </a:r>
            <a:r>
              <a:rPr lang="en-US" sz="2000" dirty="0">
                <a:latin typeface="Arial" panose="020B0604020202020204" pitchFamily="34" charset="0"/>
                <a:cs typeface="Arial" panose="020B0604020202020204" pitchFamily="34" charset="0"/>
              </a:rPr>
              <a:t>  DJSN, </a:t>
            </a:r>
            <a:r>
              <a:rPr lang="en-US" sz="2000" dirty="0" err="1">
                <a:latin typeface="Arial" panose="020B0604020202020204" pitchFamily="34" charset="0"/>
                <a:cs typeface="Arial" panose="020B0604020202020204" pitchFamily="34" charset="0"/>
              </a:rPr>
              <a:t>Kemenkes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Kemenkeu</a:t>
            </a:r>
            <a:r>
              <a:rPr lang="en-US" sz="2000" dirty="0">
                <a:latin typeface="Arial" panose="020B0604020202020204" pitchFamily="34" charset="0"/>
                <a:cs typeface="Arial" panose="020B0604020202020204" pitchFamily="34" charset="0"/>
              </a:rPr>
              <a:t>, BPJS </a:t>
            </a:r>
            <a:r>
              <a:rPr lang="en-US" sz="2000" dirty="0" err="1">
                <a:latin typeface="Arial" panose="020B0604020202020204" pitchFamily="34" charset="0"/>
                <a:cs typeface="Arial" panose="020B0604020202020204" pitchFamily="34" charset="0"/>
              </a:rPr>
              <a:t>Kesehatan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Perwakilan</a:t>
            </a:r>
            <a:r>
              <a:rPr lang="en-US" sz="2000" dirty="0">
                <a:latin typeface="Arial" panose="020B0604020202020204" pitchFamily="34" charset="0"/>
                <a:cs typeface="Arial" panose="020B0604020202020204" pitchFamily="34" charset="0"/>
              </a:rPr>
              <a:t> RS, </a:t>
            </a:r>
            <a:r>
              <a:rPr lang="en-US" sz="2000" dirty="0" err="1">
                <a:latin typeface="Arial" panose="020B0604020202020204" pitchFamily="34" charset="0"/>
                <a:cs typeface="Arial" panose="020B0604020202020204" pitchFamily="34" charset="0"/>
              </a:rPr>
              <a:t>Asosiasi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Profesi</a:t>
            </a:r>
            <a:r>
              <a:rPr lang="en-US" sz="2000" dirty="0">
                <a:latin typeface="Arial" panose="020B0604020202020204" pitchFamily="34" charset="0"/>
                <a:cs typeface="Arial" panose="020B0604020202020204" pitchFamily="34" charset="0"/>
              </a:rPr>
              <a:t>, dan </a:t>
            </a:r>
            <a:r>
              <a:rPr lang="en-US" sz="2000" dirty="0" err="1">
                <a:latin typeface="Arial" panose="020B0604020202020204" pitchFamily="34" charset="0"/>
                <a:cs typeface="Arial" panose="020B0604020202020204" pitchFamily="34" charset="0"/>
              </a:rPr>
              <a:t>tim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pakar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beberapa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perguruan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tinggi</a:t>
            </a:r>
            <a:r>
              <a:rPr lang="en-US" sz="2000" dirty="0">
                <a:latin typeface="Arial" panose="020B0604020202020204" pitchFamily="34" charset="0"/>
                <a:cs typeface="Arial" panose="020B0604020202020204" pitchFamily="34" charset="0"/>
              </a:rPr>
              <a:t> </a:t>
            </a:r>
          </a:p>
        </p:txBody>
      </p:sp>
      <p:sp>
        <p:nvSpPr>
          <p:cNvPr id="15" name="Round Same Side Corner Rectangle 8">
            <a:extLst>
              <a:ext uri="{FF2B5EF4-FFF2-40B4-BE49-F238E27FC236}">
                <a16:creationId xmlns:a16="http://schemas.microsoft.com/office/drawing/2014/main" id="{6D514BBB-198B-4883-88D7-3B1F9FAC31C1}"/>
              </a:ext>
            </a:extLst>
          </p:cNvPr>
          <p:cNvSpPr/>
          <p:nvPr/>
        </p:nvSpPr>
        <p:spPr>
          <a:xfrm>
            <a:off x="801618" y="1786805"/>
            <a:ext cx="565671" cy="566537"/>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600"/>
          </a:p>
        </p:txBody>
      </p:sp>
      <p:sp>
        <p:nvSpPr>
          <p:cNvPr id="17" name="Rectangle 16">
            <a:extLst>
              <a:ext uri="{FF2B5EF4-FFF2-40B4-BE49-F238E27FC236}">
                <a16:creationId xmlns:a16="http://schemas.microsoft.com/office/drawing/2014/main" id="{B4737F5D-6275-43D4-82F1-B8BE6F33B4B4}"/>
              </a:ext>
            </a:extLst>
          </p:cNvPr>
          <p:cNvSpPr/>
          <p:nvPr/>
        </p:nvSpPr>
        <p:spPr>
          <a:xfrm>
            <a:off x="4571463" y="5364638"/>
            <a:ext cx="4823093" cy="8012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189" indent="-457189">
              <a:buFont typeface="+mj-lt"/>
              <a:buAutoNum type="arabicPeriod"/>
              <a:tabLst>
                <a:tab pos="241287" algn="l"/>
              </a:tabLst>
            </a:pPr>
            <a:r>
              <a:rPr lang="en-US" sz="2133" b="1" dirty="0" err="1">
                <a:solidFill>
                  <a:schemeClr val="tx1"/>
                </a:solidFill>
              </a:rPr>
              <a:t>Kebutuhan</a:t>
            </a:r>
            <a:r>
              <a:rPr lang="en-US" sz="2133" b="1" dirty="0">
                <a:solidFill>
                  <a:schemeClr val="tx1"/>
                </a:solidFill>
              </a:rPr>
              <a:t> Dasar </a:t>
            </a:r>
            <a:r>
              <a:rPr lang="en-US" sz="2133" b="1" dirty="0" err="1">
                <a:solidFill>
                  <a:schemeClr val="tx1"/>
                </a:solidFill>
              </a:rPr>
              <a:t>Kesehatan</a:t>
            </a:r>
            <a:r>
              <a:rPr lang="en-US" sz="2133" b="1" dirty="0">
                <a:solidFill>
                  <a:schemeClr val="tx1"/>
                </a:solidFill>
              </a:rPr>
              <a:t> (KDK)</a:t>
            </a:r>
          </a:p>
          <a:p>
            <a:pPr marL="457189" indent="-457189">
              <a:buFont typeface="+mj-lt"/>
              <a:buAutoNum type="arabicPeriod"/>
              <a:tabLst>
                <a:tab pos="241287" algn="l"/>
              </a:tabLst>
            </a:pPr>
            <a:r>
              <a:rPr lang="en-US" sz="2133" b="1" dirty="0">
                <a:solidFill>
                  <a:schemeClr val="tx1"/>
                </a:solidFill>
              </a:rPr>
              <a:t>Kelas Rawat </a:t>
            </a:r>
            <a:r>
              <a:rPr lang="en-US" sz="2133" b="1" dirty="0" err="1">
                <a:solidFill>
                  <a:schemeClr val="tx1"/>
                </a:solidFill>
              </a:rPr>
              <a:t>Inap</a:t>
            </a:r>
            <a:r>
              <a:rPr lang="en-US" sz="2133" b="1" dirty="0">
                <a:solidFill>
                  <a:schemeClr val="tx1"/>
                </a:solidFill>
              </a:rPr>
              <a:t>  JKN </a:t>
            </a:r>
          </a:p>
        </p:txBody>
      </p:sp>
      <p:sp>
        <p:nvSpPr>
          <p:cNvPr id="20" name="Rectangle 19">
            <a:extLst>
              <a:ext uri="{FF2B5EF4-FFF2-40B4-BE49-F238E27FC236}">
                <a16:creationId xmlns:a16="http://schemas.microsoft.com/office/drawing/2014/main" id="{F947AF0A-070D-4169-88B0-2D8787679B20}"/>
              </a:ext>
            </a:extLst>
          </p:cNvPr>
          <p:cNvSpPr/>
          <p:nvPr/>
        </p:nvSpPr>
        <p:spPr>
          <a:xfrm>
            <a:off x="2569042" y="5243511"/>
            <a:ext cx="1863823" cy="1157289"/>
          </a:xfrm>
          <a:prstGeom prst="rect">
            <a:avLst/>
          </a:prstGeom>
          <a:solidFill>
            <a:srgbClr val="1F4E79"/>
          </a:solidFill>
          <a:ln>
            <a:solidFill>
              <a:srgbClr val="1F4E79"/>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41287" algn="l"/>
              </a:tabLst>
            </a:pPr>
            <a:r>
              <a:rPr lang="en-US" sz="2400" b="1" dirty="0">
                <a:solidFill>
                  <a:schemeClr val="bg1"/>
                </a:solidFill>
              </a:rPr>
              <a:t>Input </a:t>
            </a:r>
            <a:r>
              <a:rPr lang="en-US" sz="2400" b="1" dirty="0" err="1">
                <a:solidFill>
                  <a:schemeClr val="bg1"/>
                </a:solidFill>
              </a:rPr>
              <a:t>Kebijakan</a:t>
            </a:r>
            <a:r>
              <a:rPr lang="en-US" sz="2400" b="1" dirty="0">
                <a:solidFill>
                  <a:schemeClr val="bg1"/>
                </a:solidFill>
              </a:rPr>
              <a:t>:</a:t>
            </a:r>
          </a:p>
        </p:txBody>
      </p:sp>
      <p:sp>
        <p:nvSpPr>
          <p:cNvPr id="6" name="Arrow: Down 5">
            <a:extLst>
              <a:ext uri="{FF2B5EF4-FFF2-40B4-BE49-F238E27FC236}">
                <a16:creationId xmlns:a16="http://schemas.microsoft.com/office/drawing/2014/main" id="{D543ACC2-6F6D-48A2-B49E-8816F74DC45D}"/>
              </a:ext>
            </a:extLst>
          </p:cNvPr>
          <p:cNvSpPr/>
          <p:nvPr/>
        </p:nvSpPr>
        <p:spPr>
          <a:xfrm>
            <a:off x="4573856" y="4222329"/>
            <a:ext cx="588001" cy="361876"/>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2" name="Title 1">
            <a:extLst>
              <a:ext uri="{FF2B5EF4-FFF2-40B4-BE49-F238E27FC236}">
                <a16:creationId xmlns:a16="http://schemas.microsoft.com/office/drawing/2014/main" id="{D891FE95-B693-4DE7-B06A-E8BC33136313}"/>
              </a:ext>
            </a:extLst>
          </p:cNvPr>
          <p:cNvSpPr>
            <a:spLocks noGrp="1"/>
          </p:cNvSpPr>
          <p:nvPr>
            <p:ph type="title"/>
          </p:nvPr>
        </p:nvSpPr>
        <p:spPr>
          <a:xfrm>
            <a:off x="1236583" y="475513"/>
            <a:ext cx="8349531" cy="940926"/>
          </a:xfrm>
        </p:spPr>
        <p:txBody>
          <a:bodyPr/>
          <a:lstStyle/>
          <a:p>
            <a:r>
              <a:rPr lang="en-US" sz="3600" b="1" dirty="0">
                <a:solidFill>
                  <a:srgbClr val="002060"/>
                </a:solidFill>
                <a:latin typeface="Verdana" panose="020B0604030504040204" pitchFamily="34" charset="0"/>
                <a:ea typeface="Verdana" panose="020B0604030504040204" pitchFamily="34" charset="0"/>
                <a:cs typeface="Aharoni" panose="02010803020104030203" pitchFamily="2" charset="-79"/>
              </a:rPr>
              <a:t>PROSES PENYESUAIAN TARIF DAN IURAN </a:t>
            </a:r>
            <a:endParaRPr lang="en-ID" sz="3600" b="1" dirty="0">
              <a:solidFill>
                <a:srgbClr val="002060"/>
              </a:solidFill>
              <a:latin typeface="Verdana" panose="020B0604030504040204" pitchFamily="34" charset="0"/>
              <a:ea typeface="Verdana" panose="020B0604030504040204" pitchFamily="34" charset="0"/>
              <a:cs typeface="Aharoni" panose="02010803020104030203" pitchFamily="2" charset="-79"/>
            </a:endParaRPr>
          </a:p>
        </p:txBody>
      </p:sp>
      <p:sp>
        <p:nvSpPr>
          <p:cNvPr id="35" name="Holder 6">
            <a:extLst>
              <a:ext uri="{FF2B5EF4-FFF2-40B4-BE49-F238E27FC236}">
                <a16:creationId xmlns:a16="http://schemas.microsoft.com/office/drawing/2014/main" id="{FC8ACA55-AB05-4EEB-838B-A00FD6C8FD37}"/>
              </a:ext>
            </a:extLst>
          </p:cNvPr>
          <p:cNvSpPr txBox="1">
            <a:spLocks/>
          </p:cNvSpPr>
          <p:nvPr/>
        </p:nvSpPr>
        <p:spPr>
          <a:xfrm>
            <a:off x="11138268" y="6477000"/>
            <a:ext cx="748932" cy="266868"/>
          </a:xfrm>
          <a:prstGeom prst="rect">
            <a:avLst/>
          </a:prstGeom>
        </p:spPr>
        <p:txBody>
          <a:bodyPr wrap="square" lIns="0" tIns="0" rIns="0" bIns="0">
            <a:spAutoFit/>
          </a:bodyPr>
          <a:lstStyle>
            <a:defPPr>
              <a:defRPr lang="en-US"/>
            </a:defPPr>
            <a:lvl1pPr marL="0" algn="ctr" defTabSz="914400" rtl="0" eaLnBrk="1" latinLnBrk="0" hangingPunct="1">
              <a:defRPr sz="2200" b="0" i="0" kern="1200">
                <a:solidFill>
                  <a:srgbClr val="002060"/>
                </a:solidFill>
                <a:latin typeface="+mj-lt"/>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005"/>
              </a:lnSpc>
            </a:pPr>
            <a:r>
              <a:rPr lang="en-ID" dirty="0">
                <a:solidFill>
                  <a:schemeClr val="tx1"/>
                </a:solidFill>
              </a:rPr>
              <a:t>- </a:t>
            </a:r>
            <a:fld id="{81D60167-4931-47E6-BA6A-407CBD079E47}" type="slidenum">
              <a:rPr lang="en-ID" smtClean="0">
                <a:solidFill>
                  <a:schemeClr val="tx1"/>
                </a:solidFill>
              </a:rPr>
              <a:pPr marL="38100">
                <a:lnSpc>
                  <a:spcPts val="2005"/>
                </a:lnSpc>
              </a:pPr>
              <a:t>10</a:t>
            </a:fld>
            <a:r>
              <a:rPr lang="en-ID" dirty="0">
                <a:solidFill>
                  <a:schemeClr val="tx1"/>
                </a:solidFill>
              </a:rPr>
              <a:t> - </a:t>
            </a:r>
          </a:p>
        </p:txBody>
      </p:sp>
    </p:spTree>
    <p:extLst>
      <p:ext uri="{BB962C8B-B14F-4D97-AF65-F5344CB8AC3E}">
        <p14:creationId xmlns:p14="http://schemas.microsoft.com/office/powerpoint/2010/main" val="52568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6AA6F5A-7891-4FC2-868A-853035A8680C}"/>
              </a:ext>
            </a:extLst>
          </p:cNvPr>
          <p:cNvPicPr>
            <a:picLocks noChangeAspect="1"/>
          </p:cNvPicPr>
          <p:nvPr/>
        </p:nvPicPr>
        <p:blipFill rotWithShape="1">
          <a:blip r:embed="rId2">
            <a:duotone>
              <a:schemeClr val="accent6">
                <a:shade val="45000"/>
                <a:satMod val="135000"/>
              </a:schemeClr>
              <a:prstClr val="white"/>
            </a:duotone>
          </a:blip>
          <a:srcRect r="8090" b="22456"/>
          <a:stretch/>
        </p:blipFill>
        <p:spPr>
          <a:xfrm>
            <a:off x="-10608" y="1"/>
            <a:ext cx="12202602" cy="6857999"/>
          </a:xfrm>
          <a:prstGeom prst="rect">
            <a:avLst/>
          </a:prstGeom>
        </p:spPr>
      </p:pic>
      <p:sp>
        <p:nvSpPr>
          <p:cNvPr id="4" name="Title 1">
            <a:extLst>
              <a:ext uri="{FF2B5EF4-FFF2-40B4-BE49-F238E27FC236}">
                <a16:creationId xmlns:a16="http://schemas.microsoft.com/office/drawing/2014/main" id="{14938142-6F72-4C1A-AF52-3833B6742F25}"/>
              </a:ext>
            </a:extLst>
          </p:cNvPr>
          <p:cNvSpPr txBox="1">
            <a:spLocks/>
          </p:cNvSpPr>
          <p:nvPr/>
        </p:nvSpPr>
        <p:spPr>
          <a:xfrm>
            <a:off x="3886200" y="1469327"/>
            <a:ext cx="8458193" cy="3428987"/>
          </a:xfrm>
          <a:prstGeom prst="rect">
            <a:avLst/>
          </a:prstGeom>
        </p:spPr>
        <p:txBody>
          <a:bodyPr>
            <a:noAutofit/>
          </a:bodyPr>
          <a:lstStyle>
            <a:lvl1pPr algn="l" defTabSz="914048"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rgbClr val="002060"/>
                </a:solidFill>
                <a:latin typeface="Verdana" panose="020B0604030504040204" pitchFamily="34" charset="0"/>
                <a:ea typeface="Verdana" panose="020B0604030504040204" pitchFamily="34" charset="0"/>
                <a:cs typeface="Aharoni" panose="02010803020104030203" pitchFamily="2" charset="-79"/>
              </a:rPr>
              <a:t>PELAKSANAAN KOORDINASI ANTARA BADAN PENYELENGGARA JAMINAN </a:t>
            </a:r>
          </a:p>
        </p:txBody>
      </p:sp>
      <p:cxnSp>
        <p:nvCxnSpPr>
          <p:cNvPr id="11" name="Straight Connector 10">
            <a:extLst>
              <a:ext uri="{FF2B5EF4-FFF2-40B4-BE49-F238E27FC236}">
                <a16:creationId xmlns:a16="http://schemas.microsoft.com/office/drawing/2014/main" id="{B822153F-84A5-41BE-9A8C-83FA83A6A814}"/>
              </a:ext>
            </a:extLst>
          </p:cNvPr>
          <p:cNvCxnSpPr>
            <a:cxnSpLocks/>
          </p:cNvCxnSpPr>
          <p:nvPr/>
        </p:nvCxnSpPr>
        <p:spPr>
          <a:xfrm>
            <a:off x="4038600" y="4898328"/>
            <a:ext cx="8153400"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6" descr="SISMONEV | DJSN">
            <a:extLst>
              <a:ext uri="{FF2B5EF4-FFF2-40B4-BE49-F238E27FC236}">
                <a16:creationId xmlns:a16="http://schemas.microsoft.com/office/drawing/2014/main" id="{196FAA6F-5C64-4358-A9C6-862AD38DF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3400"/>
            <a:ext cx="957931" cy="1139883"/>
          </a:xfrm>
          <a:prstGeom prst="rect">
            <a:avLst/>
          </a:prstGeom>
          <a:noFill/>
          <a:extLst>
            <a:ext uri="{909E8E84-426E-40DD-AFC4-6F175D3DCCD1}">
              <a14:hiddenFill xmlns:a14="http://schemas.microsoft.com/office/drawing/2010/main">
                <a:solidFill>
                  <a:srgbClr val="FFFFFF"/>
                </a:solidFill>
              </a14:hiddenFill>
            </a:ext>
          </a:extLst>
        </p:spPr>
      </p:pic>
      <p:sp>
        <p:nvSpPr>
          <p:cNvPr id="9" name="Holder 6">
            <a:extLst>
              <a:ext uri="{FF2B5EF4-FFF2-40B4-BE49-F238E27FC236}">
                <a16:creationId xmlns:a16="http://schemas.microsoft.com/office/drawing/2014/main" id="{5BFC8786-5A5C-4293-8CED-6162D19D499A}"/>
              </a:ext>
            </a:extLst>
          </p:cNvPr>
          <p:cNvSpPr txBox="1">
            <a:spLocks/>
          </p:cNvSpPr>
          <p:nvPr/>
        </p:nvSpPr>
        <p:spPr>
          <a:xfrm>
            <a:off x="11138268" y="6477000"/>
            <a:ext cx="748932" cy="266868"/>
          </a:xfrm>
          <a:prstGeom prst="rect">
            <a:avLst/>
          </a:prstGeom>
        </p:spPr>
        <p:txBody>
          <a:bodyPr wrap="square" lIns="0" tIns="0" rIns="0" bIns="0">
            <a:spAutoFit/>
          </a:bodyPr>
          <a:lstStyle>
            <a:defPPr>
              <a:defRPr lang="en-US"/>
            </a:defPPr>
            <a:lvl1pPr marL="0" algn="ctr" defTabSz="914400" rtl="0" eaLnBrk="1" latinLnBrk="0" hangingPunct="1">
              <a:defRPr sz="2200" b="0" i="0" kern="1200">
                <a:solidFill>
                  <a:srgbClr val="002060"/>
                </a:solidFill>
                <a:latin typeface="+mj-lt"/>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005"/>
              </a:lnSpc>
            </a:pPr>
            <a:r>
              <a:rPr lang="en-ID" dirty="0">
                <a:solidFill>
                  <a:schemeClr val="tx1"/>
                </a:solidFill>
              </a:rPr>
              <a:t>- </a:t>
            </a:r>
            <a:fld id="{81D60167-4931-47E6-BA6A-407CBD079E47}" type="slidenum">
              <a:rPr lang="en-ID" smtClean="0">
                <a:solidFill>
                  <a:schemeClr val="tx1"/>
                </a:solidFill>
              </a:rPr>
              <a:pPr marL="38100">
                <a:lnSpc>
                  <a:spcPts val="2005"/>
                </a:lnSpc>
              </a:pPr>
              <a:t>11</a:t>
            </a:fld>
            <a:r>
              <a:rPr lang="en-ID" dirty="0">
                <a:solidFill>
                  <a:schemeClr val="tx1"/>
                </a:solidFill>
              </a:rPr>
              <a:t> - </a:t>
            </a:r>
          </a:p>
        </p:txBody>
      </p:sp>
    </p:spTree>
    <p:extLst>
      <p:ext uri="{BB962C8B-B14F-4D97-AF65-F5344CB8AC3E}">
        <p14:creationId xmlns:p14="http://schemas.microsoft.com/office/powerpoint/2010/main" val="61410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95BF2225-9F01-4DDC-BB22-F0B9CA28FFB6}"/>
              </a:ext>
            </a:extLst>
          </p:cNvPr>
          <p:cNvSpPr/>
          <p:nvPr/>
        </p:nvSpPr>
        <p:spPr>
          <a:xfrm>
            <a:off x="327546" y="1576388"/>
            <a:ext cx="7869536" cy="1140981"/>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Title 2">
            <a:extLst>
              <a:ext uri="{FF2B5EF4-FFF2-40B4-BE49-F238E27FC236}">
                <a16:creationId xmlns:a16="http://schemas.microsoft.com/office/drawing/2014/main" id="{4656C44E-4047-4317-AC46-B800BDF39CEE}"/>
              </a:ext>
            </a:extLst>
          </p:cNvPr>
          <p:cNvSpPr>
            <a:spLocks noGrp="1"/>
          </p:cNvSpPr>
          <p:nvPr>
            <p:ph type="title"/>
          </p:nvPr>
        </p:nvSpPr>
        <p:spPr>
          <a:xfrm>
            <a:off x="1221937" y="464426"/>
            <a:ext cx="8853709" cy="940926"/>
          </a:xfrm>
        </p:spPr>
        <p:txBody>
          <a:bodyPr/>
          <a:lstStyle/>
          <a:p>
            <a:r>
              <a:rPr lang="id-ID" sz="3200" b="1" dirty="0">
                <a:solidFill>
                  <a:srgbClr val="002060"/>
                </a:solidFill>
                <a:latin typeface="Verdana" panose="020B0604030504040204" pitchFamily="34" charset="0"/>
                <a:ea typeface="Verdana" panose="020B0604030504040204" pitchFamily="34" charset="0"/>
                <a:cs typeface="Verdana" panose="020B0604030504040204" pitchFamily="34" charset="0"/>
              </a:rPr>
              <a:t>AMANAH </a:t>
            </a:r>
            <a:r>
              <a:rPr lang="en-US" sz="3200" b="1" dirty="0">
                <a:solidFill>
                  <a:srgbClr val="002060"/>
                </a:solidFill>
                <a:latin typeface="Verdana" panose="020B0604030504040204" pitchFamily="34" charset="0"/>
                <a:ea typeface="Verdana" panose="020B0604030504040204" pitchFamily="34" charset="0"/>
                <a:cs typeface="Verdana" panose="020B0604030504040204" pitchFamily="34" charset="0"/>
              </a:rPr>
              <a:t>PERATURAN PRESIDEN NOMOR 82/2018</a:t>
            </a:r>
            <a:endParaRPr lang="en-ID" sz="3200" dirty="0">
              <a:solidFill>
                <a:srgbClr val="002060"/>
              </a:solidFill>
            </a:endParaRPr>
          </a:p>
        </p:txBody>
      </p:sp>
      <p:sp>
        <p:nvSpPr>
          <p:cNvPr id="2" name="Slide Number Placeholder 1"/>
          <p:cNvSpPr>
            <a:spLocks noGrp="1"/>
          </p:cNvSpPr>
          <p:nvPr>
            <p:ph type="sldNum" sz="quarter" idx="7"/>
          </p:nvPr>
        </p:nvSpPr>
        <p:spPr/>
        <p:txBody>
          <a:bodyPr/>
          <a:lstStyle/>
          <a:p>
            <a:fld id="{B430E981-6BF9-472D-A79E-138F2BE7C100}" type="slidenum">
              <a:rPr lang="en-US" smtClean="0"/>
              <a:pPr/>
              <a:t>12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12036611"/>
              </p:ext>
            </p:extLst>
          </p:nvPr>
        </p:nvGraphicFramePr>
        <p:xfrm>
          <a:off x="327546" y="2040771"/>
          <a:ext cx="7869536" cy="4317124"/>
        </p:xfrm>
        <a:graphic>
          <a:graphicData uri="http://schemas.openxmlformats.org/drawingml/2006/table">
            <a:tbl>
              <a:tblPr firstCol="1" bandRow="1">
                <a:tableStyleId>{0660B408-B3CF-4A94-85FC-2B1E0A45F4A2}</a:tableStyleId>
              </a:tblPr>
              <a:tblGrid>
                <a:gridCol w="7869536">
                  <a:extLst>
                    <a:ext uri="{9D8B030D-6E8A-4147-A177-3AD203B41FA5}">
                      <a16:colId xmlns:a16="http://schemas.microsoft.com/office/drawing/2014/main" val="20000"/>
                    </a:ext>
                  </a:extLst>
                </a:gridCol>
              </a:tblGrid>
              <a:tr h="1261497">
                <a:tc>
                  <a:txBody>
                    <a:bodyPr/>
                    <a:lstStyle/>
                    <a:p>
                      <a:pPr marL="536575" marR="0" indent="-536575" algn="just">
                        <a:spcBef>
                          <a:spcPts val="300"/>
                        </a:spcBef>
                        <a:spcAft>
                          <a:spcPts val="300"/>
                        </a:spcAft>
                        <a:buFont typeface="Arial" panose="020B0604020202020204" pitchFamily="34" charset="0"/>
                        <a:buNone/>
                      </a:pPr>
                      <a:r>
                        <a:rPr lang="id-ID" b="0" dirty="0"/>
                        <a:t>(1)	Peserta dapat meningkatkan perawatan yang lebih tinggi dari haknya termasuk rawat jalan eksekutif dengan mengikuti asuransi kesehatan tambahan atau membayar selisih antara biaya yang dijamin oleh BPJS Kesehatan dengan biaya yang harus dibayar akibat peningkatan pelayanan.</a:t>
                      </a:r>
                      <a:endParaRPr lang="en-US" b="0" dirty="0"/>
                    </a:p>
                  </a:txBody>
                  <a:tcPr marL="62404" marR="62404" marT="0" marB="0"/>
                </a:tc>
                <a:extLst>
                  <a:ext uri="{0D108BD9-81ED-4DB2-BD59-A6C34878D82A}">
                    <a16:rowId xmlns:a16="http://schemas.microsoft.com/office/drawing/2014/main" val="10000"/>
                  </a:ext>
                </a:extLst>
              </a:tr>
              <a:tr h="1471747">
                <a:tc>
                  <a:txBody>
                    <a:bodyPr/>
                    <a:lstStyle/>
                    <a:p>
                      <a:pPr marL="536575" marR="0" indent="-536575" algn="just">
                        <a:spcBef>
                          <a:spcPts val="300"/>
                        </a:spcBef>
                        <a:spcAft>
                          <a:spcPts val="300"/>
                        </a:spcAft>
                        <a:buFont typeface="Arial" panose="020B0604020202020204" pitchFamily="34" charset="0"/>
                        <a:buNone/>
                      </a:pPr>
                      <a:r>
                        <a:rPr lang="id-ID" b="0" dirty="0"/>
                        <a:t>(2)	Selisih antara biaya yang dijamin oleh BPJS Kesehatan dengan biaya akibat peningkatan pelayanan dapat dibayar oleh:</a:t>
                      </a:r>
                      <a:endParaRPr lang="en-US" b="0" dirty="0"/>
                    </a:p>
                    <a:p>
                      <a:pPr marL="536575" marR="0" indent="0" algn="just">
                        <a:spcBef>
                          <a:spcPts val="0"/>
                        </a:spcBef>
                        <a:spcAft>
                          <a:spcPts val="0"/>
                        </a:spcAft>
                        <a:buFont typeface="Arial" panose="020B0604020202020204" pitchFamily="34" charset="0"/>
                        <a:buNone/>
                      </a:pPr>
                      <a:r>
                        <a:rPr lang="id-ID" b="0" dirty="0"/>
                        <a:t>a.	Peserta yang bersangkutan;</a:t>
                      </a:r>
                      <a:endParaRPr lang="en-US" b="0" dirty="0"/>
                    </a:p>
                    <a:p>
                      <a:pPr marL="536575" marR="0" indent="0" algn="just">
                        <a:spcBef>
                          <a:spcPts val="0"/>
                        </a:spcBef>
                        <a:spcAft>
                          <a:spcPts val="0"/>
                        </a:spcAft>
                        <a:buFont typeface="Arial" panose="020B0604020202020204" pitchFamily="34" charset="0"/>
                        <a:buNone/>
                      </a:pPr>
                      <a:r>
                        <a:rPr lang="id-ID" b="0" dirty="0"/>
                        <a:t>b.	Pemberi Kerja; atau</a:t>
                      </a:r>
                      <a:endParaRPr lang="en-US" b="0" dirty="0"/>
                    </a:p>
                    <a:p>
                      <a:pPr marL="536575" marR="0" indent="0" algn="just">
                        <a:spcBef>
                          <a:spcPts val="0"/>
                        </a:spcBef>
                        <a:spcAft>
                          <a:spcPts val="0"/>
                        </a:spcAft>
                        <a:buFont typeface="Arial" panose="020B0604020202020204" pitchFamily="34" charset="0"/>
                        <a:buNone/>
                      </a:pPr>
                      <a:r>
                        <a:rPr lang="id-ID" b="0" dirty="0"/>
                        <a:t>c.	asuransi kesehatan tambahan.</a:t>
                      </a:r>
                      <a:endParaRPr lang="en-US" b="0" dirty="0"/>
                    </a:p>
                  </a:txBody>
                  <a:tcPr marL="62404" marR="62404" marT="0" marB="0"/>
                </a:tc>
                <a:extLst>
                  <a:ext uri="{0D108BD9-81ED-4DB2-BD59-A6C34878D82A}">
                    <a16:rowId xmlns:a16="http://schemas.microsoft.com/office/drawing/2014/main" val="10001"/>
                  </a:ext>
                </a:extLst>
              </a:tr>
              <a:tr h="1583880">
                <a:tc>
                  <a:txBody>
                    <a:bodyPr/>
                    <a:lstStyle/>
                    <a:p>
                      <a:pPr marL="536575" marR="0" lvl="0" indent="-536575" algn="just">
                        <a:lnSpc>
                          <a:spcPct val="100000"/>
                        </a:lnSpc>
                        <a:spcBef>
                          <a:spcPts val="300"/>
                        </a:spcBef>
                        <a:spcAft>
                          <a:spcPts val="300"/>
                        </a:spcAft>
                        <a:buFont typeface="Arial" panose="020B0604020202020204" pitchFamily="34" charset="0"/>
                        <a:buNone/>
                      </a:pPr>
                      <a:r>
                        <a:rPr lang="id-ID" b="0" dirty="0"/>
                        <a:t>(1)</a:t>
                      </a:r>
                      <a:r>
                        <a:rPr lang="en-GB" b="0" dirty="0"/>
                        <a:t>    </a:t>
                      </a:r>
                      <a:r>
                        <a:rPr lang="id-ID" b="0" dirty="0"/>
                        <a:t>Ketentuan sebagaimana dimaksud pada ayat (1) dikecualikan bagi:</a:t>
                      </a:r>
                      <a:endParaRPr lang="en-US" b="0" dirty="0"/>
                    </a:p>
                    <a:p>
                      <a:pPr marL="457200" marR="8890" lvl="1" indent="0" algn="just">
                        <a:lnSpc>
                          <a:spcPct val="100000"/>
                        </a:lnSpc>
                        <a:spcBef>
                          <a:spcPts val="0"/>
                        </a:spcBef>
                        <a:spcAft>
                          <a:spcPts val="0"/>
                        </a:spcAft>
                        <a:buFont typeface="Arial" panose="020B0604020202020204" pitchFamily="34" charset="0"/>
                        <a:buNone/>
                        <a:tabLst>
                          <a:tab pos="1080135" algn="l"/>
                          <a:tab pos="1890395" algn="l"/>
                        </a:tabLst>
                      </a:pPr>
                      <a:r>
                        <a:rPr lang="en-US" b="0" dirty="0"/>
                        <a:t>PBI; </a:t>
                      </a:r>
                    </a:p>
                    <a:p>
                      <a:pPr marL="457200" marR="8890" lvl="1" indent="0" algn="just">
                        <a:lnSpc>
                          <a:spcPct val="100000"/>
                        </a:lnSpc>
                        <a:spcBef>
                          <a:spcPts val="0"/>
                        </a:spcBef>
                        <a:spcAft>
                          <a:spcPts val="0"/>
                        </a:spcAft>
                        <a:buFont typeface="Arial" panose="020B0604020202020204" pitchFamily="34" charset="0"/>
                        <a:buNone/>
                        <a:tabLst>
                          <a:tab pos="1080135" algn="l"/>
                          <a:tab pos="1890395" algn="l"/>
                        </a:tabLst>
                      </a:pPr>
                      <a:r>
                        <a:rPr lang="en-US" b="0" dirty="0" err="1"/>
                        <a:t>Peserta</a:t>
                      </a:r>
                      <a:r>
                        <a:rPr lang="en-US" b="0" dirty="0"/>
                        <a:t> yang </a:t>
                      </a:r>
                      <a:r>
                        <a:rPr lang="en-US" b="0" dirty="0" err="1"/>
                        <a:t>didaftarkan</a:t>
                      </a:r>
                      <a:r>
                        <a:rPr lang="en-US" b="0" dirty="0"/>
                        <a:t> </a:t>
                      </a:r>
                      <a:r>
                        <a:rPr lang="en-US" b="0" dirty="0" err="1"/>
                        <a:t>oleh</a:t>
                      </a:r>
                      <a:r>
                        <a:rPr lang="en-US" b="0" dirty="0"/>
                        <a:t> </a:t>
                      </a:r>
                      <a:r>
                        <a:rPr lang="en-US" b="0" dirty="0" err="1"/>
                        <a:t>Pemerintah</a:t>
                      </a:r>
                      <a:r>
                        <a:rPr lang="en-US" b="0" dirty="0"/>
                        <a:t> Daerah </a:t>
                      </a:r>
                      <a:r>
                        <a:rPr lang="en-US" b="0" dirty="0" err="1"/>
                        <a:t>sebagaimana</a:t>
                      </a:r>
                      <a:r>
                        <a:rPr lang="en-US" b="0" dirty="0"/>
                        <a:t> </a:t>
                      </a:r>
                      <a:r>
                        <a:rPr lang="en-US" b="0" dirty="0" err="1"/>
                        <a:t>dimaksud</a:t>
                      </a:r>
                      <a:r>
                        <a:rPr lang="en-US" b="0" dirty="0"/>
                        <a:t> </a:t>
                      </a:r>
                      <a:r>
                        <a:rPr lang="en-US" b="0" dirty="0" err="1"/>
                        <a:t>dalam</a:t>
                      </a:r>
                      <a:r>
                        <a:rPr lang="en-US" b="0" dirty="0"/>
                        <a:t> </a:t>
                      </a:r>
                      <a:r>
                        <a:rPr lang="en-US" b="0" dirty="0" err="1"/>
                        <a:t>Pasal</a:t>
                      </a:r>
                      <a:r>
                        <a:rPr lang="en-US" b="0" dirty="0"/>
                        <a:t> </a:t>
                      </a:r>
                      <a:r>
                        <a:rPr lang="id-ID" b="0" dirty="0"/>
                        <a:t>1</a:t>
                      </a:r>
                      <a:r>
                        <a:rPr lang="en-US" b="0" dirty="0"/>
                        <a:t>2</a:t>
                      </a:r>
                      <a:r>
                        <a:rPr lang="id-ID" b="0" dirty="0"/>
                        <a:t>; dan</a:t>
                      </a:r>
                      <a:endParaRPr lang="en-US" b="0" dirty="0"/>
                    </a:p>
                    <a:p>
                      <a:pPr marL="457200" marR="8890" lvl="1" indent="0" algn="just">
                        <a:lnSpc>
                          <a:spcPct val="100000"/>
                        </a:lnSpc>
                        <a:spcBef>
                          <a:spcPts val="0"/>
                        </a:spcBef>
                        <a:spcAft>
                          <a:spcPts val="0"/>
                        </a:spcAft>
                        <a:buFont typeface="Arial" panose="020B0604020202020204" pitchFamily="34" charset="0"/>
                        <a:buNone/>
                        <a:tabLst>
                          <a:tab pos="1080135" algn="l"/>
                          <a:tab pos="1890395" algn="l"/>
                        </a:tabLst>
                      </a:pPr>
                      <a:r>
                        <a:rPr lang="id-ID" b="0" dirty="0"/>
                        <a:t>Peserta PPU yang mengalami PHK dan anggota keluarganya. </a:t>
                      </a:r>
                      <a:endParaRPr lang="en-US" b="0" dirty="0"/>
                    </a:p>
                  </a:txBody>
                  <a:tcPr marL="62404" marR="62404" marT="0" marB="0"/>
                </a:tc>
                <a:extLst>
                  <a:ext uri="{0D108BD9-81ED-4DB2-BD59-A6C34878D82A}">
                    <a16:rowId xmlns:a16="http://schemas.microsoft.com/office/drawing/2014/main" val="10002"/>
                  </a:ext>
                </a:extLst>
              </a:tr>
            </a:tbl>
          </a:graphicData>
        </a:graphic>
      </p:graphicFrame>
      <p:sp>
        <p:nvSpPr>
          <p:cNvPr id="6" name="Rounded Rectangle 5"/>
          <p:cNvSpPr/>
          <p:nvPr/>
        </p:nvSpPr>
        <p:spPr>
          <a:xfrm>
            <a:off x="9066727" y="2040771"/>
            <a:ext cx="2797727" cy="367422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05845" y="2215753"/>
            <a:ext cx="2376556" cy="830997"/>
          </a:xfrm>
          <a:prstGeom prst="rect">
            <a:avLst/>
          </a:prstGeom>
          <a:noFill/>
        </p:spPr>
        <p:txBody>
          <a:bodyPr wrap="square" rtlCol="0">
            <a:spAutoFit/>
          </a:bodyPr>
          <a:lstStyle/>
          <a:p>
            <a:r>
              <a:rPr lang="en-US" sz="1600" dirty="0"/>
              <a:t>BPJS </a:t>
            </a:r>
            <a:r>
              <a:rPr lang="en-US" sz="1600" dirty="0" err="1"/>
              <a:t>Kesehatan</a:t>
            </a:r>
            <a:r>
              <a:rPr lang="en-US" sz="1600" dirty="0"/>
              <a:t> </a:t>
            </a:r>
            <a:r>
              <a:rPr lang="en-US" sz="1600" dirty="0" err="1"/>
              <a:t>tetap</a:t>
            </a:r>
            <a:r>
              <a:rPr lang="en-US" sz="1600" dirty="0"/>
              <a:t> </a:t>
            </a:r>
            <a:r>
              <a:rPr lang="en-US" sz="1600" dirty="0" err="1"/>
              <a:t>berperan</a:t>
            </a:r>
            <a:r>
              <a:rPr lang="en-US" sz="1600" dirty="0"/>
              <a:t> </a:t>
            </a:r>
            <a:r>
              <a:rPr lang="en-US" sz="1600" dirty="0" err="1"/>
              <a:t>sebagai</a:t>
            </a:r>
            <a:r>
              <a:rPr lang="en-US" sz="1600" dirty="0"/>
              <a:t> </a:t>
            </a:r>
            <a:r>
              <a:rPr lang="en-US" sz="1600" b="1" dirty="0" err="1"/>
              <a:t>pembayar</a:t>
            </a:r>
            <a:r>
              <a:rPr lang="en-US" sz="1600" b="1" dirty="0"/>
              <a:t> </a:t>
            </a:r>
            <a:r>
              <a:rPr lang="en-US" sz="1600" b="1" dirty="0" err="1"/>
              <a:t>pertama</a:t>
            </a:r>
            <a:endParaRPr lang="en-US" sz="1600" b="1" dirty="0"/>
          </a:p>
        </p:txBody>
      </p:sp>
      <p:sp>
        <p:nvSpPr>
          <p:cNvPr id="8" name="TextBox 7"/>
          <p:cNvSpPr txBox="1"/>
          <p:nvPr/>
        </p:nvSpPr>
        <p:spPr>
          <a:xfrm>
            <a:off x="9205845" y="3183670"/>
            <a:ext cx="2376556" cy="2169825"/>
          </a:xfrm>
          <a:prstGeom prst="rect">
            <a:avLst/>
          </a:prstGeom>
          <a:noFill/>
        </p:spPr>
        <p:txBody>
          <a:bodyPr wrap="square" rtlCol="0">
            <a:spAutoFit/>
          </a:bodyPr>
          <a:lstStyle/>
          <a:p>
            <a:r>
              <a:rPr lang="en-US" sz="1500" dirty="0" err="1"/>
              <a:t>Terdapat</a:t>
            </a:r>
            <a:r>
              <a:rPr lang="en-US" sz="1500" dirty="0"/>
              <a:t> </a:t>
            </a:r>
            <a:r>
              <a:rPr lang="en-US" sz="1500" b="1" dirty="0" err="1"/>
              <a:t>selisih</a:t>
            </a:r>
            <a:r>
              <a:rPr lang="en-US" sz="1500" b="1" dirty="0"/>
              <a:t> </a:t>
            </a:r>
            <a:r>
              <a:rPr lang="en-US" sz="1500" b="1" dirty="0" err="1"/>
              <a:t>biaya</a:t>
            </a:r>
            <a:r>
              <a:rPr lang="en-US" sz="1500" b="1" dirty="0"/>
              <a:t> </a:t>
            </a:r>
            <a:r>
              <a:rPr lang="en-US" sz="1500" dirty="0" err="1"/>
              <a:t>dari</a:t>
            </a:r>
            <a:r>
              <a:rPr lang="en-US" sz="1500" dirty="0"/>
              <a:t> yang </a:t>
            </a:r>
            <a:r>
              <a:rPr lang="en-US" sz="1500" dirty="0" err="1"/>
              <a:t>dijaminkan</a:t>
            </a:r>
            <a:r>
              <a:rPr lang="en-US" sz="1500" dirty="0"/>
              <a:t> </a:t>
            </a:r>
            <a:r>
              <a:rPr lang="en-US" sz="1500" dirty="0" err="1"/>
              <a:t>sesuai</a:t>
            </a:r>
            <a:r>
              <a:rPr lang="en-US" sz="1500" dirty="0"/>
              <a:t> </a:t>
            </a:r>
            <a:r>
              <a:rPr lang="en-US" sz="1500" dirty="0" err="1"/>
              <a:t>hak</a:t>
            </a:r>
            <a:r>
              <a:rPr lang="en-US" sz="1500" dirty="0"/>
              <a:t> </a:t>
            </a:r>
            <a:r>
              <a:rPr lang="en-US" sz="1500" dirty="0" err="1"/>
              <a:t>peserta</a:t>
            </a:r>
            <a:endParaRPr lang="en-US" sz="1500" dirty="0"/>
          </a:p>
          <a:p>
            <a:endParaRPr lang="en-US" sz="1500" b="1" dirty="0"/>
          </a:p>
          <a:p>
            <a:r>
              <a:rPr lang="en-US" sz="1500" b="1" dirty="0" err="1"/>
              <a:t>Prasyarat</a:t>
            </a:r>
            <a:r>
              <a:rPr lang="en-US" sz="1500" b="1" dirty="0"/>
              <a:t>: </a:t>
            </a:r>
            <a:r>
              <a:rPr lang="en-US" sz="1500" b="1" dirty="0" err="1"/>
              <a:t>terdapat</a:t>
            </a:r>
            <a:r>
              <a:rPr lang="en-US" sz="1500" b="1" dirty="0"/>
              <a:t> </a:t>
            </a:r>
            <a:r>
              <a:rPr lang="en-US" sz="1500" b="1" dirty="0" err="1"/>
              <a:t>peningkatan</a:t>
            </a:r>
            <a:r>
              <a:rPr lang="en-US" sz="1500" b="1" dirty="0"/>
              <a:t> </a:t>
            </a:r>
            <a:r>
              <a:rPr lang="en-US" sz="1500" b="1" dirty="0" err="1"/>
              <a:t>hak</a:t>
            </a:r>
            <a:r>
              <a:rPr lang="en-US" sz="1500" b="1" dirty="0"/>
              <a:t> </a:t>
            </a:r>
            <a:r>
              <a:rPr lang="en-US" sz="1500" b="1" dirty="0" err="1"/>
              <a:t>kelas</a:t>
            </a:r>
            <a:r>
              <a:rPr lang="en-US" sz="1500" b="1" dirty="0"/>
              <a:t>/ </a:t>
            </a:r>
            <a:r>
              <a:rPr lang="en-US" sz="1500" b="1" dirty="0" err="1"/>
              <a:t>poli</a:t>
            </a:r>
            <a:r>
              <a:rPr lang="en-US" sz="1500" b="1" dirty="0"/>
              <a:t> </a:t>
            </a:r>
            <a:r>
              <a:rPr lang="en-US" sz="1500" b="1" dirty="0" err="1"/>
              <a:t>eksekutif</a:t>
            </a:r>
            <a:r>
              <a:rPr lang="en-US" sz="1500" b="1" dirty="0"/>
              <a:t> yang </a:t>
            </a:r>
            <a:r>
              <a:rPr lang="en-US" sz="1500" b="1" dirty="0" err="1"/>
              <a:t>menyebabkan</a:t>
            </a:r>
            <a:r>
              <a:rPr lang="en-US" sz="1500" b="1" dirty="0"/>
              <a:t> </a:t>
            </a:r>
            <a:r>
              <a:rPr lang="en-US" sz="1500" b="1" dirty="0" err="1"/>
              <a:t>adanya</a:t>
            </a:r>
            <a:r>
              <a:rPr lang="en-US" sz="1500" b="1" dirty="0"/>
              <a:t> </a:t>
            </a:r>
            <a:r>
              <a:rPr lang="en-US" sz="1500" b="1" dirty="0" err="1"/>
              <a:t>selisih</a:t>
            </a:r>
            <a:r>
              <a:rPr lang="en-US" sz="1500" b="1" dirty="0"/>
              <a:t> </a:t>
            </a:r>
            <a:r>
              <a:rPr lang="en-US" sz="1500" b="1" dirty="0" err="1"/>
              <a:t>biaya</a:t>
            </a:r>
            <a:endParaRPr lang="en-US" sz="1500" b="1" dirty="0"/>
          </a:p>
        </p:txBody>
      </p:sp>
      <p:sp>
        <p:nvSpPr>
          <p:cNvPr id="9" name="Right Arrow 8"/>
          <p:cNvSpPr/>
          <p:nvPr/>
        </p:nvSpPr>
        <p:spPr>
          <a:xfrm>
            <a:off x="8305607" y="2604121"/>
            <a:ext cx="618185" cy="579549"/>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305607" y="4099414"/>
            <a:ext cx="618185" cy="579549"/>
          </a:xfrm>
          <a:prstGeom prst="rightArrow">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352800" y="1600200"/>
            <a:ext cx="1138517" cy="400110"/>
          </a:xfrm>
          <a:prstGeom prst="rect">
            <a:avLst/>
          </a:prstGeom>
          <a:noFill/>
          <a:ln w="9525">
            <a:noFill/>
          </a:ln>
        </p:spPr>
        <p:txBody>
          <a:bodyPr wrap="none" rtlCol="0">
            <a:spAutoFit/>
          </a:bodyPr>
          <a:lstStyle/>
          <a:p>
            <a:r>
              <a:rPr lang="en-US" sz="2000" dirty="0">
                <a:solidFill>
                  <a:schemeClr val="bg1"/>
                </a:solidFill>
              </a:rPr>
              <a:t>PASAL 51</a:t>
            </a:r>
          </a:p>
        </p:txBody>
      </p:sp>
    </p:spTree>
    <p:extLst>
      <p:ext uri="{BB962C8B-B14F-4D97-AF65-F5344CB8AC3E}">
        <p14:creationId xmlns:p14="http://schemas.microsoft.com/office/powerpoint/2010/main" val="999526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CDAEFC-5B4F-4E0B-9644-43A087FAEFA2}"/>
              </a:ext>
            </a:extLst>
          </p:cNvPr>
          <p:cNvSpPr/>
          <p:nvPr/>
        </p:nvSpPr>
        <p:spPr>
          <a:xfrm>
            <a:off x="381000" y="3903268"/>
            <a:ext cx="2202428" cy="1088190"/>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Rectangle 10">
            <a:extLst>
              <a:ext uri="{FF2B5EF4-FFF2-40B4-BE49-F238E27FC236}">
                <a16:creationId xmlns:a16="http://schemas.microsoft.com/office/drawing/2014/main" id="{92949CF6-E31B-48C5-8506-E588893BF24B}"/>
              </a:ext>
            </a:extLst>
          </p:cNvPr>
          <p:cNvSpPr/>
          <p:nvPr/>
        </p:nvSpPr>
        <p:spPr>
          <a:xfrm>
            <a:off x="990600" y="3788611"/>
            <a:ext cx="10896600" cy="2095857"/>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Isosceles Triangle 3">
            <a:extLst>
              <a:ext uri="{FF2B5EF4-FFF2-40B4-BE49-F238E27FC236}">
                <a16:creationId xmlns:a16="http://schemas.microsoft.com/office/drawing/2014/main" id="{CC634ADA-9216-47E3-BEED-8027D82C7DA8}"/>
              </a:ext>
            </a:extLst>
          </p:cNvPr>
          <p:cNvSpPr/>
          <p:nvPr/>
        </p:nvSpPr>
        <p:spPr>
          <a:xfrm rot="5400000">
            <a:off x="165820" y="3866574"/>
            <a:ext cx="1070443" cy="1143829"/>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7" name="Rectangle 6">
            <a:extLst>
              <a:ext uri="{FF2B5EF4-FFF2-40B4-BE49-F238E27FC236}">
                <a16:creationId xmlns:a16="http://schemas.microsoft.com/office/drawing/2014/main" id="{9F7B7693-FF2F-4523-836A-A2EC54D2E29F}"/>
              </a:ext>
            </a:extLst>
          </p:cNvPr>
          <p:cNvSpPr/>
          <p:nvPr/>
        </p:nvSpPr>
        <p:spPr>
          <a:xfrm>
            <a:off x="381000" y="1676400"/>
            <a:ext cx="2202428" cy="1088190"/>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9" name="Rectangle 8">
            <a:extLst>
              <a:ext uri="{FF2B5EF4-FFF2-40B4-BE49-F238E27FC236}">
                <a16:creationId xmlns:a16="http://schemas.microsoft.com/office/drawing/2014/main" id="{5B5189AC-BE82-47DD-9036-3D388E74C0EB}"/>
              </a:ext>
            </a:extLst>
          </p:cNvPr>
          <p:cNvSpPr/>
          <p:nvPr/>
        </p:nvSpPr>
        <p:spPr>
          <a:xfrm>
            <a:off x="990600" y="1561743"/>
            <a:ext cx="10896600" cy="2095857"/>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Isosceles Triangle 3">
            <a:extLst>
              <a:ext uri="{FF2B5EF4-FFF2-40B4-BE49-F238E27FC236}">
                <a16:creationId xmlns:a16="http://schemas.microsoft.com/office/drawing/2014/main" id="{CE1037CE-B922-4FD5-872F-C2EC80925C01}"/>
              </a:ext>
            </a:extLst>
          </p:cNvPr>
          <p:cNvSpPr/>
          <p:nvPr/>
        </p:nvSpPr>
        <p:spPr>
          <a:xfrm rot="5400000">
            <a:off x="165820" y="1639706"/>
            <a:ext cx="1070443" cy="1143829"/>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itle 4">
            <a:extLst>
              <a:ext uri="{FF2B5EF4-FFF2-40B4-BE49-F238E27FC236}">
                <a16:creationId xmlns:a16="http://schemas.microsoft.com/office/drawing/2014/main" id="{BB74D32F-5E61-4712-B42D-93C2D5514D45}"/>
              </a:ext>
            </a:extLst>
          </p:cNvPr>
          <p:cNvSpPr>
            <a:spLocks noGrp="1"/>
          </p:cNvSpPr>
          <p:nvPr>
            <p:ph type="title"/>
          </p:nvPr>
        </p:nvSpPr>
        <p:spPr/>
        <p:txBody>
          <a:bodyPr/>
          <a:lstStyle/>
          <a:p>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TINDAK LANJUT DJSN</a:t>
            </a:r>
            <a:endParaRPr lang="en-ID" dirty="0">
              <a:solidFill>
                <a:srgbClr val="002060"/>
              </a:solidFill>
            </a:endParaRPr>
          </a:p>
        </p:txBody>
      </p:sp>
      <p:sp>
        <p:nvSpPr>
          <p:cNvPr id="4" name="TextBox 3">
            <a:extLst>
              <a:ext uri="{FF2B5EF4-FFF2-40B4-BE49-F238E27FC236}">
                <a16:creationId xmlns:a16="http://schemas.microsoft.com/office/drawing/2014/main" id="{EAF4029B-B26C-494D-9FE2-1B2D49496296}"/>
              </a:ext>
            </a:extLst>
          </p:cNvPr>
          <p:cNvSpPr txBox="1"/>
          <p:nvPr/>
        </p:nvSpPr>
        <p:spPr>
          <a:xfrm>
            <a:off x="1295400" y="1692754"/>
            <a:ext cx="10515600" cy="4031873"/>
          </a:xfrm>
          <a:prstGeom prst="rect">
            <a:avLst/>
          </a:prstGeom>
          <a:noFill/>
        </p:spPr>
        <p:txBody>
          <a:bodyPr wrap="square" rtlCol="0">
            <a:spAutoFit/>
          </a:bodyPr>
          <a:lstStyle/>
          <a:p>
            <a:pPr algn="just"/>
            <a:r>
              <a:rPr lang="en-US" sz="1600" dirty="0" err="1"/>
              <a:t>Sesuai</a:t>
            </a:r>
            <a:r>
              <a:rPr lang="en-US" sz="1600" dirty="0"/>
              <a:t> </a:t>
            </a:r>
            <a:r>
              <a:rPr lang="en-US" sz="1600" dirty="0" err="1"/>
              <a:t>Perpres</a:t>
            </a:r>
            <a:r>
              <a:rPr lang="en-US" sz="1600" dirty="0"/>
              <a:t> </a:t>
            </a:r>
            <a:r>
              <a:rPr lang="en-US" sz="1600" dirty="0" err="1"/>
              <a:t>Nomor</a:t>
            </a:r>
            <a:r>
              <a:rPr lang="en-US" sz="1600" dirty="0"/>
              <a:t> 25 </a:t>
            </a:r>
            <a:r>
              <a:rPr lang="en-US" sz="1600" dirty="0" err="1"/>
              <a:t>Tahun</a:t>
            </a:r>
            <a:r>
              <a:rPr lang="en-US" sz="1600" dirty="0"/>
              <a:t> 2020 </a:t>
            </a:r>
            <a:r>
              <a:rPr lang="en-US" sz="1600" dirty="0" err="1"/>
              <a:t>tentang</a:t>
            </a:r>
            <a:r>
              <a:rPr lang="en-US" sz="1600" dirty="0"/>
              <a:t> Tata Kelola Badan </a:t>
            </a:r>
            <a:r>
              <a:rPr lang="en-US" sz="1600" dirty="0" err="1"/>
              <a:t>Penyelenggara</a:t>
            </a:r>
            <a:r>
              <a:rPr lang="en-US" sz="1600" dirty="0"/>
              <a:t> </a:t>
            </a:r>
            <a:r>
              <a:rPr lang="en-US" sz="1600" dirty="0" err="1"/>
              <a:t>Jaminan</a:t>
            </a:r>
            <a:r>
              <a:rPr lang="en-US" sz="1600" dirty="0"/>
              <a:t> </a:t>
            </a:r>
            <a:r>
              <a:rPr lang="en-US" sz="1600" dirty="0" err="1"/>
              <a:t>Sosial</a:t>
            </a:r>
            <a:r>
              <a:rPr lang="en-US" sz="1600" dirty="0"/>
              <a:t>. DJSN </a:t>
            </a:r>
            <a:r>
              <a:rPr lang="en-US" sz="1600" dirty="0" err="1"/>
              <a:t>memastikan</a:t>
            </a:r>
            <a:r>
              <a:rPr lang="en-US" sz="1600" dirty="0"/>
              <a:t> </a:t>
            </a:r>
            <a:r>
              <a:rPr lang="en-US" sz="1600" dirty="0" err="1"/>
              <a:t>bahwa</a:t>
            </a:r>
            <a:r>
              <a:rPr lang="en-US" sz="1600" dirty="0"/>
              <a:t> BPJS </a:t>
            </a:r>
            <a:r>
              <a:rPr lang="en-US" sz="1600" dirty="0" err="1"/>
              <a:t>menerapkan</a:t>
            </a:r>
            <a:r>
              <a:rPr lang="en-US" sz="1600" dirty="0"/>
              <a:t> tata </a:t>
            </a:r>
            <a:r>
              <a:rPr lang="en-US" sz="1600" dirty="0" err="1"/>
              <a:t>kelola</a:t>
            </a:r>
            <a:r>
              <a:rPr lang="en-US" sz="1600" dirty="0"/>
              <a:t> </a:t>
            </a:r>
            <a:r>
              <a:rPr lang="en-US" sz="1600" dirty="0" err="1"/>
              <a:t>penyelenggaraan</a:t>
            </a:r>
            <a:r>
              <a:rPr lang="en-US" sz="1600" dirty="0"/>
              <a:t> </a:t>
            </a:r>
            <a:r>
              <a:rPr lang="en-US" sz="1600" dirty="0" err="1"/>
              <a:t>jaminan</a:t>
            </a:r>
            <a:r>
              <a:rPr lang="en-US" sz="1600" dirty="0"/>
              <a:t> </a:t>
            </a:r>
            <a:r>
              <a:rPr lang="en-US" sz="1600" dirty="0" err="1"/>
              <a:t>sosial</a:t>
            </a:r>
            <a:r>
              <a:rPr lang="en-US" sz="1600" dirty="0"/>
              <a:t> </a:t>
            </a:r>
            <a:r>
              <a:rPr lang="en-US" sz="1600" dirty="0" err="1"/>
              <a:t>secara</a:t>
            </a:r>
            <a:r>
              <a:rPr lang="en-US" sz="1600" dirty="0"/>
              <a:t> </a:t>
            </a:r>
            <a:r>
              <a:rPr lang="en-US" sz="1600" dirty="0" err="1"/>
              <a:t>efisien</a:t>
            </a:r>
            <a:r>
              <a:rPr lang="en-US" sz="1600" dirty="0"/>
              <a:t> dan </a:t>
            </a:r>
            <a:r>
              <a:rPr lang="en-US" sz="1600" dirty="0" err="1"/>
              <a:t>efektif</a:t>
            </a:r>
            <a:r>
              <a:rPr lang="en-US" sz="1600" dirty="0"/>
              <a:t>, </a:t>
            </a:r>
            <a:r>
              <a:rPr lang="en-US" sz="1600" dirty="0" err="1"/>
              <a:t>antara</a:t>
            </a:r>
            <a:r>
              <a:rPr lang="en-US" sz="1600" dirty="0"/>
              <a:t> lain:</a:t>
            </a:r>
          </a:p>
          <a:p>
            <a:pPr marL="800100" lvl="1" indent="-342900" algn="just">
              <a:buFont typeface="Wingdings" charset="2"/>
              <a:buChar char="§"/>
            </a:pPr>
            <a:r>
              <a:rPr lang="en-US" sz="1600" dirty="0" err="1"/>
              <a:t>Pasal</a:t>
            </a:r>
            <a:r>
              <a:rPr lang="en-US" sz="1600" dirty="0"/>
              <a:t> (3) BPJS </a:t>
            </a:r>
            <a:r>
              <a:rPr lang="en-US" sz="1600" dirty="0" err="1"/>
              <a:t>wajib</a:t>
            </a:r>
            <a:r>
              <a:rPr lang="en-US" sz="1600" dirty="0"/>
              <a:t> </a:t>
            </a:r>
            <a:r>
              <a:rPr lang="en-US" sz="1600" dirty="0" err="1"/>
              <a:t>menerapkan</a:t>
            </a:r>
            <a:r>
              <a:rPr lang="en-US" sz="1600" dirty="0"/>
              <a:t> Tata Kelola yang </a:t>
            </a:r>
            <a:r>
              <a:rPr lang="en-US" sz="1600" dirty="0" err="1"/>
              <a:t>baik</a:t>
            </a:r>
            <a:r>
              <a:rPr lang="en-US" sz="1600" dirty="0"/>
              <a:t> </a:t>
            </a:r>
            <a:r>
              <a:rPr lang="en-US" sz="1600" dirty="0" err="1"/>
              <a:t>secara</a:t>
            </a:r>
            <a:r>
              <a:rPr lang="en-US" sz="1600" dirty="0"/>
              <a:t> </a:t>
            </a:r>
            <a:r>
              <a:rPr lang="en-US" sz="1600" dirty="0" err="1"/>
              <a:t>konsisten</a:t>
            </a:r>
            <a:r>
              <a:rPr lang="en-US" sz="1600" dirty="0"/>
              <a:t> dan </a:t>
            </a:r>
            <a:r>
              <a:rPr lang="en-US" sz="1600" dirty="0" err="1"/>
              <a:t>berkelanjutan</a:t>
            </a:r>
            <a:r>
              <a:rPr lang="en-US" sz="1600" dirty="0"/>
              <a:t> </a:t>
            </a:r>
            <a:r>
              <a:rPr lang="en-US" sz="1600" dirty="0" err="1"/>
              <a:t>dalam</a:t>
            </a:r>
            <a:r>
              <a:rPr lang="en-US" sz="1600" dirty="0"/>
              <a:t> </a:t>
            </a:r>
            <a:r>
              <a:rPr lang="en-US" sz="1600" dirty="0" err="1"/>
              <a:t>setiap</a:t>
            </a:r>
            <a:r>
              <a:rPr lang="en-US" sz="1600" dirty="0"/>
              <a:t> </a:t>
            </a:r>
            <a:r>
              <a:rPr lang="en-US" sz="1600" dirty="0" err="1"/>
              <a:t>kegiatan</a:t>
            </a:r>
            <a:r>
              <a:rPr lang="en-US" sz="1600" dirty="0"/>
              <a:t> </a:t>
            </a:r>
            <a:r>
              <a:rPr lang="en-US" sz="1600" dirty="0" err="1"/>
              <a:t>baik</a:t>
            </a:r>
            <a:r>
              <a:rPr lang="en-US" sz="1600" dirty="0"/>
              <a:t> </a:t>
            </a:r>
            <a:r>
              <a:rPr lang="en-US" sz="1600" dirty="0" err="1"/>
              <a:t>operasional</a:t>
            </a:r>
            <a:r>
              <a:rPr lang="en-US" sz="1600" dirty="0"/>
              <a:t> </a:t>
            </a:r>
            <a:r>
              <a:rPr lang="en-US" sz="1600" dirty="0" err="1"/>
              <a:t>maupun</a:t>
            </a:r>
            <a:r>
              <a:rPr lang="en-US" sz="1600" dirty="0"/>
              <a:t> non-</a:t>
            </a:r>
            <a:r>
              <a:rPr lang="en-US" sz="1600" dirty="0" err="1"/>
              <a:t>operasional</a:t>
            </a:r>
            <a:r>
              <a:rPr lang="en-US" sz="1600" dirty="0"/>
              <a:t> pada </a:t>
            </a:r>
            <a:r>
              <a:rPr lang="en-US" sz="1600" dirty="0" err="1"/>
              <a:t>seluruh</a:t>
            </a:r>
            <a:r>
              <a:rPr lang="en-US" sz="1600" dirty="0"/>
              <a:t> </a:t>
            </a:r>
            <a:r>
              <a:rPr lang="en-US" sz="1600" dirty="0" err="1"/>
              <a:t>tingkatan</a:t>
            </a:r>
            <a:r>
              <a:rPr lang="en-US" sz="1600" dirty="0"/>
              <a:t> </a:t>
            </a:r>
            <a:r>
              <a:rPr lang="en-US" sz="1600" dirty="0" err="1"/>
              <a:t>atau</a:t>
            </a:r>
            <a:r>
              <a:rPr lang="en-US" sz="1600" dirty="0"/>
              <a:t> </a:t>
            </a:r>
            <a:r>
              <a:rPr lang="en-US" sz="1600" dirty="0" err="1"/>
              <a:t>jenjang</a:t>
            </a:r>
            <a:r>
              <a:rPr lang="en-US" sz="1600" dirty="0"/>
              <a:t> </a:t>
            </a:r>
            <a:r>
              <a:rPr lang="en-US" sz="1600" dirty="0" err="1"/>
              <a:t>organisasi</a:t>
            </a:r>
            <a:r>
              <a:rPr lang="en-US" sz="1600" dirty="0"/>
              <a:t>, </a:t>
            </a:r>
            <a:r>
              <a:rPr lang="en-US" sz="1600" dirty="0" err="1"/>
              <a:t>dengan</a:t>
            </a:r>
            <a:r>
              <a:rPr lang="en-US" sz="1600" dirty="0"/>
              <a:t> </a:t>
            </a:r>
            <a:r>
              <a:rPr lang="en-US" sz="1600" dirty="0" err="1"/>
              <a:t>memperhatikan</a:t>
            </a:r>
            <a:r>
              <a:rPr lang="en-US" sz="1600" dirty="0"/>
              <a:t> </a:t>
            </a:r>
            <a:r>
              <a:rPr lang="en-US" sz="1600" dirty="0" err="1"/>
              <a:t>ketentuan</a:t>
            </a:r>
            <a:r>
              <a:rPr lang="en-US" sz="1600" dirty="0"/>
              <a:t> dan </a:t>
            </a:r>
            <a:r>
              <a:rPr lang="en-US" sz="1600" dirty="0" err="1"/>
              <a:t>norma</a:t>
            </a:r>
            <a:r>
              <a:rPr lang="en-US" sz="1600" dirty="0"/>
              <a:t> yang </a:t>
            </a:r>
            <a:r>
              <a:rPr lang="en-US" sz="1600" dirty="0" err="1"/>
              <a:t>berlaku</a:t>
            </a:r>
            <a:r>
              <a:rPr lang="en-US" sz="1600" dirty="0"/>
              <a:t>;</a:t>
            </a:r>
          </a:p>
          <a:p>
            <a:pPr marL="800100" lvl="1" indent="-342900" algn="just">
              <a:buFont typeface="Wingdings" charset="2"/>
              <a:buChar char="§"/>
            </a:pPr>
            <a:r>
              <a:rPr lang="en-US" sz="1600" dirty="0" err="1"/>
              <a:t>Pasal</a:t>
            </a:r>
            <a:r>
              <a:rPr lang="en-US" sz="1600" dirty="0"/>
              <a:t> (17) Dewan </a:t>
            </a:r>
            <a:r>
              <a:rPr lang="en-US" sz="1600" dirty="0" err="1"/>
              <a:t>Pengawas</a:t>
            </a:r>
            <a:r>
              <a:rPr lang="en-US" sz="1600" dirty="0"/>
              <a:t> dan </a:t>
            </a:r>
            <a:r>
              <a:rPr lang="en-US" sz="1600" dirty="0" err="1"/>
              <a:t>Direksi</a:t>
            </a:r>
            <a:r>
              <a:rPr lang="en-US" sz="1600" dirty="0"/>
              <a:t> </a:t>
            </a:r>
            <a:r>
              <a:rPr lang="en-US" sz="1600" dirty="0" err="1"/>
              <a:t>bertanggung</a:t>
            </a:r>
            <a:r>
              <a:rPr lang="en-US" sz="1600" dirty="0"/>
              <a:t> </a:t>
            </a:r>
            <a:r>
              <a:rPr lang="en-US" sz="1600" dirty="0" err="1"/>
              <a:t>jawab</a:t>
            </a:r>
            <a:r>
              <a:rPr lang="en-US" sz="1600" dirty="0"/>
              <a:t> </a:t>
            </a:r>
            <a:r>
              <a:rPr lang="en-US" sz="1600" dirty="0" err="1"/>
              <a:t>untuk</a:t>
            </a:r>
            <a:r>
              <a:rPr lang="en-US" sz="1600" dirty="0"/>
              <a:t> </a:t>
            </a:r>
            <a:r>
              <a:rPr lang="en-US" sz="1600" dirty="0" err="1"/>
              <a:t>menjaga</a:t>
            </a:r>
            <a:r>
              <a:rPr lang="en-US" sz="1600" dirty="0"/>
              <a:t> </a:t>
            </a:r>
            <a:r>
              <a:rPr lang="en-US" sz="1600" dirty="0" err="1"/>
              <a:t>kerahasiaan</a:t>
            </a:r>
            <a:r>
              <a:rPr lang="en-US" sz="1600" dirty="0"/>
              <a:t> </a:t>
            </a:r>
            <a:r>
              <a:rPr lang="en-US" sz="1600" dirty="0" err="1"/>
              <a:t>informasi</a:t>
            </a:r>
            <a:r>
              <a:rPr lang="en-US" sz="1600" dirty="0"/>
              <a:t> BPJS </a:t>
            </a:r>
            <a:r>
              <a:rPr lang="en-US" sz="1600" dirty="0" err="1"/>
              <a:t>sesuai</a:t>
            </a:r>
            <a:r>
              <a:rPr lang="en-US" sz="1600" dirty="0"/>
              <a:t> </a:t>
            </a:r>
            <a:r>
              <a:rPr lang="en-US" sz="1600" dirty="0" err="1"/>
              <a:t>dengan</a:t>
            </a:r>
            <a:r>
              <a:rPr lang="en-US" sz="1600" dirty="0"/>
              <a:t> </a:t>
            </a:r>
            <a:r>
              <a:rPr lang="en-US" sz="1600" dirty="0" err="1"/>
              <a:t>ketentuan</a:t>
            </a:r>
            <a:r>
              <a:rPr lang="en-US" sz="1600" dirty="0"/>
              <a:t> </a:t>
            </a:r>
            <a:r>
              <a:rPr lang="en-US" sz="1600" dirty="0" err="1"/>
              <a:t>peraturan</a:t>
            </a:r>
            <a:r>
              <a:rPr lang="en-US" sz="1600" dirty="0"/>
              <a:t> </a:t>
            </a:r>
            <a:r>
              <a:rPr lang="en-US" sz="1600" dirty="0" err="1"/>
              <a:t>perundang-undangan</a:t>
            </a:r>
            <a:endParaRPr lang="en-US" sz="1600" dirty="0"/>
          </a:p>
          <a:p>
            <a:pPr lvl="1" algn="just"/>
            <a:endParaRPr lang="en-US" sz="1600" dirty="0"/>
          </a:p>
          <a:p>
            <a:pPr lvl="1" algn="just"/>
            <a:endParaRPr lang="en-US" sz="1600" dirty="0"/>
          </a:p>
          <a:p>
            <a:pPr marL="11113" algn="just"/>
            <a:r>
              <a:rPr lang="en-US" sz="1600" dirty="0" err="1"/>
              <a:t>Menindaklanjuti</a:t>
            </a:r>
            <a:r>
              <a:rPr lang="en-US" sz="1600" dirty="0"/>
              <a:t> </a:t>
            </a:r>
            <a:r>
              <a:rPr lang="en-US" sz="1600" dirty="0" err="1"/>
              <a:t>pemberitaan</a:t>
            </a:r>
            <a:r>
              <a:rPr lang="en-US" sz="1600" dirty="0"/>
              <a:t> </a:t>
            </a:r>
            <a:r>
              <a:rPr lang="en-US" sz="1600" dirty="0" err="1"/>
              <a:t>terkait</a:t>
            </a:r>
            <a:r>
              <a:rPr lang="en-US" sz="1600" dirty="0"/>
              <a:t> </a:t>
            </a:r>
            <a:r>
              <a:rPr lang="en-US" sz="1600" dirty="0" err="1"/>
              <a:t>kebocoran</a:t>
            </a:r>
            <a:r>
              <a:rPr lang="en-US" sz="1600" dirty="0"/>
              <a:t> data </a:t>
            </a:r>
            <a:r>
              <a:rPr lang="en-US" sz="1600" dirty="0" err="1"/>
              <a:t>peserta</a:t>
            </a:r>
            <a:r>
              <a:rPr lang="en-US" sz="1600" dirty="0"/>
              <a:t> JKN </a:t>
            </a:r>
            <a:r>
              <a:rPr lang="en-US" sz="1600" dirty="0" err="1"/>
              <a:t>baru-baru</a:t>
            </a:r>
            <a:r>
              <a:rPr lang="en-US" sz="1600" dirty="0"/>
              <a:t> </a:t>
            </a:r>
            <a:r>
              <a:rPr lang="en-US" sz="1600" dirty="0" err="1"/>
              <a:t>ini</a:t>
            </a:r>
            <a:r>
              <a:rPr lang="en-US" sz="1600" dirty="0"/>
              <a:t>, DJSN </a:t>
            </a:r>
            <a:r>
              <a:rPr lang="en-US" sz="1600" dirty="0" err="1"/>
              <a:t>telah</a:t>
            </a:r>
            <a:r>
              <a:rPr lang="en-US" sz="1600" dirty="0"/>
              <a:t> </a:t>
            </a:r>
            <a:r>
              <a:rPr lang="en-US" sz="1600" dirty="0" err="1"/>
              <a:t>berkoordinasi</a:t>
            </a:r>
            <a:r>
              <a:rPr lang="en-US" sz="1600" dirty="0"/>
              <a:t> </a:t>
            </a:r>
            <a:r>
              <a:rPr lang="en-US" sz="1600" dirty="0" err="1"/>
              <a:t>dengan</a:t>
            </a:r>
            <a:r>
              <a:rPr lang="en-US" sz="1600" dirty="0"/>
              <a:t> </a:t>
            </a:r>
            <a:r>
              <a:rPr lang="en-US" sz="1600" dirty="0" err="1"/>
              <a:t>Dewas</a:t>
            </a:r>
            <a:r>
              <a:rPr lang="en-US" sz="1600" dirty="0"/>
              <a:t> dan </a:t>
            </a:r>
            <a:r>
              <a:rPr lang="en-US" sz="1600" dirty="0" err="1"/>
              <a:t>Direksi</a:t>
            </a:r>
            <a:r>
              <a:rPr lang="en-US" sz="1600" dirty="0"/>
              <a:t> BPJS Kesehatan, Kementerian </a:t>
            </a:r>
            <a:r>
              <a:rPr lang="en-US" sz="1600" dirty="0" err="1"/>
              <a:t>Komunikasi</a:t>
            </a:r>
            <a:r>
              <a:rPr lang="en-US" sz="1600" dirty="0"/>
              <a:t> dan </a:t>
            </a:r>
            <a:r>
              <a:rPr lang="en-US" sz="1600" dirty="0" err="1"/>
              <a:t>Informatika</a:t>
            </a:r>
            <a:r>
              <a:rPr lang="en-US" sz="1600" dirty="0"/>
              <a:t> dan BSSN </a:t>
            </a:r>
            <a:r>
              <a:rPr lang="en-ID" sz="1600" b="0" kern="0" dirty="0" err="1"/>
              <a:t>untuk</a:t>
            </a:r>
            <a:r>
              <a:rPr lang="en-ID" sz="1600" b="0" kern="0" dirty="0"/>
              <a:t> </a:t>
            </a:r>
            <a:r>
              <a:rPr lang="en-ID" sz="1600" b="0" kern="0" dirty="0" err="1"/>
              <a:t>menelusuri</a:t>
            </a:r>
            <a:r>
              <a:rPr lang="en-ID" sz="1600" b="0" kern="0" dirty="0"/>
              <a:t> dan </a:t>
            </a:r>
            <a:r>
              <a:rPr lang="en-ID" sz="1600" b="0" kern="0" dirty="0" err="1"/>
              <a:t>mengevaluasi</a:t>
            </a:r>
            <a:r>
              <a:rPr lang="en-ID" sz="1600" b="0" kern="0" dirty="0"/>
              <a:t> tata </a:t>
            </a:r>
            <a:r>
              <a:rPr lang="en-ID" sz="1600" b="0" kern="0" dirty="0" err="1"/>
              <a:t>kelola</a:t>
            </a:r>
            <a:r>
              <a:rPr lang="en-ID" sz="1600" b="0" kern="0" dirty="0"/>
              <a:t> </a:t>
            </a:r>
            <a:r>
              <a:rPr lang="en-ID" sz="1600" b="0" kern="0" dirty="0" err="1"/>
              <a:t>teknologi</a:t>
            </a:r>
            <a:r>
              <a:rPr lang="en-ID" sz="1600" b="0" kern="0" dirty="0"/>
              <a:t> </a:t>
            </a:r>
            <a:r>
              <a:rPr lang="en-ID" sz="1600" b="0" kern="0" dirty="0" err="1"/>
              <a:t>informasi</a:t>
            </a:r>
            <a:r>
              <a:rPr lang="en-ID" sz="1600" b="0" kern="0" dirty="0"/>
              <a:t> </a:t>
            </a:r>
            <a:r>
              <a:rPr lang="en-ID" sz="1600" b="0" kern="0" dirty="0" err="1"/>
              <a:t>baik</a:t>
            </a:r>
            <a:r>
              <a:rPr lang="en-ID" sz="1600" b="0" kern="0" dirty="0"/>
              <a:t> </a:t>
            </a:r>
            <a:r>
              <a:rPr lang="en-ID" sz="1600" b="0" kern="0" dirty="0" err="1"/>
              <a:t>atas</a:t>
            </a:r>
            <a:r>
              <a:rPr lang="en-ID" sz="1600" b="0" kern="0" dirty="0"/>
              <a:t> </a:t>
            </a:r>
            <a:r>
              <a:rPr lang="en-ID" sz="1600" b="0" kern="0" dirty="0" err="1"/>
              <a:t>struktur</a:t>
            </a:r>
            <a:r>
              <a:rPr lang="en-ID" sz="1600" b="0" kern="0" dirty="0"/>
              <a:t> </a:t>
            </a:r>
            <a:r>
              <a:rPr lang="en-ID" sz="1600" b="0" kern="0" dirty="0" err="1"/>
              <a:t>organisasi</a:t>
            </a:r>
            <a:r>
              <a:rPr lang="en-ID" sz="1600" b="0" kern="0" dirty="0"/>
              <a:t> </a:t>
            </a:r>
            <a:r>
              <a:rPr lang="en-ID" sz="1600" b="0" kern="0" dirty="0" err="1"/>
              <a:t>sistem</a:t>
            </a:r>
            <a:r>
              <a:rPr lang="en-ID" sz="1600" b="0" kern="0" dirty="0"/>
              <a:t> </a:t>
            </a:r>
            <a:r>
              <a:rPr lang="en-ID" sz="1600" b="0" kern="0" dirty="0" err="1"/>
              <a:t>informasi</a:t>
            </a:r>
            <a:r>
              <a:rPr lang="en-ID" sz="1600" b="0" kern="0" dirty="0"/>
              <a:t>, </a:t>
            </a:r>
            <a:r>
              <a:rPr lang="en-ID" sz="1600" dirty="0" err="1"/>
              <a:t>penggunaan</a:t>
            </a:r>
            <a:r>
              <a:rPr lang="en-ID" sz="1600" dirty="0"/>
              <a:t> </a:t>
            </a:r>
            <a:r>
              <a:rPr lang="en-ID" sz="1600" dirty="0" err="1"/>
              <a:t>sistem</a:t>
            </a:r>
            <a:r>
              <a:rPr lang="en-ID" sz="1600" dirty="0"/>
              <a:t> </a:t>
            </a:r>
            <a:r>
              <a:rPr lang="en-ID" sz="1600" dirty="0" err="1"/>
              <a:t>informasi</a:t>
            </a:r>
            <a:r>
              <a:rPr lang="en-ID" sz="1600" dirty="0"/>
              <a:t> yang </a:t>
            </a:r>
            <a:r>
              <a:rPr lang="en-ID" sz="1600" dirty="0" err="1"/>
              <a:t>dilengkapi</a:t>
            </a:r>
            <a:r>
              <a:rPr lang="en-ID" sz="1600" dirty="0"/>
              <a:t> </a:t>
            </a:r>
            <a:r>
              <a:rPr lang="en-ID" sz="1600" dirty="0" err="1"/>
              <a:t>dengan</a:t>
            </a:r>
            <a:r>
              <a:rPr lang="en-ID" sz="1600" dirty="0"/>
              <a:t> </a:t>
            </a:r>
            <a:r>
              <a:rPr lang="en-ID" sz="1600" dirty="0" err="1"/>
              <a:t>instruksi</a:t>
            </a:r>
            <a:r>
              <a:rPr lang="en-ID" sz="1600" dirty="0"/>
              <a:t> </a:t>
            </a:r>
            <a:r>
              <a:rPr lang="en-ID" sz="1600" dirty="0" err="1"/>
              <a:t>atau</a:t>
            </a:r>
            <a:r>
              <a:rPr lang="en-ID" sz="1600" dirty="0"/>
              <a:t> </a:t>
            </a:r>
            <a:r>
              <a:rPr lang="en-ID" sz="1600" dirty="0" err="1"/>
              <a:t>perintah</a:t>
            </a:r>
            <a:r>
              <a:rPr lang="en-ID" sz="1600" dirty="0"/>
              <a:t> </a:t>
            </a:r>
            <a:r>
              <a:rPr lang="en-ID" sz="1600" dirty="0" err="1"/>
              <a:t>kerja</a:t>
            </a:r>
            <a:r>
              <a:rPr lang="en-ID" sz="1600" dirty="0"/>
              <a:t> </a:t>
            </a:r>
            <a:r>
              <a:rPr lang="en-ID" sz="1600" dirty="0" err="1"/>
              <a:t>untuk</a:t>
            </a:r>
            <a:r>
              <a:rPr lang="en-ID" sz="1600" dirty="0"/>
              <a:t> </a:t>
            </a:r>
            <a:r>
              <a:rPr lang="en-ID" sz="1600" dirty="0" err="1"/>
              <a:t>setiap</a:t>
            </a:r>
            <a:r>
              <a:rPr lang="en-ID" sz="1600" dirty="0"/>
              <a:t> </a:t>
            </a:r>
            <a:r>
              <a:rPr lang="en-ID" sz="1600" dirty="0" err="1"/>
              <a:t>fungsi</a:t>
            </a:r>
            <a:r>
              <a:rPr lang="en-ID" sz="1600" dirty="0"/>
              <a:t>, dan </a:t>
            </a:r>
            <a:r>
              <a:rPr lang="en-ID" sz="1600" dirty="0" err="1"/>
              <a:t>manajemen</a:t>
            </a:r>
            <a:r>
              <a:rPr lang="en-ID" sz="1600" dirty="0"/>
              <a:t> </a:t>
            </a:r>
            <a:r>
              <a:rPr lang="en-ID" sz="1600" dirty="0" err="1"/>
              <a:t>pengamanan</a:t>
            </a:r>
            <a:r>
              <a:rPr lang="en-ID" sz="1600" dirty="0"/>
              <a:t> data dan </a:t>
            </a:r>
            <a:r>
              <a:rPr lang="en-ID" sz="1600" dirty="0" err="1"/>
              <a:t>manajemen</a:t>
            </a:r>
            <a:r>
              <a:rPr lang="en-ID" sz="1600" dirty="0"/>
              <a:t> </a:t>
            </a:r>
            <a:r>
              <a:rPr lang="en-ID" sz="1600" dirty="0" err="1"/>
              <a:t>insiden</a:t>
            </a:r>
            <a:r>
              <a:rPr lang="en-ID" sz="1600" dirty="0"/>
              <a:t> di BPJS Kesehatan. </a:t>
            </a:r>
            <a:r>
              <a:rPr lang="en-ID" sz="1600" dirty="0" err="1"/>
              <a:t>Dalam</a:t>
            </a:r>
            <a:r>
              <a:rPr lang="en-ID" sz="1600" dirty="0"/>
              <a:t> </a:t>
            </a:r>
            <a:r>
              <a:rPr lang="en-ID" sz="1600" dirty="0" err="1"/>
              <a:t>waktu</a:t>
            </a:r>
            <a:r>
              <a:rPr lang="en-ID" sz="1600" dirty="0"/>
              <a:t> </a:t>
            </a:r>
            <a:r>
              <a:rPr lang="en-ID" sz="1600" dirty="0" err="1"/>
              <a:t>dekat</a:t>
            </a:r>
            <a:r>
              <a:rPr lang="en-ID" sz="1600" dirty="0"/>
              <a:t>, DJSN </a:t>
            </a:r>
            <a:r>
              <a:rPr lang="en-ID" sz="1600" dirty="0" err="1"/>
              <a:t>bersama</a:t>
            </a:r>
            <a:r>
              <a:rPr lang="en-ID" sz="1600" dirty="0"/>
              <a:t> BSSN juga </a:t>
            </a:r>
            <a:r>
              <a:rPr lang="en-ID" sz="1600" dirty="0" err="1"/>
              <a:t>akan</a:t>
            </a:r>
            <a:r>
              <a:rPr lang="en-ID" sz="1600" dirty="0"/>
              <a:t> </a:t>
            </a:r>
            <a:r>
              <a:rPr lang="en-ID" sz="1600" dirty="0" err="1"/>
              <a:t>melakukan</a:t>
            </a:r>
            <a:r>
              <a:rPr lang="en-ID" sz="1600" dirty="0"/>
              <a:t> </a:t>
            </a:r>
            <a:r>
              <a:rPr lang="en-ID" sz="1600" dirty="0" err="1"/>
              <a:t>koordinasi</a:t>
            </a:r>
            <a:r>
              <a:rPr lang="en-ID" sz="1600" dirty="0"/>
              <a:t> </a:t>
            </a:r>
            <a:r>
              <a:rPr lang="en-ID" sz="1600" dirty="0" err="1"/>
              <a:t>untuk</a:t>
            </a:r>
            <a:r>
              <a:rPr lang="en-ID" sz="1600" dirty="0"/>
              <a:t> </a:t>
            </a:r>
            <a:r>
              <a:rPr lang="en-ID" sz="1600" dirty="0" err="1"/>
              <a:t>mendorong</a:t>
            </a:r>
            <a:r>
              <a:rPr lang="en-ID" sz="1600" dirty="0"/>
              <a:t> </a:t>
            </a:r>
            <a:r>
              <a:rPr lang="en-ID" sz="1600" dirty="0" err="1"/>
              <a:t>penerapan</a:t>
            </a:r>
            <a:r>
              <a:rPr lang="en-ID" sz="1600" dirty="0"/>
              <a:t> tata </a:t>
            </a:r>
            <a:r>
              <a:rPr lang="en-ID" sz="1600" dirty="0" err="1"/>
              <a:t>kelola</a:t>
            </a:r>
            <a:r>
              <a:rPr lang="en-ID" sz="1600" dirty="0"/>
              <a:t> </a:t>
            </a:r>
            <a:r>
              <a:rPr lang="en-ID" sz="1600" dirty="0" err="1"/>
              <a:t>teknologi</a:t>
            </a:r>
            <a:r>
              <a:rPr lang="en-ID" sz="1600" dirty="0"/>
              <a:t> </a:t>
            </a:r>
            <a:r>
              <a:rPr lang="en-ID" sz="1600" dirty="0" err="1"/>
              <a:t>informasi</a:t>
            </a:r>
            <a:r>
              <a:rPr lang="en-ID" sz="1600" dirty="0"/>
              <a:t> </a:t>
            </a:r>
            <a:r>
              <a:rPr lang="en-ID" sz="1600" dirty="0" err="1"/>
              <a:t>sebagaimana</a:t>
            </a:r>
            <a:r>
              <a:rPr lang="en-ID" sz="1600" dirty="0"/>
              <a:t> </a:t>
            </a:r>
            <a:r>
              <a:rPr lang="en-ID" sz="1600" dirty="0" err="1"/>
              <a:t>dimaksud</a:t>
            </a:r>
            <a:r>
              <a:rPr lang="en-ID" sz="1600" dirty="0"/>
              <a:t> agar </a:t>
            </a:r>
            <a:r>
              <a:rPr lang="en-ID" sz="1600" dirty="0" err="1"/>
              <a:t>lebih</a:t>
            </a:r>
            <a:r>
              <a:rPr lang="en-ID" sz="1600" dirty="0"/>
              <a:t> </a:t>
            </a:r>
            <a:r>
              <a:rPr lang="en-ID" sz="1600" dirty="0" err="1"/>
              <a:t>aman</a:t>
            </a:r>
            <a:r>
              <a:rPr lang="en-ID" sz="1600" dirty="0"/>
              <a:t> dan </a:t>
            </a:r>
            <a:r>
              <a:rPr lang="en-ID" sz="1600" dirty="0" err="1"/>
              <a:t>dilaksanakan</a:t>
            </a:r>
            <a:r>
              <a:rPr lang="en-ID" sz="1600" dirty="0"/>
              <a:t> </a:t>
            </a:r>
            <a:r>
              <a:rPr lang="en-ID" sz="1600" dirty="0" err="1"/>
              <a:t>sesuai</a:t>
            </a:r>
            <a:r>
              <a:rPr lang="en-ID" sz="1600" dirty="0"/>
              <a:t> </a:t>
            </a:r>
            <a:r>
              <a:rPr lang="en-ID" sz="1600" dirty="0" err="1"/>
              <a:t>dengan</a:t>
            </a:r>
            <a:r>
              <a:rPr lang="en-ID" sz="1600" dirty="0"/>
              <a:t> </a:t>
            </a:r>
            <a:r>
              <a:rPr lang="en-ID" sz="1600" dirty="0" err="1"/>
              <a:t>ketentuan</a:t>
            </a:r>
            <a:r>
              <a:rPr lang="en-ID" sz="1600" dirty="0"/>
              <a:t> </a:t>
            </a:r>
            <a:r>
              <a:rPr lang="en-ID" sz="1600" dirty="0" err="1"/>
              <a:t>peraturan</a:t>
            </a:r>
            <a:r>
              <a:rPr lang="en-ID" sz="1600" dirty="0"/>
              <a:t> </a:t>
            </a:r>
            <a:r>
              <a:rPr lang="en-ID" sz="1600" dirty="0" err="1"/>
              <a:t>perundang-undangan</a:t>
            </a:r>
            <a:r>
              <a:rPr lang="en-ID" sz="1600" dirty="0"/>
              <a:t> di </a:t>
            </a:r>
            <a:r>
              <a:rPr lang="en-ID" sz="1600" dirty="0" err="1"/>
              <a:t>bidang</a:t>
            </a:r>
            <a:r>
              <a:rPr lang="en-ID" sz="1600" dirty="0"/>
              <a:t> </a:t>
            </a:r>
            <a:r>
              <a:rPr lang="en-ID" sz="1600" dirty="0" err="1"/>
              <a:t>informasi</a:t>
            </a:r>
            <a:r>
              <a:rPr lang="en-ID" sz="1600" dirty="0"/>
              <a:t> dan </a:t>
            </a:r>
            <a:r>
              <a:rPr lang="en-ID" sz="1600" dirty="0" err="1"/>
              <a:t>transaksi</a:t>
            </a:r>
            <a:r>
              <a:rPr lang="en-ID" sz="1600" dirty="0"/>
              <a:t> </a:t>
            </a:r>
            <a:r>
              <a:rPr lang="en-ID" sz="1600" dirty="0" err="1"/>
              <a:t>elektronik</a:t>
            </a:r>
            <a:r>
              <a:rPr lang="en-ID" sz="1600" dirty="0"/>
              <a:t>.</a:t>
            </a:r>
          </a:p>
        </p:txBody>
      </p:sp>
      <p:sp>
        <p:nvSpPr>
          <p:cNvPr id="14" name="TextBox 13">
            <a:extLst>
              <a:ext uri="{FF2B5EF4-FFF2-40B4-BE49-F238E27FC236}">
                <a16:creationId xmlns:a16="http://schemas.microsoft.com/office/drawing/2014/main" id="{DB8324E2-9B21-4818-B705-A794DC4CC583}"/>
              </a:ext>
            </a:extLst>
          </p:cNvPr>
          <p:cNvSpPr txBox="1"/>
          <p:nvPr/>
        </p:nvSpPr>
        <p:spPr>
          <a:xfrm>
            <a:off x="250508" y="1973093"/>
            <a:ext cx="983932" cy="477054"/>
          </a:xfrm>
          <a:prstGeom prst="rect">
            <a:avLst/>
          </a:prstGeom>
          <a:noFill/>
        </p:spPr>
        <p:txBody>
          <a:bodyPr wrap="square">
            <a:spAutoFit/>
          </a:bodyPr>
          <a:lstStyle/>
          <a:p>
            <a:r>
              <a:rPr lang="en-US" sz="2500" b="1" dirty="0">
                <a:solidFill>
                  <a:schemeClr val="bg1"/>
                </a:solidFill>
                <a:latin typeface="Verdana" panose="020B0604030504040204" pitchFamily="34" charset="0"/>
                <a:ea typeface="Verdana" panose="020B0604030504040204" pitchFamily="34" charset="0"/>
                <a:cs typeface="Verdana" panose="020B0604030504040204" pitchFamily="34" charset="0"/>
              </a:rPr>
              <a:t>01</a:t>
            </a:r>
            <a:endParaRPr lang="en-ID" sz="2500" dirty="0">
              <a:solidFill>
                <a:schemeClr val="bg1"/>
              </a:solidFill>
            </a:endParaRPr>
          </a:p>
        </p:txBody>
      </p:sp>
      <p:sp>
        <p:nvSpPr>
          <p:cNvPr id="15" name="TextBox 14">
            <a:extLst>
              <a:ext uri="{FF2B5EF4-FFF2-40B4-BE49-F238E27FC236}">
                <a16:creationId xmlns:a16="http://schemas.microsoft.com/office/drawing/2014/main" id="{86F24FCA-AC27-4985-B341-6046EA635E07}"/>
              </a:ext>
            </a:extLst>
          </p:cNvPr>
          <p:cNvSpPr txBox="1"/>
          <p:nvPr/>
        </p:nvSpPr>
        <p:spPr>
          <a:xfrm>
            <a:off x="258604" y="4199961"/>
            <a:ext cx="983932" cy="477054"/>
          </a:xfrm>
          <a:prstGeom prst="rect">
            <a:avLst/>
          </a:prstGeom>
          <a:noFill/>
        </p:spPr>
        <p:txBody>
          <a:bodyPr wrap="square">
            <a:spAutoFit/>
          </a:bodyPr>
          <a:lstStyle/>
          <a:p>
            <a:r>
              <a:rPr lang="en-US" sz="2500" b="1" dirty="0">
                <a:solidFill>
                  <a:schemeClr val="bg1"/>
                </a:solidFill>
                <a:latin typeface="Verdana" panose="020B0604030504040204" pitchFamily="34" charset="0"/>
                <a:ea typeface="Verdana" panose="020B0604030504040204" pitchFamily="34" charset="0"/>
                <a:cs typeface="Verdana" panose="020B0604030504040204" pitchFamily="34" charset="0"/>
              </a:rPr>
              <a:t>02</a:t>
            </a:r>
            <a:endParaRPr lang="en-ID" sz="2500" dirty="0">
              <a:solidFill>
                <a:schemeClr val="bg1"/>
              </a:solidFill>
            </a:endParaRPr>
          </a:p>
        </p:txBody>
      </p:sp>
      <p:sp>
        <p:nvSpPr>
          <p:cNvPr id="16" name="Holder 6">
            <a:extLst>
              <a:ext uri="{FF2B5EF4-FFF2-40B4-BE49-F238E27FC236}">
                <a16:creationId xmlns:a16="http://schemas.microsoft.com/office/drawing/2014/main" id="{61EB17B1-2009-418B-90C6-49F2875BABA7}"/>
              </a:ext>
            </a:extLst>
          </p:cNvPr>
          <p:cNvSpPr txBox="1">
            <a:spLocks/>
          </p:cNvSpPr>
          <p:nvPr/>
        </p:nvSpPr>
        <p:spPr>
          <a:xfrm>
            <a:off x="11138268" y="6477000"/>
            <a:ext cx="748932" cy="266868"/>
          </a:xfrm>
          <a:prstGeom prst="rect">
            <a:avLst/>
          </a:prstGeom>
        </p:spPr>
        <p:txBody>
          <a:bodyPr wrap="square" lIns="0" tIns="0" rIns="0" bIns="0">
            <a:spAutoFit/>
          </a:bodyPr>
          <a:lstStyle>
            <a:defPPr>
              <a:defRPr lang="en-US"/>
            </a:defPPr>
            <a:lvl1pPr marL="0" algn="ctr" defTabSz="914400" rtl="0" eaLnBrk="1" latinLnBrk="0" hangingPunct="1">
              <a:defRPr sz="2200" b="0" i="0" kern="1200">
                <a:solidFill>
                  <a:srgbClr val="002060"/>
                </a:solidFill>
                <a:latin typeface="+mj-lt"/>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005"/>
              </a:lnSpc>
            </a:pPr>
            <a:r>
              <a:rPr lang="en-ID" dirty="0">
                <a:solidFill>
                  <a:schemeClr val="tx1"/>
                </a:solidFill>
              </a:rPr>
              <a:t>- </a:t>
            </a:r>
            <a:fld id="{81D60167-4931-47E6-BA6A-407CBD079E47}" type="slidenum">
              <a:rPr lang="en-ID" smtClean="0">
                <a:solidFill>
                  <a:schemeClr val="tx1"/>
                </a:solidFill>
              </a:rPr>
              <a:pPr marL="38100">
                <a:lnSpc>
                  <a:spcPts val="2005"/>
                </a:lnSpc>
              </a:pPr>
              <a:t>13</a:t>
            </a:fld>
            <a:r>
              <a:rPr lang="en-ID" dirty="0">
                <a:solidFill>
                  <a:schemeClr val="tx1"/>
                </a:solidFill>
              </a:rPr>
              <a:t> - </a:t>
            </a:r>
          </a:p>
        </p:txBody>
      </p:sp>
    </p:spTree>
    <p:extLst>
      <p:ext uri="{BB962C8B-B14F-4D97-AF65-F5344CB8AC3E}">
        <p14:creationId xmlns:p14="http://schemas.microsoft.com/office/powerpoint/2010/main" val="345331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34D4732-23C6-4781-ABCF-3163C4DF4ED8}"/>
              </a:ext>
            </a:extLst>
          </p:cNvPr>
          <p:cNvSpPr/>
          <p:nvPr/>
        </p:nvSpPr>
        <p:spPr>
          <a:xfrm>
            <a:off x="369570" y="2324457"/>
            <a:ext cx="2202428" cy="1088190"/>
          </a:xfrm>
          <a:prstGeom prst="rect">
            <a:avLst/>
          </a:prstGeom>
          <a:gradFill>
            <a:gsLst>
              <a:gs pos="0">
                <a:schemeClr val="accent1">
                  <a:lumMod val="83000"/>
                </a:schemeClr>
              </a:gs>
              <a:gs pos="100000">
                <a:schemeClr val="accent1">
                  <a:lumMod val="8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6" name="Rectangle 5">
            <a:extLst>
              <a:ext uri="{FF2B5EF4-FFF2-40B4-BE49-F238E27FC236}">
                <a16:creationId xmlns:a16="http://schemas.microsoft.com/office/drawing/2014/main" id="{C942D1B0-CB64-462C-8ACC-F7D6BAB113D4}"/>
              </a:ext>
            </a:extLst>
          </p:cNvPr>
          <p:cNvSpPr/>
          <p:nvPr/>
        </p:nvSpPr>
        <p:spPr>
          <a:xfrm>
            <a:off x="990600" y="2129383"/>
            <a:ext cx="10896600" cy="2246769"/>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Isosceles Triangle 3">
            <a:extLst>
              <a:ext uri="{FF2B5EF4-FFF2-40B4-BE49-F238E27FC236}">
                <a16:creationId xmlns:a16="http://schemas.microsoft.com/office/drawing/2014/main" id="{E99CCB69-C6FB-44CF-B5AB-FC3110B87F91}"/>
              </a:ext>
            </a:extLst>
          </p:cNvPr>
          <p:cNvSpPr/>
          <p:nvPr/>
        </p:nvSpPr>
        <p:spPr>
          <a:xfrm rot="5400000">
            <a:off x="154390" y="2287763"/>
            <a:ext cx="1070443" cy="1143829"/>
          </a:xfrm>
          <a:custGeom>
            <a:avLst/>
            <a:gdLst/>
            <a:ahLst/>
            <a:cxnLst/>
            <a:rect l="l" t="t" r="r" b="b"/>
            <a:pathLst>
              <a:path w="1886866" h="2016224">
                <a:moveTo>
                  <a:pt x="943433" y="0"/>
                </a:moveTo>
                <a:lnTo>
                  <a:pt x="1886866" y="1584176"/>
                </a:lnTo>
                <a:cubicBezTo>
                  <a:pt x="1683465" y="1844743"/>
                  <a:pt x="1336825" y="2016224"/>
                  <a:pt x="943433" y="2016224"/>
                </a:cubicBezTo>
                <a:cubicBezTo>
                  <a:pt x="550041" y="2016224"/>
                  <a:pt x="203402" y="1844743"/>
                  <a:pt x="0" y="15841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8" name="TextBox 7">
            <a:extLst>
              <a:ext uri="{FF2B5EF4-FFF2-40B4-BE49-F238E27FC236}">
                <a16:creationId xmlns:a16="http://schemas.microsoft.com/office/drawing/2014/main" id="{722AE38E-7E8F-48FA-BBEA-C5D94597CBC7}"/>
              </a:ext>
            </a:extLst>
          </p:cNvPr>
          <p:cNvSpPr txBox="1"/>
          <p:nvPr/>
        </p:nvSpPr>
        <p:spPr>
          <a:xfrm>
            <a:off x="239078" y="2621150"/>
            <a:ext cx="983932" cy="477054"/>
          </a:xfrm>
          <a:prstGeom prst="rect">
            <a:avLst/>
          </a:prstGeom>
          <a:noFill/>
        </p:spPr>
        <p:txBody>
          <a:bodyPr wrap="square">
            <a:spAutoFit/>
          </a:bodyPr>
          <a:lstStyle/>
          <a:p>
            <a:r>
              <a:rPr lang="en-US" sz="2500" b="1" dirty="0">
                <a:solidFill>
                  <a:schemeClr val="bg1"/>
                </a:solidFill>
                <a:latin typeface="Verdana" panose="020B0604030504040204" pitchFamily="34" charset="0"/>
                <a:ea typeface="Verdana" panose="020B0604030504040204" pitchFamily="34" charset="0"/>
                <a:cs typeface="Verdana" panose="020B0604030504040204" pitchFamily="34" charset="0"/>
              </a:rPr>
              <a:t>03</a:t>
            </a:r>
            <a:endParaRPr lang="en-ID" sz="2500" dirty="0">
              <a:solidFill>
                <a:schemeClr val="bg1"/>
              </a:solidFill>
            </a:endParaRPr>
          </a:p>
        </p:txBody>
      </p:sp>
      <p:sp>
        <p:nvSpPr>
          <p:cNvPr id="4" name="TextBox 3">
            <a:extLst>
              <a:ext uri="{FF2B5EF4-FFF2-40B4-BE49-F238E27FC236}">
                <a16:creationId xmlns:a16="http://schemas.microsoft.com/office/drawing/2014/main" id="{38483173-076D-48CA-A0B5-481F1DF7FA27}"/>
              </a:ext>
            </a:extLst>
          </p:cNvPr>
          <p:cNvSpPr txBox="1"/>
          <p:nvPr/>
        </p:nvSpPr>
        <p:spPr>
          <a:xfrm>
            <a:off x="1382907" y="2248257"/>
            <a:ext cx="10188063" cy="1015663"/>
          </a:xfrm>
          <a:prstGeom prst="rect">
            <a:avLst/>
          </a:prstGeom>
          <a:noFill/>
        </p:spPr>
        <p:txBody>
          <a:bodyPr wrap="square" rtlCol="0">
            <a:spAutoFit/>
          </a:bodyPr>
          <a:lstStyle/>
          <a:p>
            <a:pPr algn="just"/>
            <a:r>
              <a:rPr lang="en-US" sz="2000" dirty="0">
                <a:latin typeface="Calibri" panose="020F0502020204030204" pitchFamily="34" charset="0"/>
                <a:ea typeface="Calibri" panose="020F0502020204030204" pitchFamily="34" charset="0"/>
                <a:cs typeface="Times New Roman" panose="02020603050405020304" pitchFamily="18" charset="0"/>
              </a:rPr>
              <a:t>DJSN </a:t>
            </a:r>
            <a:r>
              <a:rPr lang="en-US" sz="2000" dirty="0" err="1">
                <a:latin typeface="Calibri" panose="020F0502020204030204" pitchFamily="34" charset="0"/>
                <a:ea typeface="Calibri" panose="020F0502020204030204" pitchFamily="34" charset="0"/>
                <a:cs typeface="Times New Roman" panose="02020603050405020304" pitchFamily="18" charset="0"/>
              </a:rPr>
              <a:t>akan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melanjutkan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rapat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koordinasi</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untuk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mendorong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ID" sz="2000" dirty="0" err="1"/>
              <a:t>koordinasi</a:t>
            </a:r>
            <a:r>
              <a:rPr lang="en-ID" sz="2000" dirty="0"/>
              <a:t> </a:t>
            </a:r>
            <a:r>
              <a:rPr lang="en-ID" sz="2000" dirty="0" err="1"/>
              <a:t>antar</a:t>
            </a:r>
            <a:r>
              <a:rPr lang="en-ID" sz="2000" dirty="0"/>
              <a:t> </a:t>
            </a:r>
            <a:r>
              <a:rPr lang="en-ID" sz="2000" dirty="0" err="1"/>
              <a:t>penyelenggara</a:t>
            </a:r>
            <a:r>
              <a:rPr lang="en-ID" sz="2000" dirty="0"/>
              <a:t> </a:t>
            </a:r>
            <a:r>
              <a:rPr lang="en-ID" sz="2000" dirty="0" err="1"/>
              <a:t>jaminan</a:t>
            </a:r>
            <a:r>
              <a:rPr lang="en-ID" sz="2000" dirty="0"/>
              <a:t> </a:t>
            </a:r>
            <a:r>
              <a:rPr lang="en-ID" sz="2000" dirty="0" err="1"/>
              <a:t>untuk</a:t>
            </a:r>
            <a:r>
              <a:rPr lang="en-ID" sz="2000" dirty="0"/>
              <a:t> </a:t>
            </a:r>
            <a:r>
              <a:rPr lang="en-ID" sz="2000" dirty="0" err="1"/>
              <a:t>memberikan</a:t>
            </a:r>
            <a:r>
              <a:rPr lang="en-ID" sz="2000" dirty="0"/>
              <a:t> </a:t>
            </a:r>
            <a:r>
              <a:rPr lang="en-ID" sz="2000" dirty="0" err="1"/>
              <a:t>manfaat</a:t>
            </a:r>
            <a:r>
              <a:rPr lang="en-ID" sz="2000" dirty="0"/>
              <a:t> </a:t>
            </a:r>
            <a:r>
              <a:rPr lang="en-ID" sz="2000" dirty="0" err="1"/>
              <a:t>pelayanan</a:t>
            </a:r>
            <a:r>
              <a:rPr lang="en-ID" sz="2000" dirty="0"/>
              <a:t> </a:t>
            </a:r>
            <a:r>
              <a:rPr lang="en-ID" sz="2000" dirty="0" err="1"/>
              <a:t>kesehatan</a:t>
            </a:r>
            <a:endParaRPr lang="en-ID" sz="2000" dirty="0"/>
          </a:p>
          <a:p>
            <a:pPr marL="342900" indent="-342900" algn="just">
              <a:buFont typeface="+mj-lt"/>
              <a:buAutoNum type="arabicParenR"/>
            </a:pPr>
            <a:endParaRPr lang="en-ID" sz="2000" dirty="0"/>
          </a:p>
        </p:txBody>
      </p:sp>
      <p:sp>
        <p:nvSpPr>
          <p:cNvPr id="11" name="Title 4">
            <a:extLst>
              <a:ext uri="{FF2B5EF4-FFF2-40B4-BE49-F238E27FC236}">
                <a16:creationId xmlns:a16="http://schemas.microsoft.com/office/drawing/2014/main" id="{A86E4CD5-C6B2-4C81-9D60-2E6D61C641C1}"/>
              </a:ext>
            </a:extLst>
          </p:cNvPr>
          <p:cNvSpPr>
            <a:spLocks noGrp="1"/>
          </p:cNvSpPr>
          <p:nvPr>
            <p:ph type="title"/>
          </p:nvPr>
        </p:nvSpPr>
        <p:spPr>
          <a:xfrm>
            <a:off x="1219200" y="506874"/>
            <a:ext cx="10668000" cy="940926"/>
          </a:xfrm>
        </p:spPr>
        <p:txBody>
          <a:bodyPr/>
          <a:lstStyle/>
          <a:p>
            <a:r>
              <a:rPr lang="en-US" sz="4000" b="1" dirty="0">
                <a:solidFill>
                  <a:srgbClr val="002060"/>
                </a:solidFill>
                <a:latin typeface="Verdana" panose="020B0604030504040204" pitchFamily="34" charset="0"/>
                <a:ea typeface="Verdana" panose="020B0604030504040204" pitchFamily="34" charset="0"/>
                <a:cs typeface="Verdana" panose="020B0604030504040204" pitchFamily="34" charset="0"/>
              </a:rPr>
              <a:t>TINDAK LANJUT DJSN</a:t>
            </a:r>
            <a:endParaRPr lang="en-ID" dirty="0">
              <a:solidFill>
                <a:srgbClr val="002060"/>
              </a:solidFill>
            </a:endParaRPr>
          </a:p>
        </p:txBody>
      </p:sp>
      <p:sp>
        <p:nvSpPr>
          <p:cNvPr id="12" name="Holder 6">
            <a:extLst>
              <a:ext uri="{FF2B5EF4-FFF2-40B4-BE49-F238E27FC236}">
                <a16:creationId xmlns:a16="http://schemas.microsoft.com/office/drawing/2014/main" id="{0CC9A28F-E636-42EA-A214-F16921CA7EC7}"/>
              </a:ext>
            </a:extLst>
          </p:cNvPr>
          <p:cNvSpPr txBox="1">
            <a:spLocks/>
          </p:cNvSpPr>
          <p:nvPr/>
        </p:nvSpPr>
        <p:spPr>
          <a:xfrm>
            <a:off x="11138268" y="6477000"/>
            <a:ext cx="748932" cy="266868"/>
          </a:xfrm>
          <a:prstGeom prst="rect">
            <a:avLst/>
          </a:prstGeom>
        </p:spPr>
        <p:txBody>
          <a:bodyPr wrap="square" lIns="0" tIns="0" rIns="0" bIns="0">
            <a:spAutoFit/>
          </a:bodyPr>
          <a:lstStyle>
            <a:defPPr>
              <a:defRPr lang="en-US"/>
            </a:defPPr>
            <a:lvl1pPr marL="0" algn="ctr" defTabSz="914400" rtl="0" eaLnBrk="1" latinLnBrk="0" hangingPunct="1">
              <a:defRPr sz="2200" b="0" i="0" kern="1200">
                <a:solidFill>
                  <a:srgbClr val="002060"/>
                </a:solidFill>
                <a:latin typeface="+mj-lt"/>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005"/>
              </a:lnSpc>
            </a:pPr>
            <a:r>
              <a:rPr lang="en-ID" dirty="0">
                <a:solidFill>
                  <a:schemeClr val="tx1"/>
                </a:solidFill>
              </a:rPr>
              <a:t>- </a:t>
            </a:r>
            <a:fld id="{81D60167-4931-47E6-BA6A-407CBD079E47}" type="slidenum">
              <a:rPr lang="en-ID" smtClean="0">
                <a:solidFill>
                  <a:schemeClr val="tx1"/>
                </a:solidFill>
              </a:rPr>
              <a:pPr marL="38100">
                <a:lnSpc>
                  <a:spcPts val="2005"/>
                </a:lnSpc>
              </a:pPr>
              <a:t>14</a:t>
            </a:fld>
            <a:r>
              <a:rPr lang="en-ID" dirty="0">
                <a:solidFill>
                  <a:schemeClr val="tx1"/>
                </a:solidFill>
              </a:rPr>
              <a:t> - </a:t>
            </a:r>
          </a:p>
        </p:txBody>
      </p:sp>
    </p:spTree>
    <p:extLst>
      <p:ext uri="{BB962C8B-B14F-4D97-AF65-F5344CB8AC3E}">
        <p14:creationId xmlns:p14="http://schemas.microsoft.com/office/powerpoint/2010/main" val="214840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590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43800" y="2081530"/>
            <a:ext cx="4529329" cy="2947670"/>
            <a:chOff x="7662671" y="1962911"/>
            <a:chExt cx="4340860" cy="2947670"/>
          </a:xfrm>
        </p:grpSpPr>
        <p:sp>
          <p:nvSpPr>
            <p:cNvPr id="3" name="object 3"/>
            <p:cNvSpPr/>
            <p:nvPr/>
          </p:nvSpPr>
          <p:spPr>
            <a:xfrm>
              <a:off x="7662671" y="1962911"/>
              <a:ext cx="4340352" cy="293217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1443715" y="4497323"/>
              <a:ext cx="402590" cy="399415"/>
            </a:xfrm>
            <a:custGeom>
              <a:avLst/>
              <a:gdLst/>
              <a:ahLst/>
              <a:cxnLst/>
              <a:rect l="l" t="t" r="r" b="b"/>
              <a:pathLst>
                <a:path w="402590" h="399414">
                  <a:moveTo>
                    <a:pt x="0" y="199644"/>
                  </a:moveTo>
                  <a:lnTo>
                    <a:pt x="5311" y="153875"/>
                  </a:lnTo>
                  <a:lnTo>
                    <a:pt x="20442" y="111856"/>
                  </a:lnTo>
                  <a:lnTo>
                    <a:pt x="44187" y="74787"/>
                  </a:lnTo>
                  <a:lnTo>
                    <a:pt x="75338" y="43867"/>
                  </a:lnTo>
                  <a:lnTo>
                    <a:pt x="112689" y="20296"/>
                  </a:lnTo>
                  <a:lnTo>
                    <a:pt x="155034" y="5274"/>
                  </a:lnTo>
                  <a:lnTo>
                    <a:pt x="201167" y="0"/>
                  </a:lnTo>
                  <a:lnTo>
                    <a:pt x="247301" y="5274"/>
                  </a:lnTo>
                  <a:lnTo>
                    <a:pt x="289646" y="20296"/>
                  </a:lnTo>
                  <a:lnTo>
                    <a:pt x="326997" y="43867"/>
                  </a:lnTo>
                  <a:lnTo>
                    <a:pt x="358148" y="74787"/>
                  </a:lnTo>
                  <a:lnTo>
                    <a:pt x="381893" y="111856"/>
                  </a:lnTo>
                  <a:lnTo>
                    <a:pt x="397024" y="153875"/>
                  </a:lnTo>
                  <a:lnTo>
                    <a:pt x="402335" y="199644"/>
                  </a:lnTo>
                  <a:lnTo>
                    <a:pt x="397024" y="245412"/>
                  </a:lnTo>
                  <a:lnTo>
                    <a:pt x="381893" y="287431"/>
                  </a:lnTo>
                  <a:lnTo>
                    <a:pt x="358148" y="324500"/>
                  </a:lnTo>
                  <a:lnTo>
                    <a:pt x="326997" y="355420"/>
                  </a:lnTo>
                  <a:lnTo>
                    <a:pt x="289646" y="378991"/>
                  </a:lnTo>
                  <a:lnTo>
                    <a:pt x="247301" y="394013"/>
                  </a:lnTo>
                  <a:lnTo>
                    <a:pt x="201167" y="399288"/>
                  </a:lnTo>
                  <a:lnTo>
                    <a:pt x="155034" y="394013"/>
                  </a:lnTo>
                  <a:lnTo>
                    <a:pt x="112689" y="378991"/>
                  </a:lnTo>
                  <a:lnTo>
                    <a:pt x="75338" y="355420"/>
                  </a:lnTo>
                  <a:lnTo>
                    <a:pt x="44187" y="324500"/>
                  </a:lnTo>
                  <a:lnTo>
                    <a:pt x="20442" y="287431"/>
                  </a:lnTo>
                  <a:lnTo>
                    <a:pt x="5311" y="245412"/>
                  </a:lnTo>
                  <a:lnTo>
                    <a:pt x="0" y="199644"/>
                  </a:lnTo>
                  <a:close/>
                </a:path>
              </a:pathLst>
            </a:custGeom>
            <a:ln w="27432">
              <a:solidFill>
                <a:srgbClr val="C55A11"/>
              </a:solidFill>
            </a:ln>
          </p:spPr>
          <p:txBody>
            <a:bodyPr wrap="square" lIns="0" tIns="0" rIns="0" bIns="0" rtlCol="0"/>
            <a:lstStyle/>
            <a:p>
              <a:endParaRPr/>
            </a:p>
          </p:txBody>
        </p:sp>
      </p:grpSp>
      <p:sp>
        <p:nvSpPr>
          <p:cNvPr id="5" name="object 7"/>
          <p:cNvSpPr txBox="1"/>
          <p:nvPr/>
        </p:nvSpPr>
        <p:spPr>
          <a:xfrm>
            <a:off x="7572501" y="1273810"/>
            <a:ext cx="4340860" cy="554990"/>
          </a:xfrm>
          <a:prstGeom prst="rect">
            <a:avLst/>
          </a:prstGeom>
          <a:solidFill>
            <a:srgbClr val="6FAC46"/>
          </a:solidFill>
        </p:spPr>
        <p:txBody>
          <a:bodyPr vert="horz" wrap="square" lIns="0" tIns="42545" rIns="0" bIns="0" rtlCol="0">
            <a:spAutoFit/>
          </a:bodyPr>
          <a:lstStyle/>
          <a:p>
            <a:pPr marL="635" algn="ctr">
              <a:lnSpc>
                <a:spcPts val="1900"/>
              </a:lnSpc>
              <a:spcBef>
                <a:spcPts val="335"/>
              </a:spcBef>
            </a:pPr>
            <a:r>
              <a:rPr sz="1600" b="1" spc="-25" dirty="0">
                <a:solidFill>
                  <a:srgbClr val="FFFFFF"/>
                </a:solidFill>
                <a:latin typeface="Arial"/>
                <a:cs typeface="Arial"/>
              </a:rPr>
              <a:t>Target</a:t>
            </a:r>
            <a:r>
              <a:rPr sz="1600" b="1" spc="-20" dirty="0">
                <a:solidFill>
                  <a:srgbClr val="FFFFFF"/>
                </a:solidFill>
                <a:latin typeface="Arial"/>
                <a:cs typeface="Arial"/>
              </a:rPr>
              <a:t> </a:t>
            </a:r>
            <a:r>
              <a:rPr sz="1600" b="1" spc="-30" dirty="0">
                <a:solidFill>
                  <a:srgbClr val="FFFFFF"/>
                </a:solidFill>
                <a:latin typeface="Arial"/>
                <a:cs typeface="Arial"/>
              </a:rPr>
              <a:t>Kepesertaan</a:t>
            </a:r>
            <a:endParaRPr sz="1600">
              <a:latin typeface="Arial"/>
              <a:cs typeface="Arial"/>
            </a:endParaRPr>
          </a:p>
          <a:p>
            <a:pPr marL="5080" algn="ctr">
              <a:lnSpc>
                <a:spcPts val="1660"/>
              </a:lnSpc>
            </a:pPr>
            <a:r>
              <a:rPr sz="1400" b="1" spc="-40" dirty="0">
                <a:solidFill>
                  <a:srgbClr val="FFFFFF"/>
                </a:solidFill>
                <a:latin typeface="Arial"/>
                <a:cs typeface="Arial"/>
              </a:rPr>
              <a:t>Jaminan </a:t>
            </a:r>
            <a:r>
              <a:rPr sz="1400" b="1" spc="-45" dirty="0">
                <a:solidFill>
                  <a:srgbClr val="FFFFFF"/>
                </a:solidFill>
                <a:latin typeface="Arial"/>
                <a:cs typeface="Arial"/>
              </a:rPr>
              <a:t>Kesehatan</a:t>
            </a:r>
            <a:r>
              <a:rPr sz="1400" b="1" spc="155" dirty="0">
                <a:solidFill>
                  <a:srgbClr val="FFFFFF"/>
                </a:solidFill>
                <a:latin typeface="Arial"/>
                <a:cs typeface="Arial"/>
              </a:rPr>
              <a:t> </a:t>
            </a:r>
            <a:r>
              <a:rPr sz="1400" b="1" spc="15" dirty="0">
                <a:solidFill>
                  <a:srgbClr val="FFFFFF"/>
                </a:solidFill>
                <a:latin typeface="Arial"/>
                <a:cs typeface="Arial"/>
              </a:rPr>
              <a:t>2020-2024</a:t>
            </a:r>
            <a:endParaRPr sz="1400">
              <a:latin typeface="Arial"/>
              <a:cs typeface="Arial"/>
            </a:endParaRPr>
          </a:p>
        </p:txBody>
      </p:sp>
      <p:sp>
        <p:nvSpPr>
          <p:cNvPr id="12" name="object 14"/>
          <p:cNvSpPr txBox="1"/>
          <p:nvPr/>
        </p:nvSpPr>
        <p:spPr>
          <a:xfrm>
            <a:off x="78738" y="6008319"/>
            <a:ext cx="3835399" cy="226985"/>
          </a:xfrm>
          <a:prstGeom prst="rect">
            <a:avLst/>
          </a:prstGeom>
        </p:spPr>
        <p:txBody>
          <a:bodyPr vert="horz" wrap="square" lIns="0" tIns="11430" rIns="0" bIns="0" rtlCol="0">
            <a:spAutoFit/>
          </a:bodyPr>
          <a:lstStyle/>
          <a:p>
            <a:pPr marL="12700">
              <a:lnSpc>
                <a:spcPct val="100000"/>
              </a:lnSpc>
              <a:spcBef>
                <a:spcPts val="90"/>
              </a:spcBef>
            </a:pPr>
            <a:r>
              <a:rPr sz="1400" spc="-10" dirty="0">
                <a:latin typeface="Carlito"/>
                <a:cs typeface="Carlito"/>
              </a:rPr>
              <a:t>Sumber </a:t>
            </a:r>
            <a:r>
              <a:rPr sz="1400" spc="-5" dirty="0">
                <a:latin typeface="Carlito"/>
                <a:cs typeface="Carlito"/>
              </a:rPr>
              <a:t>: </a:t>
            </a:r>
            <a:r>
              <a:rPr sz="1400" spc="-10" dirty="0">
                <a:latin typeface="Carlito"/>
                <a:cs typeface="Carlito"/>
              </a:rPr>
              <a:t>SISMONEV DJSN, </a:t>
            </a:r>
            <a:r>
              <a:rPr sz="1400" dirty="0">
                <a:latin typeface="Carlito"/>
                <a:cs typeface="Carlito"/>
              </a:rPr>
              <a:t>APRIL</a:t>
            </a:r>
            <a:r>
              <a:rPr sz="1400" spc="15" dirty="0">
                <a:latin typeface="Carlito"/>
                <a:cs typeface="Carlito"/>
              </a:rPr>
              <a:t> </a:t>
            </a:r>
            <a:r>
              <a:rPr sz="1400" spc="-15" dirty="0">
                <a:latin typeface="Carlito"/>
                <a:cs typeface="Carlito"/>
              </a:rPr>
              <a:t>2021</a:t>
            </a:r>
            <a:endParaRPr sz="1400">
              <a:latin typeface="Carlito"/>
              <a:cs typeface="Carlito"/>
            </a:endParaRPr>
          </a:p>
        </p:txBody>
      </p:sp>
      <p:sp>
        <p:nvSpPr>
          <p:cNvPr id="13" name="object 17"/>
          <p:cNvSpPr txBox="1"/>
          <p:nvPr/>
        </p:nvSpPr>
        <p:spPr>
          <a:xfrm>
            <a:off x="674623" y="1412824"/>
            <a:ext cx="2223770"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FFFF"/>
                </a:solidFill>
                <a:latin typeface="Carlito"/>
                <a:cs typeface="Carlito"/>
              </a:rPr>
              <a:t>Cakupan Kepesertaan</a:t>
            </a:r>
            <a:r>
              <a:rPr sz="1600" b="1" spc="-55" dirty="0">
                <a:solidFill>
                  <a:srgbClr val="FFFFFF"/>
                </a:solidFill>
                <a:latin typeface="Carlito"/>
                <a:cs typeface="Carlito"/>
              </a:rPr>
              <a:t> </a:t>
            </a:r>
            <a:r>
              <a:rPr sz="1600" b="1" spc="5" dirty="0">
                <a:solidFill>
                  <a:srgbClr val="FFFFFF"/>
                </a:solidFill>
                <a:latin typeface="Carlito"/>
                <a:cs typeface="Carlito"/>
              </a:rPr>
              <a:t>JKN</a:t>
            </a:r>
            <a:endParaRPr sz="1600">
              <a:latin typeface="Carlito"/>
              <a:cs typeface="Carlito"/>
            </a:endParaRPr>
          </a:p>
        </p:txBody>
      </p:sp>
      <p:grpSp>
        <p:nvGrpSpPr>
          <p:cNvPr id="14" name="object 18"/>
          <p:cNvGrpSpPr/>
          <p:nvPr/>
        </p:nvGrpSpPr>
        <p:grpSpPr>
          <a:xfrm>
            <a:off x="153667" y="1788990"/>
            <a:ext cx="6419215" cy="4170045"/>
            <a:chOff x="9144" y="1685543"/>
            <a:chExt cx="6419215" cy="4170045"/>
          </a:xfrm>
        </p:grpSpPr>
        <p:sp>
          <p:nvSpPr>
            <p:cNvPr id="15" name="object 19"/>
            <p:cNvSpPr/>
            <p:nvPr/>
          </p:nvSpPr>
          <p:spPr>
            <a:xfrm>
              <a:off x="3471672" y="5218176"/>
              <a:ext cx="996696" cy="637032"/>
            </a:xfrm>
            <a:prstGeom prst="rect">
              <a:avLst/>
            </a:prstGeom>
            <a:blipFill>
              <a:blip r:embed="rId3" cstate="print"/>
              <a:stretch>
                <a:fillRect/>
              </a:stretch>
            </a:blipFill>
          </p:spPr>
          <p:txBody>
            <a:bodyPr wrap="square" lIns="0" tIns="0" rIns="0" bIns="0" rtlCol="0"/>
            <a:lstStyle/>
            <a:p>
              <a:endParaRPr/>
            </a:p>
          </p:txBody>
        </p:sp>
        <p:sp>
          <p:nvSpPr>
            <p:cNvPr id="16" name="object 20"/>
            <p:cNvSpPr/>
            <p:nvPr/>
          </p:nvSpPr>
          <p:spPr>
            <a:xfrm>
              <a:off x="4559808" y="5233416"/>
              <a:ext cx="1868424" cy="609600"/>
            </a:xfrm>
            <a:prstGeom prst="rect">
              <a:avLst/>
            </a:prstGeom>
            <a:blipFill>
              <a:blip r:embed="rId4" cstate="print"/>
              <a:stretch>
                <a:fillRect/>
              </a:stretch>
            </a:blipFill>
          </p:spPr>
          <p:txBody>
            <a:bodyPr wrap="square" lIns="0" tIns="0" rIns="0" bIns="0" rtlCol="0"/>
            <a:lstStyle/>
            <a:p>
              <a:endParaRPr/>
            </a:p>
          </p:txBody>
        </p:sp>
        <p:sp>
          <p:nvSpPr>
            <p:cNvPr id="17" name="object 21"/>
            <p:cNvSpPr/>
            <p:nvPr/>
          </p:nvSpPr>
          <p:spPr>
            <a:xfrm>
              <a:off x="146304" y="5209032"/>
              <a:ext cx="2026920" cy="633984"/>
            </a:xfrm>
            <a:prstGeom prst="rect">
              <a:avLst/>
            </a:prstGeom>
            <a:blipFill>
              <a:blip r:embed="rId5" cstate="print"/>
              <a:stretch>
                <a:fillRect/>
              </a:stretch>
            </a:blipFill>
          </p:spPr>
          <p:txBody>
            <a:bodyPr wrap="square" lIns="0" tIns="0" rIns="0" bIns="0" rtlCol="0"/>
            <a:lstStyle/>
            <a:p>
              <a:endParaRPr/>
            </a:p>
          </p:txBody>
        </p:sp>
        <p:sp>
          <p:nvSpPr>
            <p:cNvPr id="18" name="object 22"/>
            <p:cNvSpPr/>
            <p:nvPr/>
          </p:nvSpPr>
          <p:spPr>
            <a:xfrm>
              <a:off x="2304288" y="5218176"/>
              <a:ext cx="1075943" cy="633984"/>
            </a:xfrm>
            <a:prstGeom prst="rect">
              <a:avLst/>
            </a:prstGeom>
            <a:blipFill>
              <a:blip r:embed="rId6" cstate="print"/>
              <a:stretch>
                <a:fillRect/>
              </a:stretch>
            </a:blipFill>
          </p:spPr>
          <p:txBody>
            <a:bodyPr wrap="square" lIns="0" tIns="0" rIns="0" bIns="0" rtlCol="0"/>
            <a:lstStyle/>
            <a:p>
              <a:endParaRPr/>
            </a:p>
          </p:txBody>
        </p:sp>
        <p:sp>
          <p:nvSpPr>
            <p:cNvPr id="19" name="object 23"/>
            <p:cNvSpPr/>
            <p:nvPr/>
          </p:nvSpPr>
          <p:spPr>
            <a:xfrm>
              <a:off x="9144" y="1685543"/>
              <a:ext cx="3760470" cy="3742182"/>
            </a:xfrm>
            <a:prstGeom prst="rect">
              <a:avLst/>
            </a:prstGeom>
            <a:blipFill>
              <a:blip r:embed="rId7" cstate="print"/>
              <a:stretch>
                <a:fillRect/>
              </a:stretch>
            </a:blipFill>
          </p:spPr>
          <p:txBody>
            <a:bodyPr wrap="square" lIns="0" tIns="0" rIns="0" bIns="0" rtlCol="0"/>
            <a:lstStyle/>
            <a:p>
              <a:endParaRPr/>
            </a:p>
          </p:txBody>
        </p:sp>
        <p:sp>
          <p:nvSpPr>
            <p:cNvPr id="20" name="object 24"/>
            <p:cNvSpPr/>
            <p:nvPr/>
          </p:nvSpPr>
          <p:spPr>
            <a:xfrm>
              <a:off x="207264" y="1883664"/>
              <a:ext cx="3188208" cy="3169920"/>
            </a:xfrm>
            <a:prstGeom prst="rect">
              <a:avLst/>
            </a:prstGeom>
            <a:blipFill>
              <a:blip r:embed="rId8" cstate="print"/>
              <a:stretch>
                <a:fillRect/>
              </a:stretch>
            </a:blipFill>
          </p:spPr>
          <p:txBody>
            <a:bodyPr wrap="square" lIns="0" tIns="0" rIns="0" bIns="0" rtlCol="0"/>
            <a:lstStyle/>
            <a:p>
              <a:endParaRPr/>
            </a:p>
          </p:txBody>
        </p:sp>
      </p:grpSp>
      <p:sp>
        <p:nvSpPr>
          <p:cNvPr id="21" name="object 17"/>
          <p:cNvSpPr txBox="1"/>
          <p:nvPr/>
        </p:nvSpPr>
        <p:spPr>
          <a:xfrm>
            <a:off x="827023" y="1565224"/>
            <a:ext cx="2223770"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FFFF"/>
                </a:solidFill>
                <a:latin typeface="Carlito"/>
                <a:cs typeface="Carlito"/>
              </a:rPr>
              <a:t>Cakupan Kepesertaan</a:t>
            </a:r>
            <a:r>
              <a:rPr sz="1600" b="1" spc="-55" dirty="0">
                <a:solidFill>
                  <a:srgbClr val="FFFFFF"/>
                </a:solidFill>
                <a:latin typeface="Carlito"/>
                <a:cs typeface="Carlito"/>
              </a:rPr>
              <a:t> </a:t>
            </a:r>
            <a:r>
              <a:rPr sz="1600" b="1" spc="5" dirty="0">
                <a:solidFill>
                  <a:srgbClr val="FFFFFF"/>
                </a:solidFill>
                <a:latin typeface="Carlito"/>
                <a:cs typeface="Carlito"/>
              </a:rPr>
              <a:t>JKN</a:t>
            </a:r>
            <a:endParaRPr sz="1600" dirty="0">
              <a:latin typeface="Carlito"/>
              <a:cs typeface="Carlito"/>
            </a:endParaRPr>
          </a:p>
        </p:txBody>
      </p:sp>
      <p:sp>
        <p:nvSpPr>
          <p:cNvPr id="23" name="object 13"/>
          <p:cNvSpPr/>
          <p:nvPr/>
        </p:nvSpPr>
        <p:spPr>
          <a:xfrm>
            <a:off x="135285" y="1498743"/>
            <a:ext cx="3496056" cy="368767"/>
          </a:xfrm>
          <a:custGeom>
            <a:avLst/>
            <a:gdLst/>
            <a:ahLst/>
            <a:cxnLst/>
            <a:rect l="l" t="t" r="r" b="b"/>
            <a:pathLst>
              <a:path w="3368040" h="338455">
                <a:moveTo>
                  <a:pt x="3368040" y="0"/>
                </a:moveTo>
                <a:lnTo>
                  <a:pt x="0" y="0"/>
                </a:lnTo>
                <a:lnTo>
                  <a:pt x="0" y="338327"/>
                </a:lnTo>
                <a:lnTo>
                  <a:pt x="3368040" y="338327"/>
                </a:lnTo>
                <a:lnTo>
                  <a:pt x="3368040" y="0"/>
                </a:lnTo>
                <a:close/>
              </a:path>
            </a:pathLst>
          </a:custGeom>
          <a:solidFill>
            <a:srgbClr val="6FAC46"/>
          </a:solidFill>
        </p:spPr>
        <p:txBody>
          <a:bodyPr wrap="square" lIns="0" tIns="0" rIns="0" bIns="0" rtlCol="0"/>
          <a:lstStyle/>
          <a:p>
            <a:r>
              <a:rPr lang="en-US" sz="1400" b="1" dirty="0">
                <a:solidFill>
                  <a:schemeClr val="bg1"/>
                </a:solidFill>
                <a:latin typeface="Verdana" charset="0"/>
                <a:ea typeface="Verdana" charset="0"/>
                <a:cs typeface="Verdana" charset="0"/>
              </a:rPr>
              <a:t>       </a:t>
            </a:r>
            <a:r>
              <a:rPr lang="en-US" sz="1400" b="1" dirty="0" err="1">
                <a:solidFill>
                  <a:schemeClr val="bg1"/>
                </a:solidFill>
                <a:latin typeface="Verdana" charset="0"/>
                <a:ea typeface="Verdana" charset="0"/>
                <a:cs typeface="Verdana" charset="0"/>
              </a:rPr>
              <a:t>Cakupan</a:t>
            </a:r>
            <a:r>
              <a:rPr lang="en-US" sz="1400" b="1" dirty="0">
                <a:solidFill>
                  <a:schemeClr val="bg1"/>
                </a:solidFill>
                <a:latin typeface="Verdana" charset="0"/>
                <a:ea typeface="Verdana" charset="0"/>
                <a:cs typeface="Verdana" charset="0"/>
              </a:rPr>
              <a:t> </a:t>
            </a:r>
            <a:r>
              <a:rPr lang="en-US" sz="1400" b="1" dirty="0" err="1">
                <a:solidFill>
                  <a:schemeClr val="bg1"/>
                </a:solidFill>
                <a:latin typeface="Verdana" charset="0"/>
                <a:ea typeface="Verdana" charset="0"/>
                <a:cs typeface="Verdana" charset="0"/>
              </a:rPr>
              <a:t>Kepesertaan</a:t>
            </a:r>
            <a:r>
              <a:rPr lang="en-US" sz="1400" b="1" dirty="0">
                <a:solidFill>
                  <a:schemeClr val="bg1"/>
                </a:solidFill>
                <a:latin typeface="Verdana" charset="0"/>
                <a:ea typeface="Verdana" charset="0"/>
                <a:cs typeface="Verdana" charset="0"/>
              </a:rPr>
              <a:t> JKN</a:t>
            </a:r>
            <a:endParaRPr sz="1400" b="1" dirty="0">
              <a:solidFill>
                <a:schemeClr val="bg1"/>
              </a:solidFill>
              <a:latin typeface="Verdana" charset="0"/>
              <a:ea typeface="Verdana" charset="0"/>
              <a:cs typeface="Verdana" charset="0"/>
            </a:endParaRPr>
          </a:p>
        </p:txBody>
      </p:sp>
      <p:sp>
        <p:nvSpPr>
          <p:cNvPr id="24" name="TextBox 23"/>
          <p:cNvSpPr txBox="1"/>
          <p:nvPr/>
        </p:nvSpPr>
        <p:spPr>
          <a:xfrm>
            <a:off x="1423350" y="217258"/>
            <a:ext cx="10768650" cy="769441"/>
          </a:xfrm>
          <a:prstGeom prst="rect">
            <a:avLst/>
          </a:prstGeom>
          <a:noFill/>
        </p:spPr>
        <p:txBody>
          <a:bodyPr wrap="square" rtlCol="0">
            <a:spAutoFit/>
          </a:bodyPr>
          <a:lstStyle/>
          <a:p>
            <a:r>
              <a:rPr lang="en-US" sz="4400" b="1"/>
              <a:t>KEPESERTAAN JKN BERSIFAT WAJIB SEMESTA</a:t>
            </a:r>
          </a:p>
        </p:txBody>
      </p:sp>
      <p:sp>
        <p:nvSpPr>
          <p:cNvPr id="26" name="Slide Number Placeholder 25"/>
          <p:cNvSpPr>
            <a:spLocks noGrp="1"/>
          </p:cNvSpPr>
          <p:nvPr>
            <p:ph type="sldNum" sz="quarter" idx="12"/>
          </p:nvPr>
        </p:nvSpPr>
        <p:spPr/>
        <p:txBody>
          <a:bodyPr/>
          <a:lstStyle/>
          <a:p>
            <a:fld id="{B430E981-6BF9-472D-A79E-138F2BE7C100}" type="slidenum">
              <a:rPr lang="en-US" smtClean="0"/>
              <a:pPr/>
              <a:t>16</a:t>
            </a:fld>
            <a:endParaRPr lang="en-US" dirty="0"/>
          </a:p>
        </p:txBody>
      </p:sp>
      <p:graphicFrame>
        <p:nvGraphicFramePr>
          <p:cNvPr id="27" name="Chart 26"/>
          <p:cNvGraphicFramePr/>
          <p:nvPr/>
        </p:nvGraphicFramePr>
        <p:xfrm>
          <a:off x="3822089" y="1788991"/>
          <a:ext cx="3569311" cy="2826952"/>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44100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3"/>
          <p:cNvSpPr/>
          <p:nvPr/>
        </p:nvSpPr>
        <p:spPr>
          <a:xfrm>
            <a:off x="5876545" y="1265653"/>
            <a:ext cx="5934456" cy="804671"/>
          </a:xfrm>
          <a:prstGeom prst="rect">
            <a:avLst/>
          </a:prstGeom>
          <a:blipFill>
            <a:blip r:embed="rId2" cstate="print"/>
            <a:stretch>
              <a:fillRect/>
            </a:stretch>
          </a:blipFill>
        </p:spPr>
        <p:txBody>
          <a:bodyPr wrap="square" lIns="0" tIns="0" rIns="0" bIns="0" rtlCol="0"/>
          <a:lstStyle/>
          <a:p>
            <a:endParaRPr/>
          </a:p>
        </p:txBody>
      </p:sp>
      <p:graphicFrame>
        <p:nvGraphicFramePr>
          <p:cNvPr id="8" name="object 4"/>
          <p:cNvGraphicFramePr>
            <a:graphicFrameLocks noGrp="1"/>
          </p:cNvGraphicFramePr>
          <p:nvPr>
            <p:extLst>
              <p:ext uri="{D42A27DB-BD31-4B8C-83A1-F6EECF244321}">
                <p14:modId xmlns:p14="http://schemas.microsoft.com/office/powerpoint/2010/main" val="736082729"/>
              </p:ext>
            </p:extLst>
          </p:nvPr>
        </p:nvGraphicFramePr>
        <p:xfrm>
          <a:off x="5876544" y="1066799"/>
          <a:ext cx="5934456" cy="5550339"/>
        </p:xfrm>
        <a:graphic>
          <a:graphicData uri="http://schemas.openxmlformats.org/drawingml/2006/table">
            <a:tbl>
              <a:tblPr firstRow="1" bandRow="1">
                <a:tableStyleId>{2D5ABB26-0587-4C30-8999-92F81FD0307C}</a:tableStyleId>
              </a:tblPr>
              <a:tblGrid>
                <a:gridCol w="5934456">
                  <a:extLst>
                    <a:ext uri="{9D8B030D-6E8A-4147-A177-3AD203B41FA5}">
                      <a16:colId xmlns:a16="http://schemas.microsoft.com/office/drawing/2014/main" val="20000"/>
                    </a:ext>
                  </a:extLst>
                </a:gridCol>
              </a:tblGrid>
              <a:tr h="1034330">
                <a:tc>
                  <a:txBody>
                    <a:bodyPr/>
                    <a:lstStyle/>
                    <a:p>
                      <a:pPr>
                        <a:lnSpc>
                          <a:spcPct val="100000"/>
                        </a:lnSpc>
                        <a:spcBef>
                          <a:spcPts val="50"/>
                        </a:spcBef>
                      </a:pPr>
                      <a:endParaRPr sz="1950" dirty="0">
                        <a:latin typeface="Times New Roman"/>
                        <a:cs typeface="Times New Roman"/>
                      </a:endParaRPr>
                    </a:p>
                    <a:p>
                      <a:pPr marL="878205" marR="344170" indent="-524510">
                        <a:lnSpc>
                          <a:spcPct val="100000"/>
                        </a:lnSpc>
                      </a:pPr>
                      <a:r>
                        <a:rPr sz="1600" spc="-10" dirty="0">
                          <a:latin typeface="Carlito"/>
                          <a:cs typeface="Carlito"/>
                        </a:rPr>
                        <a:t>dapat </a:t>
                      </a:r>
                      <a:r>
                        <a:rPr sz="1600" b="1" spc="-5" dirty="0">
                          <a:solidFill>
                            <a:srgbClr val="0D1660"/>
                          </a:solidFill>
                          <a:latin typeface="Carlito"/>
                          <a:cs typeface="Carlito"/>
                        </a:rPr>
                        <a:t>meningkatkan </a:t>
                      </a:r>
                      <a:r>
                        <a:rPr sz="1600" b="1" spc="-10" dirty="0">
                          <a:solidFill>
                            <a:srgbClr val="0D1660"/>
                          </a:solidFill>
                          <a:latin typeface="Carlito"/>
                          <a:cs typeface="Carlito"/>
                        </a:rPr>
                        <a:t>haknya </a:t>
                      </a:r>
                      <a:r>
                        <a:rPr sz="1600" spc="-5" dirty="0">
                          <a:latin typeface="Carlito"/>
                          <a:cs typeface="Carlito"/>
                        </a:rPr>
                        <a:t>dengan </a:t>
                      </a:r>
                      <a:r>
                        <a:rPr sz="1600" spc="-10" dirty="0">
                          <a:latin typeface="Carlito"/>
                          <a:cs typeface="Carlito"/>
                        </a:rPr>
                        <a:t>mengikuti </a:t>
                      </a:r>
                      <a:r>
                        <a:rPr sz="1600" b="1" dirty="0">
                          <a:solidFill>
                            <a:srgbClr val="0D1660"/>
                          </a:solidFill>
                          <a:latin typeface="Carlito"/>
                          <a:cs typeface="Carlito"/>
                        </a:rPr>
                        <a:t>asuransi </a:t>
                      </a:r>
                      <a:r>
                        <a:rPr sz="1600" b="1" spc="-10" dirty="0">
                          <a:solidFill>
                            <a:srgbClr val="0D1660"/>
                          </a:solidFill>
                          <a:latin typeface="Carlito"/>
                          <a:cs typeface="Carlito"/>
                        </a:rPr>
                        <a:t>kesehatan  </a:t>
                      </a:r>
                      <a:r>
                        <a:rPr sz="1600" b="1" dirty="0">
                          <a:solidFill>
                            <a:srgbClr val="0D1660"/>
                          </a:solidFill>
                          <a:latin typeface="Carlito"/>
                          <a:cs typeface="Carlito"/>
                        </a:rPr>
                        <a:t>tambahan</a:t>
                      </a:r>
                      <a:r>
                        <a:rPr sz="1600" dirty="0">
                          <a:latin typeface="Carlito"/>
                          <a:cs typeface="Carlito"/>
                        </a:rPr>
                        <a:t>, </a:t>
                      </a:r>
                      <a:r>
                        <a:rPr sz="1600" spc="-15" dirty="0">
                          <a:latin typeface="Carlito"/>
                          <a:cs typeface="Carlito"/>
                        </a:rPr>
                        <a:t>atau </a:t>
                      </a:r>
                      <a:r>
                        <a:rPr sz="1600" b="1" dirty="0">
                          <a:solidFill>
                            <a:srgbClr val="0D1660"/>
                          </a:solidFill>
                          <a:latin typeface="Carlito"/>
                          <a:cs typeface="Carlito"/>
                        </a:rPr>
                        <a:t>membayar sendiri </a:t>
                      </a:r>
                      <a:r>
                        <a:rPr sz="1600" spc="-10" dirty="0">
                          <a:latin typeface="Carlito"/>
                          <a:cs typeface="Carlito"/>
                        </a:rPr>
                        <a:t>selisih </a:t>
                      </a:r>
                      <a:r>
                        <a:rPr sz="1600" spc="-20" dirty="0">
                          <a:latin typeface="Carlito"/>
                          <a:cs typeface="Carlito"/>
                        </a:rPr>
                        <a:t>antara</a:t>
                      </a:r>
                      <a:r>
                        <a:rPr sz="1600" spc="-100" dirty="0">
                          <a:latin typeface="Carlito"/>
                          <a:cs typeface="Carlito"/>
                        </a:rPr>
                        <a:t> </a:t>
                      </a:r>
                      <a:r>
                        <a:rPr sz="1600" spc="-15" dirty="0">
                          <a:latin typeface="Carlito"/>
                          <a:cs typeface="Carlito"/>
                        </a:rPr>
                        <a:t>biaya</a:t>
                      </a:r>
                      <a:endParaRPr sz="1600" dirty="0">
                        <a:latin typeface="Carlito"/>
                        <a:cs typeface="Carlito"/>
                      </a:endParaRPr>
                    </a:p>
                  </a:txBody>
                  <a:tcPr marL="0" marR="0" marT="6350" marB="0">
                    <a:lnL w="6350">
                      <a:solidFill>
                        <a:srgbClr val="4471C4"/>
                      </a:solidFill>
                      <a:prstDash val="solid"/>
                    </a:lnL>
                    <a:lnR w="6350">
                      <a:solidFill>
                        <a:srgbClr val="4471C4"/>
                      </a:solidFill>
                      <a:prstDash val="solid"/>
                    </a:lnR>
                    <a:lnT w="6350">
                      <a:solidFill>
                        <a:srgbClr val="4471C4"/>
                      </a:solidFill>
                      <a:prstDash val="solid"/>
                    </a:lnT>
                    <a:lnB w="6350">
                      <a:solidFill>
                        <a:srgbClr val="4471C4"/>
                      </a:solidFill>
                      <a:prstDash val="solid"/>
                    </a:lnB>
                  </a:tcPr>
                </a:tc>
                <a:extLst>
                  <a:ext uri="{0D108BD9-81ED-4DB2-BD59-A6C34878D82A}">
                    <a16:rowId xmlns:a16="http://schemas.microsoft.com/office/drawing/2014/main" val="10000"/>
                  </a:ext>
                </a:extLst>
              </a:tr>
              <a:tr h="794466">
                <a:tc>
                  <a:txBody>
                    <a:bodyPr/>
                    <a:lstStyle/>
                    <a:p>
                      <a:pPr marL="601345" marR="536575" indent="-55244">
                        <a:lnSpc>
                          <a:spcPct val="100000"/>
                        </a:lnSpc>
                        <a:spcBef>
                          <a:spcPts val="1220"/>
                        </a:spcBef>
                      </a:pPr>
                      <a:r>
                        <a:rPr sz="1400" spc="-20" dirty="0">
                          <a:latin typeface="Carlito"/>
                          <a:cs typeface="Carlito"/>
                        </a:rPr>
                        <a:t>biaya </a:t>
                      </a:r>
                      <a:r>
                        <a:rPr sz="1400" spc="-15" dirty="0">
                          <a:latin typeface="Carlito"/>
                          <a:cs typeface="Carlito"/>
                        </a:rPr>
                        <a:t>akibat peningkatan pelayanan </a:t>
                      </a:r>
                      <a:r>
                        <a:rPr sz="1400" b="1" spc="-10" dirty="0">
                          <a:solidFill>
                            <a:srgbClr val="0D1660"/>
                          </a:solidFill>
                          <a:latin typeface="Carlito"/>
                          <a:cs typeface="Carlito"/>
                        </a:rPr>
                        <a:t>dapat </a:t>
                      </a:r>
                      <a:r>
                        <a:rPr sz="1400" b="1" spc="-15" dirty="0">
                          <a:solidFill>
                            <a:srgbClr val="0D1660"/>
                          </a:solidFill>
                          <a:latin typeface="Carlito"/>
                          <a:cs typeface="Carlito"/>
                        </a:rPr>
                        <a:t>dibayar </a:t>
                      </a:r>
                      <a:r>
                        <a:rPr sz="1400" spc="-10" dirty="0">
                          <a:latin typeface="Carlito"/>
                          <a:cs typeface="Carlito"/>
                        </a:rPr>
                        <a:t>oleh: a)</a:t>
                      </a:r>
                      <a:r>
                        <a:rPr sz="1400" b="1" spc="-10" dirty="0">
                          <a:solidFill>
                            <a:srgbClr val="0D1660"/>
                          </a:solidFill>
                          <a:latin typeface="Carlito"/>
                          <a:cs typeface="Carlito"/>
                        </a:rPr>
                        <a:t>Peserta </a:t>
                      </a:r>
                      <a:r>
                        <a:rPr sz="1400" b="1" spc="-15" dirty="0">
                          <a:solidFill>
                            <a:srgbClr val="0D1660"/>
                          </a:solidFill>
                          <a:latin typeface="Carlito"/>
                          <a:cs typeface="Carlito"/>
                        </a:rPr>
                        <a:t>yang  </a:t>
                      </a:r>
                      <a:r>
                        <a:rPr sz="1400" b="1" spc="-10" dirty="0">
                          <a:solidFill>
                            <a:srgbClr val="0D1660"/>
                          </a:solidFill>
                          <a:latin typeface="Carlito"/>
                          <a:cs typeface="Carlito"/>
                        </a:rPr>
                        <a:t>bersangkutan</a:t>
                      </a:r>
                      <a:r>
                        <a:rPr sz="1400" spc="-10" dirty="0">
                          <a:latin typeface="Carlito"/>
                          <a:cs typeface="Carlito"/>
                        </a:rPr>
                        <a:t>; b)</a:t>
                      </a:r>
                      <a:r>
                        <a:rPr sz="1400" b="1" spc="-10" dirty="0">
                          <a:solidFill>
                            <a:srgbClr val="0D1660"/>
                          </a:solidFill>
                          <a:latin typeface="Carlito"/>
                          <a:cs typeface="Carlito"/>
                        </a:rPr>
                        <a:t>Pemberi </a:t>
                      </a:r>
                      <a:r>
                        <a:rPr sz="1400" b="1" spc="-5" dirty="0">
                          <a:solidFill>
                            <a:srgbClr val="0D1660"/>
                          </a:solidFill>
                          <a:latin typeface="Carlito"/>
                          <a:cs typeface="Carlito"/>
                        </a:rPr>
                        <a:t>Kerja</a:t>
                      </a:r>
                      <a:r>
                        <a:rPr sz="1400" spc="-5" dirty="0">
                          <a:latin typeface="Carlito"/>
                          <a:cs typeface="Carlito"/>
                        </a:rPr>
                        <a:t>; </a:t>
                      </a:r>
                      <a:r>
                        <a:rPr sz="1400" spc="-20" dirty="0">
                          <a:latin typeface="Carlito"/>
                          <a:cs typeface="Carlito"/>
                        </a:rPr>
                        <a:t>atau </a:t>
                      </a:r>
                      <a:r>
                        <a:rPr sz="1400" spc="-5" dirty="0">
                          <a:latin typeface="Carlito"/>
                          <a:cs typeface="Carlito"/>
                        </a:rPr>
                        <a:t>c)</a:t>
                      </a:r>
                      <a:r>
                        <a:rPr sz="1400" b="1" spc="-5" dirty="0">
                          <a:solidFill>
                            <a:srgbClr val="0D1660"/>
                          </a:solidFill>
                          <a:latin typeface="Carlito"/>
                          <a:cs typeface="Carlito"/>
                        </a:rPr>
                        <a:t>asuransi </a:t>
                      </a:r>
                      <a:r>
                        <a:rPr sz="1400" b="1" spc="-20" dirty="0">
                          <a:solidFill>
                            <a:srgbClr val="0D1660"/>
                          </a:solidFill>
                          <a:latin typeface="Carlito"/>
                          <a:cs typeface="Carlito"/>
                        </a:rPr>
                        <a:t>kesehatan</a:t>
                      </a:r>
                      <a:r>
                        <a:rPr sz="1400" b="1" spc="185" dirty="0">
                          <a:solidFill>
                            <a:srgbClr val="0D1660"/>
                          </a:solidFill>
                          <a:latin typeface="Carlito"/>
                          <a:cs typeface="Carlito"/>
                        </a:rPr>
                        <a:t> </a:t>
                      </a:r>
                      <a:r>
                        <a:rPr sz="1400" b="1" spc="-10" dirty="0">
                          <a:solidFill>
                            <a:srgbClr val="0D1660"/>
                          </a:solidFill>
                          <a:latin typeface="Carlito"/>
                          <a:cs typeface="Carlito"/>
                        </a:rPr>
                        <a:t>tambahan</a:t>
                      </a:r>
                      <a:endParaRPr sz="1400" dirty="0">
                        <a:latin typeface="Carlito"/>
                        <a:cs typeface="Carlito"/>
                      </a:endParaRPr>
                    </a:p>
                  </a:txBody>
                  <a:tcPr marL="0" marR="0" marT="154940" marB="0">
                    <a:lnL w="6350">
                      <a:solidFill>
                        <a:srgbClr val="4471C4"/>
                      </a:solidFill>
                      <a:prstDash val="solid"/>
                    </a:lnL>
                    <a:lnR w="6350">
                      <a:solidFill>
                        <a:srgbClr val="4471C4"/>
                      </a:solidFill>
                      <a:prstDash val="solid"/>
                    </a:lnR>
                    <a:lnT w="6350">
                      <a:solidFill>
                        <a:srgbClr val="4471C4"/>
                      </a:solidFill>
                      <a:prstDash val="solid"/>
                    </a:lnT>
                    <a:lnB w="6350">
                      <a:solidFill>
                        <a:srgbClr val="4471C4"/>
                      </a:solidFill>
                      <a:prstDash val="solid"/>
                    </a:lnB>
                    <a:solidFill>
                      <a:srgbClr val="FFD966"/>
                    </a:solidFill>
                  </a:tcPr>
                </a:tc>
                <a:extLst>
                  <a:ext uri="{0D108BD9-81ED-4DB2-BD59-A6C34878D82A}">
                    <a16:rowId xmlns:a16="http://schemas.microsoft.com/office/drawing/2014/main" val="10001"/>
                  </a:ext>
                </a:extLst>
              </a:tr>
              <a:tr h="1571800">
                <a:tc>
                  <a:txBody>
                    <a:bodyPr/>
                    <a:lstStyle/>
                    <a:p>
                      <a:pPr>
                        <a:lnSpc>
                          <a:spcPct val="100000"/>
                        </a:lnSpc>
                        <a:spcBef>
                          <a:spcPts val="25"/>
                        </a:spcBef>
                      </a:pPr>
                      <a:endParaRPr sz="1900" dirty="0">
                        <a:latin typeface="Times New Roman"/>
                        <a:cs typeface="Times New Roman"/>
                      </a:endParaRPr>
                    </a:p>
                    <a:p>
                      <a:pPr marL="146685" marR="137795" algn="ctr">
                        <a:lnSpc>
                          <a:spcPct val="100000"/>
                        </a:lnSpc>
                      </a:pPr>
                      <a:r>
                        <a:rPr sz="1400" spc="-5" dirty="0">
                          <a:latin typeface="Carlito"/>
                          <a:cs typeface="Carlito"/>
                        </a:rPr>
                        <a:t>Dalam </a:t>
                      </a:r>
                      <a:r>
                        <a:rPr sz="1400" spc="-10" dirty="0">
                          <a:latin typeface="Carlito"/>
                          <a:cs typeface="Carlito"/>
                        </a:rPr>
                        <a:t>hal </a:t>
                      </a:r>
                      <a:r>
                        <a:rPr sz="1400" spc="-15" dirty="0">
                          <a:latin typeface="Carlito"/>
                          <a:cs typeface="Carlito"/>
                        </a:rPr>
                        <a:t>ruang </a:t>
                      </a:r>
                      <a:r>
                        <a:rPr sz="1400" spc="-20" dirty="0">
                          <a:latin typeface="Carlito"/>
                          <a:cs typeface="Carlito"/>
                        </a:rPr>
                        <a:t>rawat </a:t>
                      </a:r>
                      <a:r>
                        <a:rPr sz="1400" spc="-10" dirty="0">
                          <a:latin typeface="Carlito"/>
                          <a:cs typeface="Carlito"/>
                        </a:rPr>
                        <a:t>inap </a:t>
                      </a:r>
                      <a:r>
                        <a:rPr sz="1400" b="1" spc="-10" dirty="0">
                          <a:solidFill>
                            <a:srgbClr val="0D1660"/>
                          </a:solidFill>
                          <a:latin typeface="Carlito"/>
                          <a:cs typeface="Carlito"/>
                        </a:rPr>
                        <a:t>penuh</a:t>
                      </a:r>
                      <a:r>
                        <a:rPr sz="1400" spc="-10" dirty="0">
                          <a:latin typeface="Carlito"/>
                          <a:cs typeface="Carlito"/>
                        </a:rPr>
                        <a:t>, </a:t>
                      </a:r>
                      <a:r>
                        <a:rPr sz="1400" spc="-15" dirty="0">
                          <a:latin typeface="Carlito"/>
                          <a:cs typeface="Carlito"/>
                        </a:rPr>
                        <a:t>dapat </a:t>
                      </a:r>
                      <a:r>
                        <a:rPr sz="1400" spc="-20" dirty="0">
                          <a:latin typeface="Carlito"/>
                          <a:cs typeface="Carlito"/>
                        </a:rPr>
                        <a:t>dirawat </a:t>
                      </a:r>
                      <a:r>
                        <a:rPr sz="1400" spc="-15" dirty="0">
                          <a:latin typeface="Carlito"/>
                          <a:cs typeface="Carlito"/>
                        </a:rPr>
                        <a:t>di </a:t>
                      </a:r>
                      <a:r>
                        <a:rPr sz="1400" spc="-20" dirty="0">
                          <a:latin typeface="Carlito"/>
                          <a:cs typeface="Carlito"/>
                        </a:rPr>
                        <a:t>kelas </a:t>
                      </a:r>
                      <a:r>
                        <a:rPr sz="1400" spc="-10" dirty="0">
                          <a:latin typeface="Carlito"/>
                          <a:cs typeface="Carlito"/>
                        </a:rPr>
                        <a:t>satu </a:t>
                      </a:r>
                      <a:r>
                        <a:rPr sz="1400" spc="-20" dirty="0">
                          <a:latin typeface="Carlito"/>
                          <a:cs typeface="Carlito"/>
                        </a:rPr>
                        <a:t>tingkat </a:t>
                      </a:r>
                      <a:r>
                        <a:rPr sz="1400" spc="-10" dirty="0">
                          <a:latin typeface="Carlito"/>
                          <a:cs typeface="Carlito"/>
                        </a:rPr>
                        <a:t>lebih tinggi.  </a:t>
                      </a:r>
                      <a:r>
                        <a:rPr sz="1400" spc="-25" dirty="0">
                          <a:latin typeface="Carlito"/>
                          <a:cs typeface="Carlito"/>
                        </a:rPr>
                        <a:t>BPJS </a:t>
                      </a:r>
                      <a:r>
                        <a:rPr sz="1400" spc="-15" dirty="0">
                          <a:latin typeface="Carlito"/>
                          <a:cs typeface="Carlito"/>
                        </a:rPr>
                        <a:t>Kesehatan membayar </a:t>
                      </a:r>
                      <a:r>
                        <a:rPr sz="1400" spc="-5" dirty="0">
                          <a:latin typeface="Carlito"/>
                          <a:cs typeface="Carlito"/>
                        </a:rPr>
                        <a:t>sesuai </a:t>
                      </a:r>
                      <a:r>
                        <a:rPr sz="1400" spc="-20" dirty="0">
                          <a:latin typeface="Carlito"/>
                          <a:cs typeface="Carlito"/>
                        </a:rPr>
                        <a:t>haknya. </a:t>
                      </a:r>
                      <a:r>
                        <a:rPr sz="1400" spc="-5" dirty="0">
                          <a:latin typeface="Carlito"/>
                          <a:cs typeface="Carlito"/>
                        </a:rPr>
                        <a:t>(4) </a:t>
                      </a:r>
                      <a:r>
                        <a:rPr sz="1400" spc="-20" dirty="0">
                          <a:latin typeface="Carlito"/>
                          <a:cs typeface="Carlito"/>
                        </a:rPr>
                        <a:t>Perawatan </a:t>
                      </a:r>
                      <a:r>
                        <a:rPr sz="1400" spc="-10" dirty="0">
                          <a:latin typeface="Carlito"/>
                          <a:cs typeface="Carlito"/>
                        </a:rPr>
                        <a:t>satu </a:t>
                      </a:r>
                      <a:r>
                        <a:rPr sz="1400" spc="-20" dirty="0">
                          <a:latin typeface="Carlito"/>
                          <a:cs typeface="Carlito"/>
                        </a:rPr>
                        <a:t>tingkat </a:t>
                      </a:r>
                      <a:r>
                        <a:rPr sz="1400" spc="-10" dirty="0">
                          <a:latin typeface="Carlito"/>
                          <a:cs typeface="Carlito"/>
                        </a:rPr>
                        <a:t>lebih tinggi  paling lama </a:t>
                      </a:r>
                      <a:r>
                        <a:rPr sz="1400" spc="-5" dirty="0">
                          <a:latin typeface="Carlito"/>
                          <a:cs typeface="Carlito"/>
                        </a:rPr>
                        <a:t>3 </a:t>
                      </a:r>
                      <a:r>
                        <a:rPr sz="1400" spc="-10" dirty="0">
                          <a:latin typeface="Carlito"/>
                          <a:cs typeface="Carlito"/>
                        </a:rPr>
                        <a:t>hari. </a:t>
                      </a:r>
                      <a:r>
                        <a:rPr sz="1400" spc="-15" dirty="0">
                          <a:latin typeface="Carlito"/>
                          <a:cs typeface="Carlito"/>
                        </a:rPr>
                        <a:t>Jika </a:t>
                      </a:r>
                      <a:r>
                        <a:rPr sz="1400" spc="-10" dirty="0">
                          <a:latin typeface="Carlito"/>
                          <a:cs typeface="Carlito"/>
                        </a:rPr>
                        <a:t>lebih dari </a:t>
                      </a:r>
                      <a:r>
                        <a:rPr sz="1400" spc="-5" dirty="0">
                          <a:latin typeface="Carlito"/>
                          <a:cs typeface="Carlito"/>
                        </a:rPr>
                        <a:t>3 </a:t>
                      </a:r>
                      <a:r>
                        <a:rPr sz="1400" spc="-10" dirty="0">
                          <a:latin typeface="Carlito"/>
                          <a:cs typeface="Carlito"/>
                        </a:rPr>
                        <a:t>(tiga) hari, </a:t>
                      </a:r>
                      <a:r>
                        <a:rPr sz="1400" spc="-5" dirty="0">
                          <a:latin typeface="Carlito"/>
                          <a:cs typeface="Carlito"/>
                        </a:rPr>
                        <a:t>selisih </a:t>
                      </a:r>
                      <a:r>
                        <a:rPr sz="1400" spc="-20" dirty="0">
                          <a:latin typeface="Carlito"/>
                          <a:cs typeface="Carlito"/>
                        </a:rPr>
                        <a:t>biaya </a:t>
                      </a:r>
                      <a:r>
                        <a:rPr sz="1400" spc="-15" dirty="0">
                          <a:latin typeface="Carlito"/>
                          <a:cs typeface="Carlito"/>
                        </a:rPr>
                        <a:t>tanggung </a:t>
                      </a:r>
                      <a:r>
                        <a:rPr sz="1400" spc="-10" dirty="0">
                          <a:latin typeface="Carlito"/>
                          <a:cs typeface="Carlito"/>
                        </a:rPr>
                        <a:t>jawab </a:t>
                      </a:r>
                      <a:r>
                        <a:rPr sz="1400" spc="-15" dirty="0">
                          <a:latin typeface="Carlito"/>
                          <a:cs typeface="Carlito"/>
                        </a:rPr>
                        <a:t>Fasilitas  Kesehatan </a:t>
                      </a:r>
                      <a:r>
                        <a:rPr sz="1400" spc="-20" dirty="0">
                          <a:latin typeface="Carlito"/>
                          <a:cs typeface="Carlito"/>
                        </a:rPr>
                        <a:t>atau </a:t>
                      </a:r>
                      <a:r>
                        <a:rPr sz="1400" spc="-10" dirty="0">
                          <a:latin typeface="Carlito"/>
                          <a:cs typeface="Carlito"/>
                        </a:rPr>
                        <a:t>berdasarkan </a:t>
                      </a:r>
                      <a:r>
                        <a:rPr sz="1400" spc="-15" dirty="0">
                          <a:latin typeface="Carlito"/>
                          <a:cs typeface="Carlito"/>
                        </a:rPr>
                        <a:t>persetujuan </a:t>
                      </a:r>
                      <a:r>
                        <a:rPr sz="1400" spc="-10" dirty="0">
                          <a:latin typeface="Carlito"/>
                          <a:cs typeface="Carlito"/>
                        </a:rPr>
                        <a:t>pasien </a:t>
                      </a:r>
                      <a:r>
                        <a:rPr sz="1400" spc="-15" dirty="0">
                          <a:latin typeface="Carlito"/>
                          <a:cs typeface="Carlito"/>
                        </a:rPr>
                        <a:t>dapat dirujuk. Jika </a:t>
                      </a:r>
                      <a:r>
                        <a:rPr sz="1400" spc="-20" dirty="0">
                          <a:latin typeface="Carlito"/>
                          <a:cs typeface="Carlito"/>
                        </a:rPr>
                        <a:t>dirawat kelas </a:t>
                      </a:r>
                      <a:r>
                        <a:rPr sz="1400" spc="275" dirty="0">
                          <a:latin typeface="Carlito"/>
                          <a:cs typeface="Carlito"/>
                        </a:rPr>
                        <a:t> </a:t>
                      </a:r>
                      <a:r>
                        <a:rPr sz="1400" spc="-10" dirty="0">
                          <a:latin typeface="Carlito"/>
                          <a:cs typeface="Carlito"/>
                        </a:rPr>
                        <a:t>lebih</a:t>
                      </a:r>
                      <a:r>
                        <a:rPr sz="1400" spc="55" dirty="0">
                          <a:latin typeface="Carlito"/>
                          <a:cs typeface="Carlito"/>
                        </a:rPr>
                        <a:t> </a:t>
                      </a:r>
                      <a:r>
                        <a:rPr sz="1400" spc="-15" dirty="0">
                          <a:latin typeface="Carlito"/>
                          <a:cs typeface="Carlito"/>
                        </a:rPr>
                        <a:t>rendah</a:t>
                      </a:r>
                      <a:r>
                        <a:rPr sz="1400" spc="55" dirty="0">
                          <a:latin typeface="Carlito"/>
                          <a:cs typeface="Carlito"/>
                        </a:rPr>
                        <a:t> </a:t>
                      </a:r>
                      <a:r>
                        <a:rPr sz="1400" spc="-10" dirty="0">
                          <a:latin typeface="Carlito"/>
                          <a:cs typeface="Carlito"/>
                        </a:rPr>
                        <a:t>lebih</a:t>
                      </a:r>
                      <a:r>
                        <a:rPr sz="1400" spc="55" dirty="0">
                          <a:latin typeface="Carlito"/>
                          <a:cs typeface="Carlito"/>
                        </a:rPr>
                        <a:t> </a:t>
                      </a:r>
                      <a:r>
                        <a:rPr sz="1400" spc="-10" dirty="0">
                          <a:latin typeface="Carlito"/>
                          <a:cs typeface="Carlito"/>
                        </a:rPr>
                        <a:t>dari</a:t>
                      </a:r>
                      <a:r>
                        <a:rPr sz="1400" spc="10" dirty="0">
                          <a:latin typeface="Carlito"/>
                          <a:cs typeface="Carlito"/>
                        </a:rPr>
                        <a:t> </a:t>
                      </a:r>
                      <a:r>
                        <a:rPr sz="1400" spc="-5" dirty="0">
                          <a:latin typeface="Carlito"/>
                          <a:cs typeface="Carlito"/>
                        </a:rPr>
                        <a:t>3</a:t>
                      </a:r>
                      <a:r>
                        <a:rPr sz="1400" spc="10" dirty="0">
                          <a:latin typeface="Carlito"/>
                          <a:cs typeface="Carlito"/>
                        </a:rPr>
                        <a:t> </a:t>
                      </a:r>
                      <a:r>
                        <a:rPr sz="1400" spc="-10" dirty="0">
                          <a:latin typeface="Carlito"/>
                          <a:cs typeface="Carlito"/>
                        </a:rPr>
                        <a:t>hari,</a:t>
                      </a:r>
                      <a:r>
                        <a:rPr sz="1400" spc="35" dirty="0">
                          <a:latin typeface="Carlito"/>
                          <a:cs typeface="Carlito"/>
                        </a:rPr>
                        <a:t> </a:t>
                      </a:r>
                      <a:r>
                        <a:rPr sz="1400" spc="-15" dirty="0">
                          <a:latin typeface="Carlito"/>
                          <a:cs typeface="Carlito"/>
                        </a:rPr>
                        <a:t>bpjs</a:t>
                      </a:r>
                      <a:r>
                        <a:rPr sz="1400" spc="55" dirty="0">
                          <a:latin typeface="Carlito"/>
                          <a:cs typeface="Carlito"/>
                        </a:rPr>
                        <a:t> </a:t>
                      </a:r>
                      <a:r>
                        <a:rPr sz="1400" spc="-15" dirty="0">
                          <a:latin typeface="Carlito"/>
                          <a:cs typeface="Carlito"/>
                        </a:rPr>
                        <a:t>membayar</a:t>
                      </a:r>
                      <a:r>
                        <a:rPr sz="1400" spc="60" dirty="0">
                          <a:latin typeface="Carlito"/>
                          <a:cs typeface="Carlito"/>
                        </a:rPr>
                        <a:t> </a:t>
                      </a:r>
                      <a:r>
                        <a:rPr sz="1400" spc="-15" dirty="0">
                          <a:latin typeface="Carlito"/>
                          <a:cs typeface="Carlito"/>
                        </a:rPr>
                        <a:t>di</a:t>
                      </a:r>
                      <a:r>
                        <a:rPr sz="1400" spc="10" dirty="0">
                          <a:latin typeface="Carlito"/>
                          <a:cs typeface="Carlito"/>
                        </a:rPr>
                        <a:t> </a:t>
                      </a:r>
                      <a:r>
                        <a:rPr sz="1400" spc="-20" dirty="0">
                          <a:latin typeface="Carlito"/>
                          <a:cs typeface="Carlito"/>
                        </a:rPr>
                        <a:t>kelas</a:t>
                      </a:r>
                      <a:r>
                        <a:rPr sz="1400" spc="25" dirty="0">
                          <a:latin typeface="Carlito"/>
                          <a:cs typeface="Carlito"/>
                        </a:rPr>
                        <a:t> </a:t>
                      </a:r>
                      <a:r>
                        <a:rPr sz="1400" spc="-10" dirty="0">
                          <a:latin typeface="Carlito"/>
                          <a:cs typeface="Carlito"/>
                        </a:rPr>
                        <a:t>pasein</a:t>
                      </a:r>
                      <a:r>
                        <a:rPr sz="1400" spc="35" dirty="0">
                          <a:latin typeface="Carlito"/>
                          <a:cs typeface="Carlito"/>
                        </a:rPr>
                        <a:t> </a:t>
                      </a:r>
                      <a:r>
                        <a:rPr sz="1400" spc="-15" dirty="0">
                          <a:latin typeface="Carlito"/>
                          <a:cs typeface="Carlito"/>
                        </a:rPr>
                        <a:t>di</a:t>
                      </a:r>
                      <a:r>
                        <a:rPr sz="1400" spc="35" dirty="0">
                          <a:latin typeface="Carlito"/>
                          <a:cs typeface="Carlito"/>
                        </a:rPr>
                        <a:t> </a:t>
                      </a:r>
                      <a:r>
                        <a:rPr sz="1400" spc="-25" dirty="0">
                          <a:latin typeface="Carlito"/>
                          <a:cs typeface="Carlito"/>
                        </a:rPr>
                        <a:t>rawat</a:t>
                      </a:r>
                      <a:endParaRPr sz="1400" dirty="0">
                        <a:latin typeface="Carlito"/>
                        <a:cs typeface="Carlito"/>
                      </a:endParaRPr>
                    </a:p>
                  </a:txBody>
                  <a:tcPr marL="0" marR="0" marT="3175" marB="0">
                    <a:lnL w="6350">
                      <a:solidFill>
                        <a:srgbClr val="4471C4"/>
                      </a:solidFill>
                      <a:prstDash val="solid"/>
                    </a:lnL>
                    <a:lnR w="6350">
                      <a:solidFill>
                        <a:srgbClr val="4471C4"/>
                      </a:solidFill>
                      <a:prstDash val="solid"/>
                    </a:lnR>
                    <a:lnT w="6350">
                      <a:solidFill>
                        <a:srgbClr val="4471C4"/>
                      </a:solidFill>
                      <a:prstDash val="solid"/>
                    </a:lnT>
                    <a:lnB w="6350">
                      <a:solidFill>
                        <a:srgbClr val="4471C4"/>
                      </a:solidFill>
                      <a:prstDash val="solid"/>
                    </a:lnB>
                    <a:solidFill>
                      <a:srgbClr val="A9D18E"/>
                    </a:solidFill>
                  </a:tcPr>
                </a:tc>
                <a:extLst>
                  <a:ext uri="{0D108BD9-81ED-4DB2-BD59-A6C34878D82A}">
                    <a16:rowId xmlns:a16="http://schemas.microsoft.com/office/drawing/2014/main" val="10002"/>
                  </a:ext>
                </a:extLst>
              </a:tr>
              <a:tr h="953741">
                <a:tc>
                  <a:txBody>
                    <a:bodyPr/>
                    <a:lstStyle/>
                    <a:p>
                      <a:pPr>
                        <a:lnSpc>
                          <a:spcPct val="100000"/>
                        </a:lnSpc>
                        <a:spcBef>
                          <a:spcPts val="15"/>
                        </a:spcBef>
                      </a:pPr>
                      <a:endParaRPr sz="1050" dirty="0">
                        <a:latin typeface="Times New Roman"/>
                        <a:cs typeface="Times New Roman"/>
                      </a:endParaRPr>
                    </a:p>
                    <a:p>
                      <a:pPr marL="107314" marR="95250" algn="ctr">
                        <a:lnSpc>
                          <a:spcPct val="100000"/>
                        </a:lnSpc>
                      </a:pPr>
                      <a:r>
                        <a:rPr sz="1300" spc="-15" dirty="0">
                          <a:latin typeface="Carlito"/>
                          <a:cs typeface="Carlito"/>
                        </a:rPr>
                        <a:t>Untuk </a:t>
                      </a:r>
                      <a:r>
                        <a:rPr sz="1300" spc="-10" dirty="0">
                          <a:latin typeface="Carlito"/>
                          <a:cs typeface="Carlito"/>
                        </a:rPr>
                        <a:t>pasien </a:t>
                      </a:r>
                      <a:r>
                        <a:rPr sz="1300" spc="-15" dirty="0">
                          <a:latin typeface="Carlito"/>
                          <a:cs typeface="Carlito"/>
                        </a:rPr>
                        <a:t>yang </a:t>
                      </a:r>
                      <a:r>
                        <a:rPr sz="1300" spc="-10" dirty="0">
                          <a:latin typeface="Carlito"/>
                          <a:cs typeface="Carlito"/>
                        </a:rPr>
                        <a:t>melakukan pindah </a:t>
                      </a:r>
                      <a:r>
                        <a:rPr sz="1300" spc="-15" dirty="0">
                          <a:latin typeface="Carlito"/>
                          <a:cs typeface="Carlito"/>
                        </a:rPr>
                        <a:t>kelas perawatan </a:t>
                      </a:r>
                      <a:r>
                        <a:rPr sz="1300" spc="-20" dirty="0">
                          <a:latin typeface="Carlito"/>
                          <a:cs typeface="Carlito"/>
                        </a:rPr>
                        <a:t>atas </a:t>
                      </a:r>
                      <a:r>
                        <a:rPr sz="1300" spc="-10" dirty="0">
                          <a:latin typeface="Carlito"/>
                          <a:cs typeface="Carlito"/>
                        </a:rPr>
                        <a:t>permintaan sendiri dalam satu  episode </a:t>
                      </a:r>
                      <a:r>
                        <a:rPr sz="1300" spc="-15" dirty="0">
                          <a:latin typeface="Carlito"/>
                          <a:cs typeface="Carlito"/>
                        </a:rPr>
                        <a:t>perawatan </a:t>
                      </a:r>
                      <a:r>
                        <a:rPr sz="1300" spc="-20" dirty="0">
                          <a:latin typeface="Carlito"/>
                          <a:cs typeface="Carlito"/>
                        </a:rPr>
                        <a:t>hanya </a:t>
                      </a:r>
                      <a:r>
                        <a:rPr sz="1300" spc="-10" dirty="0">
                          <a:latin typeface="Carlito"/>
                          <a:cs typeface="Carlito"/>
                        </a:rPr>
                        <a:t>diperbolehkan </a:t>
                      </a:r>
                      <a:r>
                        <a:rPr sz="1300" b="1" spc="-5" dirty="0">
                          <a:solidFill>
                            <a:srgbClr val="0D1660"/>
                          </a:solidFill>
                          <a:latin typeface="Carlito"/>
                          <a:cs typeface="Carlito"/>
                        </a:rPr>
                        <a:t>satu </a:t>
                      </a:r>
                      <a:r>
                        <a:rPr sz="1300" b="1" spc="-10" dirty="0">
                          <a:solidFill>
                            <a:srgbClr val="0D1660"/>
                          </a:solidFill>
                          <a:latin typeface="Carlito"/>
                          <a:cs typeface="Carlito"/>
                        </a:rPr>
                        <a:t>kali </a:t>
                      </a:r>
                      <a:r>
                        <a:rPr sz="1300" b="1" spc="-5" dirty="0">
                          <a:solidFill>
                            <a:srgbClr val="0D1660"/>
                          </a:solidFill>
                          <a:latin typeface="Carlito"/>
                          <a:cs typeface="Carlito"/>
                        </a:rPr>
                        <a:t>pindah </a:t>
                      </a:r>
                      <a:r>
                        <a:rPr sz="1300" b="1" spc="-10" dirty="0">
                          <a:solidFill>
                            <a:srgbClr val="0D1660"/>
                          </a:solidFill>
                          <a:latin typeface="Carlito"/>
                          <a:cs typeface="Carlito"/>
                        </a:rPr>
                        <a:t>kelas </a:t>
                      </a:r>
                      <a:r>
                        <a:rPr sz="1300" spc="-15" dirty="0">
                          <a:latin typeface="Carlito"/>
                          <a:cs typeface="Carlito"/>
                        </a:rPr>
                        <a:t>perawatan. </a:t>
                      </a:r>
                      <a:r>
                        <a:rPr sz="1300" spc="-10" dirty="0">
                          <a:latin typeface="Carlito"/>
                          <a:cs typeface="Carlito"/>
                        </a:rPr>
                        <a:t>Rumah </a:t>
                      </a:r>
                      <a:r>
                        <a:rPr sz="1300" spc="-5" dirty="0">
                          <a:latin typeface="Carlito"/>
                          <a:cs typeface="Carlito"/>
                        </a:rPr>
                        <a:t>sakit  harus </a:t>
                      </a:r>
                      <a:r>
                        <a:rPr sz="1300" spc="-10" dirty="0">
                          <a:latin typeface="Carlito"/>
                          <a:cs typeface="Carlito"/>
                        </a:rPr>
                        <a:t>memberikan mengenai </a:t>
                      </a:r>
                      <a:r>
                        <a:rPr sz="1300" spc="-20" dirty="0">
                          <a:latin typeface="Carlito"/>
                          <a:cs typeface="Carlito"/>
                        </a:rPr>
                        <a:t>biaya </a:t>
                      </a:r>
                      <a:r>
                        <a:rPr sz="1300" spc="-15" dirty="0">
                          <a:latin typeface="Carlito"/>
                          <a:cs typeface="Carlito"/>
                        </a:rPr>
                        <a:t>yang </a:t>
                      </a:r>
                      <a:r>
                        <a:rPr sz="1300" spc="-5" dirty="0">
                          <a:latin typeface="Carlito"/>
                          <a:cs typeface="Carlito"/>
                        </a:rPr>
                        <a:t>harus </a:t>
                      </a:r>
                      <a:r>
                        <a:rPr sz="1300" spc="-15" dirty="0">
                          <a:latin typeface="Carlito"/>
                          <a:cs typeface="Carlito"/>
                        </a:rPr>
                        <a:t>dibayarkan </a:t>
                      </a:r>
                      <a:r>
                        <a:rPr sz="1300" spc="-10" dirty="0">
                          <a:latin typeface="Carlito"/>
                          <a:cs typeface="Carlito"/>
                        </a:rPr>
                        <a:t>akibat naik kelas. </a:t>
                      </a:r>
                      <a:r>
                        <a:rPr sz="1300" spc="-15" dirty="0">
                          <a:latin typeface="Carlito"/>
                          <a:cs typeface="Carlito"/>
                        </a:rPr>
                        <a:t>Dengan </a:t>
                      </a:r>
                      <a:r>
                        <a:rPr sz="1300" spc="-35" dirty="0">
                          <a:latin typeface="Carlito"/>
                          <a:cs typeface="Carlito"/>
                        </a:rPr>
                        <a:t>ttd  </a:t>
                      </a:r>
                      <a:r>
                        <a:rPr sz="1300" spc="-15" dirty="0">
                          <a:latin typeface="Carlito"/>
                          <a:cs typeface="Carlito"/>
                        </a:rPr>
                        <a:t>surat pernyataan </a:t>
                      </a:r>
                      <a:r>
                        <a:rPr sz="1300" spc="-5" dirty="0">
                          <a:latin typeface="Carlito"/>
                          <a:cs typeface="Carlito"/>
                        </a:rPr>
                        <a:t>dan </a:t>
                      </a:r>
                      <a:r>
                        <a:rPr sz="1300" spc="-10" dirty="0">
                          <a:latin typeface="Carlito"/>
                          <a:cs typeface="Carlito"/>
                        </a:rPr>
                        <a:t>seleisih</a:t>
                      </a:r>
                      <a:r>
                        <a:rPr sz="1300" spc="-40" dirty="0">
                          <a:latin typeface="Carlito"/>
                          <a:cs typeface="Carlito"/>
                        </a:rPr>
                        <a:t> </a:t>
                      </a:r>
                      <a:r>
                        <a:rPr sz="1300" spc="-20" dirty="0">
                          <a:latin typeface="Carlito"/>
                          <a:cs typeface="Carlito"/>
                        </a:rPr>
                        <a:t>biaya</a:t>
                      </a:r>
                      <a:endParaRPr sz="1300" dirty="0">
                        <a:latin typeface="Carlito"/>
                        <a:cs typeface="Carlito"/>
                      </a:endParaRPr>
                    </a:p>
                  </a:txBody>
                  <a:tcPr marL="0" marR="0" marT="1905" marB="0">
                    <a:lnL w="6350">
                      <a:solidFill>
                        <a:srgbClr val="4471C4"/>
                      </a:solidFill>
                      <a:prstDash val="solid"/>
                    </a:lnL>
                    <a:lnR w="6350">
                      <a:solidFill>
                        <a:srgbClr val="4471C4"/>
                      </a:solidFill>
                      <a:prstDash val="solid"/>
                    </a:lnR>
                    <a:lnT w="6350">
                      <a:solidFill>
                        <a:srgbClr val="4471C4"/>
                      </a:solidFill>
                      <a:prstDash val="solid"/>
                    </a:lnT>
                    <a:lnB w="6350">
                      <a:solidFill>
                        <a:srgbClr val="4471C4"/>
                      </a:solidFill>
                      <a:prstDash val="solid"/>
                    </a:lnB>
                    <a:solidFill>
                      <a:srgbClr val="8FAADC"/>
                    </a:solidFill>
                  </a:tcPr>
                </a:tc>
                <a:extLst>
                  <a:ext uri="{0D108BD9-81ED-4DB2-BD59-A6C34878D82A}">
                    <a16:rowId xmlns:a16="http://schemas.microsoft.com/office/drawing/2014/main" val="10003"/>
                  </a:ext>
                </a:extLst>
              </a:tr>
              <a:tr h="1192969">
                <a:tc>
                  <a:txBody>
                    <a:bodyPr/>
                    <a:lstStyle/>
                    <a:p>
                      <a:pPr>
                        <a:lnSpc>
                          <a:spcPct val="100000"/>
                        </a:lnSpc>
                      </a:pPr>
                      <a:endParaRPr sz="1400" dirty="0">
                        <a:latin typeface="Times New Roman"/>
                        <a:cs typeface="Times New Roman"/>
                      </a:endParaRPr>
                    </a:p>
                    <a:p>
                      <a:pPr marL="149860" marR="139065" algn="ctr">
                        <a:lnSpc>
                          <a:spcPct val="100000"/>
                        </a:lnSpc>
                        <a:spcBef>
                          <a:spcPts val="1000"/>
                        </a:spcBef>
                      </a:pPr>
                      <a:r>
                        <a:rPr sz="1400" spc="-20" dirty="0">
                          <a:latin typeface="Carlito"/>
                          <a:cs typeface="Carlito"/>
                        </a:rPr>
                        <a:t>Peningkatan kelas </a:t>
                      </a:r>
                      <a:r>
                        <a:rPr sz="1400" spc="-25" dirty="0">
                          <a:latin typeface="Carlito"/>
                          <a:cs typeface="Carlito"/>
                        </a:rPr>
                        <a:t>rawat hanya </a:t>
                      </a:r>
                      <a:r>
                        <a:rPr sz="1400" spc="-15" dirty="0">
                          <a:latin typeface="Carlito"/>
                          <a:cs typeface="Carlito"/>
                        </a:rPr>
                        <a:t>dapat </a:t>
                      </a:r>
                      <a:r>
                        <a:rPr sz="1400" spc="-20" dirty="0">
                          <a:latin typeface="Carlito"/>
                          <a:cs typeface="Carlito"/>
                        </a:rPr>
                        <a:t>dilakukan </a:t>
                      </a:r>
                      <a:r>
                        <a:rPr sz="1400" b="1" spc="-10" dirty="0">
                          <a:solidFill>
                            <a:srgbClr val="0D1660"/>
                          </a:solidFill>
                          <a:latin typeface="Carlito"/>
                          <a:cs typeface="Carlito"/>
                        </a:rPr>
                        <a:t>satu tingkat lebih </a:t>
                      </a:r>
                      <a:r>
                        <a:rPr sz="1400" b="1" spc="-5" dirty="0">
                          <a:solidFill>
                            <a:srgbClr val="0D1660"/>
                          </a:solidFill>
                          <a:latin typeface="Carlito"/>
                          <a:cs typeface="Carlito"/>
                        </a:rPr>
                        <a:t>tinggi. </a:t>
                      </a:r>
                      <a:r>
                        <a:rPr sz="1400" spc="-10" dirty="0">
                          <a:latin typeface="Carlito"/>
                          <a:cs typeface="Carlito"/>
                        </a:rPr>
                        <a:t>dari </a:t>
                      </a:r>
                      <a:r>
                        <a:rPr sz="1400" b="1" spc="-15" dirty="0">
                          <a:solidFill>
                            <a:srgbClr val="0D1660"/>
                          </a:solidFill>
                          <a:latin typeface="Carlito"/>
                          <a:cs typeface="Carlito"/>
                        </a:rPr>
                        <a:t>kelas  </a:t>
                      </a:r>
                      <a:r>
                        <a:rPr sz="1400" b="1" spc="-5" dirty="0">
                          <a:solidFill>
                            <a:srgbClr val="0D1660"/>
                          </a:solidFill>
                          <a:latin typeface="Carlito"/>
                          <a:cs typeface="Carlito"/>
                        </a:rPr>
                        <a:t>3 </a:t>
                      </a:r>
                      <a:r>
                        <a:rPr sz="1400" b="1" spc="-30" dirty="0">
                          <a:solidFill>
                            <a:srgbClr val="0D1660"/>
                          </a:solidFill>
                          <a:latin typeface="Carlito"/>
                          <a:cs typeface="Carlito"/>
                        </a:rPr>
                        <a:t>ke </a:t>
                      </a:r>
                      <a:r>
                        <a:rPr sz="1400" b="1" spc="-20" dirty="0">
                          <a:solidFill>
                            <a:srgbClr val="0D1660"/>
                          </a:solidFill>
                          <a:latin typeface="Carlito"/>
                          <a:cs typeface="Carlito"/>
                        </a:rPr>
                        <a:t>kelas </a:t>
                      </a:r>
                      <a:r>
                        <a:rPr sz="1400" b="1" spc="-5" dirty="0">
                          <a:solidFill>
                            <a:srgbClr val="0D1660"/>
                          </a:solidFill>
                          <a:latin typeface="Carlito"/>
                          <a:cs typeface="Carlito"/>
                        </a:rPr>
                        <a:t>2 </a:t>
                      </a:r>
                      <a:r>
                        <a:rPr sz="1400" b="1" spc="-15" dirty="0">
                          <a:solidFill>
                            <a:srgbClr val="0D1660"/>
                          </a:solidFill>
                          <a:latin typeface="Carlito"/>
                          <a:cs typeface="Carlito"/>
                        </a:rPr>
                        <a:t>atau kelas </a:t>
                      </a:r>
                      <a:r>
                        <a:rPr sz="1400" b="1" spc="-5" dirty="0">
                          <a:solidFill>
                            <a:srgbClr val="0D1660"/>
                          </a:solidFill>
                          <a:latin typeface="Carlito"/>
                          <a:cs typeface="Carlito"/>
                        </a:rPr>
                        <a:t>2 </a:t>
                      </a:r>
                      <a:r>
                        <a:rPr sz="1400" b="1" spc="-30" dirty="0">
                          <a:solidFill>
                            <a:srgbClr val="0D1660"/>
                          </a:solidFill>
                          <a:latin typeface="Carlito"/>
                          <a:cs typeface="Carlito"/>
                        </a:rPr>
                        <a:t>ke </a:t>
                      </a:r>
                      <a:r>
                        <a:rPr sz="1400" b="1" spc="-5" dirty="0">
                          <a:solidFill>
                            <a:srgbClr val="0D1660"/>
                          </a:solidFill>
                          <a:latin typeface="Carlito"/>
                          <a:cs typeface="Carlito"/>
                        </a:rPr>
                        <a:t>1 </a:t>
                      </a:r>
                      <a:r>
                        <a:rPr sz="1400" spc="-15" dirty="0">
                          <a:latin typeface="Carlito"/>
                          <a:cs typeface="Carlito"/>
                        </a:rPr>
                        <a:t>membayar </a:t>
                      </a:r>
                      <a:r>
                        <a:rPr sz="1400" b="1" spc="-10" dirty="0">
                          <a:solidFill>
                            <a:srgbClr val="0D1660"/>
                          </a:solidFill>
                          <a:latin typeface="Carlito"/>
                          <a:cs typeface="Carlito"/>
                        </a:rPr>
                        <a:t>selisih inacbgs </a:t>
                      </a:r>
                      <a:r>
                        <a:rPr sz="1400" b="1" spc="-15" dirty="0">
                          <a:solidFill>
                            <a:srgbClr val="0D1660"/>
                          </a:solidFill>
                          <a:latin typeface="Carlito"/>
                          <a:cs typeface="Carlito"/>
                        </a:rPr>
                        <a:t>kelas </a:t>
                      </a:r>
                      <a:r>
                        <a:rPr sz="1400" b="1" spc="-10" dirty="0">
                          <a:solidFill>
                            <a:srgbClr val="0D1660"/>
                          </a:solidFill>
                          <a:latin typeface="Carlito"/>
                          <a:cs typeface="Carlito"/>
                        </a:rPr>
                        <a:t>lebih </a:t>
                      </a:r>
                      <a:r>
                        <a:rPr sz="1400" b="1" spc="-5" dirty="0">
                          <a:solidFill>
                            <a:srgbClr val="0D1660"/>
                          </a:solidFill>
                          <a:latin typeface="Carlito"/>
                          <a:cs typeface="Carlito"/>
                        </a:rPr>
                        <a:t>tinggi </a:t>
                      </a:r>
                      <a:r>
                        <a:rPr sz="1400" b="1" spc="-10" dirty="0">
                          <a:solidFill>
                            <a:srgbClr val="0D1660"/>
                          </a:solidFill>
                          <a:latin typeface="Carlito"/>
                          <a:cs typeface="Carlito"/>
                        </a:rPr>
                        <a:t>dengan  </a:t>
                      </a:r>
                      <a:r>
                        <a:rPr sz="1400" b="1" spc="-15" dirty="0">
                          <a:solidFill>
                            <a:srgbClr val="0D1660"/>
                          </a:solidFill>
                          <a:latin typeface="Carlito"/>
                          <a:cs typeface="Carlito"/>
                        </a:rPr>
                        <a:t>kelas </a:t>
                      </a:r>
                      <a:r>
                        <a:rPr sz="1400" b="1" spc="-5" dirty="0">
                          <a:solidFill>
                            <a:srgbClr val="0D1660"/>
                          </a:solidFill>
                          <a:latin typeface="Carlito"/>
                          <a:cs typeface="Carlito"/>
                        </a:rPr>
                        <a:t>hak; </a:t>
                      </a:r>
                      <a:r>
                        <a:rPr sz="1400" spc="-25" dirty="0">
                          <a:latin typeface="Carlito"/>
                          <a:cs typeface="Carlito"/>
                        </a:rPr>
                        <a:t>rawat </a:t>
                      </a:r>
                      <a:r>
                        <a:rPr sz="1400" spc="-10" dirty="0">
                          <a:latin typeface="Carlito"/>
                          <a:cs typeface="Carlito"/>
                        </a:rPr>
                        <a:t>inap </a:t>
                      </a:r>
                      <a:r>
                        <a:rPr sz="1400" b="1" spc="-5" dirty="0">
                          <a:solidFill>
                            <a:srgbClr val="0D1660"/>
                          </a:solidFill>
                          <a:latin typeface="Carlito"/>
                          <a:cs typeface="Carlito"/>
                        </a:rPr>
                        <a:t>di </a:t>
                      </a:r>
                      <a:r>
                        <a:rPr sz="1400" b="1" spc="-15" dirty="0">
                          <a:solidFill>
                            <a:srgbClr val="0D1660"/>
                          </a:solidFill>
                          <a:latin typeface="Carlito"/>
                          <a:cs typeface="Carlito"/>
                        </a:rPr>
                        <a:t>atas kelas </a:t>
                      </a:r>
                      <a:r>
                        <a:rPr sz="1400" b="1" spc="-5" dirty="0">
                          <a:solidFill>
                            <a:srgbClr val="0D1660"/>
                          </a:solidFill>
                          <a:latin typeface="Carlito"/>
                          <a:cs typeface="Carlito"/>
                        </a:rPr>
                        <a:t>1 maks. </a:t>
                      </a:r>
                      <a:r>
                        <a:rPr sz="1400" b="1" spc="-15" dirty="0">
                          <a:solidFill>
                            <a:srgbClr val="0D1660"/>
                          </a:solidFill>
                          <a:latin typeface="Carlito"/>
                          <a:cs typeface="Carlito"/>
                        </a:rPr>
                        <a:t>75% </a:t>
                      </a:r>
                      <a:r>
                        <a:rPr sz="1400" b="1" spc="-10" dirty="0">
                          <a:solidFill>
                            <a:srgbClr val="0D1660"/>
                          </a:solidFill>
                          <a:latin typeface="Carlito"/>
                          <a:cs typeface="Carlito"/>
                        </a:rPr>
                        <a:t>tarif inacbgs </a:t>
                      </a:r>
                      <a:r>
                        <a:rPr sz="1400" b="1" spc="-15" dirty="0">
                          <a:solidFill>
                            <a:srgbClr val="0D1660"/>
                          </a:solidFill>
                          <a:latin typeface="Carlito"/>
                          <a:cs typeface="Carlito"/>
                        </a:rPr>
                        <a:t>kelas</a:t>
                      </a:r>
                      <a:r>
                        <a:rPr sz="1400" b="1" spc="25" dirty="0">
                          <a:solidFill>
                            <a:srgbClr val="0D1660"/>
                          </a:solidFill>
                          <a:latin typeface="Carlito"/>
                          <a:cs typeface="Carlito"/>
                        </a:rPr>
                        <a:t> </a:t>
                      </a:r>
                      <a:r>
                        <a:rPr sz="1400" b="1" spc="-5" dirty="0">
                          <a:solidFill>
                            <a:srgbClr val="0D1660"/>
                          </a:solidFill>
                          <a:latin typeface="Carlito"/>
                          <a:cs typeface="Carlito"/>
                        </a:rPr>
                        <a:t>1</a:t>
                      </a:r>
                      <a:endParaRPr sz="1400" dirty="0">
                        <a:latin typeface="Carlito"/>
                        <a:cs typeface="Carlito"/>
                      </a:endParaRPr>
                    </a:p>
                  </a:txBody>
                  <a:tcPr marL="0" marR="0" marT="0" marB="0">
                    <a:lnL w="6350">
                      <a:solidFill>
                        <a:srgbClr val="4471C4"/>
                      </a:solidFill>
                      <a:prstDash val="solid"/>
                    </a:lnL>
                    <a:lnR w="6350">
                      <a:solidFill>
                        <a:srgbClr val="4471C4"/>
                      </a:solidFill>
                      <a:prstDash val="solid"/>
                    </a:lnR>
                    <a:lnT w="6350">
                      <a:solidFill>
                        <a:srgbClr val="4471C4"/>
                      </a:solidFill>
                      <a:prstDash val="solid"/>
                    </a:lnT>
                    <a:lnB w="6350">
                      <a:solidFill>
                        <a:srgbClr val="4471C4"/>
                      </a:solidFill>
                      <a:prstDash val="solid"/>
                    </a:lnB>
                    <a:solidFill>
                      <a:srgbClr val="C8C8C8"/>
                    </a:solidFill>
                  </a:tcPr>
                </a:tc>
                <a:extLst>
                  <a:ext uri="{0D108BD9-81ED-4DB2-BD59-A6C34878D82A}">
                    <a16:rowId xmlns:a16="http://schemas.microsoft.com/office/drawing/2014/main" val="10004"/>
                  </a:ext>
                </a:extLst>
              </a:tr>
            </a:tbl>
          </a:graphicData>
        </a:graphic>
      </p:graphicFrame>
      <p:sp>
        <p:nvSpPr>
          <p:cNvPr id="9" name="object 5"/>
          <p:cNvSpPr txBox="1"/>
          <p:nvPr/>
        </p:nvSpPr>
        <p:spPr>
          <a:xfrm>
            <a:off x="481583" y="5522976"/>
            <a:ext cx="4977765" cy="1208023"/>
          </a:xfrm>
          <a:prstGeom prst="rect">
            <a:avLst/>
          </a:prstGeom>
          <a:ln w="12192">
            <a:solidFill>
              <a:srgbClr val="4471C4"/>
            </a:solidFill>
          </a:ln>
        </p:spPr>
        <p:txBody>
          <a:bodyPr vert="horz" wrap="square" lIns="0" tIns="40640" rIns="0" bIns="0" rtlCol="0">
            <a:spAutoFit/>
          </a:bodyPr>
          <a:lstStyle/>
          <a:p>
            <a:pPr marL="90170">
              <a:lnSpc>
                <a:spcPts val="1910"/>
              </a:lnSpc>
              <a:spcBef>
                <a:spcPts val="320"/>
              </a:spcBef>
            </a:pPr>
            <a:r>
              <a:rPr sz="1500" spc="-75" dirty="0">
                <a:latin typeface="Carlito"/>
                <a:cs typeface="Carlito"/>
              </a:rPr>
              <a:t>CATATAN </a:t>
            </a:r>
            <a:r>
              <a:rPr sz="1500" dirty="0">
                <a:latin typeface="Carlito"/>
                <a:cs typeface="Carlito"/>
              </a:rPr>
              <a:t>: </a:t>
            </a:r>
            <a:r>
              <a:rPr sz="1500" spc="-10" dirty="0">
                <a:latin typeface="Carlito"/>
                <a:cs typeface="Carlito"/>
              </a:rPr>
              <a:t>Ketentuan Pasal </a:t>
            </a:r>
            <a:r>
              <a:rPr sz="1500" spc="5" dirty="0">
                <a:latin typeface="Carlito"/>
                <a:cs typeface="Carlito"/>
              </a:rPr>
              <a:t>51 </a:t>
            </a:r>
            <a:r>
              <a:rPr sz="1500" spc="-20" dirty="0">
                <a:latin typeface="Carlito"/>
                <a:cs typeface="Carlito"/>
              </a:rPr>
              <a:t>ayat </a:t>
            </a:r>
            <a:r>
              <a:rPr sz="1500" spc="5" dirty="0">
                <a:latin typeface="Carlito"/>
                <a:cs typeface="Carlito"/>
              </a:rPr>
              <a:t>1 </a:t>
            </a:r>
            <a:r>
              <a:rPr sz="1600" spc="-10" dirty="0">
                <a:latin typeface="Times New Roman"/>
                <a:cs typeface="Times New Roman"/>
              </a:rPr>
              <a:t>Perpres </a:t>
            </a:r>
            <a:r>
              <a:rPr sz="1600" spc="5" dirty="0">
                <a:latin typeface="Times New Roman"/>
                <a:cs typeface="Times New Roman"/>
              </a:rPr>
              <a:t>82 </a:t>
            </a:r>
            <a:r>
              <a:rPr sz="1600" spc="-30" dirty="0">
                <a:latin typeface="Times New Roman"/>
                <a:cs typeface="Times New Roman"/>
              </a:rPr>
              <a:t>Tahun</a:t>
            </a:r>
            <a:r>
              <a:rPr sz="1600" spc="95" dirty="0">
                <a:latin typeface="Times New Roman"/>
                <a:cs typeface="Times New Roman"/>
              </a:rPr>
              <a:t> </a:t>
            </a:r>
            <a:r>
              <a:rPr sz="1600" spc="-5" dirty="0">
                <a:latin typeface="Times New Roman"/>
                <a:cs typeface="Times New Roman"/>
              </a:rPr>
              <a:t>2018</a:t>
            </a:r>
            <a:endParaRPr sz="1600" dirty="0">
              <a:latin typeface="Times New Roman"/>
              <a:cs typeface="Times New Roman"/>
            </a:endParaRPr>
          </a:p>
          <a:p>
            <a:pPr marL="90170">
              <a:lnSpc>
                <a:spcPts val="1789"/>
              </a:lnSpc>
            </a:pPr>
            <a:r>
              <a:rPr sz="1500" spc="-10" dirty="0">
                <a:latin typeface="Carlito"/>
                <a:cs typeface="Carlito"/>
              </a:rPr>
              <a:t>dikecualikan </a:t>
            </a:r>
            <a:r>
              <a:rPr sz="1500" dirty="0">
                <a:latin typeface="Carlito"/>
                <a:cs typeface="Carlito"/>
              </a:rPr>
              <a:t>bagi:</a:t>
            </a:r>
          </a:p>
          <a:p>
            <a:pPr marL="434975" indent="-345440">
              <a:lnSpc>
                <a:spcPct val="100000"/>
              </a:lnSpc>
              <a:buAutoNum type="alphaLcParenR"/>
              <a:tabLst>
                <a:tab pos="434975" algn="l"/>
                <a:tab pos="435609" algn="l"/>
              </a:tabLst>
            </a:pPr>
            <a:r>
              <a:rPr sz="1500" dirty="0">
                <a:latin typeface="Carlito"/>
                <a:cs typeface="Carlito"/>
              </a:rPr>
              <a:t>PBI</a:t>
            </a:r>
            <a:r>
              <a:rPr sz="1500" spc="-30" dirty="0">
                <a:latin typeface="Carlito"/>
                <a:cs typeface="Carlito"/>
              </a:rPr>
              <a:t> </a:t>
            </a:r>
            <a:r>
              <a:rPr sz="1500" dirty="0">
                <a:latin typeface="Carlito"/>
                <a:cs typeface="Carlito"/>
              </a:rPr>
              <a:t>JK,</a:t>
            </a:r>
          </a:p>
          <a:p>
            <a:pPr marL="434975" indent="-345440">
              <a:lnSpc>
                <a:spcPct val="100000"/>
              </a:lnSpc>
              <a:buAutoNum type="alphaLcParenR"/>
              <a:tabLst>
                <a:tab pos="434975" algn="l"/>
                <a:tab pos="435609" algn="l"/>
              </a:tabLst>
            </a:pPr>
            <a:r>
              <a:rPr sz="1500" spc="-5" dirty="0">
                <a:solidFill>
                  <a:schemeClr val="bg1"/>
                </a:solidFill>
                <a:latin typeface="Carlito"/>
                <a:cs typeface="Carlito"/>
              </a:rPr>
              <a:t>Peserta yang didaftarkan oleh</a:t>
            </a:r>
            <a:r>
              <a:rPr sz="1500" spc="-125" dirty="0">
                <a:solidFill>
                  <a:schemeClr val="bg1"/>
                </a:solidFill>
                <a:latin typeface="Carlito"/>
                <a:cs typeface="Carlito"/>
              </a:rPr>
              <a:t> </a:t>
            </a:r>
            <a:r>
              <a:rPr sz="1500" spc="-5" dirty="0">
                <a:solidFill>
                  <a:schemeClr val="bg1"/>
                </a:solidFill>
                <a:latin typeface="Carlito"/>
                <a:cs typeface="Carlito"/>
              </a:rPr>
              <a:t>Pemda,</a:t>
            </a:r>
            <a:endParaRPr sz="1500" dirty="0">
              <a:solidFill>
                <a:schemeClr val="bg1"/>
              </a:solidFill>
              <a:latin typeface="Carlito"/>
              <a:cs typeface="Carlito"/>
            </a:endParaRPr>
          </a:p>
          <a:p>
            <a:pPr marL="434975" indent="-345440">
              <a:lnSpc>
                <a:spcPct val="100000"/>
              </a:lnSpc>
              <a:buAutoNum type="alphaLcParenR"/>
              <a:tabLst>
                <a:tab pos="434975" algn="l"/>
                <a:tab pos="435609" algn="l"/>
              </a:tabLst>
            </a:pPr>
            <a:r>
              <a:rPr sz="1500" spc="-5" dirty="0">
                <a:solidFill>
                  <a:schemeClr val="bg1"/>
                </a:solidFill>
                <a:latin typeface="Carlito"/>
                <a:cs typeface="Carlito"/>
              </a:rPr>
              <a:t>Peserta </a:t>
            </a:r>
            <a:r>
              <a:rPr sz="1500" spc="10" dirty="0">
                <a:solidFill>
                  <a:schemeClr val="bg1"/>
                </a:solidFill>
                <a:latin typeface="Carlito"/>
                <a:cs typeface="Carlito"/>
              </a:rPr>
              <a:t>PPU </a:t>
            </a:r>
            <a:r>
              <a:rPr sz="1500" spc="-5" dirty="0">
                <a:solidFill>
                  <a:schemeClr val="bg1"/>
                </a:solidFill>
                <a:latin typeface="Carlito"/>
                <a:cs typeface="Carlito"/>
              </a:rPr>
              <a:t>yang mengalami</a:t>
            </a:r>
            <a:r>
              <a:rPr sz="1500" spc="-165" dirty="0">
                <a:solidFill>
                  <a:schemeClr val="bg1"/>
                </a:solidFill>
                <a:latin typeface="Carlito"/>
                <a:cs typeface="Carlito"/>
              </a:rPr>
              <a:t> </a:t>
            </a:r>
            <a:r>
              <a:rPr sz="1500" spc="5" dirty="0">
                <a:solidFill>
                  <a:schemeClr val="bg1"/>
                </a:solidFill>
                <a:latin typeface="Carlito"/>
                <a:cs typeface="Carlito"/>
              </a:rPr>
              <a:t>PHK</a:t>
            </a:r>
            <a:endParaRPr sz="1500" dirty="0">
              <a:solidFill>
                <a:schemeClr val="bg1"/>
              </a:solidFill>
              <a:latin typeface="Carlito"/>
              <a:cs typeface="Carlito"/>
            </a:endParaRPr>
          </a:p>
        </p:txBody>
      </p:sp>
      <p:sp>
        <p:nvSpPr>
          <p:cNvPr id="10" name="object 6"/>
          <p:cNvSpPr/>
          <p:nvPr/>
        </p:nvSpPr>
        <p:spPr>
          <a:xfrm>
            <a:off x="600455" y="1164336"/>
            <a:ext cx="4730750" cy="753110"/>
          </a:xfrm>
          <a:custGeom>
            <a:avLst/>
            <a:gdLst/>
            <a:ahLst/>
            <a:cxnLst/>
            <a:rect l="l" t="t" r="r" b="b"/>
            <a:pathLst>
              <a:path w="4730750" h="753110">
                <a:moveTo>
                  <a:pt x="4186301" y="0"/>
                </a:moveTo>
                <a:lnTo>
                  <a:pt x="544258" y="0"/>
                </a:lnTo>
                <a:lnTo>
                  <a:pt x="0" y="752855"/>
                </a:lnTo>
                <a:lnTo>
                  <a:pt x="4730496" y="752855"/>
                </a:lnTo>
                <a:lnTo>
                  <a:pt x="4186301" y="0"/>
                </a:lnTo>
                <a:close/>
              </a:path>
            </a:pathLst>
          </a:custGeom>
          <a:solidFill>
            <a:srgbClr val="4471C4"/>
          </a:solidFill>
        </p:spPr>
        <p:txBody>
          <a:bodyPr wrap="square" lIns="0" tIns="0" rIns="0" bIns="0" rtlCol="0"/>
          <a:lstStyle/>
          <a:p>
            <a:endParaRPr/>
          </a:p>
        </p:txBody>
      </p:sp>
      <p:sp>
        <p:nvSpPr>
          <p:cNvPr id="11" name="object 7"/>
          <p:cNvSpPr txBox="1"/>
          <p:nvPr/>
        </p:nvSpPr>
        <p:spPr>
          <a:xfrm>
            <a:off x="1019657" y="1391234"/>
            <a:ext cx="3507104"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Times New Roman"/>
                <a:cs typeface="Times New Roman"/>
              </a:rPr>
              <a:t>UU SJSN No.40 </a:t>
            </a:r>
            <a:r>
              <a:rPr sz="1800" spc="-30" dirty="0">
                <a:solidFill>
                  <a:srgbClr val="FFFFFF"/>
                </a:solidFill>
                <a:latin typeface="Times New Roman"/>
                <a:cs typeface="Times New Roman"/>
              </a:rPr>
              <a:t>Tahun </a:t>
            </a:r>
            <a:r>
              <a:rPr sz="1800" spc="5" dirty="0">
                <a:solidFill>
                  <a:srgbClr val="FFFFFF"/>
                </a:solidFill>
                <a:latin typeface="Times New Roman"/>
                <a:cs typeface="Times New Roman"/>
              </a:rPr>
              <a:t>2004 </a:t>
            </a:r>
            <a:r>
              <a:rPr sz="1800" dirty="0">
                <a:solidFill>
                  <a:srgbClr val="FFFFFF"/>
                </a:solidFill>
                <a:latin typeface="Times New Roman"/>
                <a:cs typeface="Times New Roman"/>
              </a:rPr>
              <a:t>Pasal</a:t>
            </a:r>
            <a:r>
              <a:rPr sz="1800" spc="-155" dirty="0">
                <a:solidFill>
                  <a:srgbClr val="FFFFFF"/>
                </a:solidFill>
                <a:latin typeface="Times New Roman"/>
                <a:cs typeface="Times New Roman"/>
              </a:rPr>
              <a:t> </a:t>
            </a:r>
            <a:r>
              <a:rPr sz="1800" spc="10" dirty="0">
                <a:solidFill>
                  <a:srgbClr val="FFFFFF"/>
                </a:solidFill>
                <a:latin typeface="Times New Roman"/>
                <a:cs typeface="Times New Roman"/>
              </a:rPr>
              <a:t>23</a:t>
            </a:r>
            <a:endParaRPr sz="1800" dirty="0">
              <a:latin typeface="Times New Roman"/>
              <a:cs typeface="Times New Roman"/>
            </a:endParaRPr>
          </a:p>
        </p:txBody>
      </p:sp>
      <p:sp>
        <p:nvSpPr>
          <p:cNvPr id="12" name="object 8"/>
          <p:cNvSpPr/>
          <p:nvPr/>
        </p:nvSpPr>
        <p:spPr>
          <a:xfrm>
            <a:off x="600455" y="2045207"/>
            <a:ext cx="4730750" cy="753110"/>
          </a:xfrm>
          <a:custGeom>
            <a:avLst/>
            <a:gdLst/>
            <a:ahLst/>
            <a:cxnLst/>
            <a:rect l="l" t="t" r="r" b="b"/>
            <a:pathLst>
              <a:path w="4730750" h="753110">
                <a:moveTo>
                  <a:pt x="4605020" y="0"/>
                </a:moveTo>
                <a:lnTo>
                  <a:pt x="125475" y="0"/>
                </a:lnTo>
                <a:lnTo>
                  <a:pt x="76638" y="9854"/>
                </a:lnTo>
                <a:lnTo>
                  <a:pt x="36753" y="36734"/>
                </a:lnTo>
                <a:lnTo>
                  <a:pt x="9861" y="76616"/>
                </a:lnTo>
                <a:lnTo>
                  <a:pt x="0" y="125475"/>
                </a:lnTo>
                <a:lnTo>
                  <a:pt x="0" y="627379"/>
                </a:lnTo>
                <a:lnTo>
                  <a:pt x="9861" y="676239"/>
                </a:lnTo>
                <a:lnTo>
                  <a:pt x="36753" y="716121"/>
                </a:lnTo>
                <a:lnTo>
                  <a:pt x="76638" y="743001"/>
                </a:lnTo>
                <a:lnTo>
                  <a:pt x="125475" y="752855"/>
                </a:lnTo>
                <a:lnTo>
                  <a:pt x="4605020" y="752855"/>
                </a:lnTo>
                <a:lnTo>
                  <a:pt x="4653879" y="743001"/>
                </a:lnTo>
                <a:lnTo>
                  <a:pt x="4693761" y="716121"/>
                </a:lnTo>
                <a:lnTo>
                  <a:pt x="4720641" y="676239"/>
                </a:lnTo>
                <a:lnTo>
                  <a:pt x="4730496" y="627379"/>
                </a:lnTo>
                <a:lnTo>
                  <a:pt x="4730496" y="125475"/>
                </a:lnTo>
                <a:lnTo>
                  <a:pt x="4720641" y="76616"/>
                </a:lnTo>
                <a:lnTo>
                  <a:pt x="4693761" y="36734"/>
                </a:lnTo>
                <a:lnTo>
                  <a:pt x="4653879" y="9854"/>
                </a:lnTo>
                <a:lnTo>
                  <a:pt x="4605020" y="0"/>
                </a:lnTo>
                <a:close/>
              </a:path>
            </a:pathLst>
          </a:custGeom>
          <a:solidFill>
            <a:srgbClr val="FFD966"/>
          </a:solidFill>
        </p:spPr>
        <p:txBody>
          <a:bodyPr wrap="square" lIns="0" tIns="0" rIns="0" bIns="0" rtlCol="0"/>
          <a:lstStyle/>
          <a:p>
            <a:endParaRPr/>
          </a:p>
        </p:txBody>
      </p:sp>
      <p:sp>
        <p:nvSpPr>
          <p:cNvPr id="13" name="object 9"/>
          <p:cNvSpPr/>
          <p:nvPr/>
        </p:nvSpPr>
        <p:spPr>
          <a:xfrm>
            <a:off x="600455" y="2956560"/>
            <a:ext cx="4730750" cy="753110"/>
          </a:xfrm>
          <a:custGeom>
            <a:avLst/>
            <a:gdLst/>
            <a:ahLst/>
            <a:cxnLst/>
            <a:rect l="l" t="t" r="r" b="b"/>
            <a:pathLst>
              <a:path w="4730750" h="753110">
                <a:moveTo>
                  <a:pt x="4605020" y="0"/>
                </a:moveTo>
                <a:lnTo>
                  <a:pt x="125475" y="0"/>
                </a:lnTo>
                <a:lnTo>
                  <a:pt x="76638" y="9854"/>
                </a:lnTo>
                <a:lnTo>
                  <a:pt x="36753" y="36734"/>
                </a:lnTo>
                <a:lnTo>
                  <a:pt x="9861" y="76616"/>
                </a:lnTo>
                <a:lnTo>
                  <a:pt x="0" y="125475"/>
                </a:lnTo>
                <a:lnTo>
                  <a:pt x="0" y="627379"/>
                </a:lnTo>
                <a:lnTo>
                  <a:pt x="9861" y="676239"/>
                </a:lnTo>
                <a:lnTo>
                  <a:pt x="36753" y="716121"/>
                </a:lnTo>
                <a:lnTo>
                  <a:pt x="76638" y="743001"/>
                </a:lnTo>
                <a:lnTo>
                  <a:pt x="125475" y="752856"/>
                </a:lnTo>
                <a:lnTo>
                  <a:pt x="4605020" y="752856"/>
                </a:lnTo>
                <a:lnTo>
                  <a:pt x="4653879" y="743001"/>
                </a:lnTo>
                <a:lnTo>
                  <a:pt x="4693761" y="716121"/>
                </a:lnTo>
                <a:lnTo>
                  <a:pt x="4720641" y="676239"/>
                </a:lnTo>
                <a:lnTo>
                  <a:pt x="4730496" y="627379"/>
                </a:lnTo>
                <a:lnTo>
                  <a:pt x="4730496" y="125475"/>
                </a:lnTo>
                <a:lnTo>
                  <a:pt x="4720641" y="76616"/>
                </a:lnTo>
                <a:lnTo>
                  <a:pt x="4693761" y="36734"/>
                </a:lnTo>
                <a:lnTo>
                  <a:pt x="4653879" y="9854"/>
                </a:lnTo>
                <a:lnTo>
                  <a:pt x="4605020" y="0"/>
                </a:lnTo>
                <a:close/>
              </a:path>
            </a:pathLst>
          </a:custGeom>
          <a:solidFill>
            <a:srgbClr val="A9D18E"/>
          </a:solidFill>
        </p:spPr>
        <p:txBody>
          <a:bodyPr wrap="square" lIns="0" tIns="0" rIns="0" bIns="0" rtlCol="0"/>
          <a:lstStyle/>
          <a:p>
            <a:endParaRPr/>
          </a:p>
        </p:txBody>
      </p:sp>
      <p:sp>
        <p:nvSpPr>
          <p:cNvPr id="14" name="object 10"/>
          <p:cNvSpPr/>
          <p:nvPr/>
        </p:nvSpPr>
        <p:spPr>
          <a:xfrm>
            <a:off x="600455" y="3834384"/>
            <a:ext cx="4730750" cy="753110"/>
          </a:xfrm>
          <a:custGeom>
            <a:avLst/>
            <a:gdLst/>
            <a:ahLst/>
            <a:cxnLst/>
            <a:rect l="l" t="t" r="r" b="b"/>
            <a:pathLst>
              <a:path w="4730750" h="753110">
                <a:moveTo>
                  <a:pt x="4605020" y="0"/>
                </a:moveTo>
                <a:lnTo>
                  <a:pt x="125475" y="0"/>
                </a:lnTo>
                <a:lnTo>
                  <a:pt x="76638" y="9854"/>
                </a:lnTo>
                <a:lnTo>
                  <a:pt x="36753" y="36734"/>
                </a:lnTo>
                <a:lnTo>
                  <a:pt x="9861" y="76616"/>
                </a:lnTo>
                <a:lnTo>
                  <a:pt x="0" y="125476"/>
                </a:lnTo>
                <a:lnTo>
                  <a:pt x="0" y="627380"/>
                </a:lnTo>
                <a:lnTo>
                  <a:pt x="9861" y="676239"/>
                </a:lnTo>
                <a:lnTo>
                  <a:pt x="36753" y="716121"/>
                </a:lnTo>
                <a:lnTo>
                  <a:pt x="76638" y="743001"/>
                </a:lnTo>
                <a:lnTo>
                  <a:pt x="125475" y="752856"/>
                </a:lnTo>
                <a:lnTo>
                  <a:pt x="4605020" y="752856"/>
                </a:lnTo>
                <a:lnTo>
                  <a:pt x="4653879" y="743001"/>
                </a:lnTo>
                <a:lnTo>
                  <a:pt x="4693761" y="716121"/>
                </a:lnTo>
                <a:lnTo>
                  <a:pt x="4720641" y="676239"/>
                </a:lnTo>
                <a:lnTo>
                  <a:pt x="4730496" y="627380"/>
                </a:lnTo>
                <a:lnTo>
                  <a:pt x="4730496" y="125476"/>
                </a:lnTo>
                <a:lnTo>
                  <a:pt x="4720641" y="76616"/>
                </a:lnTo>
                <a:lnTo>
                  <a:pt x="4693761" y="36734"/>
                </a:lnTo>
                <a:lnTo>
                  <a:pt x="4653879" y="9854"/>
                </a:lnTo>
                <a:lnTo>
                  <a:pt x="4605020" y="0"/>
                </a:lnTo>
                <a:close/>
              </a:path>
            </a:pathLst>
          </a:custGeom>
          <a:solidFill>
            <a:srgbClr val="8FAADC"/>
          </a:solidFill>
        </p:spPr>
        <p:txBody>
          <a:bodyPr wrap="square" lIns="0" tIns="0" rIns="0" bIns="0" rtlCol="0"/>
          <a:lstStyle/>
          <a:p>
            <a:endParaRPr/>
          </a:p>
        </p:txBody>
      </p:sp>
      <p:sp>
        <p:nvSpPr>
          <p:cNvPr id="15" name="object 11"/>
          <p:cNvSpPr/>
          <p:nvPr/>
        </p:nvSpPr>
        <p:spPr>
          <a:xfrm>
            <a:off x="600455" y="4724400"/>
            <a:ext cx="4730750" cy="753110"/>
          </a:xfrm>
          <a:custGeom>
            <a:avLst/>
            <a:gdLst/>
            <a:ahLst/>
            <a:cxnLst/>
            <a:rect l="l" t="t" r="r" b="b"/>
            <a:pathLst>
              <a:path w="4730750" h="753110">
                <a:moveTo>
                  <a:pt x="4605020" y="0"/>
                </a:moveTo>
                <a:lnTo>
                  <a:pt x="125475" y="0"/>
                </a:lnTo>
                <a:lnTo>
                  <a:pt x="76638" y="9854"/>
                </a:lnTo>
                <a:lnTo>
                  <a:pt x="36753" y="36734"/>
                </a:lnTo>
                <a:lnTo>
                  <a:pt x="9861" y="76616"/>
                </a:lnTo>
                <a:lnTo>
                  <a:pt x="0" y="125475"/>
                </a:lnTo>
                <a:lnTo>
                  <a:pt x="0" y="627380"/>
                </a:lnTo>
                <a:lnTo>
                  <a:pt x="9861" y="676239"/>
                </a:lnTo>
                <a:lnTo>
                  <a:pt x="36753" y="716121"/>
                </a:lnTo>
                <a:lnTo>
                  <a:pt x="76638" y="743001"/>
                </a:lnTo>
                <a:lnTo>
                  <a:pt x="125475" y="752856"/>
                </a:lnTo>
                <a:lnTo>
                  <a:pt x="4605020" y="752856"/>
                </a:lnTo>
                <a:lnTo>
                  <a:pt x="4653879" y="743001"/>
                </a:lnTo>
                <a:lnTo>
                  <a:pt x="4693761" y="716121"/>
                </a:lnTo>
                <a:lnTo>
                  <a:pt x="4720641" y="676239"/>
                </a:lnTo>
                <a:lnTo>
                  <a:pt x="4730496" y="627380"/>
                </a:lnTo>
                <a:lnTo>
                  <a:pt x="4730496" y="125475"/>
                </a:lnTo>
                <a:lnTo>
                  <a:pt x="4720641" y="76616"/>
                </a:lnTo>
                <a:lnTo>
                  <a:pt x="4693761" y="36734"/>
                </a:lnTo>
                <a:lnTo>
                  <a:pt x="4653879" y="9854"/>
                </a:lnTo>
                <a:lnTo>
                  <a:pt x="4605020" y="0"/>
                </a:lnTo>
                <a:close/>
              </a:path>
            </a:pathLst>
          </a:custGeom>
          <a:solidFill>
            <a:srgbClr val="C8C8C8"/>
          </a:solidFill>
        </p:spPr>
        <p:txBody>
          <a:bodyPr wrap="square" lIns="0" tIns="0" rIns="0" bIns="0" rtlCol="0"/>
          <a:lstStyle/>
          <a:p>
            <a:endParaRPr/>
          </a:p>
        </p:txBody>
      </p:sp>
      <p:sp>
        <p:nvSpPr>
          <p:cNvPr id="16" name="object 12"/>
          <p:cNvSpPr txBox="1"/>
          <p:nvPr/>
        </p:nvSpPr>
        <p:spPr>
          <a:xfrm>
            <a:off x="700836" y="2232151"/>
            <a:ext cx="4477385" cy="3142615"/>
          </a:xfrm>
          <a:prstGeom prst="rect">
            <a:avLst/>
          </a:prstGeom>
        </p:spPr>
        <p:txBody>
          <a:bodyPr vert="horz" wrap="square" lIns="0" tIns="11430" rIns="0" bIns="0" rtlCol="0">
            <a:spAutoFit/>
          </a:bodyPr>
          <a:lstStyle/>
          <a:p>
            <a:pPr marL="12700">
              <a:lnSpc>
                <a:spcPct val="100000"/>
              </a:lnSpc>
              <a:spcBef>
                <a:spcPts val="90"/>
              </a:spcBef>
            </a:pPr>
            <a:r>
              <a:rPr sz="2000" dirty="0">
                <a:latin typeface="Times New Roman"/>
                <a:cs typeface="Times New Roman"/>
              </a:rPr>
              <a:t>Perpres 82 </a:t>
            </a:r>
            <a:r>
              <a:rPr sz="2000" spc="-35" dirty="0">
                <a:latin typeface="Times New Roman"/>
                <a:cs typeface="Times New Roman"/>
              </a:rPr>
              <a:t>Tahun </a:t>
            </a:r>
            <a:r>
              <a:rPr sz="2000" dirty="0">
                <a:latin typeface="Times New Roman"/>
                <a:cs typeface="Times New Roman"/>
              </a:rPr>
              <a:t>2018 </a:t>
            </a:r>
            <a:r>
              <a:rPr sz="2000" spc="-5" dirty="0">
                <a:latin typeface="Times New Roman"/>
                <a:cs typeface="Times New Roman"/>
              </a:rPr>
              <a:t>Pasal</a:t>
            </a:r>
            <a:r>
              <a:rPr sz="2000" spc="-40" dirty="0">
                <a:latin typeface="Times New Roman"/>
                <a:cs typeface="Times New Roman"/>
              </a:rPr>
              <a:t> </a:t>
            </a:r>
            <a:r>
              <a:rPr sz="2000" spc="5" dirty="0">
                <a:latin typeface="Times New Roman"/>
                <a:cs typeface="Times New Roman"/>
              </a:rPr>
              <a:t>51</a:t>
            </a:r>
            <a:endParaRPr sz="2000" dirty="0">
              <a:latin typeface="Times New Roman"/>
              <a:cs typeface="Times New Roman"/>
            </a:endParaRPr>
          </a:p>
          <a:p>
            <a:pPr>
              <a:lnSpc>
                <a:spcPct val="100000"/>
              </a:lnSpc>
            </a:pPr>
            <a:endParaRPr sz="2200" dirty="0">
              <a:latin typeface="Times New Roman"/>
              <a:cs typeface="Times New Roman"/>
            </a:endParaRPr>
          </a:p>
          <a:p>
            <a:pPr>
              <a:lnSpc>
                <a:spcPct val="100000"/>
              </a:lnSpc>
              <a:spcBef>
                <a:spcPts val="10"/>
              </a:spcBef>
            </a:pPr>
            <a:endParaRPr sz="1950" dirty="0">
              <a:latin typeface="Times New Roman"/>
              <a:cs typeface="Times New Roman"/>
            </a:endParaRPr>
          </a:p>
          <a:p>
            <a:pPr marL="12700">
              <a:lnSpc>
                <a:spcPct val="100000"/>
              </a:lnSpc>
            </a:pPr>
            <a:r>
              <a:rPr sz="2000" spc="-10" dirty="0">
                <a:latin typeface="Times New Roman"/>
                <a:cs typeface="Times New Roman"/>
              </a:rPr>
              <a:t>Permenkes No </a:t>
            </a:r>
            <a:r>
              <a:rPr sz="2000" dirty="0">
                <a:latin typeface="Times New Roman"/>
                <a:cs typeface="Times New Roman"/>
              </a:rPr>
              <a:t>71 </a:t>
            </a:r>
            <a:r>
              <a:rPr sz="2000" spc="-10" dirty="0">
                <a:latin typeface="Times New Roman"/>
                <a:cs typeface="Times New Roman"/>
              </a:rPr>
              <a:t>tahun </a:t>
            </a:r>
            <a:r>
              <a:rPr sz="2000" dirty="0">
                <a:latin typeface="Times New Roman"/>
                <a:cs typeface="Times New Roman"/>
              </a:rPr>
              <a:t>2013 </a:t>
            </a:r>
            <a:r>
              <a:rPr sz="2000" spc="-5" dirty="0">
                <a:latin typeface="Times New Roman"/>
                <a:cs typeface="Times New Roman"/>
              </a:rPr>
              <a:t>: Pasal </a:t>
            </a:r>
            <a:r>
              <a:rPr sz="2000" dirty="0">
                <a:latin typeface="Times New Roman"/>
                <a:cs typeface="Times New Roman"/>
              </a:rPr>
              <a:t>21,</a:t>
            </a:r>
            <a:r>
              <a:rPr sz="2000" spc="75" dirty="0">
                <a:latin typeface="Times New Roman"/>
                <a:cs typeface="Times New Roman"/>
              </a:rPr>
              <a:t> </a:t>
            </a:r>
            <a:r>
              <a:rPr sz="2000" dirty="0">
                <a:latin typeface="Times New Roman"/>
                <a:cs typeface="Times New Roman"/>
              </a:rPr>
              <a:t>22</a:t>
            </a:r>
          </a:p>
          <a:p>
            <a:pPr>
              <a:lnSpc>
                <a:spcPct val="100000"/>
              </a:lnSpc>
            </a:pPr>
            <a:endParaRPr sz="2200" dirty="0">
              <a:latin typeface="Times New Roman"/>
              <a:cs typeface="Times New Roman"/>
            </a:endParaRPr>
          </a:p>
          <a:p>
            <a:pPr>
              <a:lnSpc>
                <a:spcPct val="100000"/>
              </a:lnSpc>
              <a:spcBef>
                <a:spcPts val="25"/>
              </a:spcBef>
            </a:pPr>
            <a:endParaRPr sz="1700" dirty="0">
              <a:latin typeface="Times New Roman"/>
              <a:cs typeface="Times New Roman"/>
            </a:endParaRPr>
          </a:p>
          <a:p>
            <a:pPr marL="12700">
              <a:lnSpc>
                <a:spcPct val="100000"/>
              </a:lnSpc>
            </a:pPr>
            <a:r>
              <a:rPr sz="2000" spc="-10" dirty="0">
                <a:latin typeface="Times New Roman"/>
                <a:cs typeface="Times New Roman"/>
              </a:rPr>
              <a:t>Permenkes </a:t>
            </a:r>
            <a:r>
              <a:rPr sz="2000" spc="-5" dirty="0">
                <a:latin typeface="Times New Roman"/>
                <a:cs typeface="Times New Roman"/>
              </a:rPr>
              <a:t>No </a:t>
            </a:r>
            <a:r>
              <a:rPr sz="2000" dirty="0">
                <a:latin typeface="Times New Roman"/>
                <a:cs typeface="Times New Roman"/>
              </a:rPr>
              <a:t>28 </a:t>
            </a:r>
            <a:r>
              <a:rPr sz="2000" spc="-35" dirty="0">
                <a:latin typeface="Times New Roman"/>
                <a:cs typeface="Times New Roman"/>
              </a:rPr>
              <a:t>Tahun</a:t>
            </a:r>
            <a:r>
              <a:rPr sz="2000" spc="40" dirty="0">
                <a:latin typeface="Times New Roman"/>
                <a:cs typeface="Times New Roman"/>
              </a:rPr>
              <a:t> </a:t>
            </a:r>
            <a:r>
              <a:rPr sz="2000" spc="5" dirty="0">
                <a:latin typeface="Times New Roman"/>
                <a:cs typeface="Times New Roman"/>
              </a:rPr>
              <a:t>2014</a:t>
            </a:r>
            <a:endParaRPr sz="2000" dirty="0">
              <a:latin typeface="Times New Roman"/>
              <a:cs typeface="Times New Roman"/>
            </a:endParaRPr>
          </a:p>
          <a:p>
            <a:pPr>
              <a:lnSpc>
                <a:spcPct val="100000"/>
              </a:lnSpc>
              <a:spcBef>
                <a:spcPts val="30"/>
              </a:spcBef>
            </a:pPr>
            <a:endParaRPr sz="3100" dirty="0">
              <a:latin typeface="Times New Roman"/>
              <a:cs typeface="Times New Roman"/>
            </a:endParaRPr>
          </a:p>
          <a:p>
            <a:pPr marL="12700">
              <a:lnSpc>
                <a:spcPts val="2230"/>
              </a:lnSpc>
            </a:pPr>
            <a:r>
              <a:rPr sz="2000" spc="-10" dirty="0">
                <a:latin typeface="Times New Roman"/>
                <a:cs typeface="Times New Roman"/>
              </a:rPr>
              <a:t>Permenkes </a:t>
            </a:r>
            <a:r>
              <a:rPr sz="2000" dirty="0">
                <a:latin typeface="Times New Roman"/>
                <a:cs typeface="Times New Roman"/>
              </a:rPr>
              <a:t>51 </a:t>
            </a:r>
            <a:r>
              <a:rPr sz="2000" spc="-10" dirty="0">
                <a:latin typeface="Times New Roman"/>
                <a:cs typeface="Times New Roman"/>
              </a:rPr>
              <a:t>tahun </a:t>
            </a:r>
            <a:r>
              <a:rPr sz="2000" dirty="0">
                <a:latin typeface="Times New Roman"/>
                <a:cs typeface="Times New Roman"/>
              </a:rPr>
              <a:t>2018 (Pasal 10, </a:t>
            </a:r>
            <a:r>
              <a:rPr sz="2000" spc="-20" dirty="0">
                <a:latin typeface="Times New Roman"/>
                <a:cs typeface="Times New Roman"/>
              </a:rPr>
              <a:t>11,</a:t>
            </a:r>
            <a:r>
              <a:rPr sz="2000" spc="15" dirty="0">
                <a:latin typeface="Times New Roman"/>
                <a:cs typeface="Times New Roman"/>
              </a:rPr>
              <a:t> </a:t>
            </a:r>
            <a:r>
              <a:rPr sz="2000" dirty="0">
                <a:latin typeface="Times New Roman"/>
                <a:cs typeface="Times New Roman"/>
              </a:rPr>
              <a:t>12,</a:t>
            </a:r>
          </a:p>
          <a:p>
            <a:pPr marL="12700">
              <a:lnSpc>
                <a:spcPts val="2230"/>
              </a:lnSpc>
            </a:pPr>
            <a:r>
              <a:rPr sz="2000" dirty="0">
                <a:latin typeface="Times New Roman"/>
                <a:cs typeface="Times New Roman"/>
              </a:rPr>
              <a:t>13, 14, 15, 16, 17,</a:t>
            </a:r>
            <a:r>
              <a:rPr sz="2000" spc="-110" dirty="0">
                <a:latin typeface="Times New Roman"/>
                <a:cs typeface="Times New Roman"/>
              </a:rPr>
              <a:t> </a:t>
            </a:r>
            <a:r>
              <a:rPr sz="2000" spc="15" dirty="0">
                <a:latin typeface="Times New Roman"/>
                <a:cs typeface="Times New Roman"/>
              </a:rPr>
              <a:t>18)</a:t>
            </a:r>
            <a:endParaRPr sz="2000" dirty="0">
              <a:latin typeface="Times New Roman"/>
              <a:cs typeface="Times New Roman"/>
            </a:endParaRPr>
          </a:p>
        </p:txBody>
      </p:sp>
      <p:sp>
        <p:nvSpPr>
          <p:cNvPr id="17" name="TextBox 16"/>
          <p:cNvSpPr txBox="1"/>
          <p:nvPr/>
        </p:nvSpPr>
        <p:spPr>
          <a:xfrm>
            <a:off x="1219200" y="17383"/>
            <a:ext cx="10820400" cy="1354217"/>
          </a:xfrm>
          <a:prstGeom prst="rect">
            <a:avLst/>
          </a:prstGeom>
          <a:noFill/>
        </p:spPr>
        <p:txBody>
          <a:bodyPr wrap="square" rtlCol="0">
            <a:spAutoFit/>
          </a:bodyPr>
          <a:lstStyle/>
          <a:p>
            <a:r>
              <a:rPr lang="en-US" sz="3600" b="1" dirty="0">
                <a:solidFill>
                  <a:schemeClr val="accent1">
                    <a:lumMod val="50000"/>
                  </a:schemeClr>
                </a:solidFill>
                <a:latin typeface="Agency FB" pitchFamily="34" charset="0"/>
              </a:rPr>
              <a:t>DASAR HUKUM </a:t>
            </a:r>
          </a:p>
          <a:p>
            <a:r>
              <a:rPr lang="en-US" sz="2300" b="1" dirty="0">
                <a:solidFill>
                  <a:schemeClr val="accent1">
                    <a:lumMod val="50000"/>
                  </a:schemeClr>
                </a:solidFill>
                <a:latin typeface="Agency FB" pitchFamily="34" charset="0"/>
              </a:rPr>
              <a:t>REGULASI TERKAIT NAIK KELAS YANG LEBIH TINGGI DARI HAK-NYA (1)</a:t>
            </a:r>
            <a:endParaRPr lang="en-ID" sz="2300" b="1" dirty="0">
              <a:solidFill>
                <a:schemeClr val="accent1">
                  <a:lumMod val="50000"/>
                </a:schemeClr>
              </a:solidFill>
              <a:latin typeface="Agency FB" pitchFamily="34" charset="0"/>
            </a:endParaRPr>
          </a:p>
          <a:p>
            <a:endParaRPr lang="en-US" sz="2300" dirty="0"/>
          </a:p>
        </p:txBody>
      </p:sp>
      <p:sp>
        <p:nvSpPr>
          <p:cNvPr id="19" name="Slide Number Placeholder 18"/>
          <p:cNvSpPr>
            <a:spLocks noGrp="1"/>
          </p:cNvSpPr>
          <p:nvPr>
            <p:ph type="sldNum" sz="quarter" idx="12"/>
          </p:nvPr>
        </p:nvSpPr>
        <p:spPr>
          <a:xfrm>
            <a:off x="10766961" y="6477000"/>
            <a:ext cx="510639" cy="335065"/>
          </a:xfrm>
        </p:spPr>
        <p:txBody>
          <a:bodyPr/>
          <a:lstStyle/>
          <a:p>
            <a:fld id="{B430E981-6BF9-472D-A79E-138F2BE7C100}" type="slidenum">
              <a:rPr lang="en-US" smtClean="0"/>
              <a:pPr/>
              <a:t>17</a:t>
            </a:fld>
            <a:endParaRPr lang="en-US" dirty="0"/>
          </a:p>
        </p:txBody>
      </p:sp>
    </p:spTree>
    <p:extLst>
      <p:ext uri="{BB962C8B-B14F-4D97-AF65-F5344CB8AC3E}">
        <p14:creationId xmlns:p14="http://schemas.microsoft.com/office/powerpoint/2010/main" val="1990990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C98B-1C11-4EFB-BB60-98E2DC596E19}"/>
              </a:ext>
            </a:extLst>
          </p:cNvPr>
          <p:cNvSpPr>
            <a:spLocks noGrp="1"/>
          </p:cNvSpPr>
          <p:nvPr>
            <p:ph type="title" idx="4294967295"/>
          </p:nvPr>
        </p:nvSpPr>
        <p:spPr>
          <a:xfrm>
            <a:off x="1295400" y="82551"/>
            <a:ext cx="10515600" cy="831849"/>
          </a:xfrm>
          <a:prstGeom prst="rect">
            <a:avLst/>
          </a:prstGeom>
          <a:noFill/>
        </p:spPr>
        <p:txBody>
          <a:bodyPr>
            <a:noAutofit/>
          </a:bodyPr>
          <a:lstStyle/>
          <a:p>
            <a:r>
              <a:rPr lang="en-US" sz="3200" b="1" dirty="0">
                <a:solidFill>
                  <a:schemeClr val="accent1">
                    <a:lumMod val="50000"/>
                  </a:schemeClr>
                </a:solidFill>
                <a:latin typeface="Agency FB" pitchFamily="34" charset="0"/>
              </a:rPr>
              <a:t>REGULASI TERKAIT NAIK KELAS YANG LEBIH TINGGI DARI HAK-NYA (2)</a:t>
            </a:r>
            <a:endParaRPr lang="en-ID" sz="3200" b="1" dirty="0">
              <a:solidFill>
                <a:schemeClr val="accent1">
                  <a:lumMod val="50000"/>
                </a:schemeClr>
              </a:solidFill>
              <a:latin typeface="Agency FB" pitchFamily="34" charset="0"/>
            </a:endParaRPr>
          </a:p>
        </p:txBody>
      </p:sp>
      <p:graphicFrame>
        <p:nvGraphicFramePr>
          <p:cNvPr id="14" name="Diagram 13">
            <a:extLst>
              <a:ext uri="{FF2B5EF4-FFF2-40B4-BE49-F238E27FC236}">
                <a16:creationId xmlns:a16="http://schemas.microsoft.com/office/drawing/2014/main" id="{58886E8A-BD9F-4D4C-B0D5-E827FC5E3CD0}"/>
              </a:ext>
            </a:extLst>
          </p:cNvPr>
          <p:cNvGraphicFramePr/>
          <p:nvPr/>
        </p:nvGraphicFramePr>
        <p:xfrm>
          <a:off x="531090" y="1342544"/>
          <a:ext cx="11065165" cy="4960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B430E981-6BF9-472D-A79E-138F2BE7C100}" type="slidenum">
              <a:rPr lang="en-US" smtClean="0"/>
              <a:pPr/>
              <a:t>18</a:t>
            </a:fld>
            <a:endParaRPr lang="en-US" dirty="0"/>
          </a:p>
        </p:txBody>
      </p:sp>
    </p:spTree>
    <p:extLst>
      <p:ext uri="{BB962C8B-B14F-4D97-AF65-F5344CB8AC3E}">
        <p14:creationId xmlns:p14="http://schemas.microsoft.com/office/powerpoint/2010/main" val="174914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8634" y="280121"/>
            <a:ext cx="10748963" cy="1154803"/>
          </a:xfrm>
          <a:prstGeom prst="rect">
            <a:avLst/>
          </a:prstGeom>
        </p:spPr>
        <p:txBody>
          <a:bodyPr vert="horz" wrap="square" lIns="0" tIns="102235" rIns="0" bIns="0" rtlCol="0">
            <a:spAutoFit/>
          </a:bodyPr>
          <a:lstStyle/>
          <a:p>
            <a:pPr marL="12700" marR="5080">
              <a:lnSpc>
                <a:spcPts val="4130"/>
              </a:lnSpc>
              <a:spcBef>
                <a:spcPts val="805"/>
              </a:spcBef>
            </a:pPr>
            <a:r>
              <a:rPr lang="en-US" sz="3300" b="1">
                <a:latin typeface="Verdana"/>
                <a:cs typeface="Verdana"/>
              </a:rPr>
              <a:t>KOORDINASI ANTAR PENYELENGGARA JAMINAN</a:t>
            </a:r>
            <a:endParaRPr sz="3300" b="1" dirty="0">
              <a:latin typeface="Verdana"/>
              <a:cs typeface="Verdana"/>
            </a:endParaRPr>
          </a:p>
        </p:txBody>
      </p:sp>
      <p:sp>
        <p:nvSpPr>
          <p:cNvPr id="4" name="object 4"/>
          <p:cNvSpPr/>
          <p:nvPr/>
        </p:nvSpPr>
        <p:spPr>
          <a:xfrm>
            <a:off x="1109472" y="2575560"/>
            <a:ext cx="737616" cy="105155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57655" y="3840479"/>
            <a:ext cx="777240" cy="110642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042416" y="5355335"/>
            <a:ext cx="758952" cy="1085088"/>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562855" y="2414016"/>
            <a:ext cx="911351" cy="130454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037319" y="2395727"/>
            <a:ext cx="911351" cy="1301496"/>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6004559" y="1856232"/>
            <a:ext cx="1393190" cy="421005"/>
          </a:xfrm>
          <a:custGeom>
            <a:avLst/>
            <a:gdLst/>
            <a:ahLst/>
            <a:cxnLst/>
            <a:rect l="l" t="t" r="r" b="b"/>
            <a:pathLst>
              <a:path w="1393190" h="421005">
                <a:moveTo>
                  <a:pt x="1392936" y="0"/>
                </a:moveTo>
                <a:lnTo>
                  <a:pt x="0" y="0"/>
                </a:lnTo>
                <a:lnTo>
                  <a:pt x="0" y="420624"/>
                </a:lnTo>
                <a:lnTo>
                  <a:pt x="1392936" y="420624"/>
                </a:lnTo>
                <a:lnTo>
                  <a:pt x="1392936" y="0"/>
                </a:lnTo>
                <a:close/>
              </a:path>
            </a:pathLst>
          </a:custGeom>
          <a:solidFill>
            <a:srgbClr val="D9D9D9"/>
          </a:solidFill>
        </p:spPr>
        <p:txBody>
          <a:bodyPr wrap="square" lIns="0" tIns="0" rIns="0" bIns="0" rtlCol="0"/>
          <a:lstStyle/>
          <a:p>
            <a:endParaRPr/>
          </a:p>
        </p:txBody>
      </p:sp>
      <p:grpSp>
        <p:nvGrpSpPr>
          <p:cNvPr id="10" name="object 10"/>
          <p:cNvGrpSpPr/>
          <p:nvPr/>
        </p:nvGrpSpPr>
        <p:grpSpPr>
          <a:xfrm>
            <a:off x="5053584" y="2414016"/>
            <a:ext cx="2045335" cy="2588260"/>
            <a:chOff x="5053584" y="2414016"/>
            <a:chExt cx="2045335" cy="2588260"/>
          </a:xfrm>
        </p:grpSpPr>
        <p:sp>
          <p:nvSpPr>
            <p:cNvPr id="11" name="object 11"/>
            <p:cNvSpPr/>
            <p:nvPr/>
          </p:nvSpPr>
          <p:spPr>
            <a:xfrm>
              <a:off x="6187440" y="2414016"/>
              <a:ext cx="911352" cy="1304543"/>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053584" y="4581144"/>
              <a:ext cx="1640205" cy="421005"/>
            </a:xfrm>
            <a:custGeom>
              <a:avLst/>
              <a:gdLst/>
              <a:ahLst/>
              <a:cxnLst/>
              <a:rect l="l" t="t" r="r" b="b"/>
              <a:pathLst>
                <a:path w="1640204" h="421004">
                  <a:moveTo>
                    <a:pt x="1639823" y="0"/>
                  </a:moveTo>
                  <a:lnTo>
                    <a:pt x="0" y="0"/>
                  </a:lnTo>
                  <a:lnTo>
                    <a:pt x="0" y="420623"/>
                  </a:lnTo>
                  <a:lnTo>
                    <a:pt x="1639823" y="420623"/>
                  </a:lnTo>
                  <a:lnTo>
                    <a:pt x="1639823" y="0"/>
                  </a:lnTo>
                  <a:close/>
                </a:path>
              </a:pathLst>
            </a:custGeom>
            <a:solidFill>
              <a:srgbClr val="D9D9D9"/>
            </a:solidFill>
          </p:spPr>
          <p:txBody>
            <a:bodyPr wrap="square" lIns="0" tIns="0" rIns="0" bIns="0" rtlCol="0"/>
            <a:lstStyle/>
            <a:p>
              <a:endParaRPr/>
            </a:p>
          </p:txBody>
        </p:sp>
      </p:grpSp>
      <p:sp>
        <p:nvSpPr>
          <p:cNvPr id="13" name="object 13"/>
          <p:cNvSpPr txBox="1"/>
          <p:nvPr/>
        </p:nvSpPr>
        <p:spPr>
          <a:xfrm>
            <a:off x="6083553" y="1872742"/>
            <a:ext cx="1213486" cy="351155"/>
          </a:xfrm>
          <a:prstGeom prst="rect">
            <a:avLst/>
          </a:prstGeom>
        </p:spPr>
        <p:txBody>
          <a:bodyPr vert="horz" wrap="square" lIns="0" tIns="17145" rIns="0" bIns="0" rtlCol="0">
            <a:spAutoFit/>
          </a:bodyPr>
          <a:lstStyle/>
          <a:p>
            <a:pPr marL="12700">
              <a:lnSpc>
                <a:spcPct val="100000"/>
              </a:lnSpc>
              <a:spcBef>
                <a:spcPts val="135"/>
              </a:spcBef>
            </a:pPr>
            <a:r>
              <a:rPr sz="2100" spc="10" dirty="0">
                <a:latin typeface="Carlito"/>
                <a:cs typeface="Carlito"/>
              </a:rPr>
              <a:t>KELAS</a:t>
            </a:r>
            <a:r>
              <a:rPr sz="2100" spc="-45" dirty="0">
                <a:latin typeface="Carlito"/>
                <a:cs typeface="Carlito"/>
              </a:rPr>
              <a:t> </a:t>
            </a:r>
            <a:r>
              <a:rPr sz="2100" spc="15" dirty="0">
                <a:latin typeface="Carlito"/>
                <a:cs typeface="Carlito"/>
              </a:rPr>
              <a:t>B</a:t>
            </a:r>
            <a:endParaRPr sz="2100">
              <a:latin typeface="Carlito"/>
              <a:cs typeface="Carlito"/>
            </a:endParaRPr>
          </a:p>
        </p:txBody>
      </p:sp>
      <p:sp>
        <p:nvSpPr>
          <p:cNvPr id="14" name="object 14"/>
          <p:cNvSpPr txBox="1"/>
          <p:nvPr/>
        </p:nvSpPr>
        <p:spPr>
          <a:xfrm>
            <a:off x="868679" y="3682092"/>
            <a:ext cx="1295781" cy="356508"/>
          </a:xfrm>
          <a:prstGeom prst="rect">
            <a:avLst/>
          </a:prstGeom>
          <a:solidFill>
            <a:srgbClr val="D9D9D9"/>
          </a:solidFill>
        </p:spPr>
        <p:txBody>
          <a:bodyPr vert="horz" wrap="square" lIns="0" tIns="33020" rIns="0" bIns="0" rtlCol="0">
            <a:spAutoFit/>
          </a:bodyPr>
          <a:lstStyle/>
          <a:p>
            <a:pPr marL="92710">
              <a:lnSpc>
                <a:spcPct val="100000"/>
              </a:lnSpc>
              <a:spcBef>
                <a:spcPts val="260"/>
              </a:spcBef>
            </a:pPr>
            <a:r>
              <a:rPr sz="2100" spc="10" dirty="0">
                <a:latin typeface="Carlito"/>
                <a:cs typeface="Carlito"/>
              </a:rPr>
              <a:t>KELAS</a:t>
            </a:r>
            <a:r>
              <a:rPr sz="2100" dirty="0">
                <a:latin typeface="Carlito"/>
                <a:cs typeface="Carlito"/>
              </a:rPr>
              <a:t> </a:t>
            </a:r>
            <a:r>
              <a:rPr sz="2100" spc="15" dirty="0">
                <a:latin typeface="Carlito"/>
                <a:cs typeface="Carlito"/>
              </a:rPr>
              <a:t>2</a:t>
            </a:r>
            <a:endParaRPr sz="2100" dirty="0">
              <a:latin typeface="Carlito"/>
              <a:cs typeface="Carlito"/>
            </a:endParaRPr>
          </a:p>
        </p:txBody>
      </p:sp>
      <p:sp>
        <p:nvSpPr>
          <p:cNvPr id="15" name="object 15"/>
          <p:cNvSpPr txBox="1"/>
          <p:nvPr/>
        </p:nvSpPr>
        <p:spPr>
          <a:xfrm>
            <a:off x="813435" y="5065395"/>
            <a:ext cx="1396365" cy="421005"/>
          </a:xfrm>
          <a:prstGeom prst="rect">
            <a:avLst/>
          </a:prstGeom>
          <a:solidFill>
            <a:srgbClr val="D9D9D9"/>
          </a:solidFill>
        </p:spPr>
        <p:txBody>
          <a:bodyPr vert="horz" wrap="square" lIns="0" tIns="35560" rIns="0" bIns="0" rtlCol="0">
            <a:spAutoFit/>
          </a:bodyPr>
          <a:lstStyle/>
          <a:p>
            <a:pPr marL="91440">
              <a:lnSpc>
                <a:spcPct val="100000"/>
              </a:lnSpc>
              <a:spcBef>
                <a:spcPts val="280"/>
              </a:spcBef>
            </a:pPr>
            <a:r>
              <a:rPr sz="2100" spc="10" dirty="0">
                <a:latin typeface="Carlito"/>
                <a:cs typeface="Carlito"/>
              </a:rPr>
              <a:t>KELAS </a:t>
            </a:r>
            <a:r>
              <a:rPr sz="2100" spc="15" dirty="0">
                <a:latin typeface="Carlito"/>
                <a:cs typeface="Carlito"/>
              </a:rPr>
              <a:t>3</a:t>
            </a:r>
            <a:endParaRPr sz="2100" dirty="0">
              <a:latin typeface="Carlito"/>
              <a:cs typeface="Carlito"/>
            </a:endParaRPr>
          </a:p>
        </p:txBody>
      </p:sp>
      <p:sp>
        <p:nvSpPr>
          <p:cNvPr id="16" name="object 16"/>
          <p:cNvSpPr txBox="1"/>
          <p:nvPr/>
        </p:nvSpPr>
        <p:spPr>
          <a:xfrm>
            <a:off x="469138" y="1511257"/>
            <a:ext cx="2664460" cy="309059"/>
          </a:xfrm>
          <a:prstGeom prst="rect">
            <a:avLst/>
          </a:prstGeom>
          <a:solidFill>
            <a:srgbClr val="6FAC46"/>
          </a:solidFill>
        </p:spPr>
        <p:txBody>
          <a:bodyPr vert="horz" wrap="square" lIns="0" tIns="31750" rIns="0" bIns="0" rtlCol="0">
            <a:spAutoFit/>
          </a:bodyPr>
          <a:lstStyle/>
          <a:p>
            <a:pPr marL="90170">
              <a:lnSpc>
                <a:spcPct val="100000"/>
              </a:lnSpc>
              <a:spcBef>
                <a:spcPts val="250"/>
              </a:spcBef>
            </a:pPr>
            <a:r>
              <a:rPr b="1" dirty="0">
                <a:latin typeface="Carlito"/>
                <a:cs typeface="Carlito"/>
              </a:rPr>
              <a:t>KONDISI</a:t>
            </a:r>
            <a:r>
              <a:rPr b="1" spc="-55" dirty="0">
                <a:latin typeface="Carlito"/>
                <a:cs typeface="Carlito"/>
              </a:rPr>
              <a:t> </a:t>
            </a:r>
            <a:r>
              <a:rPr b="1" spc="20" dirty="0">
                <a:latin typeface="Carlito"/>
                <a:cs typeface="Carlito"/>
              </a:rPr>
              <a:t>SEKARANG</a:t>
            </a:r>
            <a:endParaRPr dirty="0">
              <a:latin typeface="Carlito"/>
              <a:cs typeface="Carlito"/>
            </a:endParaRPr>
          </a:p>
        </p:txBody>
      </p:sp>
      <p:sp>
        <p:nvSpPr>
          <p:cNvPr id="17" name="object 17"/>
          <p:cNvSpPr/>
          <p:nvPr/>
        </p:nvSpPr>
        <p:spPr>
          <a:xfrm>
            <a:off x="3852671" y="4852415"/>
            <a:ext cx="0" cy="1160780"/>
          </a:xfrm>
          <a:custGeom>
            <a:avLst/>
            <a:gdLst/>
            <a:ahLst/>
            <a:cxnLst/>
            <a:rect l="l" t="t" r="r" b="b"/>
            <a:pathLst>
              <a:path h="1160779">
                <a:moveTo>
                  <a:pt x="0" y="0"/>
                </a:moveTo>
                <a:lnTo>
                  <a:pt x="0" y="1160487"/>
                </a:lnTo>
              </a:path>
            </a:pathLst>
          </a:custGeom>
          <a:ln w="6096">
            <a:solidFill>
              <a:srgbClr val="5B9BD4"/>
            </a:solidFill>
          </a:ln>
        </p:spPr>
        <p:txBody>
          <a:bodyPr wrap="square" lIns="0" tIns="0" rIns="0" bIns="0" rtlCol="0"/>
          <a:lstStyle/>
          <a:p>
            <a:endParaRPr/>
          </a:p>
        </p:txBody>
      </p:sp>
      <p:sp>
        <p:nvSpPr>
          <p:cNvPr id="18" name="object 18"/>
          <p:cNvSpPr/>
          <p:nvPr/>
        </p:nvSpPr>
        <p:spPr>
          <a:xfrm>
            <a:off x="3852671" y="2356104"/>
            <a:ext cx="0" cy="189230"/>
          </a:xfrm>
          <a:custGeom>
            <a:avLst/>
            <a:gdLst/>
            <a:ahLst/>
            <a:cxnLst/>
            <a:rect l="l" t="t" r="r" b="b"/>
            <a:pathLst>
              <a:path h="189230">
                <a:moveTo>
                  <a:pt x="0" y="0"/>
                </a:moveTo>
                <a:lnTo>
                  <a:pt x="0" y="188975"/>
                </a:lnTo>
              </a:path>
            </a:pathLst>
          </a:custGeom>
          <a:ln w="6096">
            <a:solidFill>
              <a:srgbClr val="5B9BD4"/>
            </a:solidFill>
          </a:ln>
        </p:spPr>
        <p:txBody>
          <a:bodyPr wrap="square" lIns="0" tIns="0" rIns="0" bIns="0" rtlCol="0"/>
          <a:lstStyle/>
          <a:p>
            <a:endParaRPr/>
          </a:p>
        </p:txBody>
      </p:sp>
      <p:sp>
        <p:nvSpPr>
          <p:cNvPr id="19" name="object 19"/>
          <p:cNvSpPr/>
          <p:nvPr/>
        </p:nvSpPr>
        <p:spPr>
          <a:xfrm>
            <a:off x="4450079" y="1435608"/>
            <a:ext cx="2664460" cy="421005"/>
          </a:xfrm>
          <a:custGeom>
            <a:avLst/>
            <a:gdLst/>
            <a:ahLst/>
            <a:cxnLst/>
            <a:rect l="l" t="t" r="r" b="b"/>
            <a:pathLst>
              <a:path w="2664459" h="421005">
                <a:moveTo>
                  <a:pt x="2663952" y="0"/>
                </a:moveTo>
                <a:lnTo>
                  <a:pt x="0" y="0"/>
                </a:lnTo>
                <a:lnTo>
                  <a:pt x="0" y="420624"/>
                </a:lnTo>
                <a:lnTo>
                  <a:pt x="2663952" y="420624"/>
                </a:lnTo>
                <a:lnTo>
                  <a:pt x="2663952" y="0"/>
                </a:lnTo>
                <a:close/>
              </a:path>
            </a:pathLst>
          </a:custGeom>
          <a:solidFill>
            <a:srgbClr val="5B9BD4"/>
          </a:solidFill>
        </p:spPr>
        <p:txBody>
          <a:bodyPr wrap="square" lIns="0" tIns="0" rIns="0" bIns="0" rtlCol="0"/>
          <a:lstStyle/>
          <a:p>
            <a:endParaRPr/>
          </a:p>
        </p:txBody>
      </p:sp>
      <p:sp>
        <p:nvSpPr>
          <p:cNvPr id="20" name="object 20"/>
          <p:cNvSpPr txBox="1"/>
          <p:nvPr/>
        </p:nvSpPr>
        <p:spPr>
          <a:xfrm>
            <a:off x="4801615" y="1480588"/>
            <a:ext cx="1966595" cy="351790"/>
          </a:xfrm>
          <a:prstGeom prst="rect">
            <a:avLst/>
          </a:prstGeom>
        </p:spPr>
        <p:txBody>
          <a:bodyPr vert="horz" wrap="square" lIns="0" tIns="17145" rIns="0" bIns="0" rtlCol="0">
            <a:spAutoFit/>
          </a:bodyPr>
          <a:lstStyle/>
          <a:p>
            <a:pPr marL="12700">
              <a:lnSpc>
                <a:spcPct val="100000"/>
              </a:lnSpc>
              <a:spcBef>
                <a:spcPts val="135"/>
              </a:spcBef>
            </a:pPr>
            <a:r>
              <a:rPr sz="2100" b="1" spc="15" dirty="0">
                <a:latin typeface="Carlito"/>
                <a:cs typeface="Carlito"/>
              </a:rPr>
              <a:t>TRANSISI KRI</a:t>
            </a:r>
            <a:r>
              <a:rPr sz="2100" b="1" spc="-114" dirty="0">
                <a:latin typeface="Carlito"/>
                <a:cs typeface="Carlito"/>
              </a:rPr>
              <a:t> </a:t>
            </a:r>
            <a:r>
              <a:rPr sz="2100" b="1" spc="15" dirty="0">
                <a:latin typeface="Carlito"/>
                <a:cs typeface="Carlito"/>
              </a:rPr>
              <a:t>JKN</a:t>
            </a:r>
            <a:endParaRPr sz="2100">
              <a:latin typeface="Carlito"/>
              <a:cs typeface="Carlito"/>
            </a:endParaRPr>
          </a:p>
        </p:txBody>
      </p:sp>
      <p:sp>
        <p:nvSpPr>
          <p:cNvPr id="21" name="object 21"/>
          <p:cNvSpPr txBox="1"/>
          <p:nvPr/>
        </p:nvSpPr>
        <p:spPr>
          <a:xfrm>
            <a:off x="8171688" y="1399032"/>
            <a:ext cx="2667000" cy="421005"/>
          </a:xfrm>
          <a:prstGeom prst="rect">
            <a:avLst/>
          </a:prstGeom>
          <a:solidFill>
            <a:srgbClr val="C55A11"/>
          </a:solidFill>
        </p:spPr>
        <p:txBody>
          <a:bodyPr vert="horz" wrap="square" lIns="0" tIns="31115" rIns="0" bIns="0" rtlCol="0">
            <a:spAutoFit/>
          </a:bodyPr>
          <a:lstStyle/>
          <a:p>
            <a:pPr marL="509270">
              <a:lnSpc>
                <a:spcPct val="100000"/>
              </a:lnSpc>
              <a:spcBef>
                <a:spcPts val="245"/>
              </a:spcBef>
            </a:pPr>
            <a:r>
              <a:rPr sz="2100" b="1" dirty="0">
                <a:latin typeface="Carlito"/>
                <a:cs typeface="Carlito"/>
              </a:rPr>
              <a:t>KONDISI</a:t>
            </a:r>
            <a:r>
              <a:rPr sz="2100" b="1" spc="-50" dirty="0">
                <a:latin typeface="Carlito"/>
                <a:cs typeface="Carlito"/>
              </a:rPr>
              <a:t> </a:t>
            </a:r>
            <a:r>
              <a:rPr sz="2100" b="1" spc="10" dirty="0">
                <a:latin typeface="Carlito"/>
                <a:cs typeface="Carlito"/>
              </a:rPr>
              <a:t>IDEAL</a:t>
            </a:r>
            <a:endParaRPr sz="2100">
              <a:latin typeface="Carlito"/>
              <a:cs typeface="Carlito"/>
            </a:endParaRPr>
          </a:p>
        </p:txBody>
      </p:sp>
      <p:sp>
        <p:nvSpPr>
          <p:cNvPr id="22" name="object 22"/>
          <p:cNvSpPr/>
          <p:nvPr/>
        </p:nvSpPr>
        <p:spPr>
          <a:xfrm>
            <a:off x="7674864" y="2200655"/>
            <a:ext cx="0" cy="3656965"/>
          </a:xfrm>
          <a:custGeom>
            <a:avLst/>
            <a:gdLst/>
            <a:ahLst/>
            <a:cxnLst/>
            <a:rect l="l" t="t" r="r" b="b"/>
            <a:pathLst>
              <a:path h="3656965">
                <a:moveTo>
                  <a:pt x="0" y="0"/>
                </a:moveTo>
                <a:lnTo>
                  <a:pt x="0" y="3656799"/>
                </a:lnTo>
              </a:path>
            </a:pathLst>
          </a:custGeom>
          <a:ln w="6096">
            <a:solidFill>
              <a:srgbClr val="5B9BD4"/>
            </a:solidFill>
          </a:ln>
        </p:spPr>
        <p:txBody>
          <a:bodyPr wrap="square" lIns="0" tIns="0" rIns="0" bIns="0" rtlCol="0"/>
          <a:lstStyle/>
          <a:p>
            <a:endParaRPr/>
          </a:p>
        </p:txBody>
      </p:sp>
      <p:sp>
        <p:nvSpPr>
          <p:cNvPr id="23" name="object 23"/>
          <p:cNvSpPr txBox="1"/>
          <p:nvPr/>
        </p:nvSpPr>
        <p:spPr>
          <a:xfrm>
            <a:off x="8894064" y="1993392"/>
            <a:ext cx="1292860" cy="421005"/>
          </a:xfrm>
          <a:prstGeom prst="rect">
            <a:avLst/>
          </a:prstGeom>
          <a:solidFill>
            <a:srgbClr val="D9D9D9"/>
          </a:solidFill>
        </p:spPr>
        <p:txBody>
          <a:bodyPr vert="horz" wrap="square" lIns="0" tIns="32384" rIns="0" bIns="0" rtlCol="0">
            <a:spAutoFit/>
          </a:bodyPr>
          <a:lstStyle/>
          <a:p>
            <a:pPr marL="236854">
              <a:lnSpc>
                <a:spcPct val="100000"/>
              </a:lnSpc>
              <a:spcBef>
                <a:spcPts val="254"/>
              </a:spcBef>
            </a:pPr>
            <a:r>
              <a:rPr sz="2100" spc="10" dirty="0">
                <a:latin typeface="Carlito"/>
                <a:cs typeface="Carlito"/>
              </a:rPr>
              <a:t>KRI</a:t>
            </a:r>
            <a:r>
              <a:rPr sz="2100" spc="15" dirty="0">
                <a:latin typeface="Carlito"/>
                <a:cs typeface="Carlito"/>
              </a:rPr>
              <a:t> </a:t>
            </a:r>
            <a:r>
              <a:rPr sz="2100" spc="10" dirty="0">
                <a:latin typeface="Carlito"/>
                <a:cs typeface="Carlito"/>
              </a:rPr>
              <a:t>JKN</a:t>
            </a:r>
            <a:endParaRPr sz="2100">
              <a:latin typeface="Carlito"/>
              <a:cs typeface="Carlito"/>
            </a:endParaRPr>
          </a:p>
        </p:txBody>
      </p:sp>
      <p:sp>
        <p:nvSpPr>
          <p:cNvPr id="24" name="object 24"/>
          <p:cNvSpPr txBox="1"/>
          <p:nvPr/>
        </p:nvSpPr>
        <p:spPr>
          <a:xfrm>
            <a:off x="4334255" y="1892807"/>
            <a:ext cx="1393190" cy="421005"/>
          </a:xfrm>
          <a:prstGeom prst="rect">
            <a:avLst/>
          </a:prstGeom>
          <a:solidFill>
            <a:srgbClr val="D9D9D9"/>
          </a:solidFill>
        </p:spPr>
        <p:txBody>
          <a:bodyPr vert="horz" wrap="square" lIns="0" tIns="31750" rIns="0" bIns="0" rtlCol="0">
            <a:spAutoFit/>
          </a:bodyPr>
          <a:lstStyle/>
          <a:p>
            <a:pPr marL="91440">
              <a:lnSpc>
                <a:spcPct val="100000"/>
              </a:lnSpc>
              <a:spcBef>
                <a:spcPts val="250"/>
              </a:spcBef>
            </a:pPr>
            <a:r>
              <a:rPr sz="2100" spc="10" dirty="0">
                <a:latin typeface="Carlito"/>
                <a:cs typeface="Carlito"/>
              </a:rPr>
              <a:t>KELAS </a:t>
            </a:r>
            <a:r>
              <a:rPr sz="2100" spc="20" dirty="0">
                <a:latin typeface="Carlito"/>
                <a:cs typeface="Carlito"/>
              </a:rPr>
              <a:t>A</a:t>
            </a:r>
            <a:endParaRPr sz="2100">
              <a:latin typeface="Carlito"/>
              <a:cs typeface="Carlito"/>
            </a:endParaRPr>
          </a:p>
        </p:txBody>
      </p:sp>
      <p:sp>
        <p:nvSpPr>
          <p:cNvPr id="25" name="object 25"/>
          <p:cNvSpPr txBox="1"/>
          <p:nvPr/>
        </p:nvSpPr>
        <p:spPr>
          <a:xfrm>
            <a:off x="847344" y="2084832"/>
            <a:ext cx="1393190" cy="421005"/>
          </a:xfrm>
          <a:prstGeom prst="rect">
            <a:avLst/>
          </a:prstGeom>
          <a:solidFill>
            <a:srgbClr val="D9D9D9"/>
          </a:solidFill>
        </p:spPr>
        <p:txBody>
          <a:bodyPr vert="horz" wrap="square" lIns="0" tIns="34290" rIns="0" bIns="0" rtlCol="0">
            <a:spAutoFit/>
          </a:bodyPr>
          <a:lstStyle/>
          <a:p>
            <a:pPr marL="90805">
              <a:lnSpc>
                <a:spcPct val="100000"/>
              </a:lnSpc>
              <a:spcBef>
                <a:spcPts val="270"/>
              </a:spcBef>
            </a:pPr>
            <a:r>
              <a:rPr sz="2100" spc="10" dirty="0">
                <a:latin typeface="Carlito"/>
                <a:cs typeface="Carlito"/>
              </a:rPr>
              <a:t>KELAS </a:t>
            </a:r>
            <a:r>
              <a:rPr sz="2100" spc="15" dirty="0">
                <a:latin typeface="Carlito"/>
                <a:cs typeface="Carlito"/>
              </a:rPr>
              <a:t>1</a:t>
            </a:r>
            <a:endParaRPr sz="2100" dirty="0">
              <a:latin typeface="Carlito"/>
              <a:cs typeface="Carlito"/>
            </a:endParaRPr>
          </a:p>
        </p:txBody>
      </p:sp>
      <p:sp>
        <p:nvSpPr>
          <p:cNvPr id="26" name="object 26"/>
          <p:cNvSpPr/>
          <p:nvPr/>
        </p:nvSpPr>
        <p:spPr>
          <a:xfrm>
            <a:off x="8173211" y="1827276"/>
            <a:ext cx="2889885" cy="4486910"/>
          </a:xfrm>
          <a:custGeom>
            <a:avLst/>
            <a:gdLst/>
            <a:ahLst/>
            <a:cxnLst/>
            <a:rect l="l" t="t" r="r" b="b"/>
            <a:pathLst>
              <a:path w="2889884" h="4486910">
                <a:moveTo>
                  <a:pt x="0" y="1040891"/>
                </a:moveTo>
                <a:lnTo>
                  <a:pt x="1091" y="999023"/>
                </a:lnTo>
                <a:lnTo>
                  <a:pt x="4338" y="957575"/>
                </a:lnTo>
                <a:lnTo>
                  <a:pt x="9700" y="916578"/>
                </a:lnTo>
                <a:lnTo>
                  <a:pt x="17135" y="876063"/>
                </a:lnTo>
                <a:lnTo>
                  <a:pt x="26603" y="836061"/>
                </a:lnTo>
                <a:lnTo>
                  <a:pt x="38062" y="796603"/>
                </a:lnTo>
                <a:lnTo>
                  <a:pt x="51471" y="757721"/>
                </a:lnTo>
                <a:lnTo>
                  <a:pt x="66790" y="719446"/>
                </a:lnTo>
                <a:lnTo>
                  <a:pt x="83977" y="681808"/>
                </a:lnTo>
                <a:lnTo>
                  <a:pt x="102991" y="644838"/>
                </a:lnTo>
                <a:lnTo>
                  <a:pt x="123791" y="608569"/>
                </a:lnTo>
                <a:lnTo>
                  <a:pt x="146336" y="573030"/>
                </a:lnTo>
                <a:lnTo>
                  <a:pt x="170585" y="538253"/>
                </a:lnTo>
                <a:lnTo>
                  <a:pt x="196497" y="504269"/>
                </a:lnTo>
                <a:lnTo>
                  <a:pt x="224031" y="471109"/>
                </a:lnTo>
                <a:lnTo>
                  <a:pt x="253145" y="438804"/>
                </a:lnTo>
                <a:lnTo>
                  <a:pt x="283799" y="407385"/>
                </a:lnTo>
                <a:lnTo>
                  <a:pt x="315952" y="376884"/>
                </a:lnTo>
                <a:lnTo>
                  <a:pt x="349563" y="347331"/>
                </a:lnTo>
                <a:lnTo>
                  <a:pt x="384589" y="318757"/>
                </a:lnTo>
                <a:lnTo>
                  <a:pt x="420992" y="291194"/>
                </a:lnTo>
                <a:lnTo>
                  <a:pt x="458729" y="264672"/>
                </a:lnTo>
                <a:lnTo>
                  <a:pt x="497759" y="239223"/>
                </a:lnTo>
                <a:lnTo>
                  <a:pt x="538041" y="214878"/>
                </a:lnTo>
                <a:lnTo>
                  <a:pt x="579535" y="191668"/>
                </a:lnTo>
                <a:lnTo>
                  <a:pt x="622198" y="169624"/>
                </a:lnTo>
                <a:lnTo>
                  <a:pt x="665991" y="148776"/>
                </a:lnTo>
                <a:lnTo>
                  <a:pt x="710872" y="129157"/>
                </a:lnTo>
                <a:lnTo>
                  <a:pt x="756799" y="110797"/>
                </a:lnTo>
                <a:lnTo>
                  <a:pt x="803733" y="93727"/>
                </a:lnTo>
                <a:lnTo>
                  <a:pt x="851632" y="77978"/>
                </a:lnTo>
                <a:lnTo>
                  <a:pt x="900454" y="63582"/>
                </a:lnTo>
                <a:lnTo>
                  <a:pt x="950159" y="50569"/>
                </a:lnTo>
                <a:lnTo>
                  <a:pt x="1000705" y="38970"/>
                </a:lnTo>
                <a:lnTo>
                  <a:pt x="1052052" y="28818"/>
                </a:lnTo>
                <a:lnTo>
                  <a:pt x="1104159" y="20142"/>
                </a:lnTo>
                <a:lnTo>
                  <a:pt x="1156984" y="12973"/>
                </a:lnTo>
                <a:lnTo>
                  <a:pt x="1210486" y="7344"/>
                </a:lnTo>
                <a:lnTo>
                  <a:pt x="1264625" y="3284"/>
                </a:lnTo>
                <a:lnTo>
                  <a:pt x="1319359" y="826"/>
                </a:lnTo>
                <a:lnTo>
                  <a:pt x="1374648" y="0"/>
                </a:lnTo>
                <a:lnTo>
                  <a:pt x="1429936" y="826"/>
                </a:lnTo>
                <a:lnTo>
                  <a:pt x="1484670" y="3284"/>
                </a:lnTo>
                <a:lnTo>
                  <a:pt x="1538809" y="7344"/>
                </a:lnTo>
                <a:lnTo>
                  <a:pt x="1592311" y="12973"/>
                </a:lnTo>
                <a:lnTo>
                  <a:pt x="1645136" y="20142"/>
                </a:lnTo>
                <a:lnTo>
                  <a:pt x="1697243" y="28818"/>
                </a:lnTo>
                <a:lnTo>
                  <a:pt x="1748590" y="38970"/>
                </a:lnTo>
                <a:lnTo>
                  <a:pt x="1799136" y="50569"/>
                </a:lnTo>
                <a:lnTo>
                  <a:pt x="1848841" y="63582"/>
                </a:lnTo>
                <a:lnTo>
                  <a:pt x="1897663" y="77978"/>
                </a:lnTo>
                <a:lnTo>
                  <a:pt x="1945562" y="93727"/>
                </a:lnTo>
                <a:lnTo>
                  <a:pt x="1992496" y="110797"/>
                </a:lnTo>
                <a:lnTo>
                  <a:pt x="2038423" y="129157"/>
                </a:lnTo>
                <a:lnTo>
                  <a:pt x="2083304" y="148776"/>
                </a:lnTo>
                <a:lnTo>
                  <a:pt x="2127097" y="169624"/>
                </a:lnTo>
                <a:lnTo>
                  <a:pt x="2169760" y="191668"/>
                </a:lnTo>
                <a:lnTo>
                  <a:pt x="2211254" y="214878"/>
                </a:lnTo>
                <a:lnTo>
                  <a:pt x="2251536" y="239223"/>
                </a:lnTo>
                <a:lnTo>
                  <a:pt x="2290566" y="264672"/>
                </a:lnTo>
                <a:lnTo>
                  <a:pt x="2328303" y="291194"/>
                </a:lnTo>
                <a:lnTo>
                  <a:pt x="2364706" y="318757"/>
                </a:lnTo>
                <a:lnTo>
                  <a:pt x="2399732" y="347331"/>
                </a:lnTo>
                <a:lnTo>
                  <a:pt x="2433343" y="376884"/>
                </a:lnTo>
                <a:lnTo>
                  <a:pt x="2465496" y="407385"/>
                </a:lnTo>
                <a:lnTo>
                  <a:pt x="2496150" y="438804"/>
                </a:lnTo>
                <a:lnTo>
                  <a:pt x="2525264" y="471109"/>
                </a:lnTo>
                <a:lnTo>
                  <a:pt x="2552798" y="504269"/>
                </a:lnTo>
                <a:lnTo>
                  <a:pt x="2578710" y="538253"/>
                </a:lnTo>
                <a:lnTo>
                  <a:pt x="2602959" y="573030"/>
                </a:lnTo>
                <a:lnTo>
                  <a:pt x="2625504" y="608569"/>
                </a:lnTo>
                <a:lnTo>
                  <a:pt x="2646304" y="644838"/>
                </a:lnTo>
                <a:lnTo>
                  <a:pt x="2665318" y="681808"/>
                </a:lnTo>
                <a:lnTo>
                  <a:pt x="2682505" y="719446"/>
                </a:lnTo>
                <a:lnTo>
                  <a:pt x="2697824" y="757721"/>
                </a:lnTo>
                <a:lnTo>
                  <a:pt x="2711233" y="796603"/>
                </a:lnTo>
                <a:lnTo>
                  <a:pt x="2722692" y="836061"/>
                </a:lnTo>
                <a:lnTo>
                  <a:pt x="2732160" y="876063"/>
                </a:lnTo>
                <a:lnTo>
                  <a:pt x="2739595" y="916578"/>
                </a:lnTo>
                <a:lnTo>
                  <a:pt x="2744957" y="957575"/>
                </a:lnTo>
                <a:lnTo>
                  <a:pt x="2748204" y="999023"/>
                </a:lnTo>
                <a:lnTo>
                  <a:pt x="2749296" y="1040891"/>
                </a:lnTo>
                <a:lnTo>
                  <a:pt x="2748204" y="1082760"/>
                </a:lnTo>
                <a:lnTo>
                  <a:pt x="2744957" y="1124208"/>
                </a:lnTo>
                <a:lnTo>
                  <a:pt x="2739595" y="1165205"/>
                </a:lnTo>
                <a:lnTo>
                  <a:pt x="2732160" y="1205720"/>
                </a:lnTo>
                <a:lnTo>
                  <a:pt x="2722692" y="1245722"/>
                </a:lnTo>
                <a:lnTo>
                  <a:pt x="2711233" y="1285180"/>
                </a:lnTo>
                <a:lnTo>
                  <a:pt x="2697824" y="1324062"/>
                </a:lnTo>
                <a:lnTo>
                  <a:pt x="2682505" y="1362337"/>
                </a:lnTo>
                <a:lnTo>
                  <a:pt x="2665318" y="1399975"/>
                </a:lnTo>
                <a:lnTo>
                  <a:pt x="2646304" y="1436945"/>
                </a:lnTo>
                <a:lnTo>
                  <a:pt x="2625504" y="1473214"/>
                </a:lnTo>
                <a:lnTo>
                  <a:pt x="2602959" y="1508753"/>
                </a:lnTo>
                <a:lnTo>
                  <a:pt x="2578710" y="1543530"/>
                </a:lnTo>
                <a:lnTo>
                  <a:pt x="2552798" y="1577514"/>
                </a:lnTo>
                <a:lnTo>
                  <a:pt x="2525264" y="1610674"/>
                </a:lnTo>
                <a:lnTo>
                  <a:pt x="2496150" y="1642979"/>
                </a:lnTo>
                <a:lnTo>
                  <a:pt x="2465496" y="1674398"/>
                </a:lnTo>
                <a:lnTo>
                  <a:pt x="2433343" y="1704899"/>
                </a:lnTo>
                <a:lnTo>
                  <a:pt x="2399732" y="1734452"/>
                </a:lnTo>
                <a:lnTo>
                  <a:pt x="2364706" y="1763026"/>
                </a:lnTo>
                <a:lnTo>
                  <a:pt x="2328303" y="1790589"/>
                </a:lnTo>
                <a:lnTo>
                  <a:pt x="2290566" y="1817111"/>
                </a:lnTo>
                <a:lnTo>
                  <a:pt x="2251536" y="1842560"/>
                </a:lnTo>
                <a:lnTo>
                  <a:pt x="2211254" y="1866905"/>
                </a:lnTo>
                <a:lnTo>
                  <a:pt x="2169760" y="1890115"/>
                </a:lnTo>
                <a:lnTo>
                  <a:pt x="2127097" y="1912159"/>
                </a:lnTo>
                <a:lnTo>
                  <a:pt x="2083304" y="1933007"/>
                </a:lnTo>
                <a:lnTo>
                  <a:pt x="2038423" y="1952626"/>
                </a:lnTo>
                <a:lnTo>
                  <a:pt x="1992496" y="1970986"/>
                </a:lnTo>
                <a:lnTo>
                  <a:pt x="1945562" y="1988056"/>
                </a:lnTo>
                <a:lnTo>
                  <a:pt x="1897663" y="2003805"/>
                </a:lnTo>
                <a:lnTo>
                  <a:pt x="1848841" y="2018201"/>
                </a:lnTo>
                <a:lnTo>
                  <a:pt x="1799136" y="2031214"/>
                </a:lnTo>
                <a:lnTo>
                  <a:pt x="1748590" y="2042813"/>
                </a:lnTo>
                <a:lnTo>
                  <a:pt x="1697243" y="2052965"/>
                </a:lnTo>
                <a:lnTo>
                  <a:pt x="1645136" y="2061641"/>
                </a:lnTo>
                <a:lnTo>
                  <a:pt x="1592311" y="2068810"/>
                </a:lnTo>
                <a:lnTo>
                  <a:pt x="1538809" y="2074439"/>
                </a:lnTo>
                <a:lnTo>
                  <a:pt x="1484670" y="2078499"/>
                </a:lnTo>
                <a:lnTo>
                  <a:pt x="1429936" y="2080957"/>
                </a:lnTo>
                <a:lnTo>
                  <a:pt x="1374648" y="2081784"/>
                </a:lnTo>
                <a:lnTo>
                  <a:pt x="1319359" y="2080957"/>
                </a:lnTo>
                <a:lnTo>
                  <a:pt x="1264625" y="2078499"/>
                </a:lnTo>
                <a:lnTo>
                  <a:pt x="1210486" y="2074439"/>
                </a:lnTo>
                <a:lnTo>
                  <a:pt x="1156984" y="2068810"/>
                </a:lnTo>
                <a:lnTo>
                  <a:pt x="1104159" y="2061641"/>
                </a:lnTo>
                <a:lnTo>
                  <a:pt x="1052052" y="2052965"/>
                </a:lnTo>
                <a:lnTo>
                  <a:pt x="1000705" y="2042813"/>
                </a:lnTo>
                <a:lnTo>
                  <a:pt x="950159" y="2031214"/>
                </a:lnTo>
                <a:lnTo>
                  <a:pt x="900454" y="2018201"/>
                </a:lnTo>
                <a:lnTo>
                  <a:pt x="851632" y="2003805"/>
                </a:lnTo>
                <a:lnTo>
                  <a:pt x="803733" y="1988056"/>
                </a:lnTo>
                <a:lnTo>
                  <a:pt x="756799" y="1970986"/>
                </a:lnTo>
                <a:lnTo>
                  <a:pt x="710872" y="1952626"/>
                </a:lnTo>
                <a:lnTo>
                  <a:pt x="665991" y="1933007"/>
                </a:lnTo>
                <a:lnTo>
                  <a:pt x="622198" y="1912159"/>
                </a:lnTo>
                <a:lnTo>
                  <a:pt x="579535" y="1890115"/>
                </a:lnTo>
                <a:lnTo>
                  <a:pt x="538041" y="1866905"/>
                </a:lnTo>
                <a:lnTo>
                  <a:pt x="497759" y="1842560"/>
                </a:lnTo>
                <a:lnTo>
                  <a:pt x="458729" y="1817111"/>
                </a:lnTo>
                <a:lnTo>
                  <a:pt x="420992" y="1790589"/>
                </a:lnTo>
                <a:lnTo>
                  <a:pt x="384589" y="1763026"/>
                </a:lnTo>
                <a:lnTo>
                  <a:pt x="349563" y="1734452"/>
                </a:lnTo>
                <a:lnTo>
                  <a:pt x="315952" y="1704899"/>
                </a:lnTo>
                <a:lnTo>
                  <a:pt x="283799" y="1674398"/>
                </a:lnTo>
                <a:lnTo>
                  <a:pt x="253145" y="1642979"/>
                </a:lnTo>
                <a:lnTo>
                  <a:pt x="224031" y="1610674"/>
                </a:lnTo>
                <a:lnTo>
                  <a:pt x="196497" y="1577514"/>
                </a:lnTo>
                <a:lnTo>
                  <a:pt x="170585" y="1543530"/>
                </a:lnTo>
                <a:lnTo>
                  <a:pt x="146336" y="1508753"/>
                </a:lnTo>
                <a:lnTo>
                  <a:pt x="123791" y="1473214"/>
                </a:lnTo>
                <a:lnTo>
                  <a:pt x="102991" y="1436945"/>
                </a:lnTo>
                <a:lnTo>
                  <a:pt x="83977" y="1399975"/>
                </a:lnTo>
                <a:lnTo>
                  <a:pt x="66790" y="1362337"/>
                </a:lnTo>
                <a:lnTo>
                  <a:pt x="51471" y="1324062"/>
                </a:lnTo>
                <a:lnTo>
                  <a:pt x="38062" y="1285180"/>
                </a:lnTo>
                <a:lnTo>
                  <a:pt x="26603" y="1245722"/>
                </a:lnTo>
                <a:lnTo>
                  <a:pt x="17135" y="1205720"/>
                </a:lnTo>
                <a:lnTo>
                  <a:pt x="9700" y="1165205"/>
                </a:lnTo>
                <a:lnTo>
                  <a:pt x="4338" y="1124208"/>
                </a:lnTo>
                <a:lnTo>
                  <a:pt x="1091" y="1082760"/>
                </a:lnTo>
                <a:lnTo>
                  <a:pt x="0" y="1040891"/>
                </a:lnTo>
                <a:close/>
              </a:path>
              <a:path w="2889884" h="4486910">
                <a:moveTo>
                  <a:pt x="140208" y="3444240"/>
                </a:moveTo>
                <a:lnTo>
                  <a:pt x="141299" y="3402315"/>
                </a:lnTo>
                <a:lnTo>
                  <a:pt x="144546" y="3360811"/>
                </a:lnTo>
                <a:lnTo>
                  <a:pt x="149908" y="3319759"/>
                </a:lnTo>
                <a:lnTo>
                  <a:pt x="157343" y="3279188"/>
                </a:lnTo>
                <a:lnTo>
                  <a:pt x="166811" y="3239131"/>
                </a:lnTo>
                <a:lnTo>
                  <a:pt x="178270" y="3199619"/>
                </a:lnTo>
                <a:lnTo>
                  <a:pt x="191679" y="3160683"/>
                </a:lnTo>
                <a:lnTo>
                  <a:pt x="206998" y="3122353"/>
                </a:lnTo>
                <a:lnTo>
                  <a:pt x="224185" y="3084662"/>
                </a:lnTo>
                <a:lnTo>
                  <a:pt x="243199" y="3047640"/>
                </a:lnTo>
                <a:lnTo>
                  <a:pt x="263999" y="3011318"/>
                </a:lnTo>
                <a:lnTo>
                  <a:pt x="286544" y="2975728"/>
                </a:lnTo>
                <a:lnTo>
                  <a:pt x="310793" y="2940900"/>
                </a:lnTo>
                <a:lnTo>
                  <a:pt x="336705" y="2906866"/>
                </a:lnTo>
                <a:lnTo>
                  <a:pt x="364239" y="2873658"/>
                </a:lnTo>
                <a:lnTo>
                  <a:pt x="393353" y="2841305"/>
                </a:lnTo>
                <a:lnTo>
                  <a:pt x="424007" y="2809840"/>
                </a:lnTo>
                <a:lnTo>
                  <a:pt x="456160" y="2779293"/>
                </a:lnTo>
                <a:lnTo>
                  <a:pt x="489771" y="2749695"/>
                </a:lnTo>
                <a:lnTo>
                  <a:pt x="524797" y="2721078"/>
                </a:lnTo>
                <a:lnTo>
                  <a:pt x="561200" y="2693473"/>
                </a:lnTo>
                <a:lnTo>
                  <a:pt x="598937" y="2666911"/>
                </a:lnTo>
                <a:lnTo>
                  <a:pt x="637967" y="2641424"/>
                </a:lnTo>
                <a:lnTo>
                  <a:pt x="678249" y="2617041"/>
                </a:lnTo>
                <a:lnTo>
                  <a:pt x="719743" y="2593795"/>
                </a:lnTo>
                <a:lnTo>
                  <a:pt x="762406" y="2571716"/>
                </a:lnTo>
                <a:lnTo>
                  <a:pt x="806199" y="2550836"/>
                </a:lnTo>
                <a:lnTo>
                  <a:pt x="851080" y="2531186"/>
                </a:lnTo>
                <a:lnTo>
                  <a:pt x="897007" y="2512797"/>
                </a:lnTo>
                <a:lnTo>
                  <a:pt x="943941" y="2495700"/>
                </a:lnTo>
                <a:lnTo>
                  <a:pt x="991840" y="2479927"/>
                </a:lnTo>
                <a:lnTo>
                  <a:pt x="1040662" y="2465508"/>
                </a:lnTo>
                <a:lnTo>
                  <a:pt x="1090367" y="2452474"/>
                </a:lnTo>
                <a:lnTo>
                  <a:pt x="1140913" y="2440857"/>
                </a:lnTo>
                <a:lnTo>
                  <a:pt x="1192260" y="2430688"/>
                </a:lnTo>
                <a:lnTo>
                  <a:pt x="1244367" y="2421998"/>
                </a:lnTo>
                <a:lnTo>
                  <a:pt x="1297192" y="2414818"/>
                </a:lnTo>
                <a:lnTo>
                  <a:pt x="1350694" y="2409180"/>
                </a:lnTo>
                <a:lnTo>
                  <a:pt x="1404833" y="2405114"/>
                </a:lnTo>
                <a:lnTo>
                  <a:pt x="1459567" y="2402651"/>
                </a:lnTo>
                <a:lnTo>
                  <a:pt x="1514856" y="2401824"/>
                </a:lnTo>
                <a:lnTo>
                  <a:pt x="1570144" y="2402651"/>
                </a:lnTo>
                <a:lnTo>
                  <a:pt x="1624878" y="2405114"/>
                </a:lnTo>
                <a:lnTo>
                  <a:pt x="1679017" y="2409180"/>
                </a:lnTo>
                <a:lnTo>
                  <a:pt x="1732519" y="2414818"/>
                </a:lnTo>
                <a:lnTo>
                  <a:pt x="1785344" y="2421998"/>
                </a:lnTo>
                <a:lnTo>
                  <a:pt x="1837451" y="2430688"/>
                </a:lnTo>
                <a:lnTo>
                  <a:pt x="1888798" y="2440857"/>
                </a:lnTo>
                <a:lnTo>
                  <a:pt x="1939344" y="2452474"/>
                </a:lnTo>
                <a:lnTo>
                  <a:pt x="1989049" y="2465508"/>
                </a:lnTo>
                <a:lnTo>
                  <a:pt x="2037871" y="2479927"/>
                </a:lnTo>
                <a:lnTo>
                  <a:pt x="2085770" y="2495700"/>
                </a:lnTo>
                <a:lnTo>
                  <a:pt x="2132704" y="2512797"/>
                </a:lnTo>
                <a:lnTo>
                  <a:pt x="2178631" y="2531186"/>
                </a:lnTo>
                <a:lnTo>
                  <a:pt x="2223512" y="2550836"/>
                </a:lnTo>
                <a:lnTo>
                  <a:pt x="2267305" y="2571716"/>
                </a:lnTo>
                <a:lnTo>
                  <a:pt x="2309968" y="2593795"/>
                </a:lnTo>
                <a:lnTo>
                  <a:pt x="2351462" y="2617041"/>
                </a:lnTo>
                <a:lnTo>
                  <a:pt x="2391744" y="2641424"/>
                </a:lnTo>
                <a:lnTo>
                  <a:pt x="2430774" y="2666911"/>
                </a:lnTo>
                <a:lnTo>
                  <a:pt x="2468511" y="2693473"/>
                </a:lnTo>
                <a:lnTo>
                  <a:pt x="2504914" y="2721078"/>
                </a:lnTo>
                <a:lnTo>
                  <a:pt x="2539940" y="2749695"/>
                </a:lnTo>
                <a:lnTo>
                  <a:pt x="2573551" y="2779293"/>
                </a:lnTo>
                <a:lnTo>
                  <a:pt x="2605704" y="2809840"/>
                </a:lnTo>
                <a:lnTo>
                  <a:pt x="2636358" y="2841305"/>
                </a:lnTo>
                <a:lnTo>
                  <a:pt x="2665472" y="2873658"/>
                </a:lnTo>
                <a:lnTo>
                  <a:pt x="2693006" y="2906866"/>
                </a:lnTo>
                <a:lnTo>
                  <a:pt x="2718918" y="2940900"/>
                </a:lnTo>
                <a:lnTo>
                  <a:pt x="2743167" y="2975728"/>
                </a:lnTo>
                <a:lnTo>
                  <a:pt x="2765712" y="3011318"/>
                </a:lnTo>
                <a:lnTo>
                  <a:pt x="2786512" y="3047640"/>
                </a:lnTo>
                <a:lnTo>
                  <a:pt x="2805526" y="3084662"/>
                </a:lnTo>
                <a:lnTo>
                  <a:pt x="2822713" y="3122353"/>
                </a:lnTo>
                <a:lnTo>
                  <a:pt x="2838032" y="3160683"/>
                </a:lnTo>
                <a:lnTo>
                  <a:pt x="2851441" y="3199619"/>
                </a:lnTo>
                <a:lnTo>
                  <a:pt x="2862900" y="3239131"/>
                </a:lnTo>
                <a:lnTo>
                  <a:pt x="2872368" y="3279188"/>
                </a:lnTo>
                <a:lnTo>
                  <a:pt x="2879803" y="3319759"/>
                </a:lnTo>
                <a:lnTo>
                  <a:pt x="2885165" y="3360811"/>
                </a:lnTo>
                <a:lnTo>
                  <a:pt x="2888412" y="3402315"/>
                </a:lnTo>
                <a:lnTo>
                  <a:pt x="2889504" y="3444240"/>
                </a:lnTo>
                <a:lnTo>
                  <a:pt x="2888412" y="3486164"/>
                </a:lnTo>
                <a:lnTo>
                  <a:pt x="2885165" y="3527669"/>
                </a:lnTo>
                <a:lnTo>
                  <a:pt x="2879803" y="3568723"/>
                </a:lnTo>
                <a:lnTo>
                  <a:pt x="2872368" y="3609294"/>
                </a:lnTo>
                <a:lnTo>
                  <a:pt x="2862900" y="3649351"/>
                </a:lnTo>
                <a:lnTo>
                  <a:pt x="2851441" y="3688864"/>
                </a:lnTo>
                <a:lnTo>
                  <a:pt x="2838032" y="3727801"/>
                </a:lnTo>
                <a:lnTo>
                  <a:pt x="2822713" y="3766131"/>
                </a:lnTo>
                <a:lnTo>
                  <a:pt x="2805526" y="3803822"/>
                </a:lnTo>
                <a:lnTo>
                  <a:pt x="2786512" y="3840845"/>
                </a:lnTo>
                <a:lnTo>
                  <a:pt x="2765712" y="3877167"/>
                </a:lnTo>
                <a:lnTo>
                  <a:pt x="2743167" y="3912757"/>
                </a:lnTo>
                <a:lnTo>
                  <a:pt x="2718918" y="3947585"/>
                </a:lnTo>
                <a:lnTo>
                  <a:pt x="2693006" y="3981618"/>
                </a:lnTo>
                <a:lnTo>
                  <a:pt x="2665472" y="4014827"/>
                </a:lnTo>
                <a:lnTo>
                  <a:pt x="2636358" y="4047180"/>
                </a:lnTo>
                <a:lnTo>
                  <a:pt x="2605704" y="4078645"/>
                </a:lnTo>
                <a:lnTo>
                  <a:pt x="2573551" y="4109192"/>
                </a:lnTo>
                <a:lnTo>
                  <a:pt x="2539940" y="4138789"/>
                </a:lnTo>
                <a:lnTo>
                  <a:pt x="2504914" y="4167406"/>
                </a:lnTo>
                <a:lnTo>
                  <a:pt x="2468511" y="4195010"/>
                </a:lnTo>
                <a:lnTo>
                  <a:pt x="2430774" y="4221572"/>
                </a:lnTo>
                <a:lnTo>
                  <a:pt x="2391744" y="4247060"/>
                </a:lnTo>
                <a:lnTo>
                  <a:pt x="2351462" y="4271442"/>
                </a:lnTo>
                <a:lnTo>
                  <a:pt x="2309968" y="4294688"/>
                </a:lnTo>
                <a:lnTo>
                  <a:pt x="2267305" y="4316766"/>
                </a:lnTo>
                <a:lnTo>
                  <a:pt x="2223512" y="4337646"/>
                </a:lnTo>
                <a:lnTo>
                  <a:pt x="2178631" y="4357295"/>
                </a:lnTo>
                <a:lnTo>
                  <a:pt x="2132704" y="4375684"/>
                </a:lnTo>
                <a:lnTo>
                  <a:pt x="2085770" y="4392781"/>
                </a:lnTo>
                <a:lnTo>
                  <a:pt x="2037871" y="4408554"/>
                </a:lnTo>
                <a:lnTo>
                  <a:pt x="1989049" y="4422973"/>
                </a:lnTo>
                <a:lnTo>
                  <a:pt x="1939344" y="4436006"/>
                </a:lnTo>
                <a:lnTo>
                  <a:pt x="1888798" y="4447623"/>
                </a:lnTo>
                <a:lnTo>
                  <a:pt x="1837451" y="4457792"/>
                </a:lnTo>
                <a:lnTo>
                  <a:pt x="1785344" y="4466481"/>
                </a:lnTo>
                <a:lnTo>
                  <a:pt x="1732519" y="4473661"/>
                </a:lnTo>
                <a:lnTo>
                  <a:pt x="1679017" y="4479299"/>
                </a:lnTo>
                <a:lnTo>
                  <a:pt x="1624878" y="4483365"/>
                </a:lnTo>
                <a:lnTo>
                  <a:pt x="1570144" y="4485828"/>
                </a:lnTo>
                <a:lnTo>
                  <a:pt x="1514856" y="4486656"/>
                </a:lnTo>
                <a:lnTo>
                  <a:pt x="1459567" y="4485828"/>
                </a:lnTo>
                <a:lnTo>
                  <a:pt x="1404833" y="4483365"/>
                </a:lnTo>
                <a:lnTo>
                  <a:pt x="1350694" y="4479299"/>
                </a:lnTo>
                <a:lnTo>
                  <a:pt x="1297192" y="4473661"/>
                </a:lnTo>
                <a:lnTo>
                  <a:pt x="1244367" y="4466481"/>
                </a:lnTo>
                <a:lnTo>
                  <a:pt x="1192260" y="4457792"/>
                </a:lnTo>
                <a:lnTo>
                  <a:pt x="1140913" y="4447623"/>
                </a:lnTo>
                <a:lnTo>
                  <a:pt x="1090367" y="4436006"/>
                </a:lnTo>
                <a:lnTo>
                  <a:pt x="1040662" y="4422973"/>
                </a:lnTo>
                <a:lnTo>
                  <a:pt x="991840" y="4408554"/>
                </a:lnTo>
                <a:lnTo>
                  <a:pt x="943941" y="4392781"/>
                </a:lnTo>
                <a:lnTo>
                  <a:pt x="897007" y="4375684"/>
                </a:lnTo>
                <a:lnTo>
                  <a:pt x="851080" y="4357295"/>
                </a:lnTo>
                <a:lnTo>
                  <a:pt x="806199" y="4337646"/>
                </a:lnTo>
                <a:lnTo>
                  <a:pt x="762406" y="4316766"/>
                </a:lnTo>
                <a:lnTo>
                  <a:pt x="719743" y="4294688"/>
                </a:lnTo>
                <a:lnTo>
                  <a:pt x="678249" y="4271442"/>
                </a:lnTo>
                <a:lnTo>
                  <a:pt x="637967" y="4247060"/>
                </a:lnTo>
                <a:lnTo>
                  <a:pt x="598937" y="4221572"/>
                </a:lnTo>
                <a:lnTo>
                  <a:pt x="561200" y="4195010"/>
                </a:lnTo>
                <a:lnTo>
                  <a:pt x="524797" y="4167406"/>
                </a:lnTo>
                <a:lnTo>
                  <a:pt x="489771" y="4138789"/>
                </a:lnTo>
                <a:lnTo>
                  <a:pt x="456160" y="4109192"/>
                </a:lnTo>
                <a:lnTo>
                  <a:pt x="424007" y="4078645"/>
                </a:lnTo>
                <a:lnTo>
                  <a:pt x="393353" y="4047180"/>
                </a:lnTo>
                <a:lnTo>
                  <a:pt x="364239" y="4014827"/>
                </a:lnTo>
                <a:lnTo>
                  <a:pt x="336705" y="3981618"/>
                </a:lnTo>
                <a:lnTo>
                  <a:pt x="310793" y="3947585"/>
                </a:lnTo>
                <a:lnTo>
                  <a:pt x="286544" y="3912757"/>
                </a:lnTo>
                <a:lnTo>
                  <a:pt x="263999" y="3877167"/>
                </a:lnTo>
                <a:lnTo>
                  <a:pt x="243199" y="3840845"/>
                </a:lnTo>
                <a:lnTo>
                  <a:pt x="224185" y="3803822"/>
                </a:lnTo>
                <a:lnTo>
                  <a:pt x="206998" y="3766131"/>
                </a:lnTo>
                <a:lnTo>
                  <a:pt x="191679" y="3727801"/>
                </a:lnTo>
                <a:lnTo>
                  <a:pt x="178270" y="3688864"/>
                </a:lnTo>
                <a:lnTo>
                  <a:pt x="166811" y="3649351"/>
                </a:lnTo>
                <a:lnTo>
                  <a:pt x="157343" y="3609294"/>
                </a:lnTo>
                <a:lnTo>
                  <a:pt x="149908" y="3568723"/>
                </a:lnTo>
                <a:lnTo>
                  <a:pt x="144546" y="3527669"/>
                </a:lnTo>
                <a:lnTo>
                  <a:pt x="141299" y="3486164"/>
                </a:lnTo>
                <a:lnTo>
                  <a:pt x="140208" y="3444240"/>
                </a:lnTo>
                <a:close/>
              </a:path>
            </a:pathLst>
          </a:custGeom>
          <a:ln w="27432">
            <a:solidFill>
              <a:srgbClr val="C55A11"/>
            </a:solidFill>
          </a:ln>
        </p:spPr>
        <p:txBody>
          <a:bodyPr wrap="square" lIns="0" tIns="0" rIns="0" bIns="0" rtlCol="0"/>
          <a:lstStyle/>
          <a:p>
            <a:endParaRPr/>
          </a:p>
        </p:txBody>
      </p:sp>
      <p:sp>
        <p:nvSpPr>
          <p:cNvPr id="27" name="object 27"/>
          <p:cNvSpPr txBox="1"/>
          <p:nvPr/>
        </p:nvSpPr>
        <p:spPr>
          <a:xfrm>
            <a:off x="2929127" y="2545079"/>
            <a:ext cx="1621790" cy="2307590"/>
          </a:xfrm>
          <a:prstGeom prst="rect">
            <a:avLst/>
          </a:prstGeom>
          <a:solidFill>
            <a:srgbClr val="FAE4D5"/>
          </a:solidFill>
        </p:spPr>
        <p:txBody>
          <a:bodyPr vert="horz" wrap="square" lIns="0" tIns="37465" rIns="0" bIns="0" rtlCol="0">
            <a:spAutoFit/>
          </a:bodyPr>
          <a:lstStyle/>
          <a:p>
            <a:pPr marL="95250" marR="90805" indent="4445" algn="ctr">
              <a:lnSpc>
                <a:spcPct val="100000"/>
              </a:lnSpc>
              <a:spcBef>
                <a:spcPts val="295"/>
              </a:spcBef>
            </a:pPr>
            <a:r>
              <a:rPr sz="1600" dirty="0">
                <a:latin typeface="Bookman Uralic"/>
                <a:cs typeface="Bookman Uralic"/>
              </a:rPr>
              <a:t>“</a:t>
            </a:r>
            <a:r>
              <a:rPr sz="1600" b="1" dirty="0">
                <a:solidFill>
                  <a:srgbClr val="FF0000"/>
                </a:solidFill>
                <a:latin typeface="Bookman Uralic"/>
                <a:cs typeface="Bookman Uralic"/>
              </a:rPr>
              <a:t>Pada tahap  pertama  </a:t>
            </a:r>
            <a:r>
              <a:rPr sz="1600" spc="5" dirty="0">
                <a:latin typeface="Bookman Uralic"/>
                <a:cs typeface="Bookman Uralic"/>
              </a:rPr>
              <a:t>konsep </a:t>
            </a:r>
            <a:r>
              <a:rPr sz="1600" spc="10" dirty="0">
                <a:latin typeface="Bookman Uralic"/>
                <a:cs typeface="Bookman Uralic"/>
              </a:rPr>
              <a:t>kelas  </a:t>
            </a:r>
            <a:r>
              <a:rPr sz="1600" dirty="0">
                <a:latin typeface="Bookman Uralic"/>
                <a:cs typeface="Bookman Uralic"/>
              </a:rPr>
              <a:t>standar akan  dibedakan  </a:t>
            </a:r>
            <a:r>
              <a:rPr sz="1600" spc="-5" dirty="0">
                <a:latin typeface="Bookman Uralic"/>
                <a:cs typeface="Bookman Uralic"/>
              </a:rPr>
              <a:t>antara </a:t>
            </a:r>
            <a:r>
              <a:rPr sz="1600" spc="10" dirty="0">
                <a:latin typeface="Bookman Uralic"/>
                <a:cs typeface="Bookman Uralic"/>
              </a:rPr>
              <a:t>kelas  </a:t>
            </a:r>
            <a:r>
              <a:rPr sz="1600" dirty="0">
                <a:latin typeface="Bookman Uralic"/>
                <a:cs typeface="Bookman Uralic"/>
              </a:rPr>
              <a:t>standar </a:t>
            </a:r>
            <a:r>
              <a:rPr sz="1600" b="1" spc="5" dirty="0">
                <a:latin typeface="Bookman Uralic"/>
                <a:cs typeface="Bookman Uralic"/>
              </a:rPr>
              <a:t>A</a:t>
            </a:r>
            <a:r>
              <a:rPr sz="1600" b="1" spc="-145" dirty="0">
                <a:latin typeface="Bookman Uralic"/>
                <a:cs typeface="Bookman Uralic"/>
              </a:rPr>
              <a:t> </a:t>
            </a:r>
            <a:r>
              <a:rPr sz="1600" spc="5" dirty="0">
                <a:latin typeface="Bookman Uralic"/>
                <a:cs typeface="Bookman Uralic"/>
              </a:rPr>
              <a:t>dan  </a:t>
            </a:r>
            <a:r>
              <a:rPr sz="1600" spc="10" dirty="0">
                <a:latin typeface="Bookman Uralic"/>
                <a:cs typeface="Bookman Uralic"/>
              </a:rPr>
              <a:t>kelas </a:t>
            </a:r>
            <a:r>
              <a:rPr sz="1600" dirty="0">
                <a:latin typeface="Bookman Uralic"/>
                <a:cs typeface="Bookman Uralic"/>
              </a:rPr>
              <a:t>standar  </a:t>
            </a:r>
            <a:r>
              <a:rPr sz="1600" b="1" spc="-5" dirty="0">
                <a:latin typeface="Bookman Uralic"/>
                <a:cs typeface="Bookman Uralic"/>
              </a:rPr>
              <a:t>B”</a:t>
            </a:r>
            <a:endParaRPr sz="1600" dirty="0">
              <a:latin typeface="Bookman Uralic"/>
              <a:cs typeface="Bookman Uralic"/>
            </a:endParaRPr>
          </a:p>
        </p:txBody>
      </p:sp>
      <p:sp>
        <p:nvSpPr>
          <p:cNvPr id="28" name="object 28"/>
          <p:cNvSpPr txBox="1"/>
          <p:nvPr/>
        </p:nvSpPr>
        <p:spPr>
          <a:xfrm>
            <a:off x="8854440" y="4526279"/>
            <a:ext cx="1640205" cy="310340"/>
          </a:xfrm>
          <a:prstGeom prst="rect">
            <a:avLst/>
          </a:prstGeom>
          <a:solidFill>
            <a:srgbClr val="D9D9D9"/>
          </a:solidFill>
        </p:spPr>
        <p:txBody>
          <a:bodyPr vert="horz" wrap="square" lIns="0" tIns="33019" rIns="0" bIns="0" rtlCol="0">
            <a:spAutoFit/>
          </a:bodyPr>
          <a:lstStyle/>
          <a:p>
            <a:pPr marL="117475">
              <a:lnSpc>
                <a:spcPct val="100000"/>
              </a:lnSpc>
              <a:spcBef>
                <a:spcPts val="259"/>
              </a:spcBef>
            </a:pPr>
            <a:r>
              <a:rPr spc="10" dirty="0">
                <a:latin typeface="Carlito"/>
                <a:cs typeface="Carlito"/>
              </a:rPr>
              <a:t>KRI </a:t>
            </a:r>
            <a:r>
              <a:rPr spc="15" dirty="0">
                <a:latin typeface="Carlito"/>
                <a:cs typeface="Carlito"/>
              </a:rPr>
              <a:t>NON</a:t>
            </a:r>
            <a:r>
              <a:rPr spc="-25" dirty="0">
                <a:latin typeface="Carlito"/>
                <a:cs typeface="Carlito"/>
              </a:rPr>
              <a:t> </a:t>
            </a:r>
            <a:r>
              <a:rPr spc="10" dirty="0">
                <a:latin typeface="Carlito"/>
                <a:cs typeface="Carlito"/>
              </a:rPr>
              <a:t>JKN</a:t>
            </a:r>
            <a:endParaRPr dirty="0">
              <a:latin typeface="Carlito"/>
              <a:cs typeface="Carlito"/>
            </a:endParaRPr>
          </a:p>
        </p:txBody>
      </p:sp>
      <p:grpSp>
        <p:nvGrpSpPr>
          <p:cNvPr id="29" name="object 29"/>
          <p:cNvGrpSpPr/>
          <p:nvPr/>
        </p:nvGrpSpPr>
        <p:grpSpPr>
          <a:xfrm>
            <a:off x="9492486" y="3454843"/>
            <a:ext cx="2642799" cy="2801112"/>
            <a:chOff x="9278111" y="3441192"/>
            <a:chExt cx="2642799" cy="2801112"/>
          </a:xfrm>
        </p:grpSpPr>
        <p:sp>
          <p:nvSpPr>
            <p:cNvPr id="30" name="object 30"/>
            <p:cNvSpPr/>
            <p:nvPr/>
          </p:nvSpPr>
          <p:spPr>
            <a:xfrm>
              <a:off x="9278111" y="4937760"/>
              <a:ext cx="911351" cy="1304544"/>
            </a:xfrm>
            <a:prstGeom prst="rect">
              <a:avLst/>
            </a:prstGeom>
            <a:blipFill>
              <a:blip r:embed="rId2" cstate="print"/>
              <a:stretch>
                <a:fillRect/>
              </a:stretch>
            </a:blipFill>
          </p:spPr>
          <p:txBody>
            <a:bodyPr wrap="square" lIns="0" tIns="0" rIns="0" bIns="0" rtlCol="0"/>
            <a:lstStyle/>
            <a:p>
              <a:endParaRPr/>
            </a:p>
          </p:txBody>
        </p:sp>
        <p:sp>
          <p:nvSpPr>
            <p:cNvPr id="31" name="object 31"/>
            <p:cNvSpPr/>
            <p:nvPr/>
          </p:nvSpPr>
          <p:spPr>
            <a:xfrm>
              <a:off x="10579608" y="3973703"/>
              <a:ext cx="682625" cy="626110"/>
            </a:xfrm>
            <a:custGeom>
              <a:avLst/>
              <a:gdLst/>
              <a:ahLst/>
              <a:cxnLst/>
              <a:rect l="l" t="t" r="r" b="b"/>
              <a:pathLst>
                <a:path w="682625" h="626110">
                  <a:moveTo>
                    <a:pt x="676783" y="0"/>
                  </a:moveTo>
                  <a:lnTo>
                    <a:pt x="666450" y="40108"/>
                  </a:lnTo>
                  <a:lnTo>
                    <a:pt x="651321" y="79010"/>
                  </a:lnTo>
                  <a:lnTo>
                    <a:pt x="631600" y="116544"/>
                  </a:lnTo>
                  <a:lnTo>
                    <a:pt x="607495" y="152551"/>
                  </a:lnTo>
                  <a:lnTo>
                    <a:pt x="579212" y="186868"/>
                  </a:lnTo>
                  <a:lnTo>
                    <a:pt x="546957" y="219336"/>
                  </a:lnTo>
                  <a:lnTo>
                    <a:pt x="510936" y="249793"/>
                  </a:lnTo>
                  <a:lnTo>
                    <a:pt x="471356" y="278078"/>
                  </a:lnTo>
                  <a:lnTo>
                    <a:pt x="428424" y="304032"/>
                  </a:lnTo>
                  <a:lnTo>
                    <a:pt x="382344" y="327493"/>
                  </a:lnTo>
                  <a:lnTo>
                    <a:pt x="333325" y="348300"/>
                  </a:lnTo>
                  <a:lnTo>
                    <a:pt x="281571" y="366293"/>
                  </a:lnTo>
                  <a:lnTo>
                    <a:pt x="227290" y="381310"/>
                  </a:lnTo>
                  <a:lnTo>
                    <a:pt x="170688" y="393192"/>
                  </a:lnTo>
                  <a:lnTo>
                    <a:pt x="170688" y="284607"/>
                  </a:lnTo>
                  <a:lnTo>
                    <a:pt x="0" y="470281"/>
                  </a:lnTo>
                  <a:lnTo>
                    <a:pt x="170688" y="625983"/>
                  </a:lnTo>
                  <a:lnTo>
                    <a:pt x="170688" y="517525"/>
                  </a:lnTo>
                  <a:lnTo>
                    <a:pt x="225310" y="506118"/>
                  </a:lnTo>
                  <a:lnTo>
                    <a:pt x="277614" y="491854"/>
                  </a:lnTo>
                  <a:lnTo>
                    <a:pt x="327450" y="474885"/>
                  </a:lnTo>
                  <a:lnTo>
                    <a:pt x="374668" y="455366"/>
                  </a:lnTo>
                  <a:lnTo>
                    <a:pt x="419117" y="433449"/>
                  </a:lnTo>
                  <a:lnTo>
                    <a:pt x="460647" y="409288"/>
                  </a:lnTo>
                  <a:lnTo>
                    <a:pt x="499110" y="383034"/>
                  </a:lnTo>
                  <a:lnTo>
                    <a:pt x="534353" y="354843"/>
                  </a:lnTo>
                  <a:lnTo>
                    <a:pt x="566229" y="324866"/>
                  </a:lnTo>
                  <a:lnTo>
                    <a:pt x="594586" y="293256"/>
                  </a:lnTo>
                  <a:lnTo>
                    <a:pt x="619275" y="260168"/>
                  </a:lnTo>
                  <a:lnTo>
                    <a:pt x="640145" y="225754"/>
                  </a:lnTo>
                  <a:lnTo>
                    <a:pt x="657047" y="190167"/>
                  </a:lnTo>
                  <a:lnTo>
                    <a:pt x="669831" y="153560"/>
                  </a:lnTo>
                  <a:lnTo>
                    <a:pt x="678346" y="116087"/>
                  </a:lnTo>
                  <a:lnTo>
                    <a:pt x="682443" y="77900"/>
                  </a:lnTo>
                  <a:lnTo>
                    <a:pt x="681972" y="39153"/>
                  </a:lnTo>
                  <a:lnTo>
                    <a:pt x="676783" y="0"/>
                  </a:lnTo>
                  <a:close/>
                </a:path>
              </a:pathLst>
            </a:custGeom>
            <a:solidFill>
              <a:srgbClr val="5B9BD4"/>
            </a:solidFill>
          </p:spPr>
          <p:txBody>
            <a:bodyPr wrap="square" lIns="0" tIns="0" rIns="0" bIns="0" rtlCol="0"/>
            <a:lstStyle/>
            <a:p>
              <a:endParaRPr/>
            </a:p>
          </p:txBody>
        </p:sp>
        <p:sp>
          <p:nvSpPr>
            <p:cNvPr id="32" name="object 32"/>
            <p:cNvSpPr/>
            <p:nvPr/>
          </p:nvSpPr>
          <p:spPr>
            <a:xfrm>
              <a:off x="10579608" y="3441192"/>
              <a:ext cx="683260" cy="594995"/>
            </a:xfrm>
            <a:custGeom>
              <a:avLst/>
              <a:gdLst/>
              <a:ahLst/>
              <a:cxnLst/>
              <a:rect l="l" t="t" r="r" b="b"/>
              <a:pathLst>
                <a:path w="683259" h="594995">
                  <a:moveTo>
                    <a:pt x="0" y="0"/>
                  </a:moveTo>
                  <a:lnTo>
                    <a:pt x="0" y="124206"/>
                  </a:lnTo>
                  <a:lnTo>
                    <a:pt x="55994" y="125765"/>
                  </a:lnTo>
                  <a:lnTo>
                    <a:pt x="110743" y="130361"/>
                  </a:lnTo>
                  <a:lnTo>
                    <a:pt x="164069" y="137874"/>
                  </a:lnTo>
                  <a:lnTo>
                    <a:pt x="215798" y="148183"/>
                  </a:lnTo>
                  <a:lnTo>
                    <a:pt x="265753" y="161166"/>
                  </a:lnTo>
                  <a:lnTo>
                    <a:pt x="313759" y="176703"/>
                  </a:lnTo>
                  <a:lnTo>
                    <a:pt x="359639" y="194673"/>
                  </a:lnTo>
                  <a:lnTo>
                    <a:pt x="403219" y="214955"/>
                  </a:lnTo>
                  <a:lnTo>
                    <a:pt x="444323" y="237427"/>
                  </a:lnTo>
                  <a:lnTo>
                    <a:pt x="482774" y="261969"/>
                  </a:lnTo>
                  <a:lnTo>
                    <a:pt x="518397" y="288460"/>
                  </a:lnTo>
                  <a:lnTo>
                    <a:pt x="551017" y="316778"/>
                  </a:lnTo>
                  <a:lnTo>
                    <a:pt x="580457" y="346804"/>
                  </a:lnTo>
                  <a:lnTo>
                    <a:pt x="606542" y="378415"/>
                  </a:lnTo>
                  <a:lnTo>
                    <a:pt x="629096" y="411491"/>
                  </a:lnTo>
                  <a:lnTo>
                    <a:pt x="647943" y="445912"/>
                  </a:lnTo>
                  <a:lnTo>
                    <a:pt x="662908" y="481555"/>
                  </a:lnTo>
                  <a:lnTo>
                    <a:pt x="673815" y="518300"/>
                  </a:lnTo>
                  <a:lnTo>
                    <a:pt x="680488" y="556027"/>
                  </a:lnTo>
                  <a:lnTo>
                    <a:pt x="682751" y="594614"/>
                  </a:lnTo>
                  <a:lnTo>
                    <a:pt x="682751" y="470281"/>
                  </a:lnTo>
                  <a:lnTo>
                    <a:pt x="680488" y="431712"/>
                  </a:lnTo>
                  <a:lnTo>
                    <a:pt x="673815" y="394002"/>
                  </a:lnTo>
                  <a:lnTo>
                    <a:pt x="662908" y="357271"/>
                  </a:lnTo>
                  <a:lnTo>
                    <a:pt x="647943" y="321641"/>
                  </a:lnTo>
                  <a:lnTo>
                    <a:pt x="629096" y="287232"/>
                  </a:lnTo>
                  <a:lnTo>
                    <a:pt x="606542" y="254165"/>
                  </a:lnTo>
                  <a:lnTo>
                    <a:pt x="580457" y="222563"/>
                  </a:lnTo>
                  <a:lnTo>
                    <a:pt x="551017" y="192545"/>
                  </a:lnTo>
                  <a:lnTo>
                    <a:pt x="518397" y="164232"/>
                  </a:lnTo>
                  <a:lnTo>
                    <a:pt x="482774" y="137747"/>
                  </a:lnTo>
                  <a:lnTo>
                    <a:pt x="444323" y="113209"/>
                  </a:lnTo>
                  <a:lnTo>
                    <a:pt x="403219" y="90740"/>
                  </a:lnTo>
                  <a:lnTo>
                    <a:pt x="359639" y="70462"/>
                  </a:lnTo>
                  <a:lnTo>
                    <a:pt x="313759" y="52494"/>
                  </a:lnTo>
                  <a:lnTo>
                    <a:pt x="265753" y="36958"/>
                  </a:lnTo>
                  <a:lnTo>
                    <a:pt x="215798" y="23976"/>
                  </a:lnTo>
                  <a:lnTo>
                    <a:pt x="164069" y="13668"/>
                  </a:lnTo>
                  <a:lnTo>
                    <a:pt x="110743" y="6155"/>
                  </a:lnTo>
                  <a:lnTo>
                    <a:pt x="55994" y="1559"/>
                  </a:lnTo>
                  <a:lnTo>
                    <a:pt x="0" y="0"/>
                  </a:lnTo>
                  <a:close/>
                </a:path>
              </a:pathLst>
            </a:custGeom>
            <a:solidFill>
              <a:srgbClr val="487CAB"/>
            </a:solidFill>
          </p:spPr>
          <p:txBody>
            <a:bodyPr wrap="square" lIns="0" tIns="0" rIns="0" bIns="0" rtlCol="0"/>
            <a:lstStyle/>
            <a:p>
              <a:endParaRPr/>
            </a:p>
          </p:txBody>
        </p:sp>
        <p:sp>
          <p:nvSpPr>
            <p:cNvPr id="33" name="object 33"/>
            <p:cNvSpPr/>
            <p:nvPr/>
          </p:nvSpPr>
          <p:spPr>
            <a:xfrm>
              <a:off x="10579608" y="3441192"/>
              <a:ext cx="683260" cy="1158875"/>
            </a:xfrm>
            <a:custGeom>
              <a:avLst/>
              <a:gdLst/>
              <a:ahLst/>
              <a:cxnLst/>
              <a:rect l="l" t="t" r="r" b="b"/>
              <a:pathLst>
                <a:path w="683259" h="1158875">
                  <a:moveTo>
                    <a:pt x="682751" y="594614"/>
                  </a:moveTo>
                  <a:lnTo>
                    <a:pt x="680488" y="556027"/>
                  </a:lnTo>
                  <a:lnTo>
                    <a:pt x="673815" y="518300"/>
                  </a:lnTo>
                  <a:lnTo>
                    <a:pt x="662908" y="481555"/>
                  </a:lnTo>
                  <a:lnTo>
                    <a:pt x="647943" y="445912"/>
                  </a:lnTo>
                  <a:lnTo>
                    <a:pt x="629096" y="411491"/>
                  </a:lnTo>
                  <a:lnTo>
                    <a:pt x="606542" y="378415"/>
                  </a:lnTo>
                  <a:lnTo>
                    <a:pt x="580457" y="346804"/>
                  </a:lnTo>
                  <a:lnTo>
                    <a:pt x="551017" y="316778"/>
                  </a:lnTo>
                  <a:lnTo>
                    <a:pt x="518397" y="288460"/>
                  </a:lnTo>
                  <a:lnTo>
                    <a:pt x="482774" y="261969"/>
                  </a:lnTo>
                  <a:lnTo>
                    <a:pt x="444323" y="237427"/>
                  </a:lnTo>
                  <a:lnTo>
                    <a:pt x="403219" y="214955"/>
                  </a:lnTo>
                  <a:lnTo>
                    <a:pt x="359639" y="194673"/>
                  </a:lnTo>
                  <a:lnTo>
                    <a:pt x="313759" y="176703"/>
                  </a:lnTo>
                  <a:lnTo>
                    <a:pt x="265753" y="161166"/>
                  </a:lnTo>
                  <a:lnTo>
                    <a:pt x="215798" y="148183"/>
                  </a:lnTo>
                  <a:lnTo>
                    <a:pt x="164069" y="137874"/>
                  </a:lnTo>
                  <a:lnTo>
                    <a:pt x="110743" y="130361"/>
                  </a:lnTo>
                  <a:lnTo>
                    <a:pt x="55994" y="125765"/>
                  </a:lnTo>
                  <a:lnTo>
                    <a:pt x="0" y="124206"/>
                  </a:lnTo>
                  <a:lnTo>
                    <a:pt x="0" y="0"/>
                  </a:lnTo>
                  <a:lnTo>
                    <a:pt x="55994" y="1559"/>
                  </a:lnTo>
                  <a:lnTo>
                    <a:pt x="110743" y="6155"/>
                  </a:lnTo>
                  <a:lnTo>
                    <a:pt x="164069" y="13668"/>
                  </a:lnTo>
                  <a:lnTo>
                    <a:pt x="215798" y="23976"/>
                  </a:lnTo>
                  <a:lnTo>
                    <a:pt x="265753" y="36958"/>
                  </a:lnTo>
                  <a:lnTo>
                    <a:pt x="313759" y="52494"/>
                  </a:lnTo>
                  <a:lnTo>
                    <a:pt x="359639" y="70462"/>
                  </a:lnTo>
                  <a:lnTo>
                    <a:pt x="403219" y="90740"/>
                  </a:lnTo>
                  <a:lnTo>
                    <a:pt x="444323" y="113209"/>
                  </a:lnTo>
                  <a:lnTo>
                    <a:pt x="482774" y="137747"/>
                  </a:lnTo>
                  <a:lnTo>
                    <a:pt x="518397" y="164232"/>
                  </a:lnTo>
                  <a:lnTo>
                    <a:pt x="551017" y="192545"/>
                  </a:lnTo>
                  <a:lnTo>
                    <a:pt x="580457" y="222563"/>
                  </a:lnTo>
                  <a:lnTo>
                    <a:pt x="606542" y="254165"/>
                  </a:lnTo>
                  <a:lnTo>
                    <a:pt x="629096" y="287232"/>
                  </a:lnTo>
                  <a:lnTo>
                    <a:pt x="647943" y="321641"/>
                  </a:lnTo>
                  <a:lnTo>
                    <a:pt x="662908" y="357271"/>
                  </a:lnTo>
                  <a:lnTo>
                    <a:pt x="673815" y="394002"/>
                  </a:lnTo>
                  <a:lnTo>
                    <a:pt x="680488" y="431712"/>
                  </a:lnTo>
                  <a:lnTo>
                    <a:pt x="682751" y="470281"/>
                  </a:lnTo>
                  <a:lnTo>
                    <a:pt x="682751" y="594614"/>
                  </a:lnTo>
                  <a:lnTo>
                    <a:pt x="680313" y="634487"/>
                  </a:lnTo>
                  <a:lnTo>
                    <a:pt x="673115" y="673565"/>
                  </a:lnTo>
                  <a:lnTo>
                    <a:pt x="661332" y="711692"/>
                  </a:lnTo>
                  <a:lnTo>
                    <a:pt x="645140" y="748712"/>
                  </a:lnTo>
                  <a:lnTo>
                    <a:pt x="624713" y="784470"/>
                  </a:lnTo>
                  <a:lnTo>
                    <a:pt x="600228" y="818811"/>
                  </a:lnTo>
                  <a:lnTo>
                    <a:pt x="571859" y="851579"/>
                  </a:lnTo>
                  <a:lnTo>
                    <a:pt x="539781" y="882618"/>
                  </a:lnTo>
                  <a:lnTo>
                    <a:pt x="504171" y="911773"/>
                  </a:lnTo>
                  <a:lnTo>
                    <a:pt x="465202" y="938888"/>
                  </a:lnTo>
                  <a:lnTo>
                    <a:pt x="423051" y="963808"/>
                  </a:lnTo>
                  <a:lnTo>
                    <a:pt x="377892" y="986377"/>
                  </a:lnTo>
                  <a:lnTo>
                    <a:pt x="329901" y="1006440"/>
                  </a:lnTo>
                  <a:lnTo>
                    <a:pt x="279253" y="1023841"/>
                  </a:lnTo>
                  <a:lnTo>
                    <a:pt x="226124" y="1038425"/>
                  </a:lnTo>
                  <a:lnTo>
                    <a:pt x="170688" y="1050036"/>
                  </a:lnTo>
                  <a:lnTo>
                    <a:pt x="170688" y="1158494"/>
                  </a:lnTo>
                  <a:lnTo>
                    <a:pt x="0" y="1002792"/>
                  </a:lnTo>
                  <a:lnTo>
                    <a:pt x="170688" y="817118"/>
                  </a:lnTo>
                  <a:lnTo>
                    <a:pt x="170688" y="925703"/>
                  </a:lnTo>
                  <a:lnTo>
                    <a:pt x="227290" y="913821"/>
                  </a:lnTo>
                  <a:lnTo>
                    <a:pt x="281571" y="898804"/>
                  </a:lnTo>
                  <a:lnTo>
                    <a:pt x="333325" y="880811"/>
                  </a:lnTo>
                  <a:lnTo>
                    <a:pt x="382344" y="860004"/>
                  </a:lnTo>
                  <a:lnTo>
                    <a:pt x="428424" y="836543"/>
                  </a:lnTo>
                  <a:lnTo>
                    <a:pt x="471356" y="810589"/>
                  </a:lnTo>
                  <a:lnTo>
                    <a:pt x="510936" y="782304"/>
                  </a:lnTo>
                  <a:lnTo>
                    <a:pt x="546957" y="751847"/>
                  </a:lnTo>
                  <a:lnTo>
                    <a:pt x="579212" y="719379"/>
                  </a:lnTo>
                  <a:lnTo>
                    <a:pt x="607495" y="685062"/>
                  </a:lnTo>
                  <a:lnTo>
                    <a:pt x="631600" y="649055"/>
                  </a:lnTo>
                  <a:lnTo>
                    <a:pt x="651321" y="611521"/>
                  </a:lnTo>
                  <a:lnTo>
                    <a:pt x="666450" y="572619"/>
                  </a:lnTo>
                  <a:lnTo>
                    <a:pt x="676783" y="532511"/>
                  </a:lnTo>
                </a:path>
              </a:pathLst>
            </a:custGeom>
            <a:ln w="12192">
              <a:solidFill>
                <a:srgbClr val="41709C"/>
              </a:solidFill>
            </a:ln>
          </p:spPr>
          <p:txBody>
            <a:bodyPr wrap="square" lIns="0" tIns="0" rIns="0" bIns="0" rtlCol="0"/>
            <a:lstStyle/>
            <a:p>
              <a:endParaRPr/>
            </a:p>
          </p:txBody>
        </p:sp>
        <p:sp>
          <p:nvSpPr>
            <p:cNvPr id="34" name="object 34"/>
            <p:cNvSpPr/>
            <p:nvPr/>
          </p:nvSpPr>
          <p:spPr>
            <a:xfrm>
              <a:off x="11110015" y="4435304"/>
              <a:ext cx="810895" cy="646430"/>
            </a:xfrm>
            <a:custGeom>
              <a:avLst/>
              <a:gdLst/>
              <a:ahLst/>
              <a:cxnLst/>
              <a:rect l="l" t="t" r="r" b="b"/>
              <a:pathLst>
                <a:path w="810895" h="646429">
                  <a:moveTo>
                    <a:pt x="810768" y="0"/>
                  </a:moveTo>
                  <a:lnTo>
                    <a:pt x="0" y="0"/>
                  </a:lnTo>
                  <a:lnTo>
                    <a:pt x="0" y="646176"/>
                  </a:lnTo>
                  <a:lnTo>
                    <a:pt x="810768" y="646176"/>
                  </a:lnTo>
                  <a:lnTo>
                    <a:pt x="810768" y="0"/>
                  </a:lnTo>
                  <a:close/>
                </a:path>
              </a:pathLst>
            </a:custGeom>
            <a:solidFill>
              <a:srgbClr val="FFC000"/>
            </a:solidFill>
          </p:spPr>
          <p:txBody>
            <a:bodyPr wrap="square" lIns="0" tIns="0" rIns="0" bIns="0" rtlCol="0"/>
            <a:lstStyle/>
            <a:p>
              <a:endParaRPr/>
            </a:p>
          </p:txBody>
        </p:sp>
      </p:grpSp>
      <p:sp>
        <p:nvSpPr>
          <p:cNvPr id="35" name="object 35"/>
          <p:cNvSpPr txBox="1"/>
          <p:nvPr/>
        </p:nvSpPr>
        <p:spPr>
          <a:xfrm>
            <a:off x="11392026" y="4469910"/>
            <a:ext cx="632969" cy="574040"/>
          </a:xfrm>
          <a:prstGeom prst="rect">
            <a:avLst/>
          </a:prstGeom>
        </p:spPr>
        <p:txBody>
          <a:bodyPr vert="horz" wrap="square" lIns="0" tIns="12700" rIns="0" bIns="0" rtlCol="0">
            <a:spAutoFit/>
          </a:bodyPr>
          <a:lstStyle/>
          <a:p>
            <a:pPr marL="12700">
              <a:lnSpc>
                <a:spcPct val="100000"/>
              </a:lnSpc>
              <a:spcBef>
                <a:spcPts val="100"/>
              </a:spcBef>
            </a:pPr>
            <a:r>
              <a:rPr sz="1200" spc="-20" dirty="0">
                <a:latin typeface="Carlito"/>
                <a:cs typeface="Carlito"/>
              </a:rPr>
              <a:t>KAPJ</a:t>
            </a:r>
            <a:r>
              <a:rPr sz="1200" spc="210" dirty="0">
                <a:latin typeface="Carlito"/>
                <a:cs typeface="Carlito"/>
              </a:rPr>
              <a:t> </a:t>
            </a:r>
            <a:r>
              <a:rPr sz="1200" dirty="0">
                <a:latin typeface="Wingdings"/>
                <a:cs typeface="Wingdings"/>
              </a:rPr>
              <a:t></a:t>
            </a:r>
          </a:p>
          <a:p>
            <a:pPr marL="12700" marR="156845">
              <a:lnSpc>
                <a:spcPct val="100000"/>
              </a:lnSpc>
            </a:pPr>
            <a:r>
              <a:rPr sz="1200" spc="-5" dirty="0">
                <a:latin typeface="Carlito"/>
                <a:cs typeface="Carlito"/>
              </a:rPr>
              <a:t>S</a:t>
            </a:r>
            <a:r>
              <a:rPr sz="1200" dirty="0">
                <a:latin typeface="Carlito"/>
                <a:cs typeface="Carlito"/>
              </a:rPr>
              <a:t>e</a:t>
            </a:r>
            <a:r>
              <a:rPr sz="1200" spc="-15" dirty="0">
                <a:latin typeface="Carlito"/>
                <a:cs typeface="Carlito"/>
              </a:rPr>
              <a:t>li</a:t>
            </a:r>
            <a:r>
              <a:rPr sz="1200" spc="5" dirty="0">
                <a:latin typeface="Carlito"/>
                <a:cs typeface="Carlito"/>
              </a:rPr>
              <a:t>s</a:t>
            </a:r>
            <a:r>
              <a:rPr sz="1200" spc="-15" dirty="0">
                <a:latin typeface="Carlito"/>
                <a:cs typeface="Carlito"/>
              </a:rPr>
              <a:t>i</a:t>
            </a:r>
            <a:r>
              <a:rPr sz="1200" dirty="0">
                <a:latin typeface="Carlito"/>
                <a:cs typeface="Carlito"/>
              </a:rPr>
              <a:t>h  </a:t>
            </a:r>
            <a:r>
              <a:rPr sz="1200" spc="-15" dirty="0">
                <a:latin typeface="Carlito"/>
                <a:cs typeface="Carlito"/>
              </a:rPr>
              <a:t>Biaya</a:t>
            </a:r>
            <a:endParaRPr sz="1200" dirty="0">
              <a:latin typeface="Carlito"/>
              <a:cs typeface="Carlito"/>
            </a:endParaRPr>
          </a:p>
        </p:txBody>
      </p:sp>
      <p:sp>
        <p:nvSpPr>
          <p:cNvPr id="36" name="object 36"/>
          <p:cNvSpPr txBox="1"/>
          <p:nvPr/>
        </p:nvSpPr>
        <p:spPr>
          <a:xfrm>
            <a:off x="4953000" y="4626629"/>
            <a:ext cx="1972944" cy="326371"/>
          </a:xfrm>
          <a:prstGeom prst="rect">
            <a:avLst/>
          </a:prstGeom>
        </p:spPr>
        <p:txBody>
          <a:bodyPr vert="horz" wrap="square" lIns="0" tIns="33655" rIns="0" bIns="0" rtlCol="0">
            <a:spAutoFit/>
          </a:bodyPr>
          <a:lstStyle/>
          <a:p>
            <a:pPr marL="117475">
              <a:lnSpc>
                <a:spcPct val="100000"/>
              </a:lnSpc>
              <a:spcBef>
                <a:spcPts val="265"/>
              </a:spcBef>
            </a:pPr>
            <a:r>
              <a:rPr sz="1900" spc="10" dirty="0">
                <a:latin typeface="Carlito"/>
                <a:cs typeface="Carlito"/>
              </a:rPr>
              <a:t>KRI </a:t>
            </a:r>
            <a:r>
              <a:rPr sz="1900" spc="15" dirty="0">
                <a:latin typeface="Carlito"/>
                <a:cs typeface="Carlito"/>
              </a:rPr>
              <a:t>NON</a:t>
            </a:r>
            <a:r>
              <a:rPr sz="1900" spc="-5" dirty="0">
                <a:latin typeface="Carlito"/>
                <a:cs typeface="Carlito"/>
              </a:rPr>
              <a:t> </a:t>
            </a:r>
            <a:r>
              <a:rPr sz="1900" spc="10" dirty="0">
                <a:latin typeface="Carlito"/>
                <a:cs typeface="Carlito"/>
              </a:rPr>
              <a:t>JKN</a:t>
            </a:r>
            <a:endParaRPr sz="1900" dirty="0">
              <a:latin typeface="Carlito"/>
              <a:cs typeface="Carlito"/>
            </a:endParaRPr>
          </a:p>
        </p:txBody>
      </p:sp>
      <p:grpSp>
        <p:nvGrpSpPr>
          <p:cNvPr id="37" name="object 37"/>
          <p:cNvGrpSpPr/>
          <p:nvPr/>
        </p:nvGrpSpPr>
        <p:grpSpPr>
          <a:xfrm>
            <a:off x="5181600" y="3749040"/>
            <a:ext cx="2173731" cy="2651760"/>
            <a:chOff x="5181600" y="3749040"/>
            <a:chExt cx="2173731" cy="2651760"/>
          </a:xfrm>
        </p:grpSpPr>
        <p:sp>
          <p:nvSpPr>
            <p:cNvPr id="38" name="object 38"/>
            <p:cNvSpPr/>
            <p:nvPr/>
          </p:nvSpPr>
          <p:spPr>
            <a:xfrm>
              <a:off x="6550151" y="3749040"/>
              <a:ext cx="805180" cy="646430"/>
            </a:xfrm>
            <a:custGeom>
              <a:avLst/>
              <a:gdLst/>
              <a:ahLst/>
              <a:cxnLst/>
              <a:rect l="l" t="t" r="r" b="b"/>
              <a:pathLst>
                <a:path w="805179" h="646429">
                  <a:moveTo>
                    <a:pt x="804672" y="0"/>
                  </a:moveTo>
                  <a:lnTo>
                    <a:pt x="0" y="0"/>
                  </a:lnTo>
                  <a:lnTo>
                    <a:pt x="0" y="646175"/>
                  </a:lnTo>
                  <a:lnTo>
                    <a:pt x="804672" y="646175"/>
                  </a:lnTo>
                  <a:lnTo>
                    <a:pt x="804672" y="0"/>
                  </a:lnTo>
                  <a:close/>
                </a:path>
              </a:pathLst>
            </a:custGeom>
            <a:solidFill>
              <a:srgbClr val="FFC000"/>
            </a:solidFill>
          </p:spPr>
          <p:txBody>
            <a:bodyPr wrap="square" lIns="0" tIns="0" rIns="0" bIns="0" rtlCol="0"/>
            <a:lstStyle/>
            <a:p>
              <a:endParaRPr/>
            </a:p>
          </p:txBody>
        </p:sp>
        <p:sp>
          <p:nvSpPr>
            <p:cNvPr id="39" name="object 39"/>
            <p:cNvSpPr/>
            <p:nvPr/>
          </p:nvSpPr>
          <p:spPr>
            <a:xfrm>
              <a:off x="5181600" y="5099305"/>
              <a:ext cx="911351" cy="1301495"/>
            </a:xfrm>
            <a:prstGeom prst="rect">
              <a:avLst/>
            </a:prstGeom>
            <a:blipFill>
              <a:blip r:embed="rId2" cstate="print"/>
              <a:stretch>
                <a:fillRect/>
              </a:stretch>
            </a:blipFill>
          </p:spPr>
          <p:txBody>
            <a:bodyPr wrap="square" lIns="0" tIns="0" rIns="0" bIns="0" rtlCol="0"/>
            <a:lstStyle/>
            <a:p>
              <a:endParaRPr/>
            </a:p>
          </p:txBody>
        </p:sp>
      </p:grpSp>
      <p:sp>
        <p:nvSpPr>
          <p:cNvPr id="40" name="object 40"/>
          <p:cNvSpPr txBox="1"/>
          <p:nvPr/>
        </p:nvSpPr>
        <p:spPr>
          <a:xfrm>
            <a:off x="6549516" y="3749040"/>
            <a:ext cx="962026" cy="591187"/>
          </a:xfrm>
          <a:prstGeom prst="rect">
            <a:avLst/>
          </a:prstGeom>
        </p:spPr>
        <p:txBody>
          <a:bodyPr vert="horz" wrap="square" lIns="0" tIns="36830" rIns="0" bIns="0" rtlCol="0">
            <a:spAutoFit/>
          </a:bodyPr>
          <a:lstStyle/>
          <a:p>
            <a:pPr marL="92075">
              <a:lnSpc>
                <a:spcPct val="100000"/>
              </a:lnSpc>
              <a:spcBef>
                <a:spcPts val="290"/>
              </a:spcBef>
            </a:pPr>
            <a:r>
              <a:rPr sz="1200" spc="-20" dirty="0">
                <a:latin typeface="Carlito"/>
                <a:cs typeface="Carlito"/>
              </a:rPr>
              <a:t>KAPJ</a:t>
            </a:r>
            <a:r>
              <a:rPr sz="1200" spc="5" dirty="0">
                <a:latin typeface="Carlito"/>
                <a:cs typeface="Carlito"/>
              </a:rPr>
              <a:t> </a:t>
            </a:r>
            <a:r>
              <a:rPr sz="1200" dirty="0">
                <a:latin typeface="Wingdings"/>
                <a:cs typeface="Wingdings"/>
              </a:rPr>
              <a:t></a:t>
            </a:r>
          </a:p>
          <a:p>
            <a:pPr marL="92075">
              <a:lnSpc>
                <a:spcPct val="100000"/>
              </a:lnSpc>
            </a:pPr>
            <a:r>
              <a:rPr sz="1200" spc="-10" dirty="0">
                <a:latin typeface="Carlito"/>
                <a:cs typeface="Carlito"/>
              </a:rPr>
              <a:t>Selisih</a:t>
            </a:r>
            <a:endParaRPr sz="1200" dirty="0">
              <a:latin typeface="Carlito"/>
              <a:cs typeface="Carlito"/>
            </a:endParaRPr>
          </a:p>
          <a:p>
            <a:pPr marL="92075">
              <a:lnSpc>
                <a:spcPct val="100000"/>
              </a:lnSpc>
              <a:spcBef>
                <a:spcPts val="5"/>
              </a:spcBef>
            </a:pPr>
            <a:r>
              <a:rPr sz="1200" spc="-15" dirty="0">
                <a:latin typeface="Carlito"/>
                <a:cs typeface="Carlito"/>
              </a:rPr>
              <a:t>Biaya</a:t>
            </a:r>
            <a:endParaRPr sz="1200" dirty="0">
              <a:latin typeface="Carlito"/>
              <a:cs typeface="Carlito"/>
            </a:endParaRPr>
          </a:p>
        </p:txBody>
      </p:sp>
      <p:sp>
        <p:nvSpPr>
          <p:cNvPr id="41" name="object 41"/>
          <p:cNvSpPr/>
          <p:nvPr/>
        </p:nvSpPr>
        <p:spPr>
          <a:xfrm>
            <a:off x="6027420" y="3635502"/>
            <a:ext cx="563245" cy="945515"/>
          </a:xfrm>
          <a:custGeom>
            <a:avLst/>
            <a:gdLst/>
            <a:ahLst/>
            <a:cxnLst/>
            <a:rect l="l" t="t" r="r" b="b"/>
            <a:pathLst>
              <a:path w="563245" h="945514">
                <a:moveTo>
                  <a:pt x="11683" y="751459"/>
                </a:moveTo>
                <a:lnTo>
                  <a:pt x="0" y="945388"/>
                </a:lnTo>
                <a:lnTo>
                  <a:pt x="162178" y="838327"/>
                </a:lnTo>
                <a:lnTo>
                  <a:pt x="155578" y="834517"/>
                </a:lnTo>
                <a:lnTo>
                  <a:pt x="97535" y="834517"/>
                </a:lnTo>
                <a:lnTo>
                  <a:pt x="47370" y="805434"/>
                </a:lnTo>
                <a:lnTo>
                  <a:pt x="61834" y="780406"/>
                </a:lnTo>
                <a:lnTo>
                  <a:pt x="11683" y="751459"/>
                </a:lnTo>
                <a:close/>
              </a:path>
              <a:path w="563245" h="945514">
                <a:moveTo>
                  <a:pt x="61834" y="780406"/>
                </a:moveTo>
                <a:lnTo>
                  <a:pt x="47370" y="805434"/>
                </a:lnTo>
                <a:lnTo>
                  <a:pt x="97535" y="834517"/>
                </a:lnTo>
                <a:lnTo>
                  <a:pt x="112052" y="809393"/>
                </a:lnTo>
                <a:lnTo>
                  <a:pt x="61834" y="780406"/>
                </a:lnTo>
                <a:close/>
              </a:path>
              <a:path w="563245" h="945514">
                <a:moveTo>
                  <a:pt x="112052" y="809393"/>
                </a:moveTo>
                <a:lnTo>
                  <a:pt x="97535" y="834517"/>
                </a:lnTo>
                <a:lnTo>
                  <a:pt x="155578" y="834517"/>
                </a:lnTo>
                <a:lnTo>
                  <a:pt x="112052" y="809393"/>
                </a:lnTo>
                <a:close/>
              </a:path>
              <a:path w="563245" h="945514">
                <a:moveTo>
                  <a:pt x="512825" y="0"/>
                </a:moveTo>
                <a:lnTo>
                  <a:pt x="61834" y="780406"/>
                </a:lnTo>
                <a:lnTo>
                  <a:pt x="112052" y="809393"/>
                </a:lnTo>
                <a:lnTo>
                  <a:pt x="562990" y="28956"/>
                </a:lnTo>
                <a:lnTo>
                  <a:pt x="512825" y="0"/>
                </a:lnTo>
                <a:close/>
              </a:path>
            </a:pathLst>
          </a:custGeom>
          <a:solidFill>
            <a:srgbClr val="5B9BD4"/>
          </a:solidFill>
        </p:spPr>
        <p:txBody>
          <a:bodyPr wrap="square" lIns="0" tIns="0" rIns="0" bIns="0" rtlCol="0"/>
          <a:lstStyle/>
          <a:p>
            <a:endParaRPr/>
          </a:p>
        </p:txBody>
      </p:sp>
      <p:sp>
        <p:nvSpPr>
          <p:cNvPr id="42" name="Slide Number Placeholder 41"/>
          <p:cNvSpPr>
            <a:spLocks noGrp="1"/>
          </p:cNvSpPr>
          <p:nvPr>
            <p:ph type="sldNum" sz="quarter" idx="7"/>
          </p:nvPr>
        </p:nvSpPr>
        <p:spPr/>
        <p:txBody>
          <a:bodyPr/>
          <a:lstStyle/>
          <a:p>
            <a:pPr marL="38100">
              <a:lnSpc>
                <a:spcPts val="2005"/>
              </a:lnSpc>
            </a:pPr>
            <a:fld id="{81D60167-4931-47E6-BA6A-407CBD079E47}" type="slidenum">
              <a:rPr lang="en-ID" smtClean="0"/>
              <a:pPr marL="38100">
                <a:lnSpc>
                  <a:spcPts val="2005"/>
                </a:lnSpc>
              </a:pPr>
              <a:t>19</a:t>
            </a:fld>
            <a:endParaRPr lang="en-ID" dirty="0"/>
          </a:p>
        </p:txBody>
      </p:sp>
    </p:spTree>
    <p:extLst>
      <p:ext uri="{BB962C8B-B14F-4D97-AF65-F5344CB8AC3E}">
        <p14:creationId xmlns:p14="http://schemas.microsoft.com/office/powerpoint/2010/main" val="1815166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3F5522B-A984-41E1-85AE-545EDBF335E7}"/>
              </a:ext>
            </a:extLst>
          </p:cNvPr>
          <p:cNvPicPr>
            <a:picLocks noChangeAspect="1"/>
          </p:cNvPicPr>
          <p:nvPr/>
        </p:nvPicPr>
        <p:blipFill rotWithShape="1">
          <a:blip r:embed="rId2">
            <a:duotone>
              <a:schemeClr val="accent1">
                <a:shade val="45000"/>
                <a:satMod val="135000"/>
              </a:schemeClr>
              <a:prstClr val="white"/>
            </a:duotone>
          </a:blip>
          <a:srcRect t="14242" r="3603" b="22389"/>
          <a:stretch/>
        </p:blipFill>
        <p:spPr>
          <a:xfrm>
            <a:off x="-40068" y="1501492"/>
            <a:ext cx="12232068" cy="5356507"/>
          </a:xfrm>
          <a:prstGeom prst="rect">
            <a:avLst/>
          </a:prstGeom>
        </p:spPr>
      </p:pic>
      <p:sp>
        <p:nvSpPr>
          <p:cNvPr id="20" name="Rectangle: Rounded Corners 19">
            <a:extLst>
              <a:ext uri="{FF2B5EF4-FFF2-40B4-BE49-F238E27FC236}">
                <a16:creationId xmlns:a16="http://schemas.microsoft.com/office/drawing/2014/main" id="{960081AB-5855-4AE2-B9FA-C9956EA1AB4A}"/>
              </a:ext>
            </a:extLst>
          </p:cNvPr>
          <p:cNvSpPr/>
          <p:nvPr/>
        </p:nvSpPr>
        <p:spPr>
          <a:xfrm>
            <a:off x="1357500" y="1929348"/>
            <a:ext cx="5910533" cy="766447"/>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7" name="Rectangle 6">
            <a:extLst>
              <a:ext uri="{FF2B5EF4-FFF2-40B4-BE49-F238E27FC236}">
                <a16:creationId xmlns:a16="http://schemas.microsoft.com/office/drawing/2014/main" id="{4C4F22C3-8191-4936-935E-08A6402ECE84}"/>
              </a:ext>
            </a:extLst>
          </p:cNvPr>
          <p:cNvSpPr/>
          <p:nvPr/>
        </p:nvSpPr>
        <p:spPr>
          <a:xfrm>
            <a:off x="1228716" y="443740"/>
            <a:ext cx="3413114" cy="913007"/>
          </a:xfrm>
          <a:prstGeom prst="rect">
            <a:avLst/>
          </a:prstGeom>
        </p:spPr>
        <p:txBody>
          <a:bodyPr wrap="none">
            <a:spAutoFit/>
          </a:bodyPr>
          <a:lstStyle/>
          <a:p>
            <a:r>
              <a:rPr lang="en-US" sz="5333" b="1" dirty="0">
                <a:solidFill>
                  <a:srgbClr val="002060"/>
                </a:solidFill>
                <a:latin typeface="Verdana" panose="020B0604030504040204" pitchFamily="34" charset="0"/>
                <a:ea typeface="Verdana" panose="020B0604030504040204" pitchFamily="34" charset="0"/>
                <a:cs typeface="Aharoni" panose="02010803020104030203" pitchFamily="2" charset="-79"/>
              </a:rPr>
              <a:t>AGENDA</a:t>
            </a:r>
            <a:endParaRPr lang="en-ID" sz="5333" dirty="0">
              <a:solidFill>
                <a:srgbClr val="002060"/>
              </a:solidFill>
              <a:latin typeface="Verdana" panose="020B0604030504040204" pitchFamily="34" charset="0"/>
              <a:ea typeface="Verdana" panose="020B0604030504040204" pitchFamily="34" charset="0"/>
            </a:endParaRPr>
          </a:p>
        </p:txBody>
      </p:sp>
      <p:sp>
        <p:nvSpPr>
          <p:cNvPr id="17" name="AutoShape 92">
            <a:extLst>
              <a:ext uri="{FF2B5EF4-FFF2-40B4-BE49-F238E27FC236}">
                <a16:creationId xmlns:a16="http://schemas.microsoft.com/office/drawing/2014/main" id="{CADEAA0C-1293-441B-A10E-72603EB2F484}"/>
              </a:ext>
            </a:extLst>
          </p:cNvPr>
          <p:cNvSpPr>
            <a:spLocks noChangeAspect="1" noChangeArrowheads="1"/>
          </p:cNvSpPr>
          <p:nvPr/>
        </p:nvSpPr>
        <p:spPr bwMode="auto">
          <a:xfrm rot="16200000" flipH="1">
            <a:off x="1033645" y="1863859"/>
            <a:ext cx="929612" cy="909701"/>
          </a:xfrm>
          <a:prstGeom prst="ellipse">
            <a:avLst/>
          </a:prstGeom>
          <a:solidFill>
            <a:schemeClr val="bg1"/>
          </a:solidFill>
          <a:ln w="50800">
            <a:solidFill>
              <a:srgbClr val="002060"/>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18" name="TextBox 17">
            <a:extLst>
              <a:ext uri="{FF2B5EF4-FFF2-40B4-BE49-F238E27FC236}">
                <a16:creationId xmlns:a16="http://schemas.microsoft.com/office/drawing/2014/main" id="{40A3C1EE-31B8-46E2-B94F-E5FAF9FEC1B3}"/>
              </a:ext>
            </a:extLst>
          </p:cNvPr>
          <p:cNvSpPr txBox="1"/>
          <p:nvPr/>
        </p:nvSpPr>
        <p:spPr>
          <a:xfrm>
            <a:off x="1047732" y="2004797"/>
            <a:ext cx="905568" cy="615553"/>
          </a:xfrm>
          <a:prstGeom prst="rect">
            <a:avLst/>
          </a:prstGeom>
          <a:noFill/>
        </p:spPr>
        <p:txBody>
          <a:bodyPr wrap="square" tIns="0" bIns="0" rtlCol="0" anchor="ctr">
            <a:spAutoFit/>
          </a:bodyPr>
          <a:lstStyle/>
          <a:p>
            <a:pPr algn="ctr"/>
            <a:r>
              <a:rPr lang="en-US" altLang="ko-KR" sz="4000" b="1">
                <a:solidFill>
                  <a:srgbClr val="002060"/>
                </a:solidFill>
                <a:cs typeface="Arial" pitchFamily="34" charset="0"/>
              </a:rPr>
              <a:t>01</a:t>
            </a:r>
            <a:endParaRPr lang="en-US" altLang="ko-KR" sz="4000" b="1" dirty="0">
              <a:solidFill>
                <a:srgbClr val="002060"/>
              </a:solidFill>
              <a:cs typeface="Arial" pitchFamily="34" charset="0"/>
            </a:endParaRPr>
          </a:p>
        </p:txBody>
      </p:sp>
      <p:sp>
        <p:nvSpPr>
          <p:cNvPr id="19" name="Rectangle 18">
            <a:extLst>
              <a:ext uri="{FF2B5EF4-FFF2-40B4-BE49-F238E27FC236}">
                <a16:creationId xmlns:a16="http://schemas.microsoft.com/office/drawing/2014/main" id="{E97CCB7F-4916-429F-90FF-5CF6656DF7E3}"/>
              </a:ext>
            </a:extLst>
          </p:cNvPr>
          <p:cNvSpPr/>
          <p:nvPr/>
        </p:nvSpPr>
        <p:spPr>
          <a:xfrm>
            <a:off x="2181857" y="2050720"/>
            <a:ext cx="4861331" cy="502766"/>
          </a:xfrm>
          <a:prstGeom prst="rect">
            <a:avLst/>
          </a:prstGeom>
        </p:spPr>
        <p:txBody>
          <a:bodyPr wrap="none">
            <a:spAutoFit/>
          </a:bodyPr>
          <a:lstStyle/>
          <a:p>
            <a:pPr lvl="0"/>
            <a:r>
              <a:rPr lang="en-US" sz="2667">
                <a:solidFill>
                  <a:schemeClr val="bg1"/>
                </a:solidFill>
              </a:rPr>
              <a:t>ARAH KEBIJAKAN PROGRAM JKN  </a:t>
            </a:r>
            <a:endParaRPr lang="en-US" sz="2667" dirty="0">
              <a:solidFill>
                <a:schemeClr val="bg1"/>
              </a:solidFill>
            </a:endParaRPr>
          </a:p>
        </p:txBody>
      </p:sp>
      <p:sp>
        <p:nvSpPr>
          <p:cNvPr id="21" name="Rectangle: Rounded Corners 20">
            <a:extLst>
              <a:ext uri="{FF2B5EF4-FFF2-40B4-BE49-F238E27FC236}">
                <a16:creationId xmlns:a16="http://schemas.microsoft.com/office/drawing/2014/main" id="{D40FDDD7-F7CC-48F8-9EDA-29AED9A6F99E}"/>
              </a:ext>
            </a:extLst>
          </p:cNvPr>
          <p:cNvSpPr/>
          <p:nvPr/>
        </p:nvSpPr>
        <p:spPr>
          <a:xfrm>
            <a:off x="2267200" y="3060731"/>
            <a:ext cx="5910533" cy="766447"/>
          </a:xfrm>
          <a:prstGeom prst="round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22" name="AutoShape 92">
            <a:extLst>
              <a:ext uri="{FF2B5EF4-FFF2-40B4-BE49-F238E27FC236}">
                <a16:creationId xmlns:a16="http://schemas.microsoft.com/office/drawing/2014/main" id="{A1487069-894F-4692-93F6-F8E5DAEE4578}"/>
              </a:ext>
            </a:extLst>
          </p:cNvPr>
          <p:cNvSpPr>
            <a:spLocks noChangeAspect="1" noChangeArrowheads="1"/>
          </p:cNvSpPr>
          <p:nvPr/>
        </p:nvSpPr>
        <p:spPr bwMode="auto">
          <a:xfrm rot="16200000" flipH="1">
            <a:off x="1943345" y="2995241"/>
            <a:ext cx="929612" cy="909701"/>
          </a:xfrm>
          <a:prstGeom prst="ellipse">
            <a:avLst/>
          </a:prstGeom>
          <a:solidFill>
            <a:schemeClr val="bg1"/>
          </a:solidFill>
          <a:ln w="50800">
            <a:solidFill>
              <a:srgbClr val="F2652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23" name="TextBox 22">
            <a:extLst>
              <a:ext uri="{FF2B5EF4-FFF2-40B4-BE49-F238E27FC236}">
                <a16:creationId xmlns:a16="http://schemas.microsoft.com/office/drawing/2014/main" id="{E93FE283-0582-4BCB-AAD0-0808C8F2F2C1}"/>
              </a:ext>
            </a:extLst>
          </p:cNvPr>
          <p:cNvSpPr txBox="1"/>
          <p:nvPr/>
        </p:nvSpPr>
        <p:spPr>
          <a:xfrm>
            <a:off x="1957432" y="3136179"/>
            <a:ext cx="905568" cy="615553"/>
          </a:xfrm>
          <a:prstGeom prst="rect">
            <a:avLst/>
          </a:prstGeom>
          <a:noFill/>
        </p:spPr>
        <p:txBody>
          <a:bodyPr wrap="square" tIns="0" bIns="0" rtlCol="0" anchor="ctr">
            <a:spAutoFit/>
          </a:bodyPr>
          <a:lstStyle/>
          <a:p>
            <a:pPr algn="ctr"/>
            <a:r>
              <a:rPr lang="en-US" altLang="ko-KR" sz="4000" b="1">
                <a:solidFill>
                  <a:srgbClr val="F26522"/>
                </a:solidFill>
                <a:cs typeface="Arial" pitchFamily="34" charset="0"/>
              </a:rPr>
              <a:t>02</a:t>
            </a:r>
            <a:endParaRPr lang="en-US" altLang="ko-KR" sz="4000" b="1" dirty="0">
              <a:solidFill>
                <a:srgbClr val="F26522"/>
              </a:solidFill>
              <a:cs typeface="Arial" pitchFamily="34" charset="0"/>
            </a:endParaRPr>
          </a:p>
        </p:txBody>
      </p:sp>
      <p:sp>
        <p:nvSpPr>
          <p:cNvPr id="24" name="Rectangle 23">
            <a:extLst>
              <a:ext uri="{FF2B5EF4-FFF2-40B4-BE49-F238E27FC236}">
                <a16:creationId xmlns:a16="http://schemas.microsoft.com/office/drawing/2014/main" id="{A773B526-3DD3-4675-99D2-292FD25B54BA}"/>
              </a:ext>
            </a:extLst>
          </p:cNvPr>
          <p:cNvSpPr/>
          <p:nvPr/>
        </p:nvSpPr>
        <p:spPr>
          <a:xfrm>
            <a:off x="3100989" y="3167440"/>
            <a:ext cx="4180055" cy="502766"/>
          </a:xfrm>
          <a:prstGeom prst="rect">
            <a:avLst/>
          </a:prstGeom>
        </p:spPr>
        <p:txBody>
          <a:bodyPr wrap="none">
            <a:spAutoFit/>
          </a:bodyPr>
          <a:lstStyle/>
          <a:p>
            <a:pPr lvl="0"/>
            <a:r>
              <a:rPr lang="en-US" sz="2667">
                <a:solidFill>
                  <a:schemeClr val="bg1"/>
                </a:solidFill>
              </a:rPr>
              <a:t>KELAS RAWAT INAP (KRI) JKN</a:t>
            </a:r>
            <a:endParaRPr lang="en-US" sz="2667" dirty="0">
              <a:solidFill>
                <a:schemeClr val="bg1"/>
              </a:solidFill>
            </a:endParaRPr>
          </a:p>
        </p:txBody>
      </p:sp>
      <p:sp>
        <p:nvSpPr>
          <p:cNvPr id="25" name="Rectangle: Rounded Corners 24">
            <a:extLst>
              <a:ext uri="{FF2B5EF4-FFF2-40B4-BE49-F238E27FC236}">
                <a16:creationId xmlns:a16="http://schemas.microsoft.com/office/drawing/2014/main" id="{FB4676D9-7C5C-4281-9B81-C434C5869092}"/>
              </a:ext>
            </a:extLst>
          </p:cNvPr>
          <p:cNvSpPr/>
          <p:nvPr/>
        </p:nvSpPr>
        <p:spPr>
          <a:xfrm>
            <a:off x="3511104" y="4131188"/>
            <a:ext cx="6805201" cy="853915"/>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26" name="AutoShape 92">
            <a:extLst>
              <a:ext uri="{FF2B5EF4-FFF2-40B4-BE49-F238E27FC236}">
                <a16:creationId xmlns:a16="http://schemas.microsoft.com/office/drawing/2014/main" id="{797A8F20-B31C-4EEA-AD71-B00A432647B9}"/>
              </a:ext>
            </a:extLst>
          </p:cNvPr>
          <p:cNvSpPr>
            <a:spLocks noChangeAspect="1" noChangeArrowheads="1"/>
          </p:cNvSpPr>
          <p:nvPr/>
        </p:nvSpPr>
        <p:spPr bwMode="auto">
          <a:xfrm rot="16200000" flipH="1">
            <a:off x="3187249" y="4112591"/>
            <a:ext cx="929612" cy="909701"/>
          </a:xfrm>
          <a:prstGeom prst="ellipse">
            <a:avLst/>
          </a:prstGeom>
          <a:solidFill>
            <a:schemeClr val="bg1"/>
          </a:solidFill>
          <a:ln w="50800">
            <a:solidFill>
              <a:srgbClr val="002060"/>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27" name="TextBox 26">
            <a:extLst>
              <a:ext uri="{FF2B5EF4-FFF2-40B4-BE49-F238E27FC236}">
                <a16:creationId xmlns:a16="http://schemas.microsoft.com/office/drawing/2014/main" id="{10092E27-8526-462A-A4DD-36046EEE3ABD}"/>
              </a:ext>
            </a:extLst>
          </p:cNvPr>
          <p:cNvSpPr txBox="1"/>
          <p:nvPr/>
        </p:nvSpPr>
        <p:spPr>
          <a:xfrm>
            <a:off x="3201336" y="4253529"/>
            <a:ext cx="905568" cy="615553"/>
          </a:xfrm>
          <a:prstGeom prst="rect">
            <a:avLst/>
          </a:prstGeom>
          <a:noFill/>
        </p:spPr>
        <p:txBody>
          <a:bodyPr wrap="square" tIns="0" bIns="0" rtlCol="0" anchor="ctr">
            <a:spAutoFit/>
          </a:bodyPr>
          <a:lstStyle/>
          <a:p>
            <a:pPr algn="ctr"/>
            <a:r>
              <a:rPr lang="en-US" altLang="ko-KR" sz="4000" b="1">
                <a:solidFill>
                  <a:srgbClr val="002060"/>
                </a:solidFill>
                <a:cs typeface="Arial" pitchFamily="34" charset="0"/>
              </a:rPr>
              <a:t>03</a:t>
            </a:r>
            <a:endParaRPr lang="en-US" altLang="ko-KR" sz="4000" b="1" dirty="0">
              <a:solidFill>
                <a:srgbClr val="002060"/>
              </a:solidFill>
              <a:cs typeface="Arial" pitchFamily="34" charset="0"/>
            </a:endParaRPr>
          </a:p>
        </p:txBody>
      </p:sp>
      <p:sp>
        <p:nvSpPr>
          <p:cNvPr id="28" name="Rectangle 27">
            <a:extLst>
              <a:ext uri="{FF2B5EF4-FFF2-40B4-BE49-F238E27FC236}">
                <a16:creationId xmlns:a16="http://schemas.microsoft.com/office/drawing/2014/main" id="{F6D2E7D3-B062-43FF-A8BB-7F8CADEB3779}"/>
              </a:ext>
            </a:extLst>
          </p:cNvPr>
          <p:cNvSpPr/>
          <p:nvPr/>
        </p:nvSpPr>
        <p:spPr>
          <a:xfrm>
            <a:off x="4335461" y="4088146"/>
            <a:ext cx="6199675" cy="502766"/>
          </a:xfrm>
          <a:prstGeom prst="rect">
            <a:avLst/>
          </a:prstGeom>
        </p:spPr>
        <p:txBody>
          <a:bodyPr wrap="square">
            <a:spAutoFit/>
          </a:bodyPr>
          <a:lstStyle/>
          <a:p>
            <a:pPr lvl="0"/>
            <a:r>
              <a:rPr lang="en-US" sz="2667">
                <a:solidFill>
                  <a:schemeClr val="bg1"/>
                </a:solidFill>
              </a:rPr>
              <a:t>KEAMANAN DATA PESERTA JKN</a:t>
            </a:r>
            <a:endParaRPr lang="en-US" sz="2667" dirty="0">
              <a:solidFill>
                <a:schemeClr val="bg1"/>
              </a:solidFill>
            </a:endParaRPr>
          </a:p>
        </p:txBody>
      </p:sp>
      <p:sp>
        <p:nvSpPr>
          <p:cNvPr id="29" name="Rectangle: Rounded Corners 28">
            <a:extLst>
              <a:ext uri="{FF2B5EF4-FFF2-40B4-BE49-F238E27FC236}">
                <a16:creationId xmlns:a16="http://schemas.microsoft.com/office/drawing/2014/main" id="{71EB147C-3EC9-4C75-BB1F-5A7A68F857DA}"/>
              </a:ext>
            </a:extLst>
          </p:cNvPr>
          <p:cNvSpPr/>
          <p:nvPr/>
        </p:nvSpPr>
        <p:spPr>
          <a:xfrm>
            <a:off x="4597388" y="5286771"/>
            <a:ext cx="6504921" cy="885429"/>
          </a:xfrm>
          <a:prstGeom prst="round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30" name="AutoShape 92">
            <a:extLst>
              <a:ext uri="{FF2B5EF4-FFF2-40B4-BE49-F238E27FC236}">
                <a16:creationId xmlns:a16="http://schemas.microsoft.com/office/drawing/2014/main" id="{41855B9D-393F-4CF4-8629-E6ECC22C540B}"/>
              </a:ext>
            </a:extLst>
          </p:cNvPr>
          <p:cNvSpPr>
            <a:spLocks noChangeAspect="1" noChangeArrowheads="1"/>
          </p:cNvSpPr>
          <p:nvPr/>
        </p:nvSpPr>
        <p:spPr bwMode="auto">
          <a:xfrm rot="16200000" flipH="1">
            <a:off x="4273533" y="5252543"/>
            <a:ext cx="929612" cy="909701"/>
          </a:xfrm>
          <a:prstGeom prst="ellipse">
            <a:avLst/>
          </a:prstGeom>
          <a:solidFill>
            <a:schemeClr val="bg1"/>
          </a:solidFill>
          <a:ln w="50800">
            <a:solidFill>
              <a:srgbClr val="F26522"/>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defRPr/>
            </a:pPr>
            <a:endParaRPr lang="ko-KR" altLang="en-US" sz="3733" dirty="0">
              <a:solidFill>
                <a:schemeClr val="bg1"/>
              </a:solidFill>
            </a:endParaRPr>
          </a:p>
        </p:txBody>
      </p:sp>
      <p:sp>
        <p:nvSpPr>
          <p:cNvPr id="31" name="TextBox 30">
            <a:extLst>
              <a:ext uri="{FF2B5EF4-FFF2-40B4-BE49-F238E27FC236}">
                <a16:creationId xmlns:a16="http://schemas.microsoft.com/office/drawing/2014/main" id="{25212CE0-5ADD-4294-ACCD-56D3549B26CC}"/>
              </a:ext>
            </a:extLst>
          </p:cNvPr>
          <p:cNvSpPr txBox="1"/>
          <p:nvPr/>
        </p:nvSpPr>
        <p:spPr>
          <a:xfrm>
            <a:off x="4287620" y="5393481"/>
            <a:ext cx="905568" cy="615553"/>
          </a:xfrm>
          <a:prstGeom prst="rect">
            <a:avLst/>
          </a:prstGeom>
          <a:noFill/>
        </p:spPr>
        <p:txBody>
          <a:bodyPr wrap="square" tIns="0" bIns="0" rtlCol="0" anchor="ctr">
            <a:spAutoFit/>
          </a:bodyPr>
          <a:lstStyle/>
          <a:p>
            <a:pPr algn="ctr"/>
            <a:r>
              <a:rPr lang="en-US" altLang="ko-KR" sz="4000" b="1">
                <a:solidFill>
                  <a:srgbClr val="F26522"/>
                </a:solidFill>
                <a:cs typeface="Arial" pitchFamily="34" charset="0"/>
              </a:rPr>
              <a:t>04</a:t>
            </a:r>
            <a:endParaRPr lang="en-US" altLang="ko-KR" sz="4000" b="1" dirty="0">
              <a:solidFill>
                <a:srgbClr val="F26522"/>
              </a:solidFill>
              <a:cs typeface="Arial" pitchFamily="34" charset="0"/>
            </a:endParaRPr>
          </a:p>
        </p:txBody>
      </p:sp>
      <p:sp>
        <p:nvSpPr>
          <p:cNvPr id="32" name="Rectangle 31">
            <a:extLst>
              <a:ext uri="{FF2B5EF4-FFF2-40B4-BE49-F238E27FC236}">
                <a16:creationId xmlns:a16="http://schemas.microsoft.com/office/drawing/2014/main" id="{BED38BCF-33C7-4F11-AB75-537EA574E3B9}"/>
              </a:ext>
            </a:extLst>
          </p:cNvPr>
          <p:cNvSpPr/>
          <p:nvPr/>
        </p:nvSpPr>
        <p:spPr>
          <a:xfrm>
            <a:off x="5384286" y="5242221"/>
            <a:ext cx="5671133" cy="913199"/>
          </a:xfrm>
          <a:prstGeom prst="rect">
            <a:avLst/>
          </a:prstGeom>
        </p:spPr>
        <p:txBody>
          <a:bodyPr wrap="square">
            <a:spAutoFit/>
          </a:bodyPr>
          <a:lstStyle/>
          <a:p>
            <a:pPr lvl="0"/>
            <a:r>
              <a:rPr lang="en-US" sz="2667" dirty="0">
                <a:solidFill>
                  <a:schemeClr val="bg1"/>
                </a:solidFill>
              </a:rPr>
              <a:t>PELAKSANAAN KOORDINASI ANTAR PENYELENGGARA JAMINAN</a:t>
            </a:r>
          </a:p>
        </p:txBody>
      </p:sp>
    </p:spTree>
    <p:extLst>
      <p:ext uri="{BB962C8B-B14F-4D97-AF65-F5344CB8AC3E}">
        <p14:creationId xmlns:p14="http://schemas.microsoft.com/office/powerpoint/2010/main" val="138598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8922" y="540257"/>
            <a:ext cx="9924415" cy="453390"/>
          </a:xfrm>
          <a:prstGeom prst="rect">
            <a:avLst/>
          </a:prstGeom>
        </p:spPr>
        <p:txBody>
          <a:bodyPr vert="horz" wrap="square" lIns="0" tIns="13335" rIns="0" bIns="0" rtlCol="0">
            <a:spAutoFit/>
          </a:bodyPr>
          <a:lstStyle/>
          <a:p>
            <a:pPr marL="12700">
              <a:lnSpc>
                <a:spcPct val="100000"/>
              </a:lnSpc>
              <a:spcBef>
                <a:spcPts val="105"/>
              </a:spcBef>
            </a:pPr>
            <a:r>
              <a:rPr sz="2800" b="1" spc="-10" dirty="0">
                <a:solidFill>
                  <a:srgbClr val="404040"/>
                </a:solidFill>
                <a:latin typeface="Arial"/>
                <a:cs typeface="Arial"/>
              </a:rPr>
              <a:t>KOORDINASI </a:t>
            </a:r>
            <a:r>
              <a:rPr sz="2800" b="1" spc="-65" dirty="0">
                <a:solidFill>
                  <a:srgbClr val="404040"/>
                </a:solidFill>
                <a:latin typeface="Arial"/>
                <a:cs typeface="Arial"/>
              </a:rPr>
              <a:t>ANTAR </a:t>
            </a:r>
            <a:r>
              <a:rPr sz="2800" b="1" spc="-10" dirty="0">
                <a:solidFill>
                  <a:srgbClr val="404040"/>
                </a:solidFill>
                <a:latin typeface="Arial"/>
                <a:cs typeface="Arial"/>
              </a:rPr>
              <a:t>PENYELENGGARA </a:t>
            </a:r>
            <a:r>
              <a:rPr sz="2800" b="1" spc="-15" dirty="0">
                <a:solidFill>
                  <a:srgbClr val="404040"/>
                </a:solidFill>
                <a:latin typeface="Arial"/>
                <a:cs typeface="Arial"/>
              </a:rPr>
              <a:t>JAMINAN</a:t>
            </a:r>
            <a:r>
              <a:rPr sz="2800" b="1" spc="204" dirty="0">
                <a:solidFill>
                  <a:srgbClr val="404040"/>
                </a:solidFill>
                <a:latin typeface="Arial"/>
                <a:cs typeface="Arial"/>
              </a:rPr>
              <a:t> </a:t>
            </a:r>
            <a:r>
              <a:rPr sz="2800" b="1" spc="-15" dirty="0">
                <a:solidFill>
                  <a:srgbClr val="404040"/>
                </a:solidFill>
                <a:latin typeface="Arial"/>
                <a:cs typeface="Arial"/>
              </a:rPr>
              <a:t>(KAPJ)</a:t>
            </a:r>
            <a:endParaRPr sz="2800">
              <a:latin typeface="Arial"/>
              <a:cs typeface="Arial"/>
            </a:endParaRPr>
          </a:p>
        </p:txBody>
      </p:sp>
      <p:grpSp>
        <p:nvGrpSpPr>
          <p:cNvPr id="4" name="object 4"/>
          <p:cNvGrpSpPr/>
          <p:nvPr/>
        </p:nvGrpSpPr>
        <p:grpSpPr>
          <a:xfrm>
            <a:off x="582168" y="1380744"/>
            <a:ext cx="7678420" cy="1945005"/>
            <a:chOff x="582168" y="1380744"/>
            <a:chExt cx="7678420" cy="1945005"/>
          </a:xfrm>
        </p:grpSpPr>
        <p:sp>
          <p:nvSpPr>
            <p:cNvPr id="5" name="object 5"/>
            <p:cNvSpPr/>
            <p:nvPr/>
          </p:nvSpPr>
          <p:spPr>
            <a:xfrm>
              <a:off x="582168" y="1603248"/>
              <a:ext cx="2490216" cy="1591055"/>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093464" y="1380744"/>
              <a:ext cx="1737360" cy="173736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751320" y="1703832"/>
              <a:ext cx="1456944" cy="1252727"/>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888479" y="2959608"/>
              <a:ext cx="1371600" cy="365760"/>
            </a:xfrm>
            <a:custGeom>
              <a:avLst/>
              <a:gdLst/>
              <a:ahLst/>
              <a:cxnLst/>
              <a:rect l="l" t="t" r="r" b="b"/>
              <a:pathLst>
                <a:path w="1371600" h="365760">
                  <a:moveTo>
                    <a:pt x="1371600" y="0"/>
                  </a:moveTo>
                  <a:lnTo>
                    <a:pt x="0" y="0"/>
                  </a:lnTo>
                  <a:lnTo>
                    <a:pt x="0" y="365760"/>
                  </a:lnTo>
                  <a:lnTo>
                    <a:pt x="1371600" y="365760"/>
                  </a:lnTo>
                  <a:lnTo>
                    <a:pt x="1371600" y="0"/>
                  </a:lnTo>
                  <a:close/>
                </a:path>
              </a:pathLst>
            </a:custGeom>
            <a:solidFill>
              <a:srgbClr val="DAE2F3"/>
            </a:solidFill>
          </p:spPr>
          <p:txBody>
            <a:bodyPr wrap="square" lIns="0" tIns="0" rIns="0" bIns="0" rtlCol="0"/>
            <a:lstStyle/>
            <a:p>
              <a:endParaRPr/>
            </a:p>
          </p:txBody>
        </p:sp>
      </p:grpSp>
      <p:sp>
        <p:nvSpPr>
          <p:cNvPr id="9" name="object 9"/>
          <p:cNvSpPr txBox="1"/>
          <p:nvPr/>
        </p:nvSpPr>
        <p:spPr>
          <a:xfrm>
            <a:off x="582168" y="3361944"/>
            <a:ext cx="2463165" cy="646430"/>
          </a:xfrm>
          <a:prstGeom prst="rect">
            <a:avLst/>
          </a:prstGeom>
          <a:solidFill>
            <a:srgbClr val="DAE2F3"/>
          </a:solidFill>
        </p:spPr>
        <p:txBody>
          <a:bodyPr vert="horz" wrap="square" lIns="0" tIns="32384" rIns="0" bIns="0" rtlCol="0">
            <a:spAutoFit/>
          </a:bodyPr>
          <a:lstStyle/>
          <a:p>
            <a:pPr marL="92710">
              <a:lnSpc>
                <a:spcPct val="100000"/>
              </a:lnSpc>
              <a:spcBef>
                <a:spcPts val="254"/>
              </a:spcBef>
            </a:pPr>
            <a:r>
              <a:rPr sz="1800" spc="-15" dirty="0">
                <a:latin typeface="Carlito"/>
                <a:cs typeface="Carlito"/>
              </a:rPr>
              <a:t>Pasien Datang</a:t>
            </a:r>
            <a:r>
              <a:rPr sz="1800" spc="50" dirty="0">
                <a:latin typeface="Carlito"/>
                <a:cs typeface="Carlito"/>
              </a:rPr>
              <a:t> </a:t>
            </a:r>
            <a:r>
              <a:rPr sz="1800" spc="-10" dirty="0">
                <a:latin typeface="Carlito"/>
                <a:cs typeface="Carlito"/>
              </a:rPr>
              <a:t>Sesuai</a:t>
            </a:r>
            <a:endParaRPr sz="1800">
              <a:latin typeface="Carlito"/>
              <a:cs typeface="Carlito"/>
            </a:endParaRPr>
          </a:p>
          <a:p>
            <a:pPr marL="92710">
              <a:lnSpc>
                <a:spcPct val="100000"/>
              </a:lnSpc>
              <a:spcBef>
                <a:spcPts val="5"/>
              </a:spcBef>
            </a:pPr>
            <a:r>
              <a:rPr sz="1800" spc="-15" dirty="0">
                <a:latin typeface="Carlito"/>
                <a:cs typeface="Carlito"/>
              </a:rPr>
              <a:t>Ketentuan</a:t>
            </a:r>
            <a:r>
              <a:rPr sz="1800" spc="55" dirty="0">
                <a:latin typeface="Carlito"/>
                <a:cs typeface="Carlito"/>
              </a:rPr>
              <a:t> </a:t>
            </a:r>
            <a:r>
              <a:rPr sz="1800" dirty="0">
                <a:latin typeface="Carlito"/>
                <a:cs typeface="Carlito"/>
              </a:rPr>
              <a:t>JKN</a:t>
            </a:r>
            <a:endParaRPr sz="1800">
              <a:latin typeface="Carlito"/>
              <a:cs typeface="Carlito"/>
            </a:endParaRPr>
          </a:p>
        </p:txBody>
      </p:sp>
      <p:sp>
        <p:nvSpPr>
          <p:cNvPr id="10" name="object 10"/>
          <p:cNvSpPr txBox="1"/>
          <p:nvPr/>
        </p:nvSpPr>
        <p:spPr>
          <a:xfrm>
            <a:off x="3456432" y="3243072"/>
            <a:ext cx="2807335" cy="923925"/>
          </a:xfrm>
          <a:prstGeom prst="rect">
            <a:avLst/>
          </a:prstGeom>
          <a:solidFill>
            <a:srgbClr val="DAE2F3"/>
          </a:solidFill>
        </p:spPr>
        <p:txBody>
          <a:bodyPr vert="horz" wrap="square" lIns="0" tIns="31750" rIns="0" bIns="0" rtlCol="0">
            <a:spAutoFit/>
          </a:bodyPr>
          <a:lstStyle/>
          <a:p>
            <a:pPr marL="377825" indent="-287020">
              <a:lnSpc>
                <a:spcPct val="100000"/>
              </a:lnSpc>
              <a:spcBef>
                <a:spcPts val="250"/>
              </a:spcBef>
              <a:buFont typeface="Arial"/>
              <a:buChar char="•"/>
              <a:tabLst>
                <a:tab pos="377825" algn="l"/>
                <a:tab pos="378460" algn="l"/>
              </a:tabLst>
            </a:pPr>
            <a:r>
              <a:rPr sz="1800" spc="-15" dirty="0">
                <a:latin typeface="Carlito"/>
                <a:cs typeface="Carlito"/>
              </a:rPr>
              <a:t>Rawat </a:t>
            </a:r>
            <a:r>
              <a:rPr sz="1800" dirty="0">
                <a:latin typeface="Carlito"/>
                <a:cs typeface="Carlito"/>
              </a:rPr>
              <a:t>Jalan</a:t>
            </a:r>
            <a:r>
              <a:rPr sz="1800" spc="20" dirty="0">
                <a:latin typeface="Carlito"/>
                <a:cs typeface="Carlito"/>
              </a:rPr>
              <a:t> </a:t>
            </a:r>
            <a:r>
              <a:rPr sz="1800" spc="-15" dirty="0">
                <a:latin typeface="Carlito"/>
                <a:cs typeface="Carlito"/>
              </a:rPr>
              <a:t>Poli</a:t>
            </a:r>
            <a:endParaRPr sz="1800">
              <a:latin typeface="Carlito"/>
              <a:cs typeface="Carlito"/>
            </a:endParaRPr>
          </a:p>
          <a:p>
            <a:pPr marL="377825">
              <a:lnSpc>
                <a:spcPct val="100000"/>
              </a:lnSpc>
            </a:pPr>
            <a:r>
              <a:rPr sz="1800" spc="-15" dirty="0">
                <a:latin typeface="Carlito"/>
                <a:cs typeface="Carlito"/>
              </a:rPr>
              <a:t>Eksekutif</a:t>
            </a:r>
            <a:endParaRPr sz="1800">
              <a:latin typeface="Carlito"/>
              <a:cs typeface="Carlito"/>
            </a:endParaRPr>
          </a:p>
          <a:p>
            <a:pPr marL="377825" indent="-287020">
              <a:lnSpc>
                <a:spcPct val="100000"/>
              </a:lnSpc>
              <a:spcBef>
                <a:spcPts val="5"/>
              </a:spcBef>
              <a:buFont typeface="Arial"/>
              <a:buChar char="•"/>
              <a:tabLst>
                <a:tab pos="377825" algn="l"/>
                <a:tab pos="378460" algn="l"/>
              </a:tabLst>
            </a:pPr>
            <a:r>
              <a:rPr sz="1800" spc="-5" dirty="0">
                <a:latin typeface="Carlito"/>
                <a:cs typeface="Carlito"/>
              </a:rPr>
              <a:t>Naik </a:t>
            </a:r>
            <a:r>
              <a:rPr sz="1800" spc="-10" dirty="0">
                <a:latin typeface="Carlito"/>
                <a:cs typeface="Carlito"/>
              </a:rPr>
              <a:t>Kelas </a:t>
            </a:r>
            <a:r>
              <a:rPr sz="1800" spc="-5" dirty="0">
                <a:latin typeface="Carlito"/>
                <a:cs typeface="Carlito"/>
              </a:rPr>
              <a:t>dari </a:t>
            </a:r>
            <a:r>
              <a:rPr sz="1800" dirty="0">
                <a:latin typeface="Carlito"/>
                <a:cs typeface="Carlito"/>
              </a:rPr>
              <a:t>KRI</a:t>
            </a:r>
            <a:r>
              <a:rPr sz="1800" spc="20" dirty="0">
                <a:latin typeface="Carlito"/>
                <a:cs typeface="Carlito"/>
              </a:rPr>
              <a:t> </a:t>
            </a:r>
            <a:r>
              <a:rPr sz="1800" dirty="0">
                <a:latin typeface="Carlito"/>
                <a:cs typeface="Carlito"/>
              </a:rPr>
              <a:t>JKN</a:t>
            </a:r>
            <a:endParaRPr sz="1800">
              <a:latin typeface="Carlito"/>
              <a:cs typeface="Carlito"/>
            </a:endParaRPr>
          </a:p>
        </p:txBody>
      </p:sp>
      <p:sp>
        <p:nvSpPr>
          <p:cNvPr id="11" name="object 11"/>
          <p:cNvSpPr txBox="1"/>
          <p:nvPr/>
        </p:nvSpPr>
        <p:spPr>
          <a:xfrm>
            <a:off x="6888480" y="2959607"/>
            <a:ext cx="1371600" cy="365760"/>
          </a:xfrm>
          <a:prstGeom prst="rect">
            <a:avLst/>
          </a:prstGeom>
        </p:spPr>
        <p:txBody>
          <a:bodyPr vert="horz" wrap="square" lIns="0" tIns="31750" rIns="0" bIns="0" rtlCol="0">
            <a:spAutoFit/>
          </a:bodyPr>
          <a:lstStyle/>
          <a:p>
            <a:pPr marL="91440">
              <a:lnSpc>
                <a:spcPct val="100000"/>
              </a:lnSpc>
              <a:spcBef>
                <a:spcPts val="250"/>
              </a:spcBef>
            </a:pPr>
            <a:r>
              <a:rPr sz="1800" spc="-10" dirty="0">
                <a:latin typeface="Carlito"/>
                <a:cs typeface="Carlito"/>
              </a:rPr>
              <a:t>Selisih</a:t>
            </a:r>
            <a:r>
              <a:rPr sz="1800" spc="10" dirty="0">
                <a:latin typeface="Carlito"/>
                <a:cs typeface="Carlito"/>
              </a:rPr>
              <a:t> </a:t>
            </a:r>
            <a:r>
              <a:rPr sz="1800" spc="-10" dirty="0">
                <a:latin typeface="Carlito"/>
                <a:cs typeface="Carlito"/>
              </a:rPr>
              <a:t>Biaya</a:t>
            </a:r>
            <a:endParaRPr sz="1800">
              <a:latin typeface="Carlito"/>
              <a:cs typeface="Carlito"/>
            </a:endParaRPr>
          </a:p>
        </p:txBody>
      </p:sp>
      <p:sp>
        <p:nvSpPr>
          <p:cNvPr id="12" name="object 12"/>
          <p:cNvSpPr/>
          <p:nvPr/>
        </p:nvSpPr>
        <p:spPr>
          <a:xfrm>
            <a:off x="8194421" y="1539239"/>
            <a:ext cx="922655" cy="1795780"/>
          </a:xfrm>
          <a:custGeom>
            <a:avLst/>
            <a:gdLst/>
            <a:ahLst/>
            <a:cxnLst/>
            <a:rect l="l" t="t" r="r" b="b"/>
            <a:pathLst>
              <a:path w="922654" h="1795779">
                <a:moveTo>
                  <a:pt x="922528" y="1134110"/>
                </a:moveTo>
                <a:lnTo>
                  <a:pt x="907338" y="1117727"/>
                </a:lnTo>
                <a:lnTo>
                  <a:pt x="864616" y="1071626"/>
                </a:lnTo>
                <a:lnTo>
                  <a:pt x="853452" y="1101305"/>
                </a:lnTo>
                <a:lnTo>
                  <a:pt x="52819" y="800315"/>
                </a:lnTo>
                <a:lnTo>
                  <a:pt x="76200" y="774433"/>
                </a:lnTo>
                <a:lnTo>
                  <a:pt x="778471" y="508431"/>
                </a:lnTo>
                <a:lnTo>
                  <a:pt x="789686" y="538099"/>
                </a:lnTo>
                <a:lnTo>
                  <a:pt x="832231" y="491998"/>
                </a:lnTo>
                <a:lnTo>
                  <a:pt x="847471" y="475488"/>
                </a:lnTo>
                <a:lnTo>
                  <a:pt x="762762" y="466852"/>
                </a:lnTo>
                <a:lnTo>
                  <a:pt x="773963" y="496519"/>
                </a:lnTo>
                <a:lnTo>
                  <a:pt x="94970" y="753656"/>
                </a:lnTo>
                <a:lnTo>
                  <a:pt x="721055" y="60782"/>
                </a:lnTo>
                <a:lnTo>
                  <a:pt x="744601" y="82042"/>
                </a:lnTo>
                <a:lnTo>
                  <a:pt x="755523" y="42799"/>
                </a:lnTo>
                <a:lnTo>
                  <a:pt x="767461" y="0"/>
                </a:lnTo>
                <a:lnTo>
                  <a:pt x="688086" y="30988"/>
                </a:lnTo>
                <a:lnTo>
                  <a:pt x="711581" y="52222"/>
                </a:lnTo>
                <a:lnTo>
                  <a:pt x="68973" y="763498"/>
                </a:lnTo>
                <a:lnTo>
                  <a:pt x="50215" y="770610"/>
                </a:lnTo>
                <a:lnTo>
                  <a:pt x="50215" y="784275"/>
                </a:lnTo>
                <a:lnTo>
                  <a:pt x="40055" y="795515"/>
                </a:lnTo>
                <a:lnTo>
                  <a:pt x="30264" y="791832"/>
                </a:lnTo>
                <a:lnTo>
                  <a:pt x="50215" y="784275"/>
                </a:lnTo>
                <a:lnTo>
                  <a:pt x="50215" y="770610"/>
                </a:lnTo>
                <a:lnTo>
                  <a:pt x="11557" y="785241"/>
                </a:lnTo>
                <a:lnTo>
                  <a:pt x="14084" y="791845"/>
                </a:lnTo>
                <a:lnTo>
                  <a:pt x="13830" y="792492"/>
                </a:lnTo>
                <a:lnTo>
                  <a:pt x="9017" y="796544"/>
                </a:lnTo>
                <a:lnTo>
                  <a:pt x="23444" y="813917"/>
                </a:lnTo>
                <a:lnTo>
                  <a:pt x="0" y="839851"/>
                </a:lnTo>
                <a:lnTo>
                  <a:pt x="9398" y="848360"/>
                </a:lnTo>
                <a:lnTo>
                  <a:pt x="31623" y="823760"/>
                </a:lnTo>
                <a:lnTo>
                  <a:pt x="793877" y="1740928"/>
                </a:lnTo>
                <a:lnTo>
                  <a:pt x="769493" y="1761236"/>
                </a:lnTo>
                <a:lnTo>
                  <a:pt x="847471" y="1795399"/>
                </a:lnTo>
                <a:lnTo>
                  <a:pt x="836993" y="1750695"/>
                </a:lnTo>
                <a:lnTo>
                  <a:pt x="828040" y="1712468"/>
                </a:lnTo>
                <a:lnTo>
                  <a:pt x="803643" y="1732788"/>
                </a:lnTo>
                <a:lnTo>
                  <a:pt x="40170" y="814298"/>
                </a:lnTo>
                <a:lnTo>
                  <a:pt x="43599" y="810501"/>
                </a:lnTo>
                <a:lnTo>
                  <a:pt x="848956" y="1113231"/>
                </a:lnTo>
                <a:lnTo>
                  <a:pt x="837819" y="1142873"/>
                </a:lnTo>
                <a:lnTo>
                  <a:pt x="922528" y="1134110"/>
                </a:lnTo>
                <a:close/>
              </a:path>
            </a:pathLst>
          </a:custGeom>
          <a:solidFill>
            <a:srgbClr val="5B9BD4"/>
          </a:solidFill>
        </p:spPr>
        <p:txBody>
          <a:bodyPr wrap="square" lIns="0" tIns="0" rIns="0" bIns="0" rtlCol="0"/>
          <a:lstStyle/>
          <a:p>
            <a:endParaRPr/>
          </a:p>
        </p:txBody>
      </p:sp>
      <p:sp>
        <p:nvSpPr>
          <p:cNvPr id="13" name="object 13"/>
          <p:cNvSpPr txBox="1"/>
          <p:nvPr/>
        </p:nvSpPr>
        <p:spPr>
          <a:xfrm>
            <a:off x="9116568" y="1197863"/>
            <a:ext cx="1487805" cy="368935"/>
          </a:xfrm>
          <a:prstGeom prst="rect">
            <a:avLst/>
          </a:prstGeom>
          <a:solidFill>
            <a:srgbClr val="E1EFD9"/>
          </a:solidFill>
        </p:spPr>
        <p:txBody>
          <a:bodyPr vert="horz" wrap="square" lIns="0" tIns="29845" rIns="0" bIns="0" rtlCol="0">
            <a:spAutoFit/>
          </a:bodyPr>
          <a:lstStyle/>
          <a:p>
            <a:pPr marL="93345">
              <a:lnSpc>
                <a:spcPct val="100000"/>
              </a:lnSpc>
              <a:spcBef>
                <a:spcPts val="235"/>
              </a:spcBef>
            </a:pPr>
            <a:r>
              <a:rPr sz="1800" spc="-15" dirty="0">
                <a:latin typeface="Carlito"/>
                <a:cs typeface="Carlito"/>
              </a:rPr>
              <a:t>Peserta</a:t>
            </a:r>
            <a:endParaRPr sz="1800">
              <a:latin typeface="Carlito"/>
              <a:cs typeface="Carlito"/>
            </a:endParaRPr>
          </a:p>
        </p:txBody>
      </p:sp>
      <p:sp>
        <p:nvSpPr>
          <p:cNvPr id="14" name="object 14"/>
          <p:cNvSpPr txBox="1"/>
          <p:nvPr/>
        </p:nvSpPr>
        <p:spPr>
          <a:xfrm>
            <a:off x="9101328" y="1840992"/>
            <a:ext cx="1490980" cy="368935"/>
          </a:xfrm>
          <a:prstGeom prst="rect">
            <a:avLst/>
          </a:prstGeom>
          <a:solidFill>
            <a:srgbClr val="E1EFD9"/>
          </a:solidFill>
        </p:spPr>
        <p:txBody>
          <a:bodyPr vert="horz" wrap="square" lIns="0" tIns="30480" rIns="0" bIns="0" rtlCol="0">
            <a:spAutoFit/>
          </a:bodyPr>
          <a:lstStyle/>
          <a:p>
            <a:pPr marL="93980">
              <a:lnSpc>
                <a:spcPct val="100000"/>
              </a:lnSpc>
              <a:spcBef>
                <a:spcPts val="240"/>
              </a:spcBef>
            </a:pPr>
            <a:r>
              <a:rPr sz="1800" spc="-15" dirty="0">
                <a:latin typeface="Carlito"/>
                <a:cs typeface="Carlito"/>
              </a:rPr>
              <a:t>Pemberi</a:t>
            </a:r>
            <a:r>
              <a:rPr sz="1800" spc="15" dirty="0">
                <a:latin typeface="Carlito"/>
                <a:cs typeface="Carlito"/>
              </a:rPr>
              <a:t> </a:t>
            </a:r>
            <a:r>
              <a:rPr sz="1800" spc="-10" dirty="0">
                <a:latin typeface="Carlito"/>
                <a:cs typeface="Carlito"/>
              </a:rPr>
              <a:t>Kerja</a:t>
            </a:r>
            <a:endParaRPr sz="1800">
              <a:latin typeface="Carlito"/>
              <a:cs typeface="Carlito"/>
            </a:endParaRPr>
          </a:p>
        </p:txBody>
      </p:sp>
      <p:sp>
        <p:nvSpPr>
          <p:cNvPr id="15" name="object 15"/>
          <p:cNvSpPr txBox="1"/>
          <p:nvPr/>
        </p:nvSpPr>
        <p:spPr>
          <a:xfrm>
            <a:off x="9116568" y="2350007"/>
            <a:ext cx="2307590" cy="646430"/>
          </a:xfrm>
          <a:prstGeom prst="rect">
            <a:avLst/>
          </a:prstGeom>
          <a:solidFill>
            <a:srgbClr val="E1EFD9"/>
          </a:solidFill>
        </p:spPr>
        <p:txBody>
          <a:bodyPr vert="horz" wrap="square" lIns="0" tIns="31114" rIns="0" bIns="0" rtlCol="0">
            <a:spAutoFit/>
          </a:bodyPr>
          <a:lstStyle/>
          <a:p>
            <a:pPr marL="93345" marR="406400">
              <a:lnSpc>
                <a:spcPct val="100000"/>
              </a:lnSpc>
              <a:spcBef>
                <a:spcPts val="244"/>
              </a:spcBef>
            </a:pPr>
            <a:r>
              <a:rPr sz="1800" spc="-15" dirty="0">
                <a:latin typeface="Carlito"/>
                <a:cs typeface="Carlito"/>
              </a:rPr>
              <a:t>Asuransi Kesehatan  </a:t>
            </a:r>
            <a:r>
              <a:rPr sz="1800" spc="-20" dirty="0">
                <a:latin typeface="Carlito"/>
                <a:cs typeface="Carlito"/>
              </a:rPr>
              <a:t>Tambahan</a:t>
            </a:r>
            <a:r>
              <a:rPr sz="1800" dirty="0">
                <a:latin typeface="Carlito"/>
                <a:cs typeface="Carlito"/>
              </a:rPr>
              <a:t> (AKT)</a:t>
            </a:r>
            <a:endParaRPr sz="1800">
              <a:latin typeface="Carlito"/>
              <a:cs typeface="Carlito"/>
            </a:endParaRPr>
          </a:p>
        </p:txBody>
      </p:sp>
      <p:sp>
        <p:nvSpPr>
          <p:cNvPr id="16" name="object 16"/>
          <p:cNvSpPr txBox="1"/>
          <p:nvPr/>
        </p:nvSpPr>
        <p:spPr>
          <a:xfrm>
            <a:off x="9101328" y="3136392"/>
            <a:ext cx="2386965" cy="646430"/>
          </a:xfrm>
          <a:prstGeom prst="rect">
            <a:avLst/>
          </a:prstGeom>
          <a:solidFill>
            <a:srgbClr val="EC7C30"/>
          </a:solidFill>
        </p:spPr>
        <p:txBody>
          <a:bodyPr vert="horz" wrap="square" lIns="0" tIns="31115" rIns="0" bIns="0" rtlCol="0">
            <a:spAutoFit/>
          </a:bodyPr>
          <a:lstStyle/>
          <a:p>
            <a:pPr marL="93980">
              <a:lnSpc>
                <a:spcPct val="100000"/>
              </a:lnSpc>
              <a:spcBef>
                <a:spcPts val="245"/>
              </a:spcBef>
            </a:pPr>
            <a:r>
              <a:rPr sz="1800" b="1" spc="-5" dirty="0">
                <a:solidFill>
                  <a:srgbClr val="FFFFFF"/>
                </a:solidFill>
                <a:latin typeface="Carlito"/>
                <a:cs typeface="Carlito"/>
              </a:rPr>
              <a:t>Pihak </a:t>
            </a:r>
            <a:r>
              <a:rPr sz="1800" b="1" spc="-15" dirty="0">
                <a:solidFill>
                  <a:srgbClr val="FFFFFF"/>
                </a:solidFill>
                <a:latin typeface="Carlito"/>
                <a:cs typeface="Carlito"/>
              </a:rPr>
              <a:t>lainnya</a:t>
            </a:r>
            <a:r>
              <a:rPr sz="1800" b="1" spc="-20" dirty="0">
                <a:solidFill>
                  <a:srgbClr val="FFFFFF"/>
                </a:solidFill>
                <a:latin typeface="Carlito"/>
                <a:cs typeface="Carlito"/>
              </a:rPr>
              <a:t> </a:t>
            </a:r>
            <a:r>
              <a:rPr sz="1800" spc="-5" dirty="0">
                <a:latin typeface="Carlito"/>
                <a:cs typeface="Carlito"/>
              </a:rPr>
              <a:t>(Belum</a:t>
            </a:r>
            <a:endParaRPr sz="1800">
              <a:latin typeface="Carlito"/>
              <a:cs typeface="Carlito"/>
            </a:endParaRPr>
          </a:p>
          <a:p>
            <a:pPr marL="93980">
              <a:lnSpc>
                <a:spcPct val="100000"/>
              </a:lnSpc>
            </a:pPr>
            <a:r>
              <a:rPr sz="1800" spc="-5" dirty="0">
                <a:latin typeface="Carlito"/>
                <a:cs typeface="Carlito"/>
              </a:rPr>
              <a:t>ada di</a:t>
            </a:r>
            <a:r>
              <a:rPr sz="1800" spc="40" dirty="0">
                <a:latin typeface="Carlito"/>
                <a:cs typeface="Carlito"/>
              </a:rPr>
              <a:t> </a:t>
            </a:r>
            <a:r>
              <a:rPr sz="1800" spc="-10" dirty="0">
                <a:latin typeface="Carlito"/>
                <a:cs typeface="Carlito"/>
              </a:rPr>
              <a:t>regulasi)</a:t>
            </a:r>
            <a:endParaRPr sz="1800">
              <a:latin typeface="Carlito"/>
              <a:cs typeface="Carlito"/>
            </a:endParaRPr>
          </a:p>
        </p:txBody>
      </p:sp>
      <p:grpSp>
        <p:nvGrpSpPr>
          <p:cNvPr id="17" name="object 17"/>
          <p:cNvGrpSpPr/>
          <p:nvPr/>
        </p:nvGrpSpPr>
        <p:grpSpPr>
          <a:xfrm>
            <a:off x="3075432" y="1591055"/>
            <a:ext cx="5248910" cy="1811020"/>
            <a:chOff x="3075432" y="1591055"/>
            <a:chExt cx="5248910" cy="1811020"/>
          </a:xfrm>
        </p:grpSpPr>
        <p:sp>
          <p:nvSpPr>
            <p:cNvPr id="18" name="object 18"/>
            <p:cNvSpPr/>
            <p:nvPr/>
          </p:nvSpPr>
          <p:spPr>
            <a:xfrm>
              <a:off x="3081528" y="2109215"/>
              <a:ext cx="1003300" cy="521334"/>
            </a:xfrm>
            <a:custGeom>
              <a:avLst/>
              <a:gdLst/>
              <a:ahLst/>
              <a:cxnLst/>
              <a:rect l="l" t="t" r="r" b="b"/>
              <a:pathLst>
                <a:path w="1003300" h="521335">
                  <a:moveTo>
                    <a:pt x="742188" y="0"/>
                  </a:moveTo>
                  <a:lnTo>
                    <a:pt x="742188" y="130301"/>
                  </a:lnTo>
                  <a:lnTo>
                    <a:pt x="0" y="130301"/>
                  </a:lnTo>
                  <a:lnTo>
                    <a:pt x="0" y="390906"/>
                  </a:lnTo>
                  <a:lnTo>
                    <a:pt x="742188" y="390906"/>
                  </a:lnTo>
                  <a:lnTo>
                    <a:pt x="742188" y="521208"/>
                  </a:lnTo>
                  <a:lnTo>
                    <a:pt x="1002792" y="260604"/>
                  </a:lnTo>
                  <a:lnTo>
                    <a:pt x="742188" y="0"/>
                  </a:lnTo>
                  <a:close/>
                </a:path>
              </a:pathLst>
            </a:custGeom>
            <a:solidFill>
              <a:srgbClr val="EC7C30"/>
            </a:solidFill>
          </p:spPr>
          <p:txBody>
            <a:bodyPr wrap="square" lIns="0" tIns="0" rIns="0" bIns="0" rtlCol="0"/>
            <a:lstStyle/>
            <a:p>
              <a:endParaRPr/>
            </a:p>
          </p:txBody>
        </p:sp>
        <p:sp>
          <p:nvSpPr>
            <p:cNvPr id="19" name="object 19"/>
            <p:cNvSpPr/>
            <p:nvPr/>
          </p:nvSpPr>
          <p:spPr>
            <a:xfrm>
              <a:off x="3081528" y="2109215"/>
              <a:ext cx="1003300" cy="521334"/>
            </a:xfrm>
            <a:custGeom>
              <a:avLst/>
              <a:gdLst/>
              <a:ahLst/>
              <a:cxnLst/>
              <a:rect l="l" t="t" r="r" b="b"/>
              <a:pathLst>
                <a:path w="1003300" h="521335">
                  <a:moveTo>
                    <a:pt x="0" y="130301"/>
                  </a:moveTo>
                  <a:lnTo>
                    <a:pt x="742188" y="130301"/>
                  </a:lnTo>
                  <a:lnTo>
                    <a:pt x="742188" y="0"/>
                  </a:lnTo>
                  <a:lnTo>
                    <a:pt x="1002792" y="260604"/>
                  </a:lnTo>
                  <a:lnTo>
                    <a:pt x="742188" y="521208"/>
                  </a:lnTo>
                  <a:lnTo>
                    <a:pt x="742188" y="390906"/>
                  </a:lnTo>
                  <a:lnTo>
                    <a:pt x="0" y="390906"/>
                  </a:lnTo>
                  <a:lnTo>
                    <a:pt x="0" y="130301"/>
                  </a:lnTo>
                  <a:close/>
                </a:path>
              </a:pathLst>
            </a:custGeom>
            <a:ln w="12192">
              <a:solidFill>
                <a:srgbClr val="AD5A20"/>
              </a:solidFill>
            </a:ln>
          </p:spPr>
          <p:txBody>
            <a:bodyPr wrap="square" lIns="0" tIns="0" rIns="0" bIns="0" rtlCol="0"/>
            <a:lstStyle/>
            <a:p>
              <a:endParaRPr/>
            </a:p>
          </p:txBody>
        </p:sp>
        <p:sp>
          <p:nvSpPr>
            <p:cNvPr id="20" name="object 20"/>
            <p:cNvSpPr/>
            <p:nvPr/>
          </p:nvSpPr>
          <p:spPr>
            <a:xfrm>
              <a:off x="5855208" y="2045207"/>
              <a:ext cx="1005840" cy="521334"/>
            </a:xfrm>
            <a:custGeom>
              <a:avLst/>
              <a:gdLst/>
              <a:ahLst/>
              <a:cxnLst/>
              <a:rect l="l" t="t" r="r" b="b"/>
              <a:pathLst>
                <a:path w="1005840" h="521335">
                  <a:moveTo>
                    <a:pt x="745236" y="0"/>
                  </a:moveTo>
                  <a:lnTo>
                    <a:pt x="745236" y="130301"/>
                  </a:lnTo>
                  <a:lnTo>
                    <a:pt x="0" y="130301"/>
                  </a:lnTo>
                  <a:lnTo>
                    <a:pt x="0" y="390905"/>
                  </a:lnTo>
                  <a:lnTo>
                    <a:pt x="745236" y="390905"/>
                  </a:lnTo>
                  <a:lnTo>
                    <a:pt x="745236" y="521207"/>
                  </a:lnTo>
                  <a:lnTo>
                    <a:pt x="1005839" y="260603"/>
                  </a:lnTo>
                  <a:lnTo>
                    <a:pt x="745236" y="0"/>
                  </a:lnTo>
                  <a:close/>
                </a:path>
              </a:pathLst>
            </a:custGeom>
            <a:solidFill>
              <a:srgbClr val="EC7C30"/>
            </a:solidFill>
          </p:spPr>
          <p:txBody>
            <a:bodyPr wrap="square" lIns="0" tIns="0" rIns="0" bIns="0" rtlCol="0"/>
            <a:lstStyle/>
            <a:p>
              <a:endParaRPr/>
            </a:p>
          </p:txBody>
        </p:sp>
        <p:sp>
          <p:nvSpPr>
            <p:cNvPr id="21" name="object 21"/>
            <p:cNvSpPr/>
            <p:nvPr/>
          </p:nvSpPr>
          <p:spPr>
            <a:xfrm>
              <a:off x="5855208" y="2045207"/>
              <a:ext cx="1005840" cy="521334"/>
            </a:xfrm>
            <a:custGeom>
              <a:avLst/>
              <a:gdLst/>
              <a:ahLst/>
              <a:cxnLst/>
              <a:rect l="l" t="t" r="r" b="b"/>
              <a:pathLst>
                <a:path w="1005840" h="521335">
                  <a:moveTo>
                    <a:pt x="0" y="130301"/>
                  </a:moveTo>
                  <a:lnTo>
                    <a:pt x="745236" y="130301"/>
                  </a:lnTo>
                  <a:lnTo>
                    <a:pt x="745236" y="0"/>
                  </a:lnTo>
                  <a:lnTo>
                    <a:pt x="1005839" y="260603"/>
                  </a:lnTo>
                  <a:lnTo>
                    <a:pt x="745236" y="521207"/>
                  </a:lnTo>
                  <a:lnTo>
                    <a:pt x="745236" y="390905"/>
                  </a:lnTo>
                  <a:lnTo>
                    <a:pt x="0" y="390905"/>
                  </a:lnTo>
                  <a:lnTo>
                    <a:pt x="0" y="130301"/>
                  </a:lnTo>
                  <a:close/>
                </a:path>
              </a:pathLst>
            </a:custGeom>
            <a:ln w="12192">
              <a:solidFill>
                <a:srgbClr val="AD5A20"/>
              </a:solidFill>
            </a:ln>
          </p:spPr>
          <p:txBody>
            <a:bodyPr wrap="square" lIns="0" tIns="0" rIns="0" bIns="0" rtlCol="0"/>
            <a:lstStyle/>
            <a:p>
              <a:endParaRPr/>
            </a:p>
          </p:txBody>
        </p:sp>
        <p:sp>
          <p:nvSpPr>
            <p:cNvPr id="22" name="object 22"/>
            <p:cNvSpPr/>
            <p:nvPr/>
          </p:nvSpPr>
          <p:spPr>
            <a:xfrm>
              <a:off x="6795516" y="1604771"/>
              <a:ext cx="1515110" cy="1783080"/>
            </a:xfrm>
            <a:custGeom>
              <a:avLst/>
              <a:gdLst/>
              <a:ahLst/>
              <a:cxnLst/>
              <a:rect l="l" t="t" r="r" b="b"/>
              <a:pathLst>
                <a:path w="1515109" h="1783079">
                  <a:moveTo>
                    <a:pt x="0" y="252475"/>
                  </a:moveTo>
                  <a:lnTo>
                    <a:pt x="4067" y="207091"/>
                  </a:lnTo>
                  <a:lnTo>
                    <a:pt x="15794" y="164375"/>
                  </a:lnTo>
                  <a:lnTo>
                    <a:pt x="34468" y="125043"/>
                  </a:lnTo>
                  <a:lnTo>
                    <a:pt x="59376" y="89805"/>
                  </a:lnTo>
                  <a:lnTo>
                    <a:pt x="89805" y="59376"/>
                  </a:lnTo>
                  <a:lnTo>
                    <a:pt x="125043" y="34468"/>
                  </a:lnTo>
                  <a:lnTo>
                    <a:pt x="164375" y="15794"/>
                  </a:lnTo>
                  <a:lnTo>
                    <a:pt x="207091" y="4067"/>
                  </a:lnTo>
                  <a:lnTo>
                    <a:pt x="252475" y="0"/>
                  </a:lnTo>
                  <a:lnTo>
                    <a:pt x="1262379" y="0"/>
                  </a:lnTo>
                  <a:lnTo>
                    <a:pt x="1307764" y="4067"/>
                  </a:lnTo>
                  <a:lnTo>
                    <a:pt x="1350480" y="15794"/>
                  </a:lnTo>
                  <a:lnTo>
                    <a:pt x="1389812" y="34468"/>
                  </a:lnTo>
                  <a:lnTo>
                    <a:pt x="1425050" y="59376"/>
                  </a:lnTo>
                  <a:lnTo>
                    <a:pt x="1455479" y="89805"/>
                  </a:lnTo>
                  <a:lnTo>
                    <a:pt x="1480387" y="125043"/>
                  </a:lnTo>
                  <a:lnTo>
                    <a:pt x="1499061" y="164375"/>
                  </a:lnTo>
                  <a:lnTo>
                    <a:pt x="1510788" y="207091"/>
                  </a:lnTo>
                  <a:lnTo>
                    <a:pt x="1514855" y="252475"/>
                  </a:lnTo>
                  <a:lnTo>
                    <a:pt x="1514855" y="1530603"/>
                  </a:lnTo>
                  <a:lnTo>
                    <a:pt x="1510788" y="1575988"/>
                  </a:lnTo>
                  <a:lnTo>
                    <a:pt x="1499061" y="1618704"/>
                  </a:lnTo>
                  <a:lnTo>
                    <a:pt x="1480387" y="1658036"/>
                  </a:lnTo>
                  <a:lnTo>
                    <a:pt x="1455479" y="1693274"/>
                  </a:lnTo>
                  <a:lnTo>
                    <a:pt x="1425050" y="1723703"/>
                  </a:lnTo>
                  <a:lnTo>
                    <a:pt x="1389812" y="1748611"/>
                  </a:lnTo>
                  <a:lnTo>
                    <a:pt x="1350480" y="1767285"/>
                  </a:lnTo>
                  <a:lnTo>
                    <a:pt x="1307764" y="1779012"/>
                  </a:lnTo>
                  <a:lnTo>
                    <a:pt x="1262379" y="1783079"/>
                  </a:lnTo>
                  <a:lnTo>
                    <a:pt x="252475" y="1783079"/>
                  </a:lnTo>
                  <a:lnTo>
                    <a:pt x="207091" y="1779012"/>
                  </a:lnTo>
                  <a:lnTo>
                    <a:pt x="164375" y="1767285"/>
                  </a:lnTo>
                  <a:lnTo>
                    <a:pt x="125043" y="1748611"/>
                  </a:lnTo>
                  <a:lnTo>
                    <a:pt x="89805" y="1723703"/>
                  </a:lnTo>
                  <a:lnTo>
                    <a:pt x="59376" y="1693274"/>
                  </a:lnTo>
                  <a:lnTo>
                    <a:pt x="34468" y="1658036"/>
                  </a:lnTo>
                  <a:lnTo>
                    <a:pt x="15794" y="1618704"/>
                  </a:lnTo>
                  <a:lnTo>
                    <a:pt x="4067" y="1575988"/>
                  </a:lnTo>
                  <a:lnTo>
                    <a:pt x="0" y="1530603"/>
                  </a:lnTo>
                  <a:lnTo>
                    <a:pt x="0" y="252475"/>
                  </a:lnTo>
                  <a:close/>
                </a:path>
              </a:pathLst>
            </a:custGeom>
            <a:ln w="27432">
              <a:solidFill>
                <a:srgbClr val="FF0000"/>
              </a:solidFill>
            </a:ln>
          </p:spPr>
          <p:txBody>
            <a:bodyPr wrap="square" lIns="0" tIns="0" rIns="0" bIns="0" rtlCol="0"/>
            <a:lstStyle/>
            <a:p>
              <a:endParaRPr/>
            </a:p>
          </p:txBody>
        </p:sp>
      </p:grpSp>
      <p:grpSp>
        <p:nvGrpSpPr>
          <p:cNvPr id="23" name="object 23"/>
          <p:cNvGrpSpPr/>
          <p:nvPr/>
        </p:nvGrpSpPr>
        <p:grpSpPr>
          <a:xfrm>
            <a:off x="6982968" y="3813047"/>
            <a:ext cx="4243070" cy="2714625"/>
            <a:chOff x="6982968" y="3813047"/>
            <a:chExt cx="4243070" cy="2714625"/>
          </a:xfrm>
        </p:grpSpPr>
        <p:sp>
          <p:nvSpPr>
            <p:cNvPr id="24" name="object 24"/>
            <p:cNvSpPr/>
            <p:nvPr/>
          </p:nvSpPr>
          <p:spPr>
            <a:xfrm>
              <a:off x="6982968" y="3916616"/>
              <a:ext cx="3954653" cy="2610485"/>
            </a:xfrm>
            <a:prstGeom prst="rect">
              <a:avLst/>
            </a:prstGeom>
            <a:blipFill>
              <a:blip r:embed="rId5" cstate="print"/>
              <a:stretch>
                <a:fillRect/>
              </a:stretch>
            </a:blipFill>
          </p:spPr>
          <p:txBody>
            <a:bodyPr wrap="square" lIns="0" tIns="0" rIns="0" bIns="0" rtlCol="0"/>
            <a:lstStyle/>
            <a:p>
              <a:endParaRPr/>
            </a:p>
          </p:txBody>
        </p:sp>
        <p:sp>
          <p:nvSpPr>
            <p:cNvPr id="25" name="object 25"/>
            <p:cNvSpPr/>
            <p:nvPr/>
          </p:nvSpPr>
          <p:spPr>
            <a:xfrm>
              <a:off x="7981188" y="3826763"/>
              <a:ext cx="3230880" cy="2082164"/>
            </a:xfrm>
            <a:custGeom>
              <a:avLst/>
              <a:gdLst/>
              <a:ahLst/>
              <a:cxnLst/>
              <a:rect l="l" t="t" r="r" b="b"/>
              <a:pathLst>
                <a:path w="3230879" h="2082164">
                  <a:moveTo>
                    <a:pt x="0" y="1040892"/>
                  </a:moveTo>
                  <a:lnTo>
                    <a:pt x="4056" y="966548"/>
                  </a:lnTo>
                  <a:lnTo>
                    <a:pt x="16042" y="893617"/>
                  </a:lnTo>
                  <a:lnTo>
                    <a:pt x="35685" y="822273"/>
                  </a:lnTo>
                  <a:lnTo>
                    <a:pt x="62711" y="752694"/>
                  </a:lnTo>
                  <a:lnTo>
                    <a:pt x="96847" y="685054"/>
                  </a:lnTo>
                  <a:lnTo>
                    <a:pt x="116495" y="652017"/>
                  </a:lnTo>
                  <a:lnTo>
                    <a:pt x="137819" y="619531"/>
                  </a:lnTo>
                  <a:lnTo>
                    <a:pt x="160783" y="587618"/>
                  </a:lnTo>
                  <a:lnTo>
                    <a:pt x="185355" y="556300"/>
                  </a:lnTo>
                  <a:lnTo>
                    <a:pt x="211498" y="525599"/>
                  </a:lnTo>
                  <a:lnTo>
                    <a:pt x="239180" y="495537"/>
                  </a:lnTo>
                  <a:lnTo>
                    <a:pt x="268366" y="466137"/>
                  </a:lnTo>
                  <a:lnTo>
                    <a:pt x="299022" y="437419"/>
                  </a:lnTo>
                  <a:lnTo>
                    <a:pt x="331113" y="409406"/>
                  </a:lnTo>
                  <a:lnTo>
                    <a:pt x="364607" y="382121"/>
                  </a:lnTo>
                  <a:lnTo>
                    <a:pt x="399467" y="355585"/>
                  </a:lnTo>
                  <a:lnTo>
                    <a:pt x="435661" y="329819"/>
                  </a:lnTo>
                  <a:lnTo>
                    <a:pt x="473154" y="304847"/>
                  </a:lnTo>
                  <a:lnTo>
                    <a:pt x="511912" y="280690"/>
                  </a:lnTo>
                  <a:lnTo>
                    <a:pt x="551900" y="257370"/>
                  </a:lnTo>
                  <a:lnTo>
                    <a:pt x="593085" y="234909"/>
                  </a:lnTo>
                  <a:lnTo>
                    <a:pt x="635433" y="213330"/>
                  </a:lnTo>
                  <a:lnTo>
                    <a:pt x="678908" y="192653"/>
                  </a:lnTo>
                  <a:lnTo>
                    <a:pt x="723478" y="172902"/>
                  </a:lnTo>
                  <a:lnTo>
                    <a:pt x="769108" y="154097"/>
                  </a:lnTo>
                  <a:lnTo>
                    <a:pt x="815763" y="136262"/>
                  </a:lnTo>
                  <a:lnTo>
                    <a:pt x="863410" y="119418"/>
                  </a:lnTo>
                  <a:lnTo>
                    <a:pt x="912014" y="103588"/>
                  </a:lnTo>
                  <a:lnTo>
                    <a:pt x="961541" y="88792"/>
                  </a:lnTo>
                  <a:lnTo>
                    <a:pt x="1011958" y="75054"/>
                  </a:lnTo>
                  <a:lnTo>
                    <a:pt x="1063229" y="62395"/>
                  </a:lnTo>
                  <a:lnTo>
                    <a:pt x="1115321" y="50837"/>
                  </a:lnTo>
                  <a:lnTo>
                    <a:pt x="1168199" y="40402"/>
                  </a:lnTo>
                  <a:lnTo>
                    <a:pt x="1221830" y="31112"/>
                  </a:lnTo>
                  <a:lnTo>
                    <a:pt x="1276179" y="22990"/>
                  </a:lnTo>
                  <a:lnTo>
                    <a:pt x="1331212" y="16057"/>
                  </a:lnTo>
                  <a:lnTo>
                    <a:pt x="1386894" y="10335"/>
                  </a:lnTo>
                  <a:lnTo>
                    <a:pt x="1443193" y="5846"/>
                  </a:lnTo>
                  <a:lnTo>
                    <a:pt x="1500072" y="2613"/>
                  </a:lnTo>
                  <a:lnTo>
                    <a:pt x="1557499" y="656"/>
                  </a:lnTo>
                  <a:lnTo>
                    <a:pt x="1615439" y="0"/>
                  </a:lnTo>
                  <a:lnTo>
                    <a:pt x="1673380" y="656"/>
                  </a:lnTo>
                  <a:lnTo>
                    <a:pt x="1730807" y="2613"/>
                  </a:lnTo>
                  <a:lnTo>
                    <a:pt x="1787686" y="5846"/>
                  </a:lnTo>
                  <a:lnTo>
                    <a:pt x="1843985" y="10335"/>
                  </a:lnTo>
                  <a:lnTo>
                    <a:pt x="1899667" y="16057"/>
                  </a:lnTo>
                  <a:lnTo>
                    <a:pt x="1954700" y="22990"/>
                  </a:lnTo>
                  <a:lnTo>
                    <a:pt x="2009049" y="31112"/>
                  </a:lnTo>
                  <a:lnTo>
                    <a:pt x="2062680" y="40402"/>
                  </a:lnTo>
                  <a:lnTo>
                    <a:pt x="2115558" y="50837"/>
                  </a:lnTo>
                  <a:lnTo>
                    <a:pt x="2167650" y="62395"/>
                  </a:lnTo>
                  <a:lnTo>
                    <a:pt x="2218921" y="75054"/>
                  </a:lnTo>
                  <a:lnTo>
                    <a:pt x="2269338" y="88792"/>
                  </a:lnTo>
                  <a:lnTo>
                    <a:pt x="2318865" y="103588"/>
                  </a:lnTo>
                  <a:lnTo>
                    <a:pt x="2367469" y="119418"/>
                  </a:lnTo>
                  <a:lnTo>
                    <a:pt x="2415116" y="136262"/>
                  </a:lnTo>
                  <a:lnTo>
                    <a:pt x="2461771" y="154097"/>
                  </a:lnTo>
                  <a:lnTo>
                    <a:pt x="2507401" y="172902"/>
                  </a:lnTo>
                  <a:lnTo>
                    <a:pt x="2551971" y="192653"/>
                  </a:lnTo>
                  <a:lnTo>
                    <a:pt x="2595446" y="213330"/>
                  </a:lnTo>
                  <a:lnTo>
                    <a:pt x="2637794" y="234909"/>
                  </a:lnTo>
                  <a:lnTo>
                    <a:pt x="2678979" y="257370"/>
                  </a:lnTo>
                  <a:lnTo>
                    <a:pt x="2718967" y="280690"/>
                  </a:lnTo>
                  <a:lnTo>
                    <a:pt x="2757725" y="304847"/>
                  </a:lnTo>
                  <a:lnTo>
                    <a:pt x="2795218" y="329819"/>
                  </a:lnTo>
                  <a:lnTo>
                    <a:pt x="2831412" y="355585"/>
                  </a:lnTo>
                  <a:lnTo>
                    <a:pt x="2866272" y="382121"/>
                  </a:lnTo>
                  <a:lnTo>
                    <a:pt x="2899766" y="409406"/>
                  </a:lnTo>
                  <a:lnTo>
                    <a:pt x="2931857" y="437419"/>
                  </a:lnTo>
                  <a:lnTo>
                    <a:pt x="2962513" y="466137"/>
                  </a:lnTo>
                  <a:lnTo>
                    <a:pt x="2991699" y="495537"/>
                  </a:lnTo>
                  <a:lnTo>
                    <a:pt x="3019381" y="525599"/>
                  </a:lnTo>
                  <a:lnTo>
                    <a:pt x="3045524" y="556300"/>
                  </a:lnTo>
                  <a:lnTo>
                    <a:pt x="3070096" y="587618"/>
                  </a:lnTo>
                  <a:lnTo>
                    <a:pt x="3093060" y="619531"/>
                  </a:lnTo>
                  <a:lnTo>
                    <a:pt x="3114384" y="652017"/>
                  </a:lnTo>
                  <a:lnTo>
                    <a:pt x="3134032" y="685054"/>
                  </a:lnTo>
                  <a:lnTo>
                    <a:pt x="3168168" y="752694"/>
                  </a:lnTo>
                  <a:lnTo>
                    <a:pt x="3195194" y="822273"/>
                  </a:lnTo>
                  <a:lnTo>
                    <a:pt x="3214837" y="893617"/>
                  </a:lnTo>
                  <a:lnTo>
                    <a:pt x="3226823" y="966548"/>
                  </a:lnTo>
                  <a:lnTo>
                    <a:pt x="3230879" y="1040892"/>
                  </a:lnTo>
                  <a:lnTo>
                    <a:pt x="3229860" y="1078229"/>
                  </a:lnTo>
                  <a:lnTo>
                    <a:pt x="3221804" y="1151888"/>
                  </a:lnTo>
                  <a:lnTo>
                    <a:pt x="3205956" y="1224048"/>
                  </a:lnTo>
                  <a:lnTo>
                    <a:pt x="3182587" y="1294531"/>
                  </a:lnTo>
                  <a:lnTo>
                    <a:pt x="3151972" y="1363163"/>
                  </a:lnTo>
                  <a:lnTo>
                    <a:pt x="3114384" y="1429766"/>
                  </a:lnTo>
                  <a:lnTo>
                    <a:pt x="3093060" y="1462252"/>
                  </a:lnTo>
                  <a:lnTo>
                    <a:pt x="3070096" y="1494165"/>
                  </a:lnTo>
                  <a:lnTo>
                    <a:pt x="3045524" y="1525483"/>
                  </a:lnTo>
                  <a:lnTo>
                    <a:pt x="3019381" y="1556184"/>
                  </a:lnTo>
                  <a:lnTo>
                    <a:pt x="2991699" y="1586246"/>
                  </a:lnTo>
                  <a:lnTo>
                    <a:pt x="2962513" y="1615646"/>
                  </a:lnTo>
                  <a:lnTo>
                    <a:pt x="2931857" y="1644364"/>
                  </a:lnTo>
                  <a:lnTo>
                    <a:pt x="2899766" y="1672377"/>
                  </a:lnTo>
                  <a:lnTo>
                    <a:pt x="2866272" y="1699662"/>
                  </a:lnTo>
                  <a:lnTo>
                    <a:pt x="2831412" y="1726198"/>
                  </a:lnTo>
                  <a:lnTo>
                    <a:pt x="2795218" y="1751964"/>
                  </a:lnTo>
                  <a:lnTo>
                    <a:pt x="2757725" y="1776936"/>
                  </a:lnTo>
                  <a:lnTo>
                    <a:pt x="2718967" y="1801093"/>
                  </a:lnTo>
                  <a:lnTo>
                    <a:pt x="2678979" y="1824413"/>
                  </a:lnTo>
                  <a:lnTo>
                    <a:pt x="2637794" y="1846874"/>
                  </a:lnTo>
                  <a:lnTo>
                    <a:pt x="2595446" y="1868453"/>
                  </a:lnTo>
                  <a:lnTo>
                    <a:pt x="2551971" y="1889130"/>
                  </a:lnTo>
                  <a:lnTo>
                    <a:pt x="2507401" y="1908881"/>
                  </a:lnTo>
                  <a:lnTo>
                    <a:pt x="2461771" y="1927686"/>
                  </a:lnTo>
                  <a:lnTo>
                    <a:pt x="2415116" y="1945521"/>
                  </a:lnTo>
                  <a:lnTo>
                    <a:pt x="2367469" y="1962365"/>
                  </a:lnTo>
                  <a:lnTo>
                    <a:pt x="2318865" y="1978195"/>
                  </a:lnTo>
                  <a:lnTo>
                    <a:pt x="2269338" y="1992991"/>
                  </a:lnTo>
                  <a:lnTo>
                    <a:pt x="2218921" y="2006729"/>
                  </a:lnTo>
                  <a:lnTo>
                    <a:pt x="2167650" y="2019388"/>
                  </a:lnTo>
                  <a:lnTo>
                    <a:pt x="2115558" y="2030946"/>
                  </a:lnTo>
                  <a:lnTo>
                    <a:pt x="2062680" y="2041381"/>
                  </a:lnTo>
                  <a:lnTo>
                    <a:pt x="2009049" y="2050671"/>
                  </a:lnTo>
                  <a:lnTo>
                    <a:pt x="1954700" y="2058793"/>
                  </a:lnTo>
                  <a:lnTo>
                    <a:pt x="1899667" y="2065726"/>
                  </a:lnTo>
                  <a:lnTo>
                    <a:pt x="1843985" y="2071448"/>
                  </a:lnTo>
                  <a:lnTo>
                    <a:pt x="1787686" y="2075937"/>
                  </a:lnTo>
                  <a:lnTo>
                    <a:pt x="1730807" y="2079170"/>
                  </a:lnTo>
                  <a:lnTo>
                    <a:pt x="1673380" y="2081127"/>
                  </a:lnTo>
                  <a:lnTo>
                    <a:pt x="1615439" y="2081784"/>
                  </a:lnTo>
                  <a:lnTo>
                    <a:pt x="1557499" y="2081127"/>
                  </a:lnTo>
                  <a:lnTo>
                    <a:pt x="1500072" y="2079170"/>
                  </a:lnTo>
                  <a:lnTo>
                    <a:pt x="1443193" y="2075937"/>
                  </a:lnTo>
                  <a:lnTo>
                    <a:pt x="1386894" y="2071448"/>
                  </a:lnTo>
                  <a:lnTo>
                    <a:pt x="1331212" y="2065726"/>
                  </a:lnTo>
                  <a:lnTo>
                    <a:pt x="1276179" y="2058793"/>
                  </a:lnTo>
                  <a:lnTo>
                    <a:pt x="1221830" y="2050671"/>
                  </a:lnTo>
                  <a:lnTo>
                    <a:pt x="1168199" y="2041381"/>
                  </a:lnTo>
                  <a:lnTo>
                    <a:pt x="1115321" y="2030946"/>
                  </a:lnTo>
                  <a:lnTo>
                    <a:pt x="1063229" y="2019388"/>
                  </a:lnTo>
                  <a:lnTo>
                    <a:pt x="1011958" y="2006729"/>
                  </a:lnTo>
                  <a:lnTo>
                    <a:pt x="961541" y="1992991"/>
                  </a:lnTo>
                  <a:lnTo>
                    <a:pt x="912014" y="1978195"/>
                  </a:lnTo>
                  <a:lnTo>
                    <a:pt x="863410" y="1962365"/>
                  </a:lnTo>
                  <a:lnTo>
                    <a:pt x="815763" y="1945521"/>
                  </a:lnTo>
                  <a:lnTo>
                    <a:pt x="769108" y="1927686"/>
                  </a:lnTo>
                  <a:lnTo>
                    <a:pt x="723478" y="1908881"/>
                  </a:lnTo>
                  <a:lnTo>
                    <a:pt x="678908" y="1889130"/>
                  </a:lnTo>
                  <a:lnTo>
                    <a:pt x="635433" y="1868453"/>
                  </a:lnTo>
                  <a:lnTo>
                    <a:pt x="593085" y="1846874"/>
                  </a:lnTo>
                  <a:lnTo>
                    <a:pt x="551900" y="1824413"/>
                  </a:lnTo>
                  <a:lnTo>
                    <a:pt x="511912" y="1801093"/>
                  </a:lnTo>
                  <a:lnTo>
                    <a:pt x="473154" y="1776936"/>
                  </a:lnTo>
                  <a:lnTo>
                    <a:pt x="435661" y="1751964"/>
                  </a:lnTo>
                  <a:lnTo>
                    <a:pt x="399467" y="1726198"/>
                  </a:lnTo>
                  <a:lnTo>
                    <a:pt x="364607" y="1699662"/>
                  </a:lnTo>
                  <a:lnTo>
                    <a:pt x="331113" y="1672377"/>
                  </a:lnTo>
                  <a:lnTo>
                    <a:pt x="299022" y="1644364"/>
                  </a:lnTo>
                  <a:lnTo>
                    <a:pt x="268366" y="1615646"/>
                  </a:lnTo>
                  <a:lnTo>
                    <a:pt x="239180" y="1586246"/>
                  </a:lnTo>
                  <a:lnTo>
                    <a:pt x="211498" y="1556184"/>
                  </a:lnTo>
                  <a:lnTo>
                    <a:pt x="185355" y="1525483"/>
                  </a:lnTo>
                  <a:lnTo>
                    <a:pt x="160783" y="1494165"/>
                  </a:lnTo>
                  <a:lnTo>
                    <a:pt x="137819" y="1462252"/>
                  </a:lnTo>
                  <a:lnTo>
                    <a:pt x="116495" y="1429766"/>
                  </a:lnTo>
                  <a:lnTo>
                    <a:pt x="96847" y="1396729"/>
                  </a:lnTo>
                  <a:lnTo>
                    <a:pt x="62711" y="1329089"/>
                  </a:lnTo>
                  <a:lnTo>
                    <a:pt x="35685" y="1259510"/>
                  </a:lnTo>
                  <a:lnTo>
                    <a:pt x="16042" y="1188166"/>
                  </a:lnTo>
                  <a:lnTo>
                    <a:pt x="4056" y="1115235"/>
                  </a:lnTo>
                  <a:lnTo>
                    <a:pt x="0" y="1040892"/>
                  </a:lnTo>
                  <a:close/>
                </a:path>
              </a:pathLst>
            </a:custGeom>
            <a:ln w="27432">
              <a:solidFill>
                <a:srgbClr val="C55A11"/>
              </a:solidFill>
            </a:ln>
          </p:spPr>
          <p:txBody>
            <a:bodyPr wrap="square" lIns="0" tIns="0" rIns="0" bIns="0" rtlCol="0"/>
            <a:lstStyle/>
            <a:p>
              <a:endParaRPr/>
            </a:p>
          </p:txBody>
        </p:sp>
      </p:grpSp>
      <p:sp>
        <p:nvSpPr>
          <p:cNvPr id="26" name="object 26"/>
          <p:cNvSpPr txBox="1"/>
          <p:nvPr/>
        </p:nvSpPr>
        <p:spPr>
          <a:xfrm>
            <a:off x="705612" y="4357115"/>
            <a:ext cx="5678805" cy="1755775"/>
          </a:xfrm>
          <a:prstGeom prst="rect">
            <a:avLst/>
          </a:prstGeom>
          <a:ln w="9144">
            <a:solidFill>
              <a:srgbClr val="C55A11"/>
            </a:solidFill>
          </a:ln>
        </p:spPr>
        <p:txBody>
          <a:bodyPr vert="horz" wrap="square" lIns="0" tIns="31114" rIns="0" bIns="0" rtlCol="0">
            <a:spAutoFit/>
          </a:bodyPr>
          <a:lstStyle/>
          <a:p>
            <a:pPr marL="377190" indent="-287020">
              <a:lnSpc>
                <a:spcPct val="100000"/>
              </a:lnSpc>
              <a:spcBef>
                <a:spcPts val="244"/>
              </a:spcBef>
              <a:buFont typeface="Wingdings"/>
              <a:buChar char=""/>
              <a:tabLst>
                <a:tab pos="377825" algn="l"/>
                <a:tab pos="968375" algn="l"/>
                <a:tab pos="2115185" algn="l"/>
                <a:tab pos="3154680" algn="l"/>
                <a:tab pos="4041775" algn="l"/>
                <a:tab pos="5231130" algn="l"/>
              </a:tabLst>
            </a:pPr>
            <a:r>
              <a:rPr sz="1800" spc="-30" dirty="0">
                <a:latin typeface="Carlito"/>
                <a:cs typeface="Carlito"/>
              </a:rPr>
              <a:t>BPJS	</a:t>
            </a:r>
            <a:r>
              <a:rPr sz="1800" spc="-15" dirty="0">
                <a:latin typeface="Carlito"/>
                <a:cs typeface="Carlito"/>
              </a:rPr>
              <a:t>Kesehatan	</a:t>
            </a:r>
            <a:r>
              <a:rPr sz="1800" spc="-5" dirty="0">
                <a:latin typeface="Carlito"/>
                <a:cs typeface="Carlito"/>
              </a:rPr>
              <a:t>berperan	sebagai	</a:t>
            </a:r>
            <a:r>
              <a:rPr sz="1800" b="1" spc="-10" dirty="0">
                <a:latin typeface="Carlito"/>
                <a:cs typeface="Carlito"/>
              </a:rPr>
              <a:t>Penjamian	</a:t>
            </a:r>
            <a:r>
              <a:rPr sz="1800" b="1" spc="-5" dirty="0">
                <a:latin typeface="Carlito"/>
                <a:cs typeface="Carlito"/>
              </a:rPr>
              <a:t>dan</a:t>
            </a:r>
            <a:endParaRPr sz="1800">
              <a:latin typeface="Carlito"/>
              <a:cs typeface="Carlito"/>
            </a:endParaRPr>
          </a:p>
          <a:p>
            <a:pPr marL="377190">
              <a:lnSpc>
                <a:spcPct val="100000"/>
              </a:lnSpc>
            </a:pPr>
            <a:r>
              <a:rPr sz="1800" b="1" spc="-10" dirty="0">
                <a:latin typeface="Carlito"/>
                <a:cs typeface="Carlito"/>
              </a:rPr>
              <a:t>pembayar</a:t>
            </a:r>
            <a:r>
              <a:rPr sz="1800" b="1" spc="-45" dirty="0">
                <a:latin typeface="Carlito"/>
                <a:cs typeface="Carlito"/>
              </a:rPr>
              <a:t> </a:t>
            </a:r>
            <a:r>
              <a:rPr sz="1800" b="1" spc="-5" dirty="0">
                <a:latin typeface="Carlito"/>
                <a:cs typeface="Carlito"/>
              </a:rPr>
              <a:t>pertama</a:t>
            </a:r>
            <a:endParaRPr sz="1800">
              <a:latin typeface="Carlito"/>
              <a:cs typeface="Carlito"/>
            </a:endParaRPr>
          </a:p>
          <a:p>
            <a:pPr marL="377190" indent="-287020">
              <a:lnSpc>
                <a:spcPct val="100000"/>
              </a:lnSpc>
              <a:buFont typeface="Wingdings"/>
              <a:buChar char=""/>
              <a:tabLst>
                <a:tab pos="377825" algn="l"/>
              </a:tabLst>
            </a:pPr>
            <a:r>
              <a:rPr sz="1800" spc="-30" dirty="0">
                <a:latin typeface="Carlito"/>
                <a:cs typeface="Carlito"/>
              </a:rPr>
              <a:t>Terdapat</a:t>
            </a:r>
            <a:r>
              <a:rPr sz="1800" spc="235" dirty="0">
                <a:latin typeface="Carlito"/>
                <a:cs typeface="Carlito"/>
              </a:rPr>
              <a:t> </a:t>
            </a:r>
            <a:r>
              <a:rPr sz="1800" b="1" spc="-5" dirty="0">
                <a:latin typeface="Carlito"/>
                <a:cs typeface="Carlito"/>
              </a:rPr>
              <a:t>selisih</a:t>
            </a:r>
            <a:r>
              <a:rPr sz="1800" b="1" spc="229" dirty="0">
                <a:latin typeface="Carlito"/>
                <a:cs typeface="Carlito"/>
              </a:rPr>
              <a:t> </a:t>
            </a:r>
            <a:r>
              <a:rPr sz="1800" b="1" spc="-15" dirty="0">
                <a:latin typeface="Carlito"/>
                <a:cs typeface="Carlito"/>
              </a:rPr>
              <a:t>biaya</a:t>
            </a:r>
            <a:r>
              <a:rPr sz="1800" b="1" spc="240" dirty="0">
                <a:latin typeface="Carlito"/>
                <a:cs typeface="Carlito"/>
              </a:rPr>
              <a:t> </a:t>
            </a:r>
            <a:r>
              <a:rPr sz="1800" spc="-5" dirty="0">
                <a:latin typeface="Carlito"/>
                <a:cs typeface="Carlito"/>
              </a:rPr>
              <a:t>dari</a:t>
            </a:r>
            <a:r>
              <a:rPr sz="1800" spc="229" dirty="0">
                <a:latin typeface="Carlito"/>
                <a:cs typeface="Carlito"/>
              </a:rPr>
              <a:t> </a:t>
            </a:r>
            <a:r>
              <a:rPr sz="1800" spc="-10" dirty="0">
                <a:latin typeface="Carlito"/>
                <a:cs typeface="Carlito"/>
              </a:rPr>
              <a:t>yang</a:t>
            </a:r>
            <a:r>
              <a:rPr sz="1800" spc="225" dirty="0">
                <a:latin typeface="Carlito"/>
                <a:cs typeface="Carlito"/>
              </a:rPr>
              <a:t> </a:t>
            </a:r>
            <a:r>
              <a:rPr sz="1800" spc="-10" dirty="0">
                <a:latin typeface="Carlito"/>
                <a:cs typeface="Carlito"/>
              </a:rPr>
              <a:t>dijaminkan</a:t>
            </a:r>
            <a:r>
              <a:rPr sz="1800" spc="229" dirty="0">
                <a:latin typeface="Carlito"/>
                <a:cs typeface="Carlito"/>
              </a:rPr>
              <a:t> </a:t>
            </a:r>
            <a:r>
              <a:rPr sz="1800" dirty="0">
                <a:latin typeface="Carlito"/>
                <a:cs typeface="Carlito"/>
              </a:rPr>
              <a:t>sesuai</a:t>
            </a:r>
            <a:r>
              <a:rPr sz="1800" spc="235" dirty="0">
                <a:latin typeface="Carlito"/>
                <a:cs typeface="Carlito"/>
              </a:rPr>
              <a:t> </a:t>
            </a:r>
            <a:r>
              <a:rPr sz="1800" spc="-5" dirty="0">
                <a:latin typeface="Carlito"/>
                <a:cs typeface="Carlito"/>
              </a:rPr>
              <a:t>hak</a:t>
            </a:r>
            <a:endParaRPr sz="1800">
              <a:latin typeface="Carlito"/>
              <a:cs typeface="Carlito"/>
            </a:endParaRPr>
          </a:p>
          <a:p>
            <a:pPr marL="377190">
              <a:lnSpc>
                <a:spcPct val="100000"/>
              </a:lnSpc>
            </a:pPr>
            <a:r>
              <a:rPr sz="1800" spc="-15" dirty="0">
                <a:latin typeface="Carlito"/>
                <a:cs typeface="Carlito"/>
              </a:rPr>
              <a:t>peserta</a:t>
            </a:r>
            <a:endParaRPr sz="1800">
              <a:latin typeface="Carlito"/>
              <a:cs typeface="Carlito"/>
            </a:endParaRPr>
          </a:p>
          <a:p>
            <a:pPr marL="377190" indent="-287020">
              <a:lnSpc>
                <a:spcPct val="100000"/>
              </a:lnSpc>
              <a:spcBef>
                <a:spcPts val="5"/>
              </a:spcBef>
              <a:buFont typeface="Wingdings"/>
              <a:buChar char=""/>
              <a:tabLst>
                <a:tab pos="377825" algn="l"/>
                <a:tab pos="1523365" algn="l"/>
                <a:tab pos="2538730" algn="l"/>
                <a:tab pos="3910965" algn="l"/>
                <a:tab pos="4453255" algn="l"/>
                <a:tab pos="5227955" algn="l"/>
              </a:tabLst>
            </a:pPr>
            <a:r>
              <a:rPr sz="1800" b="1" spc="-20" dirty="0">
                <a:latin typeface="Carlito"/>
                <a:cs typeface="Carlito"/>
              </a:rPr>
              <a:t>Prasyarat:	</a:t>
            </a:r>
            <a:r>
              <a:rPr sz="1800" b="1" spc="-15" dirty="0">
                <a:latin typeface="Carlito"/>
                <a:cs typeface="Carlito"/>
              </a:rPr>
              <a:t>terdapat	peningkatan	</a:t>
            </a:r>
            <a:r>
              <a:rPr sz="1800" b="1" spc="-5" dirty="0">
                <a:latin typeface="Carlito"/>
                <a:cs typeface="Carlito"/>
              </a:rPr>
              <a:t>hak	</a:t>
            </a:r>
            <a:r>
              <a:rPr sz="1800" b="1" spc="-15" dirty="0">
                <a:latin typeface="Carlito"/>
                <a:cs typeface="Carlito"/>
              </a:rPr>
              <a:t>kelas/	</a:t>
            </a:r>
            <a:r>
              <a:rPr sz="1800" b="1" spc="-5" dirty="0">
                <a:latin typeface="Carlito"/>
                <a:cs typeface="Carlito"/>
              </a:rPr>
              <a:t>poli</a:t>
            </a:r>
            <a:endParaRPr sz="1800">
              <a:latin typeface="Carlito"/>
              <a:cs typeface="Carlito"/>
            </a:endParaRPr>
          </a:p>
          <a:p>
            <a:pPr marL="377190">
              <a:lnSpc>
                <a:spcPct val="100000"/>
              </a:lnSpc>
            </a:pPr>
            <a:r>
              <a:rPr sz="1800" b="1" spc="-10" dirty="0">
                <a:latin typeface="Carlito"/>
                <a:cs typeface="Carlito"/>
              </a:rPr>
              <a:t>eksekutif yang menyebabkan adanya selisih</a:t>
            </a:r>
            <a:r>
              <a:rPr sz="1800" b="1" spc="-55" dirty="0">
                <a:latin typeface="Carlito"/>
                <a:cs typeface="Carlito"/>
              </a:rPr>
              <a:t> </a:t>
            </a:r>
            <a:r>
              <a:rPr sz="1800" b="1" spc="-15" dirty="0">
                <a:latin typeface="Carlito"/>
                <a:cs typeface="Carlito"/>
              </a:rPr>
              <a:t>biaya</a:t>
            </a:r>
            <a:endParaRPr sz="1800">
              <a:latin typeface="Carlito"/>
              <a:cs typeface="Carlito"/>
            </a:endParaRPr>
          </a:p>
        </p:txBody>
      </p:sp>
      <p:sp>
        <p:nvSpPr>
          <p:cNvPr id="27" name="object 27"/>
          <p:cNvSpPr txBox="1"/>
          <p:nvPr/>
        </p:nvSpPr>
        <p:spPr>
          <a:xfrm>
            <a:off x="298704" y="6233159"/>
            <a:ext cx="6166485" cy="368935"/>
          </a:xfrm>
          <a:prstGeom prst="rect">
            <a:avLst/>
          </a:prstGeom>
          <a:solidFill>
            <a:srgbClr val="F8CAAC"/>
          </a:solidFill>
        </p:spPr>
        <p:txBody>
          <a:bodyPr vert="horz" wrap="square" lIns="0" tIns="32384" rIns="0" bIns="0" rtlCol="0">
            <a:spAutoFit/>
          </a:bodyPr>
          <a:lstStyle/>
          <a:p>
            <a:pPr marL="172720">
              <a:lnSpc>
                <a:spcPct val="100000"/>
              </a:lnSpc>
              <a:spcBef>
                <a:spcPts val="254"/>
              </a:spcBef>
            </a:pPr>
            <a:r>
              <a:rPr sz="1800" spc="-10" dirty="0">
                <a:latin typeface="Carlito"/>
                <a:cs typeface="Carlito"/>
              </a:rPr>
              <a:t>Split </a:t>
            </a:r>
            <a:r>
              <a:rPr sz="1800" spc="-5" dirty="0">
                <a:latin typeface="Carlito"/>
                <a:cs typeface="Carlito"/>
              </a:rPr>
              <a:t>Billing </a:t>
            </a:r>
            <a:r>
              <a:rPr sz="1800" spc="-10" dirty="0">
                <a:latin typeface="Carlito"/>
                <a:cs typeface="Carlito"/>
              </a:rPr>
              <a:t>menjadi </a:t>
            </a:r>
            <a:r>
              <a:rPr sz="1800" spc="-15" dirty="0">
                <a:latin typeface="Carlito"/>
                <a:cs typeface="Carlito"/>
              </a:rPr>
              <a:t>instrument </a:t>
            </a:r>
            <a:r>
              <a:rPr sz="1800" spc="-10" dirty="0">
                <a:latin typeface="Carlito"/>
                <a:cs typeface="Carlito"/>
              </a:rPr>
              <a:t>yang perlu dibangun</a:t>
            </a:r>
            <a:r>
              <a:rPr sz="1800" spc="75" dirty="0">
                <a:latin typeface="Carlito"/>
                <a:cs typeface="Carlito"/>
              </a:rPr>
              <a:t> </a:t>
            </a:r>
            <a:r>
              <a:rPr sz="1800" spc="-5" dirty="0">
                <a:latin typeface="Carlito"/>
                <a:cs typeface="Carlito"/>
              </a:rPr>
              <a:t>oleh </a:t>
            </a:r>
            <a:r>
              <a:rPr sz="1800" spc="-15" dirty="0">
                <a:latin typeface="Carlito"/>
                <a:cs typeface="Carlito"/>
              </a:rPr>
              <a:t>RS.</a:t>
            </a:r>
            <a:endParaRPr sz="1800">
              <a:latin typeface="Carlito"/>
              <a:cs typeface="Carlito"/>
            </a:endParaRPr>
          </a:p>
        </p:txBody>
      </p:sp>
      <p:sp>
        <p:nvSpPr>
          <p:cNvPr id="28" name="Slide Number Placeholder 27"/>
          <p:cNvSpPr>
            <a:spLocks noGrp="1"/>
          </p:cNvSpPr>
          <p:nvPr>
            <p:ph type="sldNum" sz="quarter" idx="7"/>
          </p:nvPr>
        </p:nvSpPr>
        <p:spPr/>
        <p:txBody>
          <a:bodyPr/>
          <a:lstStyle/>
          <a:p>
            <a:pPr marL="38100">
              <a:lnSpc>
                <a:spcPts val="2005"/>
              </a:lnSpc>
            </a:pPr>
            <a:fld id="{81D60167-4931-47E6-BA6A-407CBD079E47}" type="slidenum">
              <a:rPr lang="en-ID" smtClean="0"/>
              <a:pPr marL="38100">
                <a:lnSpc>
                  <a:spcPts val="2005"/>
                </a:lnSpc>
              </a:pPr>
              <a:t>20</a:t>
            </a:fld>
            <a:endParaRPr lang="en-ID" dirty="0"/>
          </a:p>
        </p:txBody>
      </p:sp>
    </p:spTree>
    <p:extLst>
      <p:ext uri="{BB962C8B-B14F-4D97-AF65-F5344CB8AC3E}">
        <p14:creationId xmlns:p14="http://schemas.microsoft.com/office/powerpoint/2010/main" val="598376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C98B-1C11-4EFB-BB60-98E2DC596E19}"/>
              </a:ext>
            </a:extLst>
          </p:cNvPr>
          <p:cNvSpPr>
            <a:spLocks noGrp="1"/>
          </p:cNvSpPr>
          <p:nvPr>
            <p:ph type="title" idx="4294967295"/>
          </p:nvPr>
        </p:nvSpPr>
        <p:spPr>
          <a:xfrm>
            <a:off x="1532629" y="199948"/>
            <a:ext cx="10515600" cy="831849"/>
          </a:xfrm>
          <a:prstGeom prst="rect">
            <a:avLst/>
          </a:prstGeom>
          <a:noFill/>
        </p:spPr>
        <p:txBody>
          <a:bodyPr>
            <a:noAutofit/>
          </a:bodyPr>
          <a:lstStyle/>
          <a:p>
            <a:r>
              <a:rPr lang="en-US" sz="3600" b="1" dirty="0">
                <a:solidFill>
                  <a:schemeClr val="accent1">
                    <a:lumMod val="50000"/>
                  </a:schemeClr>
                </a:solidFill>
                <a:latin typeface="Agency FB" pitchFamily="34" charset="0"/>
              </a:rPr>
              <a:t>EVALUASI PELAKSANAAN COB (1)</a:t>
            </a:r>
            <a:endParaRPr lang="en-ID" sz="3600" b="1" dirty="0">
              <a:solidFill>
                <a:schemeClr val="accent1">
                  <a:lumMod val="50000"/>
                </a:schemeClr>
              </a:solidFill>
              <a:latin typeface="Agency FB" pitchFamily="34" charset="0"/>
            </a:endParaRPr>
          </a:p>
        </p:txBody>
      </p:sp>
      <p:graphicFrame>
        <p:nvGraphicFramePr>
          <p:cNvPr id="14" name="Diagram 13">
            <a:extLst>
              <a:ext uri="{FF2B5EF4-FFF2-40B4-BE49-F238E27FC236}">
                <a16:creationId xmlns:a16="http://schemas.microsoft.com/office/drawing/2014/main" id="{58886E8A-BD9F-4D4C-B0D5-E827FC5E3CD0}"/>
              </a:ext>
            </a:extLst>
          </p:cNvPr>
          <p:cNvGraphicFramePr/>
          <p:nvPr/>
        </p:nvGraphicFramePr>
        <p:xfrm>
          <a:off x="563417" y="1187170"/>
          <a:ext cx="11065165" cy="49606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B430E981-6BF9-472D-A79E-138F2BE7C100}" type="slidenum">
              <a:rPr lang="en-US" smtClean="0"/>
              <a:pPr/>
              <a:t>21</a:t>
            </a:fld>
            <a:endParaRPr lang="en-US" dirty="0"/>
          </a:p>
        </p:txBody>
      </p:sp>
    </p:spTree>
    <p:extLst>
      <p:ext uri="{BB962C8B-B14F-4D97-AF65-F5344CB8AC3E}">
        <p14:creationId xmlns:p14="http://schemas.microsoft.com/office/powerpoint/2010/main" val="987464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CC98B-1C11-4EFB-BB60-98E2DC596E19}"/>
              </a:ext>
            </a:extLst>
          </p:cNvPr>
          <p:cNvSpPr>
            <a:spLocks noGrp="1"/>
          </p:cNvSpPr>
          <p:nvPr>
            <p:ph type="title" idx="4294967295"/>
          </p:nvPr>
        </p:nvSpPr>
        <p:spPr>
          <a:xfrm>
            <a:off x="1532629" y="199948"/>
            <a:ext cx="10515600" cy="831849"/>
          </a:xfrm>
          <a:prstGeom prst="rect">
            <a:avLst/>
          </a:prstGeom>
          <a:noFill/>
        </p:spPr>
        <p:txBody>
          <a:bodyPr>
            <a:noAutofit/>
          </a:bodyPr>
          <a:lstStyle/>
          <a:p>
            <a:r>
              <a:rPr lang="en-US" sz="3600" b="1" dirty="0">
                <a:solidFill>
                  <a:schemeClr val="accent1">
                    <a:lumMod val="50000"/>
                  </a:schemeClr>
                </a:solidFill>
                <a:latin typeface="Agency FB" pitchFamily="34" charset="0"/>
              </a:rPr>
              <a:t>EVALUASI PELAKSANAAN COB (2)</a:t>
            </a:r>
            <a:endParaRPr lang="en-ID" sz="3600" b="1" dirty="0">
              <a:solidFill>
                <a:schemeClr val="accent1">
                  <a:lumMod val="50000"/>
                </a:schemeClr>
              </a:solidFill>
              <a:latin typeface="Agency FB" pitchFamily="34" charset="0"/>
            </a:endParaRPr>
          </a:p>
        </p:txBody>
      </p:sp>
      <p:sp>
        <p:nvSpPr>
          <p:cNvPr id="5" name="Content Placeholder 2">
            <a:extLst>
              <a:ext uri="{FF2B5EF4-FFF2-40B4-BE49-F238E27FC236}">
                <a16:creationId xmlns:a16="http://schemas.microsoft.com/office/drawing/2014/main" id="{86160451-FDAF-4F7D-9DC8-E3228317D4D1}"/>
              </a:ext>
            </a:extLst>
          </p:cNvPr>
          <p:cNvSpPr txBox="1">
            <a:spLocks/>
          </p:cNvSpPr>
          <p:nvPr/>
        </p:nvSpPr>
        <p:spPr>
          <a:xfrm>
            <a:off x="317501" y="1449849"/>
            <a:ext cx="11366500" cy="4425775"/>
          </a:xfrm>
          <a:prstGeom prst="rect">
            <a:avLst/>
          </a:prstGeom>
          <a:no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Banyak AKT </a:t>
            </a:r>
            <a:r>
              <a:rPr lang="en-US" sz="1800" b="1" dirty="0" err="1"/>
              <a:t>mundur</a:t>
            </a:r>
            <a:r>
              <a:rPr lang="en-US" sz="1800" b="1" dirty="0"/>
              <a:t> </a:t>
            </a:r>
            <a:r>
              <a:rPr lang="en-US" sz="1800" b="1" dirty="0" err="1"/>
              <a:t>dalam</a:t>
            </a:r>
            <a:r>
              <a:rPr lang="en-US" sz="1800" b="1" dirty="0"/>
              <a:t> </a:t>
            </a:r>
            <a:r>
              <a:rPr lang="en-US" sz="1800" b="1" dirty="0" err="1"/>
              <a:t>CoB</a:t>
            </a:r>
            <a:r>
              <a:rPr lang="en-US" sz="1800" b="1" dirty="0"/>
              <a:t> salah </a:t>
            </a:r>
            <a:r>
              <a:rPr lang="en-US" sz="1800" b="1" dirty="0" err="1"/>
              <a:t>satunya</a:t>
            </a:r>
            <a:r>
              <a:rPr lang="en-US" sz="1800" b="1" dirty="0"/>
              <a:t> </a:t>
            </a:r>
            <a:r>
              <a:rPr lang="en-US" sz="1800" b="1" dirty="0" err="1"/>
              <a:t>karena</a:t>
            </a:r>
            <a:r>
              <a:rPr lang="en-US" sz="1800" b="1" dirty="0"/>
              <a:t> </a:t>
            </a:r>
            <a:r>
              <a:rPr lang="en-US" sz="1800" b="1" dirty="0" err="1"/>
              <a:t>aturan</a:t>
            </a:r>
            <a:r>
              <a:rPr lang="en-US" sz="1800" b="1" dirty="0"/>
              <a:t> </a:t>
            </a:r>
            <a:r>
              <a:rPr lang="en-US" sz="1800" b="1" dirty="0" err="1"/>
              <a:t>mengenai</a:t>
            </a:r>
            <a:r>
              <a:rPr lang="en-US" sz="1800" b="1" dirty="0"/>
              <a:t> AKT </a:t>
            </a:r>
            <a:r>
              <a:rPr lang="en-US" sz="1800" b="1" dirty="0" err="1"/>
              <a:t>sebagai</a:t>
            </a:r>
            <a:r>
              <a:rPr lang="en-US" sz="1800" b="1" dirty="0"/>
              <a:t> first payer &amp; </a:t>
            </a:r>
            <a:r>
              <a:rPr lang="en-US" sz="1800" b="1" dirty="0" err="1"/>
              <a:t>penggantian</a:t>
            </a:r>
            <a:r>
              <a:rPr lang="en-US" sz="1800" b="1" dirty="0"/>
              <a:t> </a:t>
            </a:r>
            <a:r>
              <a:rPr lang="en-US" sz="1800" b="1" dirty="0" err="1"/>
              <a:t>maksimal</a:t>
            </a:r>
            <a:r>
              <a:rPr lang="en-US" sz="1800" b="1" dirty="0"/>
              <a:t> RS Kelas C </a:t>
            </a:r>
            <a:r>
              <a:rPr lang="en-US" sz="1800" b="1" dirty="0">
                <a:sym typeface="Wingdings" pitchFamily="2" charset="2"/>
              </a:rPr>
              <a:t> AKT </a:t>
            </a:r>
            <a:r>
              <a:rPr lang="en-US" sz="1800" b="1" dirty="0" err="1">
                <a:sym typeface="Wingdings" pitchFamily="2" charset="2"/>
              </a:rPr>
              <a:t>tidak</a:t>
            </a:r>
            <a:r>
              <a:rPr lang="en-US" sz="1800" b="1" dirty="0">
                <a:sym typeface="Wingdings" pitchFamily="2" charset="2"/>
              </a:rPr>
              <a:t> </a:t>
            </a:r>
            <a:r>
              <a:rPr lang="en-US" sz="1800" b="1" dirty="0" err="1">
                <a:sym typeface="Wingdings" pitchFamily="2" charset="2"/>
              </a:rPr>
              <a:t>bisa</a:t>
            </a:r>
            <a:r>
              <a:rPr lang="en-US" sz="1800" b="1" dirty="0">
                <a:sym typeface="Wingdings" pitchFamily="2" charset="2"/>
              </a:rPr>
              <a:t> NEGO</a:t>
            </a:r>
          </a:p>
          <a:p>
            <a:r>
              <a:rPr lang="en-US" sz="1800" b="1" dirty="0" err="1"/>
              <a:t>Terdapat</a:t>
            </a:r>
            <a:r>
              <a:rPr lang="en-US" sz="1800" b="1" dirty="0"/>
              <a:t> </a:t>
            </a:r>
            <a:r>
              <a:rPr lang="en-US" sz="1800" b="1" dirty="0" err="1"/>
              <a:t>hambatan</a:t>
            </a:r>
            <a:r>
              <a:rPr lang="en-US" sz="1800" b="1" dirty="0"/>
              <a:t> </a:t>
            </a:r>
            <a:r>
              <a:rPr lang="en-US" sz="1800" b="1" dirty="0" err="1"/>
              <a:t>dalam</a:t>
            </a:r>
            <a:r>
              <a:rPr lang="en-US" sz="1800" b="1" dirty="0"/>
              <a:t> </a:t>
            </a:r>
            <a:r>
              <a:rPr lang="en-US" sz="1800" b="1" dirty="0" err="1"/>
              <a:t>klaim</a:t>
            </a:r>
            <a:r>
              <a:rPr lang="en-US" sz="1800" b="1" dirty="0"/>
              <a:t> AKT:</a:t>
            </a:r>
          </a:p>
          <a:p>
            <a:pPr marL="533400" lvl="0" indent="-355600">
              <a:buFont typeface="Wingdings" panose="05000000000000000000" pitchFamily="2" charset="2"/>
              <a:buChar char="q"/>
            </a:pPr>
            <a:r>
              <a:rPr lang="en-ID" sz="1800" dirty="0" err="1"/>
              <a:t>Persyaratan</a:t>
            </a:r>
            <a:r>
              <a:rPr lang="en-ID" sz="1800" dirty="0"/>
              <a:t> </a:t>
            </a:r>
            <a:r>
              <a:rPr lang="en-ID" sz="1800" dirty="0" err="1"/>
              <a:t>ribet</a:t>
            </a:r>
            <a:r>
              <a:rPr lang="en-ID" sz="1800" dirty="0"/>
              <a:t> dan </a:t>
            </a:r>
            <a:r>
              <a:rPr lang="en-ID" sz="1800" dirty="0" err="1"/>
              <a:t>kadaluarsa</a:t>
            </a:r>
            <a:r>
              <a:rPr lang="en-ID" sz="1800" dirty="0"/>
              <a:t> </a:t>
            </a:r>
            <a:r>
              <a:rPr lang="en-ID" sz="1800" dirty="0" err="1"/>
              <a:t>klaim</a:t>
            </a:r>
            <a:r>
              <a:rPr lang="en-ID" sz="1800" dirty="0"/>
              <a:t> </a:t>
            </a:r>
            <a:r>
              <a:rPr lang="en-ID" sz="1800" dirty="0">
                <a:sym typeface="Wingdings" pitchFamily="2" charset="2"/>
              </a:rPr>
              <a:t> TXT </a:t>
            </a:r>
            <a:r>
              <a:rPr lang="en-ID" sz="1800" dirty="0" err="1">
                <a:sym typeface="Wingdings" pitchFamily="2" charset="2"/>
              </a:rPr>
              <a:t>harus</a:t>
            </a:r>
            <a:r>
              <a:rPr lang="en-ID" sz="1800" dirty="0">
                <a:sym typeface="Wingdings" pitchFamily="2" charset="2"/>
              </a:rPr>
              <a:t> </a:t>
            </a:r>
            <a:r>
              <a:rPr lang="en-ID" sz="1800" dirty="0" err="1">
                <a:sym typeface="Wingdings" pitchFamily="2" charset="2"/>
              </a:rPr>
              <a:t>dikirim</a:t>
            </a:r>
            <a:r>
              <a:rPr lang="en-ID" sz="1800" dirty="0">
                <a:sym typeface="Wingdings" pitchFamily="2" charset="2"/>
              </a:rPr>
              <a:t> </a:t>
            </a:r>
            <a:r>
              <a:rPr lang="en-ID" sz="1800" dirty="0" err="1">
                <a:sym typeface="Wingdings" pitchFamily="2" charset="2"/>
              </a:rPr>
              <a:t>dari</a:t>
            </a:r>
            <a:r>
              <a:rPr lang="en-ID" sz="1800" dirty="0">
                <a:sym typeface="Wingdings" pitchFamily="2" charset="2"/>
              </a:rPr>
              <a:t> RS </a:t>
            </a:r>
            <a:r>
              <a:rPr lang="en-ID" sz="1800" dirty="0" err="1">
                <a:sym typeface="Wingdings" pitchFamily="2" charset="2"/>
              </a:rPr>
              <a:t>langsung</a:t>
            </a:r>
            <a:r>
              <a:rPr lang="en-ID" sz="1800" dirty="0">
                <a:sym typeface="Wingdings" pitchFamily="2" charset="2"/>
              </a:rPr>
              <a:t>, </a:t>
            </a:r>
            <a:r>
              <a:rPr lang="en-ID" sz="1800" dirty="0" err="1">
                <a:sym typeface="Wingdings" pitchFamily="2" charset="2"/>
              </a:rPr>
              <a:t>tidak</a:t>
            </a:r>
            <a:r>
              <a:rPr lang="en-ID" sz="1800" dirty="0">
                <a:sym typeface="Wingdings" pitchFamily="2" charset="2"/>
              </a:rPr>
              <a:t> </a:t>
            </a:r>
            <a:r>
              <a:rPr lang="en-ID" sz="1800" dirty="0" err="1">
                <a:sym typeface="Wingdings" pitchFamily="2" charset="2"/>
              </a:rPr>
              <a:t>boleh</a:t>
            </a:r>
            <a:r>
              <a:rPr lang="en-ID" sz="1800" dirty="0">
                <a:sym typeface="Wingdings" pitchFamily="2" charset="2"/>
              </a:rPr>
              <a:t> </a:t>
            </a:r>
            <a:r>
              <a:rPr lang="en-ID" sz="1800" dirty="0" err="1">
                <a:sym typeface="Wingdings" pitchFamily="2" charset="2"/>
              </a:rPr>
              <a:t>dari</a:t>
            </a:r>
            <a:r>
              <a:rPr lang="en-ID" sz="1800" dirty="0">
                <a:sym typeface="Wingdings" pitchFamily="2" charset="2"/>
              </a:rPr>
              <a:t> AKT</a:t>
            </a:r>
          </a:p>
          <a:p>
            <a:pPr marL="533400" lvl="0" indent="-355600">
              <a:buFont typeface="Wingdings" panose="05000000000000000000" pitchFamily="2" charset="2"/>
              <a:buChar char="q"/>
            </a:pPr>
            <a:r>
              <a:rPr lang="en-ID" sz="1800" dirty="0"/>
              <a:t>AKT </a:t>
            </a:r>
            <a:r>
              <a:rPr lang="en-ID" sz="1800" dirty="0" err="1"/>
              <a:t>tidak</a:t>
            </a:r>
            <a:r>
              <a:rPr lang="en-ID" sz="1800" dirty="0"/>
              <a:t> </a:t>
            </a:r>
            <a:r>
              <a:rPr lang="en-ID" sz="1800" dirty="0" err="1"/>
              <a:t>bisa</a:t>
            </a:r>
            <a:r>
              <a:rPr lang="en-ID" sz="1800" dirty="0"/>
              <a:t> </a:t>
            </a:r>
            <a:r>
              <a:rPr lang="en-ID" sz="1800" dirty="0" err="1"/>
              <a:t>mempunyai</a:t>
            </a:r>
            <a:r>
              <a:rPr lang="en-ID" sz="1800" dirty="0"/>
              <a:t> </a:t>
            </a:r>
            <a:r>
              <a:rPr lang="en-ID" sz="1800" dirty="0" err="1"/>
              <a:t>akses</a:t>
            </a:r>
            <a:r>
              <a:rPr lang="en-ID" sz="1800" dirty="0"/>
              <a:t> </a:t>
            </a:r>
            <a:r>
              <a:rPr lang="en-ID" sz="1800" dirty="0" err="1"/>
              <a:t>ke</a:t>
            </a:r>
            <a:r>
              <a:rPr lang="en-ID" sz="1800" dirty="0"/>
              <a:t> grouper </a:t>
            </a:r>
            <a:r>
              <a:rPr lang="en-ID" sz="1800" dirty="0" err="1"/>
              <a:t>untuk</a:t>
            </a:r>
            <a:r>
              <a:rPr lang="en-ID" sz="1800" dirty="0"/>
              <a:t> </a:t>
            </a:r>
            <a:r>
              <a:rPr lang="en-ID" sz="1800" dirty="0" err="1"/>
              <a:t>melihat</a:t>
            </a:r>
            <a:r>
              <a:rPr lang="en-ID" sz="1800" dirty="0"/>
              <a:t> </a:t>
            </a:r>
            <a:r>
              <a:rPr lang="en-ID" sz="1800" dirty="0" err="1"/>
              <a:t>biaya</a:t>
            </a:r>
            <a:r>
              <a:rPr lang="en-ID" sz="1800" dirty="0"/>
              <a:t> yang </a:t>
            </a:r>
            <a:r>
              <a:rPr lang="en-ID" sz="1800" dirty="0" err="1"/>
              <a:t>ditanggung</a:t>
            </a:r>
            <a:r>
              <a:rPr lang="en-ID" sz="1800" dirty="0"/>
              <a:t> BPJS</a:t>
            </a:r>
          </a:p>
          <a:p>
            <a:pPr marL="533400" lvl="0" indent="-355600">
              <a:buFont typeface="Wingdings" panose="05000000000000000000" pitchFamily="2" charset="2"/>
              <a:buChar char="q"/>
            </a:pPr>
            <a:r>
              <a:rPr lang="en-ID" sz="1800" dirty="0" err="1"/>
              <a:t>baru</a:t>
            </a:r>
            <a:r>
              <a:rPr lang="en-ID" sz="1800" dirty="0"/>
              <a:t> 50 % </a:t>
            </a:r>
            <a:r>
              <a:rPr lang="en-ID" sz="1800" dirty="0" err="1"/>
              <a:t>dari</a:t>
            </a:r>
            <a:r>
              <a:rPr lang="en-ID" sz="1800" dirty="0"/>
              <a:t> </a:t>
            </a:r>
            <a:r>
              <a:rPr lang="en-ID" sz="1800" dirty="0" err="1"/>
              <a:t>klaim</a:t>
            </a:r>
            <a:r>
              <a:rPr lang="en-ID" sz="1800" dirty="0"/>
              <a:t> AKT  </a:t>
            </a:r>
            <a:r>
              <a:rPr lang="en-ID" sz="1800" dirty="0" err="1"/>
              <a:t>dibayarkan</a:t>
            </a:r>
            <a:r>
              <a:rPr lang="en-ID" sz="1800" dirty="0"/>
              <a:t> </a:t>
            </a:r>
            <a:r>
              <a:rPr lang="en-ID" sz="1800" dirty="0">
                <a:sym typeface="Wingdings" pitchFamily="2" charset="2"/>
              </a:rPr>
              <a:t> benefit </a:t>
            </a:r>
            <a:r>
              <a:rPr lang="en-ID" sz="1800" dirty="0" err="1">
                <a:sym typeface="Wingdings" pitchFamily="2" charset="2"/>
              </a:rPr>
              <a:t>kecil</a:t>
            </a:r>
            <a:r>
              <a:rPr lang="en-ID" sz="1800" dirty="0">
                <a:sym typeface="Wingdings" pitchFamily="2" charset="2"/>
              </a:rPr>
              <a:t> </a:t>
            </a:r>
            <a:r>
              <a:rPr lang="en-ID" sz="1800" dirty="0" err="1">
                <a:sym typeface="Wingdings" pitchFamily="2" charset="2"/>
              </a:rPr>
              <a:t>sehingga</a:t>
            </a:r>
            <a:r>
              <a:rPr lang="en-ID" sz="1800" dirty="0">
                <a:sym typeface="Wingdings" pitchFamily="2" charset="2"/>
              </a:rPr>
              <a:t> </a:t>
            </a:r>
            <a:r>
              <a:rPr lang="en-ID" sz="1800" dirty="0" err="1">
                <a:sym typeface="Wingdings" pitchFamily="2" charset="2"/>
              </a:rPr>
              <a:t>tidak</a:t>
            </a:r>
            <a:r>
              <a:rPr lang="en-ID" sz="1800" dirty="0">
                <a:sym typeface="Wingdings" pitchFamily="2" charset="2"/>
              </a:rPr>
              <a:t> </a:t>
            </a:r>
            <a:r>
              <a:rPr lang="en-ID" sz="1800" dirty="0" err="1">
                <a:sym typeface="Wingdings" pitchFamily="2" charset="2"/>
              </a:rPr>
              <a:t>menarik</a:t>
            </a:r>
            <a:r>
              <a:rPr lang="en-ID" sz="1800" dirty="0">
                <a:sym typeface="Wingdings" pitchFamily="2" charset="2"/>
              </a:rPr>
              <a:t> AKT</a:t>
            </a:r>
          </a:p>
          <a:p>
            <a:pPr marL="533400" lvl="0" indent="-355600">
              <a:buFont typeface="Wingdings" panose="05000000000000000000" pitchFamily="2" charset="2"/>
              <a:buChar char="q"/>
            </a:pPr>
            <a:r>
              <a:rPr lang="en-ID" sz="1800" dirty="0" err="1"/>
              <a:t>seharusnya</a:t>
            </a:r>
            <a:r>
              <a:rPr lang="en-ID" sz="1800" dirty="0"/>
              <a:t> </a:t>
            </a:r>
            <a:r>
              <a:rPr lang="en-ID" sz="1800" dirty="0" err="1"/>
              <a:t>ada</a:t>
            </a:r>
            <a:r>
              <a:rPr lang="en-ID" sz="1800" dirty="0"/>
              <a:t> flexibility, </a:t>
            </a:r>
            <a:r>
              <a:rPr lang="en-ID" sz="1800" dirty="0" err="1"/>
              <a:t>kemudahan</a:t>
            </a:r>
            <a:r>
              <a:rPr lang="en-ID" sz="1800" dirty="0"/>
              <a:t> dan hospitality </a:t>
            </a:r>
            <a:r>
              <a:rPr lang="en-ID" sz="1800" dirty="0" err="1"/>
              <a:t>antar</a:t>
            </a:r>
            <a:r>
              <a:rPr lang="en-ID" sz="1800" dirty="0"/>
              <a:t> BPJS dan AKT</a:t>
            </a:r>
          </a:p>
          <a:p>
            <a:pPr marL="266700" indent="-266700"/>
            <a:r>
              <a:rPr lang="en-US" sz="1800" b="1" dirty="0" err="1"/>
              <a:t>Dalam</a:t>
            </a:r>
            <a:r>
              <a:rPr lang="en-US" sz="1800" b="1" dirty="0"/>
              <a:t> </a:t>
            </a:r>
            <a:r>
              <a:rPr lang="en-US" sz="1800" b="1" dirty="0" err="1"/>
              <a:t>Impelementasinya</a:t>
            </a:r>
            <a:r>
              <a:rPr lang="en-US" sz="1800" b="1" dirty="0"/>
              <a:t> </a:t>
            </a:r>
            <a:r>
              <a:rPr lang="en-US" sz="1800" b="1" dirty="0" err="1"/>
              <a:t>CoB</a:t>
            </a:r>
            <a:r>
              <a:rPr lang="en-US" sz="1800" b="1" dirty="0"/>
              <a:t> </a:t>
            </a:r>
            <a:r>
              <a:rPr lang="en-US" sz="1800" b="1" dirty="0" err="1"/>
              <a:t>hanya</a:t>
            </a:r>
            <a:r>
              <a:rPr lang="en-US" sz="1800" b="1" dirty="0"/>
              <a:t> </a:t>
            </a:r>
            <a:r>
              <a:rPr lang="en-US" sz="1800" b="1" dirty="0" err="1"/>
              <a:t>bisa</a:t>
            </a:r>
            <a:r>
              <a:rPr lang="en-US" sz="1800" b="1" dirty="0"/>
              <a:t> AKT </a:t>
            </a:r>
            <a:r>
              <a:rPr lang="en-US" sz="1800" b="1" dirty="0" err="1"/>
              <a:t>dalam</a:t>
            </a:r>
            <a:r>
              <a:rPr lang="en-US" sz="1800" b="1" dirty="0"/>
              <a:t> </a:t>
            </a:r>
            <a:r>
              <a:rPr lang="en-US" sz="1800" b="1" dirty="0" err="1"/>
              <a:t>skema</a:t>
            </a:r>
            <a:r>
              <a:rPr lang="en-US" sz="1800" b="1" dirty="0"/>
              <a:t> managed care</a:t>
            </a:r>
          </a:p>
          <a:p>
            <a:pPr marL="266700" indent="-266700"/>
            <a:r>
              <a:rPr lang="en-US" sz="1800" b="1" dirty="0" err="1"/>
              <a:t>Dalam</a:t>
            </a:r>
            <a:r>
              <a:rPr lang="en-US" sz="1800" b="1" dirty="0"/>
              <a:t> </a:t>
            </a:r>
            <a:r>
              <a:rPr lang="en-US" sz="1800" b="1" dirty="0" err="1"/>
              <a:t>Implementasinya</a:t>
            </a:r>
            <a:r>
              <a:rPr lang="en-US" sz="1800" b="1" dirty="0"/>
              <a:t> </a:t>
            </a:r>
            <a:r>
              <a:rPr lang="en-US" sz="1800" b="1" dirty="0" err="1"/>
              <a:t>secara</a:t>
            </a:r>
            <a:r>
              <a:rPr lang="en-US" sz="1800" b="1" dirty="0"/>
              <a:t> </a:t>
            </a:r>
            <a:r>
              <a:rPr lang="en-US" sz="1800" b="1" dirty="0" err="1"/>
              <a:t>regulasi</a:t>
            </a:r>
            <a:r>
              <a:rPr lang="en-US" sz="1800" b="1" dirty="0"/>
              <a:t> </a:t>
            </a:r>
            <a:r>
              <a:rPr lang="en-US" sz="1800" b="1" dirty="0" err="1"/>
              <a:t>teknis</a:t>
            </a:r>
            <a:r>
              <a:rPr lang="en-US" sz="1800" b="1" dirty="0"/>
              <a:t> </a:t>
            </a:r>
            <a:r>
              <a:rPr lang="en-US" sz="1800" b="1" dirty="0" err="1"/>
              <a:t>CoB</a:t>
            </a:r>
            <a:r>
              <a:rPr lang="en-US" sz="1800" b="1" dirty="0"/>
              <a:t> </a:t>
            </a:r>
            <a:r>
              <a:rPr lang="en-US" sz="1800" b="1" dirty="0" err="1"/>
              <a:t>baru</a:t>
            </a:r>
            <a:r>
              <a:rPr lang="en-US" sz="1800" b="1" dirty="0"/>
              <a:t> </a:t>
            </a:r>
            <a:r>
              <a:rPr lang="en-US" sz="1800" b="1" dirty="0" err="1"/>
              <a:t>dengan</a:t>
            </a:r>
            <a:r>
              <a:rPr lang="en-US" sz="1800" b="1" dirty="0"/>
              <a:t> AKT, </a:t>
            </a:r>
            <a:r>
              <a:rPr lang="en-US" sz="1800" b="1" dirty="0" err="1"/>
              <a:t>belum</a:t>
            </a:r>
            <a:r>
              <a:rPr lang="en-US" sz="1800" b="1" dirty="0"/>
              <a:t> </a:t>
            </a:r>
            <a:r>
              <a:rPr lang="en-US" sz="1800" b="1" dirty="0" err="1"/>
              <a:t>dengan</a:t>
            </a:r>
            <a:r>
              <a:rPr lang="en-US" sz="1800" b="1" dirty="0"/>
              <a:t> </a:t>
            </a:r>
            <a:r>
              <a:rPr lang="en-US" sz="1800" b="1" dirty="0" err="1"/>
              <a:t>penyelenggara</a:t>
            </a:r>
            <a:r>
              <a:rPr lang="en-US" sz="1800" b="1" dirty="0"/>
              <a:t> </a:t>
            </a:r>
            <a:r>
              <a:rPr lang="en-US" sz="1800" b="1" dirty="0" err="1"/>
              <a:t>jaminan</a:t>
            </a:r>
            <a:r>
              <a:rPr lang="en-US" sz="1800" b="1" dirty="0"/>
              <a:t> </a:t>
            </a:r>
            <a:r>
              <a:rPr lang="en-US" sz="1800" b="1" dirty="0" err="1"/>
              <a:t>kesehatan</a:t>
            </a:r>
            <a:r>
              <a:rPr lang="en-US" sz="1800" b="1" dirty="0"/>
              <a:t> </a:t>
            </a:r>
            <a:r>
              <a:rPr lang="en-US" sz="1800" b="1" dirty="0" err="1"/>
              <a:t>perusahaan</a:t>
            </a:r>
            <a:r>
              <a:rPr lang="en-US" sz="1800" b="1" dirty="0"/>
              <a:t>/BUMN</a:t>
            </a:r>
          </a:p>
          <a:p>
            <a:pPr marL="266700" indent="-266700"/>
            <a:r>
              <a:rPr lang="en-US" sz="1800" b="1" dirty="0"/>
              <a:t>Yayasan </a:t>
            </a:r>
            <a:r>
              <a:rPr lang="en-US" sz="1800" b="1" dirty="0" err="1"/>
              <a:t>Kesehatan</a:t>
            </a:r>
            <a:r>
              <a:rPr lang="en-US" sz="1800" b="1" dirty="0"/>
              <a:t> yang </a:t>
            </a:r>
            <a:r>
              <a:rPr lang="en-US" sz="1800" b="1" dirty="0" err="1"/>
              <a:t>mengelola</a:t>
            </a:r>
            <a:r>
              <a:rPr lang="en-US" sz="1800" b="1" dirty="0"/>
              <a:t> </a:t>
            </a:r>
            <a:r>
              <a:rPr lang="en-US" sz="1800" b="1" dirty="0" err="1"/>
              <a:t>kesehatan</a:t>
            </a:r>
            <a:r>
              <a:rPr lang="en-US" sz="1800" b="1" dirty="0"/>
              <a:t> </a:t>
            </a:r>
            <a:r>
              <a:rPr lang="en-US" sz="1800" b="1" dirty="0" err="1"/>
              <a:t>pensiunan</a:t>
            </a:r>
            <a:r>
              <a:rPr lang="en-US" sz="1800" b="1" dirty="0"/>
              <a:t> </a:t>
            </a:r>
            <a:r>
              <a:rPr lang="en-US" sz="1800" b="1" dirty="0" err="1"/>
              <a:t>atau</a:t>
            </a:r>
            <a:r>
              <a:rPr lang="en-US" sz="1800" b="1" dirty="0"/>
              <a:t> </a:t>
            </a:r>
            <a:r>
              <a:rPr lang="en-US" sz="1800" b="1" dirty="0" err="1"/>
              <a:t>pekerja</a:t>
            </a:r>
            <a:r>
              <a:rPr lang="en-US" sz="1800" b="1" dirty="0"/>
              <a:t> </a:t>
            </a:r>
            <a:r>
              <a:rPr lang="en-US" sz="1800" b="1" dirty="0" err="1"/>
              <a:t>aktif</a:t>
            </a:r>
            <a:r>
              <a:rPr lang="en-US" sz="1800" b="1" dirty="0"/>
              <a:t> </a:t>
            </a:r>
            <a:r>
              <a:rPr lang="en-US" sz="1800" b="1" dirty="0" err="1"/>
              <a:t>perusahaan</a:t>
            </a:r>
            <a:r>
              <a:rPr lang="en-US" sz="1800" b="1" dirty="0"/>
              <a:t> </a:t>
            </a:r>
            <a:r>
              <a:rPr lang="en-US" sz="1800" b="1" dirty="0" err="1"/>
              <a:t>belum</a:t>
            </a:r>
            <a:r>
              <a:rPr lang="en-US" sz="1800" b="1" dirty="0"/>
              <a:t> </a:t>
            </a:r>
            <a:r>
              <a:rPr lang="en-US" sz="1800" b="1" dirty="0" err="1"/>
              <a:t>masuk</a:t>
            </a:r>
            <a:r>
              <a:rPr lang="en-US" sz="1800" b="1" dirty="0"/>
              <a:t> </a:t>
            </a:r>
            <a:r>
              <a:rPr lang="en-US" sz="1800" b="1" dirty="0" err="1"/>
              <a:t>dalam</a:t>
            </a:r>
            <a:r>
              <a:rPr lang="en-US" sz="1800" b="1" dirty="0"/>
              <a:t> salah </a:t>
            </a:r>
            <a:r>
              <a:rPr lang="en-US" sz="1800" b="1" dirty="0" err="1"/>
              <a:t>satu</a:t>
            </a:r>
            <a:r>
              <a:rPr lang="en-US" sz="1800" b="1" dirty="0"/>
              <a:t> yang </a:t>
            </a:r>
            <a:r>
              <a:rPr lang="en-US" sz="1800" b="1" dirty="0" err="1"/>
              <a:t>dapat</a:t>
            </a:r>
            <a:r>
              <a:rPr lang="en-US" sz="1800" b="1" dirty="0"/>
              <a:t> </a:t>
            </a:r>
            <a:r>
              <a:rPr lang="en-US" sz="1800" b="1" dirty="0" err="1"/>
              <a:t>membayar</a:t>
            </a:r>
            <a:r>
              <a:rPr lang="en-US" sz="1800" b="1" dirty="0"/>
              <a:t> </a:t>
            </a:r>
            <a:r>
              <a:rPr lang="en-US" sz="1800" b="1" dirty="0" err="1"/>
              <a:t>selisih</a:t>
            </a:r>
            <a:r>
              <a:rPr lang="en-US" sz="1800" b="1" dirty="0"/>
              <a:t> </a:t>
            </a:r>
            <a:r>
              <a:rPr lang="en-US" sz="1800" b="1" dirty="0" err="1"/>
              <a:t>biaya</a:t>
            </a:r>
            <a:r>
              <a:rPr lang="en-US" sz="1800" b="1" dirty="0"/>
              <a:t> </a:t>
            </a:r>
            <a:r>
              <a:rPr lang="en-US" sz="1800" b="1" dirty="0" err="1"/>
              <a:t>akibat</a:t>
            </a:r>
            <a:r>
              <a:rPr lang="en-US" sz="1800" b="1" dirty="0"/>
              <a:t> </a:t>
            </a:r>
            <a:r>
              <a:rPr lang="en-US" sz="1800" b="1" dirty="0" err="1"/>
              <a:t>peningkatan</a:t>
            </a:r>
            <a:r>
              <a:rPr lang="en-US" sz="1800" b="1" dirty="0"/>
              <a:t> </a:t>
            </a:r>
            <a:r>
              <a:rPr lang="en-US" sz="1800" b="1" dirty="0" err="1"/>
              <a:t>pelayanan</a:t>
            </a:r>
            <a:endParaRPr lang="en-ID" sz="1800" b="1" dirty="0"/>
          </a:p>
          <a:p>
            <a:pPr marL="266700" indent="-266700"/>
            <a:r>
              <a:rPr lang="en-ID" sz="1800" dirty="0" err="1"/>
              <a:t>Belum</a:t>
            </a:r>
            <a:r>
              <a:rPr lang="en-ID" sz="1800" dirty="0"/>
              <a:t> </a:t>
            </a:r>
            <a:r>
              <a:rPr lang="en-ID" sz="1800" dirty="0" err="1"/>
              <a:t>ada</a:t>
            </a:r>
            <a:r>
              <a:rPr lang="en-ID" sz="1800" dirty="0"/>
              <a:t> </a:t>
            </a:r>
            <a:r>
              <a:rPr lang="en-ID" sz="1800" dirty="0" err="1"/>
              <a:t>regulasi</a:t>
            </a:r>
            <a:r>
              <a:rPr lang="en-ID" sz="1800" dirty="0"/>
              <a:t> </a:t>
            </a:r>
            <a:r>
              <a:rPr lang="en-ID" sz="1800" dirty="0" err="1"/>
              <a:t>turunan</a:t>
            </a:r>
            <a:r>
              <a:rPr lang="en-ID" sz="1800" dirty="0"/>
              <a:t> yang </a:t>
            </a:r>
            <a:r>
              <a:rPr lang="en-ID" sz="1800" dirty="0" err="1"/>
              <a:t>mengatur</a:t>
            </a:r>
            <a:r>
              <a:rPr lang="en-ID" sz="1800" dirty="0"/>
              <a:t> </a:t>
            </a:r>
            <a:r>
              <a:rPr lang="en-ID" sz="1800" dirty="0" err="1"/>
              <a:t>mengenai</a:t>
            </a:r>
            <a:r>
              <a:rPr lang="en-ID" sz="1800" dirty="0"/>
              <a:t> </a:t>
            </a:r>
            <a:r>
              <a:rPr lang="en-ID" sz="1800" dirty="0" err="1"/>
              <a:t>koordinasi</a:t>
            </a:r>
            <a:r>
              <a:rPr lang="en-ID" sz="1800" dirty="0"/>
              <a:t> </a:t>
            </a:r>
            <a:r>
              <a:rPr lang="en-ID" sz="1800" dirty="0" err="1"/>
              <a:t>dengan</a:t>
            </a:r>
            <a:r>
              <a:rPr lang="en-ID" sz="1800" dirty="0"/>
              <a:t> </a:t>
            </a:r>
            <a:r>
              <a:rPr lang="en-ID" sz="1800" b="1" dirty="0" err="1"/>
              <a:t>Penyelenggara</a:t>
            </a:r>
            <a:r>
              <a:rPr lang="en-ID" sz="1800" b="1" dirty="0"/>
              <a:t> </a:t>
            </a:r>
            <a:r>
              <a:rPr lang="en-ID" sz="1800" b="1" dirty="0" err="1"/>
              <a:t>jaminan</a:t>
            </a:r>
            <a:r>
              <a:rPr lang="en-ID" sz="1800" b="1" dirty="0"/>
              <a:t> lain yang </a:t>
            </a:r>
            <a:r>
              <a:rPr lang="en-ID" sz="1800" b="1" dirty="0" err="1"/>
              <a:t>memberikan</a:t>
            </a:r>
            <a:r>
              <a:rPr lang="en-ID" sz="1800" b="1" dirty="0"/>
              <a:t> </a:t>
            </a:r>
            <a:r>
              <a:rPr lang="en-ID" sz="1800" b="1" dirty="0" err="1"/>
              <a:t>Manfaat</a:t>
            </a:r>
            <a:r>
              <a:rPr lang="en-ID" sz="1800" b="1" dirty="0"/>
              <a:t> </a:t>
            </a:r>
            <a:r>
              <a:rPr lang="en-ID" sz="1800" b="1" dirty="0" err="1"/>
              <a:t>pelayanan</a:t>
            </a:r>
            <a:r>
              <a:rPr lang="en-ID" sz="1800" b="1" dirty="0"/>
              <a:t> </a:t>
            </a:r>
            <a:r>
              <a:rPr lang="en-ID" sz="1800" b="1" dirty="0" err="1"/>
              <a:t>kesehatan</a:t>
            </a:r>
            <a:endParaRPr lang="en-ID" sz="1800" dirty="0"/>
          </a:p>
        </p:txBody>
      </p:sp>
      <p:sp>
        <p:nvSpPr>
          <p:cNvPr id="6" name="Slide Number Placeholder 5"/>
          <p:cNvSpPr>
            <a:spLocks noGrp="1"/>
          </p:cNvSpPr>
          <p:nvPr>
            <p:ph type="sldNum" sz="quarter" idx="12"/>
          </p:nvPr>
        </p:nvSpPr>
        <p:spPr/>
        <p:txBody>
          <a:bodyPr/>
          <a:lstStyle/>
          <a:p>
            <a:fld id="{B430E981-6BF9-472D-A79E-138F2BE7C100}" type="slidenum">
              <a:rPr lang="en-US" smtClean="0"/>
              <a:pPr/>
              <a:t>22</a:t>
            </a:fld>
            <a:endParaRPr lang="en-US" dirty="0"/>
          </a:p>
        </p:txBody>
      </p:sp>
    </p:spTree>
    <p:extLst>
      <p:ext uri="{BB962C8B-B14F-4D97-AF65-F5344CB8AC3E}">
        <p14:creationId xmlns:p14="http://schemas.microsoft.com/office/powerpoint/2010/main" val="1677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Pentagon 12">
            <a:extLst>
              <a:ext uri="{FF2B5EF4-FFF2-40B4-BE49-F238E27FC236}">
                <a16:creationId xmlns:a16="http://schemas.microsoft.com/office/drawing/2014/main" id="{DCA01DDF-2E7F-4847-9375-C4053692ABDF}"/>
              </a:ext>
            </a:extLst>
          </p:cNvPr>
          <p:cNvSpPr/>
          <p:nvPr/>
        </p:nvSpPr>
        <p:spPr>
          <a:xfrm>
            <a:off x="7144389" y="1401231"/>
            <a:ext cx="5047612" cy="2666820"/>
          </a:xfrm>
          <a:prstGeom prst="homePlate">
            <a:avLst>
              <a:gd name="adj" fmla="val 1970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22" name="Pentagon 12">
            <a:extLst>
              <a:ext uri="{FF2B5EF4-FFF2-40B4-BE49-F238E27FC236}">
                <a16:creationId xmlns:a16="http://schemas.microsoft.com/office/drawing/2014/main" id="{9643E7B6-5CC8-429F-B51E-3100CA9BBD48}"/>
              </a:ext>
            </a:extLst>
          </p:cNvPr>
          <p:cNvSpPr/>
          <p:nvPr/>
        </p:nvSpPr>
        <p:spPr>
          <a:xfrm>
            <a:off x="3534813" y="1400463"/>
            <a:ext cx="5047612" cy="2666820"/>
          </a:xfrm>
          <a:prstGeom prst="homePlate">
            <a:avLst>
              <a:gd name="adj" fmla="val 19705"/>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4" name="Title 1">
            <a:extLst>
              <a:ext uri="{FF2B5EF4-FFF2-40B4-BE49-F238E27FC236}">
                <a16:creationId xmlns:a16="http://schemas.microsoft.com/office/drawing/2014/main" id="{DBD6CF1E-2428-45A1-A8AA-872ADDC3DD49}"/>
              </a:ext>
            </a:extLst>
          </p:cNvPr>
          <p:cNvSpPr txBox="1">
            <a:spLocks/>
          </p:cNvSpPr>
          <p:nvPr/>
        </p:nvSpPr>
        <p:spPr>
          <a:xfrm>
            <a:off x="1267560" y="-45889"/>
            <a:ext cx="10515600" cy="1208617"/>
          </a:xfrm>
          <a:prstGeom prst="rect">
            <a:avLst/>
          </a:prstGeom>
          <a:noFill/>
        </p:spPr>
        <p:txBody>
          <a:bodyPr vert="horz" lIns="121880" tIns="60940" rIns="121880" bIns="60940" rtlCol="0" anchor="ctr">
            <a:noAutofit/>
          </a:bodyPr>
          <a:lstStyle>
            <a:lvl1pPr algn="l" defTabSz="914048" rtl="0" eaLnBrk="1" latinLnBrk="0" hangingPunct="1">
              <a:lnSpc>
                <a:spcPct val="90000"/>
              </a:lnSpc>
              <a:spcBef>
                <a:spcPct val="0"/>
              </a:spcBef>
              <a:buNone/>
              <a:defRPr sz="4400" kern="1200">
                <a:solidFill>
                  <a:schemeClr val="tx1"/>
                </a:solidFill>
                <a:latin typeface="+mj-lt"/>
                <a:ea typeface="+mj-ea"/>
                <a:cs typeface="+mj-cs"/>
              </a:defRPr>
            </a:lvl1pPr>
          </a:lstStyle>
          <a:p>
            <a:r>
              <a:rPr lang="en-US" sz="3333" b="1">
                <a:solidFill>
                  <a:srgbClr val="203864"/>
                </a:solidFill>
                <a:latin typeface="Verdana" panose="020B0604030504040204" pitchFamily="34" charset="0"/>
                <a:ea typeface="Verdana" panose="020B0604030504040204" pitchFamily="34" charset="0"/>
                <a:cs typeface="Aharoni" panose="02010803020104030203" pitchFamily="2" charset="-79"/>
              </a:rPr>
              <a:t>IMPLEMENTASI RAWAT INAP KELAS STANDAR  SECARA BERTAHAP</a:t>
            </a:r>
            <a:endParaRPr lang="en-ID" sz="3333" b="1" dirty="0">
              <a:solidFill>
                <a:srgbClr val="203864"/>
              </a:solidFill>
              <a:latin typeface="Verdana" panose="020B0604030504040204" pitchFamily="34" charset="0"/>
              <a:ea typeface="Verdana" panose="020B0604030504040204" pitchFamily="34" charset="0"/>
              <a:cs typeface="Aharoni" panose="02010803020104030203" pitchFamily="2" charset="-79"/>
            </a:endParaRPr>
          </a:p>
        </p:txBody>
      </p:sp>
      <p:sp>
        <p:nvSpPr>
          <p:cNvPr id="10" name="Rectangle: Rounded Corners 9">
            <a:extLst>
              <a:ext uri="{FF2B5EF4-FFF2-40B4-BE49-F238E27FC236}">
                <a16:creationId xmlns:a16="http://schemas.microsoft.com/office/drawing/2014/main" id="{8A407536-E5FB-4FD0-9F77-B1699AC6897F}"/>
              </a:ext>
            </a:extLst>
          </p:cNvPr>
          <p:cNvSpPr/>
          <p:nvPr/>
        </p:nvSpPr>
        <p:spPr>
          <a:xfrm>
            <a:off x="1301553" y="4328047"/>
            <a:ext cx="10515596" cy="1752323"/>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11" name="Rectangle 10">
            <a:extLst>
              <a:ext uri="{FF2B5EF4-FFF2-40B4-BE49-F238E27FC236}">
                <a16:creationId xmlns:a16="http://schemas.microsoft.com/office/drawing/2014/main" id="{4E4D19D0-614C-438E-929A-2D82F206B3C4}"/>
              </a:ext>
            </a:extLst>
          </p:cNvPr>
          <p:cNvSpPr/>
          <p:nvPr/>
        </p:nvSpPr>
        <p:spPr>
          <a:xfrm>
            <a:off x="1799001" y="4849573"/>
            <a:ext cx="10745323" cy="1405256"/>
          </a:xfrm>
          <a:prstGeom prst="rect">
            <a:avLst/>
          </a:prstGeom>
          <a:noFill/>
        </p:spPr>
        <p:txBody>
          <a:bodyPr wrap="square">
            <a:spAutoFit/>
          </a:bodyPr>
          <a:lstStyle/>
          <a:p>
            <a:r>
              <a:rPr lang="sv-SE" sz="2133" dirty="0"/>
              <a:t>Jumlah tempat tidur rawat inap </a:t>
            </a:r>
            <a:r>
              <a:rPr lang="en-ID" sz="2133" dirty="0" err="1"/>
              <a:t>untuk</a:t>
            </a:r>
            <a:r>
              <a:rPr lang="en-ID" sz="2133" dirty="0"/>
              <a:t> </a:t>
            </a:r>
            <a:r>
              <a:rPr lang="en-ID" sz="2133" dirty="0" err="1"/>
              <a:t>pelayanan</a:t>
            </a:r>
            <a:r>
              <a:rPr lang="en-ID" sz="2133" dirty="0"/>
              <a:t> </a:t>
            </a:r>
            <a:r>
              <a:rPr lang="en-ID" sz="2133" dirty="0" err="1"/>
              <a:t>rawat</a:t>
            </a:r>
            <a:r>
              <a:rPr lang="en-ID" sz="2133" dirty="0"/>
              <a:t> </a:t>
            </a:r>
            <a:r>
              <a:rPr lang="en-ID" sz="2133" dirty="0" err="1"/>
              <a:t>inap</a:t>
            </a:r>
            <a:r>
              <a:rPr lang="en-ID" sz="2133" dirty="0"/>
              <a:t> </a:t>
            </a:r>
            <a:r>
              <a:rPr lang="en-ID" sz="2133" dirty="0" err="1"/>
              <a:t>kelas</a:t>
            </a:r>
            <a:r>
              <a:rPr lang="en-ID" sz="2133" dirty="0"/>
              <a:t> </a:t>
            </a:r>
            <a:r>
              <a:rPr lang="en-ID" sz="2133" dirty="0" err="1"/>
              <a:t>standar</a:t>
            </a:r>
            <a:r>
              <a:rPr lang="en-ID" sz="2133" dirty="0"/>
              <a:t> paling </a:t>
            </a:r>
            <a:r>
              <a:rPr lang="en-ID" sz="2133" dirty="0" err="1"/>
              <a:t>sedikit</a:t>
            </a:r>
            <a:r>
              <a:rPr lang="en-ID" sz="2133" dirty="0"/>
              <a:t>:</a:t>
            </a:r>
          </a:p>
          <a:p>
            <a:pPr marL="457189" indent="-457189">
              <a:buFont typeface="+mj-lt"/>
              <a:buAutoNum type="alphaLcPeriod"/>
            </a:pPr>
            <a:r>
              <a:rPr lang="en-ID" sz="2133" dirty="0"/>
              <a:t>60% </a:t>
            </a:r>
            <a:r>
              <a:rPr lang="en-ID" sz="2133" dirty="0" err="1"/>
              <a:t>untuk</a:t>
            </a:r>
            <a:r>
              <a:rPr lang="en-ID" sz="2133" dirty="0"/>
              <a:t> RS </a:t>
            </a:r>
            <a:r>
              <a:rPr lang="en-ID" sz="2133" dirty="0" err="1"/>
              <a:t>pemerintah</a:t>
            </a:r>
            <a:r>
              <a:rPr lang="en-ID" sz="2133" dirty="0"/>
              <a:t> </a:t>
            </a:r>
            <a:r>
              <a:rPr lang="en-ID" sz="2133" dirty="0" err="1"/>
              <a:t>pusat</a:t>
            </a:r>
            <a:r>
              <a:rPr lang="en-ID" sz="2133" dirty="0"/>
              <a:t> dan </a:t>
            </a:r>
            <a:r>
              <a:rPr lang="en-ID" sz="2133" dirty="0" err="1"/>
              <a:t>daerah</a:t>
            </a:r>
            <a:r>
              <a:rPr lang="en-ID" sz="2133" dirty="0"/>
              <a:t>;  dan</a:t>
            </a:r>
          </a:p>
          <a:p>
            <a:pPr marL="457189" indent="-457189">
              <a:buFont typeface="+mj-lt"/>
              <a:buAutoNum type="alphaLcPeriod"/>
            </a:pPr>
            <a:r>
              <a:rPr lang="sv-SE" sz="2133" dirty="0"/>
              <a:t>40% </a:t>
            </a:r>
            <a:r>
              <a:rPr lang="fi-FI" sz="2133" dirty="0"/>
              <a:t>untuk RS </a:t>
            </a:r>
            <a:r>
              <a:rPr lang="fi-FI" sz="2133"/>
              <a:t>swasta.</a:t>
            </a:r>
          </a:p>
          <a:p>
            <a:r>
              <a:rPr lang="fi-FI" sz="2133" b="1"/>
              <a:t>Catatan : Tampilkan data simulasinya</a:t>
            </a:r>
            <a:endParaRPr lang="fi-FI" sz="2133" b="1" dirty="0"/>
          </a:p>
        </p:txBody>
      </p:sp>
      <p:sp>
        <p:nvSpPr>
          <p:cNvPr id="12" name="Rectangle 11">
            <a:extLst>
              <a:ext uri="{FF2B5EF4-FFF2-40B4-BE49-F238E27FC236}">
                <a16:creationId xmlns:a16="http://schemas.microsoft.com/office/drawing/2014/main" id="{6A121BC4-F66F-4353-B0E4-9A9496DD6761}"/>
              </a:ext>
            </a:extLst>
          </p:cNvPr>
          <p:cNvSpPr/>
          <p:nvPr/>
        </p:nvSpPr>
        <p:spPr>
          <a:xfrm>
            <a:off x="1847495" y="4417546"/>
            <a:ext cx="6906867" cy="461665"/>
          </a:xfrm>
          <a:prstGeom prst="rect">
            <a:avLst/>
          </a:prstGeom>
        </p:spPr>
        <p:txBody>
          <a:bodyPr wrap="square">
            <a:spAutoFit/>
          </a:bodyPr>
          <a:lstStyle/>
          <a:p>
            <a:r>
              <a:rPr lang="en-US" sz="2400" b="1" dirty="0" err="1"/>
              <a:t>Pasal</a:t>
            </a:r>
            <a:r>
              <a:rPr lang="en-US" sz="2400" b="1" dirty="0"/>
              <a:t> 18</a:t>
            </a:r>
            <a:r>
              <a:rPr lang="id-ID" sz="2400" b="1" dirty="0"/>
              <a:t> </a:t>
            </a:r>
            <a:r>
              <a:rPr lang="en-US" sz="2400" b="1" dirty="0" err="1"/>
              <a:t>Peraturan</a:t>
            </a:r>
            <a:r>
              <a:rPr lang="en-US" sz="2400" b="1" dirty="0"/>
              <a:t> </a:t>
            </a:r>
            <a:r>
              <a:rPr lang="en-US" sz="2400" b="1" dirty="0" err="1"/>
              <a:t>Pemerintah</a:t>
            </a:r>
            <a:r>
              <a:rPr lang="id-ID" sz="2400" b="1" dirty="0"/>
              <a:t> No </a:t>
            </a:r>
            <a:r>
              <a:rPr lang="en-US" sz="2400" b="1" dirty="0"/>
              <a:t>47</a:t>
            </a:r>
            <a:r>
              <a:rPr lang="id-ID" sz="2400" b="1" dirty="0"/>
              <a:t> Tahun 202</a:t>
            </a:r>
            <a:r>
              <a:rPr lang="en-US" sz="2400" b="1" dirty="0"/>
              <a:t>1</a:t>
            </a:r>
          </a:p>
        </p:txBody>
      </p:sp>
      <p:sp>
        <p:nvSpPr>
          <p:cNvPr id="13" name="Oval 12">
            <a:extLst>
              <a:ext uri="{FF2B5EF4-FFF2-40B4-BE49-F238E27FC236}">
                <a16:creationId xmlns:a16="http://schemas.microsoft.com/office/drawing/2014/main" id="{9FC890E6-1A95-4456-BE0C-916B4E671F46}"/>
              </a:ext>
            </a:extLst>
          </p:cNvPr>
          <p:cNvSpPr/>
          <p:nvPr/>
        </p:nvSpPr>
        <p:spPr>
          <a:xfrm>
            <a:off x="1061348" y="4773339"/>
            <a:ext cx="673749" cy="650853"/>
          </a:xfrm>
          <a:prstGeom prst="ellipse">
            <a:avLst/>
          </a:prstGeom>
          <a:solidFill>
            <a:schemeClr val="bg1"/>
          </a:solidFill>
          <a:ln w="28575">
            <a:solidFill>
              <a:schemeClr val="accent6">
                <a:lumMod val="7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dirty="0"/>
          </a:p>
        </p:txBody>
      </p:sp>
      <p:pic>
        <p:nvPicPr>
          <p:cNvPr id="14" name="Picture 13">
            <a:extLst>
              <a:ext uri="{FF2B5EF4-FFF2-40B4-BE49-F238E27FC236}">
                <a16:creationId xmlns:a16="http://schemas.microsoft.com/office/drawing/2014/main" id="{92EE4A0B-7BA5-40F0-8B66-4406A8859D76}"/>
              </a:ext>
            </a:extLst>
          </p:cNvPr>
          <p:cNvPicPr/>
          <p:nvPr/>
        </p:nvPicPr>
        <p:blipFill rotWithShape="1">
          <a:blip r:embed="rId2" cstate="print">
            <a:extLst>
              <a:ext uri="{28A0092B-C50C-407E-A947-70E740481C1C}">
                <a14:useLocalDpi xmlns:a14="http://schemas.microsoft.com/office/drawing/2010/main" val="0"/>
              </a:ext>
            </a:extLst>
          </a:blip>
          <a:srcRect l="27855" t="25298" r="27967" b="24808"/>
          <a:stretch/>
        </p:blipFill>
        <p:spPr bwMode="auto">
          <a:xfrm>
            <a:off x="1237650" y="4954447"/>
            <a:ext cx="332033" cy="374648"/>
          </a:xfrm>
          <a:prstGeom prst="rect">
            <a:avLst/>
          </a:prstGeom>
          <a:noFill/>
          <a:ln>
            <a:noFill/>
          </a:ln>
          <a:extLst>
            <a:ext uri="{53640926-AAD7-44D8-BBD7-CCE9431645EC}">
              <a14:shadowObscured xmlns:a14="http://schemas.microsoft.com/office/drawing/2010/main"/>
            </a:ext>
          </a:extLst>
        </p:spPr>
      </p:pic>
      <p:sp>
        <p:nvSpPr>
          <p:cNvPr id="15" name="Pentagon 12">
            <a:extLst>
              <a:ext uri="{FF2B5EF4-FFF2-40B4-BE49-F238E27FC236}">
                <a16:creationId xmlns:a16="http://schemas.microsoft.com/office/drawing/2014/main" id="{76646292-80FF-43BE-8780-929BFD8B151A}"/>
              </a:ext>
            </a:extLst>
          </p:cNvPr>
          <p:cNvSpPr/>
          <p:nvPr/>
        </p:nvSpPr>
        <p:spPr>
          <a:xfrm>
            <a:off x="0" y="1407093"/>
            <a:ext cx="4532923" cy="2666820"/>
          </a:xfrm>
          <a:prstGeom prst="homePlate">
            <a:avLst>
              <a:gd name="adj" fmla="val 19705"/>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9" name="Rectangle 18">
            <a:extLst>
              <a:ext uri="{FF2B5EF4-FFF2-40B4-BE49-F238E27FC236}">
                <a16:creationId xmlns:a16="http://schemas.microsoft.com/office/drawing/2014/main" id="{F0517739-6FDE-47D3-B465-20D9FA52B19D}"/>
              </a:ext>
            </a:extLst>
          </p:cNvPr>
          <p:cNvSpPr/>
          <p:nvPr/>
        </p:nvSpPr>
        <p:spPr>
          <a:xfrm>
            <a:off x="452735" y="1460993"/>
            <a:ext cx="3257911" cy="830997"/>
          </a:xfrm>
          <a:prstGeom prst="rect">
            <a:avLst/>
          </a:prstGeom>
        </p:spPr>
        <p:txBody>
          <a:bodyPr wrap="square">
            <a:spAutoFit/>
          </a:bodyPr>
          <a:lstStyle/>
          <a:p>
            <a:pPr algn="ctr"/>
            <a:r>
              <a:rPr lang="en-US" sz="2400" b="1" dirty="0">
                <a:solidFill>
                  <a:schemeClr val="bg1"/>
                </a:solidFill>
              </a:rPr>
              <a:t>KONDISI SAAT INI KELAS RAWAT INAP JKN</a:t>
            </a:r>
            <a:endParaRPr lang="en-ID" sz="2400" b="1" dirty="0">
              <a:solidFill>
                <a:schemeClr val="bg1"/>
              </a:solidFill>
            </a:endParaRPr>
          </a:p>
        </p:txBody>
      </p:sp>
      <p:sp>
        <p:nvSpPr>
          <p:cNvPr id="20" name="Rectangle 19">
            <a:extLst>
              <a:ext uri="{FF2B5EF4-FFF2-40B4-BE49-F238E27FC236}">
                <a16:creationId xmlns:a16="http://schemas.microsoft.com/office/drawing/2014/main" id="{B9472248-9153-45B7-BC03-C5434C3C98EC}"/>
              </a:ext>
            </a:extLst>
          </p:cNvPr>
          <p:cNvSpPr/>
          <p:nvPr/>
        </p:nvSpPr>
        <p:spPr>
          <a:xfrm>
            <a:off x="8390389" y="1633984"/>
            <a:ext cx="3257911" cy="502766"/>
          </a:xfrm>
          <a:prstGeom prst="rect">
            <a:avLst/>
          </a:prstGeom>
        </p:spPr>
        <p:txBody>
          <a:bodyPr wrap="square">
            <a:spAutoFit/>
          </a:bodyPr>
          <a:lstStyle/>
          <a:p>
            <a:pPr algn="ctr"/>
            <a:r>
              <a:rPr lang="en-US" sz="2667" b="1" dirty="0">
                <a:solidFill>
                  <a:schemeClr val="bg1"/>
                </a:solidFill>
              </a:rPr>
              <a:t>KONDISI IDEAL</a:t>
            </a:r>
            <a:endParaRPr lang="en-ID" sz="2667" b="1" dirty="0">
              <a:solidFill>
                <a:schemeClr val="bg1"/>
              </a:solidFill>
            </a:endParaRPr>
          </a:p>
        </p:txBody>
      </p:sp>
      <p:sp>
        <p:nvSpPr>
          <p:cNvPr id="21" name="Rectangle 20">
            <a:extLst>
              <a:ext uri="{FF2B5EF4-FFF2-40B4-BE49-F238E27FC236}">
                <a16:creationId xmlns:a16="http://schemas.microsoft.com/office/drawing/2014/main" id="{CE38886C-C7CE-4EC2-82F2-0D1F824C57D8}"/>
              </a:ext>
            </a:extLst>
          </p:cNvPr>
          <p:cNvSpPr/>
          <p:nvPr/>
        </p:nvSpPr>
        <p:spPr>
          <a:xfrm>
            <a:off x="4532923" y="1491873"/>
            <a:ext cx="3257911" cy="913199"/>
          </a:xfrm>
          <a:prstGeom prst="rect">
            <a:avLst/>
          </a:prstGeom>
        </p:spPr>
        <p:txBody>
          <a:bodyPr wrap="square">
            <a:spAutoFit/>
          </a:bodyPr>
          <a:lstStyle/>
          <a:p>
            <a:pPr algn="ctr"/>
            <a:r>
              <a:rPr lang="en-US" sz="2667" b="1" dirty="0">
                <a:solidFill>
                  <a:schemeClr val="bg1"/>
                </a:solidFill>
              </a:rPr>
              <a:t>KELAS RAWAT INAP JKN</a:t>
            </a:r>
          </a:p>
        </p:txBody>
      </p:sp>
      <p:sp>
        <p:nvSpPr>
          <p:cNvPr id="24" name="Rectangle 23">
            <a:extLst>
              <a:ext uri="{FF2B5EF4-FFF2-40B4-BE49-F238E27FC236}">
                <a16:creationId xmlns:a16="http://schemas.microsoft.com/office/drawing/2014/main" id="{0E61E443-B849-4F23-84C1-78DC46FB3FBC}"/>
              </a:ext>
            </a:extLst>
          </p:cNvPr>
          <p:cNvSpPr/>
          <p:nvPr/>
        </p:nvSpPr>
        <p:spPr>
          <a:xfrm>
            <a:off x="1009668" y="2546934"/>
            <a:ext cx="1440715" cy="1200329"/>
          </a:xfrm>
          <a:prstGeom prst="rect">
            <a:avLst/>
          </a:prstGeom>
        </p:spPr>
        <p:txBody>
          <a:bodyPr wrap="none">
            <a:spAutoFit/>
          </a:bodyPr>
          <a:lstStyle/>
          <a:p>
            <a:pPr marL="380990" indent="-380990" algn="ctr">
              <a:buFont typeface="Wingdings" panose="05000000000000000000" pitchFamily="2" charset="2"/>
              <a:buChar char="§"/>
            </a:pPr>
            <a:r>
              <a:rPr lang="en-US" sz="2400" dirty="0">
                <a:solidFill>
                  <a:schemeClr val="bg1"/>
                </a:solidFill>
              </a:rPr>
              <a:t>Kelas 1</a:t>
            </a:r>
          </a:p>
          <a:p>
            <a:pPr marL="380990" indent="-380990" algn="ctr">
              <a:buFont typeface="Wingdings" panose="05000000000000000000" pitchFamily="2" charset="2"/>
              <a:buChar char="§"/>
            </a:pPr>
            <a:r>
              <a:rPr lang="en-US" sz="2400" dirty="0">
                <a:solidFill>
                  <a:schemeClr val="bg1"/>
                </a:solidFill>
              </a:rPr>
              <a:t>Kelas 2</a:t>
            </a:r>
            <a:endParaRPr lang="en-ID" sz="2400" dirty="0">
              <a:solidFill>
                <a:schemeClr val="bg1"/>
              </a:solidFill>
            </a:endParaRPr>
          </a:p>
          <a:p>
            <a:pPr marL="380990" indent="-380990" algn="ctr">
              <a:buFont typeface="Wingdings" panose="05000000000000000000" pitchFamily="2" charset="2"/>
              <a:buChar char="§"/>
            </a:pPr>
            <a:r>
              <a:rPr lang="en-US" sz="2400" dirty="0">
                <a:solidFill>
                  <a:schemeClr val="bg1"/>
                </a:solidFill>
              </a:rPr>
              <a:t>Kelas 3</a:t>
            </a:r>
            <a:endParaRPr lang="en-ID" sz="2400" dirty="0">
              <a:solidFill>
                <a:schemeClr val="bg1"/>
              </a:solidFill>
            </a:endParaRPr>
          </a:p>
        </p:txBody>
      </p:sp>
      <p:sp>
        <p:nvSpPr>
          <p:cNvPr id="25" name="Rectangle 24">
            <a:extLst>
              <a:ext uri="{FF2B5EF4-FFF2-40B4-BE49-F238E27FC236}">
                <a16:creationId xmlns:a16="http://schemas.microsoft.com/office/drawing/2014/main" id="{92A888C5-742B-4668-A7E8-AD8E6AC624FA}"/>
              </a:ext>
            </a:extLst>
          </p:cNvPr>
          <p:cNvSpPr/>
          <p:nvPr/>
        </p:nvSpPr>
        <p:spPr>
          <a:xfrm>
            <a:off x="4898747" y="2693226"/>
            <a:ext cx="2444515" cy="1200329"/>
          </a:xfrm>
          <a:prstGeom prst="rect">
            <a:avLst/>
          </a:prstGeom>
        </p:spPr>
        <p:txBody>
          <a:bodyPr wrap="none">
            <a:spAutoFit/>
          </a:bodyPr>
          <a:lstStyle/>
          <a:p>
            <a:pPr marL="380990" indent="-380990" algn="ctr">
              <a:buFont typeface="Wingdings" panose="05000000000000000000" pitchFamily="2" charset="2"/>
              <a:buChar char="§"/>
            </a:pPr>
            <a:r>
              <a:rPr lang="en-US" sz="2400" dirty="0" err="1">
                <a:solidFill>
                  <a:schemeClr val="bg1"/>
                </a:solidFill>
              </a:rPr>
              <a:t>Kriteria</a:t>
            </a:r>
            <a:r>
              <a:rPr lang="en-US" sz="2400" dirty="0">
                <a:solidFill>
                  <a:schemeClr val="bg1"/>
                </a:solidFill>
              </a:rPr>
              <a:t> Kelas A</a:t>
            </a:r>
          </a:p>
          <a:p>
            <a:pPr marL="380990" indent="-380990" algn="ctr">
              <a:buFont typeface="Wingdings" panose="05000000000000000000" pitchFamily="2" charset="2"/>
              <a:buChar char="§"/>
            </a:pPr>
            <a:r>
              <a:rPr lang="en-US" sz="2400" dirty="0" err="1">
                <a:solidFill>
                  <a:schemeClr val="bg1"/>
                </a:solidFill>
              </a:rPr>
              <a:t>Kriteria</a:t>
            </a:r>
            <a:r>
              <a:rPr lang="en-US" sz="2400" dirty="0">
                <a:solidFill>
                  <a:schemeClr val="bg1"/>
                </a:solidFill>
              </a:rPr>
              <a:t> Kelas B</a:t>
            </a:r>
          </a:p>
          <a:p>
            <a:pPr marL="380990" indent="-380990" algn="ctr">
              <a:buFont typeface="Wingdings" panose="05000000000000000000" pitchFamily="2" charset="2"/>
              <a:buChar char="§"/>
            </a:pPr>
            <a:endParaRPr lang="en-US" sz="2400" dirty="0">
              <a:solidFill>
                <a:schemeClr val="bg1"/>
              </a:solidFill>
            </a:endParaRPr>
          </a:p>
        </p:txBody>
      </p:sp>
      <p:sp>
        <p:nvSpPr>
          <p:cNvPr id="26" name="Rectangle 25">
            <a:extLst>
              <a:ext uri="{FF2B5EF4-FFF2-40B4-BE49-F238E27FC236}">
                <a16:creationId xmlns:a16="http://schemas.microsoft.com/office/drawing/2014/main" id="{4F9E097B-177B-4FDC-A925-37794D4103FA}"/>
              </a:ext>
            </a:extLst>
          </p:cNvPr>
          <p:cNvSpPr/>
          <p:nvPr/>
        </p:nvSpPr>
        <p:spPr>
          <a:xfrm>
            <a:off x="8704534" y="2760204"/>
            <a:ext cx="2723438" cy="461665"/>
          </a:xfrm>
          <a:prstGeom prst="rect">
            <a:avLst/>
          </a:prstGeom>
        </p:spPr>
        <p:txBody>
          <a:bodyPr wrap="none">
            <a:spAutoFit/>
          </a:bodyPr>
          <a:lstStyle/>
          <a:p>
            <a:pPr marL="380990" indent="-380990" algn="ctr">
              <a:buFont typeface="Wingdings" panose="05000000000000000000" pitchFamily="2" charset="2"/>
              <a:buChar char="§"/>
            </a:pPr>
            <a:r>
              <a:rPr lang="en-US" sz="2400" dirty="0" err="1">
                <a:solidFill>
                  <a:schemeClr val="bg1"/>
                </a:solidFill>
              </a:rPr>
              <a:t>Kriteria</a:t>
            </a:r>
            <a:r>
              <a:rPr lang="en-US" sz="2400" dirty="0">
                <a:solidFill>
                  <a:schemeClr val="bg1"/>
                </a:solidFill>
              </a:rPr>
              <a:t> Kelas JKN</a:t>
            </a:r>
          </a:p>
        </p:txBody>
      </p:sp>
      <p:cxnSp>
        <p:nvCxnSpPr>
          <p:cNvPr id="28" name="Straight Connector 27">
            <a:extLst>
              <a:ext uri="{FF2B5EF4-FFF2-40B4-BE49-F238E27FC236}">
                <a16:creationId xmlns:a16="http://schemas.microsoft.com/office/drawing/2014/main" id="{FE83EE58-5101-4706-9EB2-14372FBC6B2C}"/>
              </a:ext>
            </a:extLst>
          </p:cNvPr>
          <p:cNvCxnSpPr/>
          <p:nvPr/>
        </p:nvCxnSpPr>
        <p:spPr>
          <a:xfrm>
            <a:off x="312613" y="2369276"/>
            <a:ext cx="36576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809C473-570C-4516-99FB-A330BF17C88F}"/>
              </a:ext>
            </a:extLst>
          </p:cNvPr>
          <p:cNvCxnSpPr/>
          <p:nvPr/>
        </p:nvCxnSpPr>
        <p:spPr>
          <a:xfrm>
            <a:off x="4532923" y="2363057"/>
            <a:ext cx="36576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31CEA7-6F16-4DC7-80F9-34867D8E2CB8}"/>
              </a:ext>
            </a:extLst>
          </p:cNvPr>
          <p:cNvCxnSpPr>
            <a:cxnSpLocks/>
          </p:cNvCxnSpPr>
          <p:nvPr/>
        </p:nvCxnSpPr>
        <p:spPr>
          <a:xfrm>
            <a:off x="8581289" y="2322767"/>
            <a:ext cx="30748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B430E981-6BF9-472D-A79E-138F2BE7C100}" type="slidenum">
              <a:rPr lang="en-US" smtClean="0"/>
              <a:pPr/>
              <a:t>23</a:t>
            </a:fld>
            <a:endParaRPr lang="en-US" dirty="0"/>
          </a:p>
        </p:txBody>
      </p:sp>
    </p:spTree>
    <p:extLst>
      <p:ext uri="{BB962C8B-B14F-4D97-AF65-F5344CB8AC3E}">
        <p14:creationId xmlns:p14="http://schemas.microsoft.com/office/powerpoint/2010/main" val="185651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6470" y="270994"/>
            <a:ext cx="11881064" cy="647700"/>
          </a:xfrm>
        </p:spPr>
        <p:txBody>
          <a:bodyPr>
            <a:normAutofit/>
          </a:bodyPr>
          <a:lstStyle/>
          <a:p>
            <a:r>
              <a:rPr lang="en-US" altLang="id-ID" b="1" dirty="0" err="1">
                <a:solidFill>
                  <a:schemeClr val="accent1">
                    <a:lumMod val="50000"/>
                  </a:schemeClr>
                </a:solidFill>
                <a:latin typeface="Agency FB" pitchFamily="34" charset="0"/>
              </a:rPr>
              <a:t>Pengaturan</a:t>
            </a:r>
            <a:r>
              <a:rPr lang="en-US" altLang="id-ID" b="1" dirty="0">
                <a:solidFill>
                  <a:schemeClr val="accent1">
                    <a:lumMod val="50000"/>
                  </a:schemeClr>
                </a:solidFill>
                <a:latin typeface="Agency FB" pitchFamily="34" charset="0"/>
              </a:rPr>
              <a:t> BPJS </a:t>
            </a:r>
            <a:r>
              <a:rPr lang="en-US" altLang="id-ID" b="1" dirty="0" err="1">
                <a:solidFill>
                  <a:schemeClr val="accent1">
                    <a:lumMod val="50000"/>
                  </a:schemeClr>
                </a:solidFill>
                <a:latin typeface="Agency FB" pitchFamily="34" charset="0"/>
              </a:rPr>
              <a:t>Kesehatan</a:t>
            </a:r>
            <a:r>
              <a:rPr lang="en-US" altLang="id-ID" b="1" dirty="0">
                <a:solidFill>
                  <a:schemeClr val="accent1">
                    <a:lumMod val="50000"/>
                  </a:schemeClr>
                </a:solidFill>
                <a:latin typeface="Agency FB" pitchFamily="34" charset="0"/>
              </a:rPr>
              <a:t> </a:t>
            </a:r>
            <a:r>
              <a:rPr lang="en-US" altLang="id-ID" b="1" dirty="0" err="1">
                <a:solidFill>
                  <a:schemeClr val="accent1">
                    <a:lumMod val="50000"/>
                  </a:schemeClr>
                </a:solidFill>
                <a:latin typeface="Agency FB" pitchFamily="34" charset="0"/>
              </a:rPr>
              <a:t>terkait</a:t>
            </a:r>
            <a:r>
              <a:rPr lang="en-US" altLang="id-ID" b="1" dirty="0">
                <a:solidFill>
                  <a:schemeClr val="accent1">
                    <a:lumMod val="50000"/>
                  </a:schemeClr>
                </a:solidFill>
                <a:latin typeface="Agency FB" pitchFamily="34" charset="0"/>
              </a:rPr>
              <a:t> </a:t>
            </a:r>
            <a:r>
              <a:rPr lang="en-US" altLang="id-ID" b="1" dirty="0" err="1">
                <a:solidFill>
                  <a:schemeClr val="accent1">
                    <a:lumMod val="50000"/>
                  </a:schemeClr>
                </a:solidFill>
                <a:latin typeface="Agency FB" pitchFamily="34" charset="0"/>
              </a:rPr>
              <a:t>Teknis</a:t>
            </a:r>
            <a:r>
              <a:rPr lang="en-US" altLang="id-ID" b="1" dirty="0">
                <a:solidFill>
                  <a:schemeClr val="accent1">
                    <a:lumMod val="50000"/>
                  </a:schemeClr>
                </a:solidFill>
                <a:latin typeface="Agency FB" pitchFamily="34" charset="0"/>
              </a:rPr>
              <a:t> </a:t>
            </a:r>
            <a:r>
              <a:rPr lang="en-US" altLang="id-ID" b="1" dirty="0" err="1">
                <a:solidFill>
                  <a:schemeClr val="accent1">
                    <a:lumMod val="50000"/>
                  </a:schemeClr>
                </a:solidFill>
                <a:latin typeface="Agency FB" pitchFamily="34" charset="0"/>
              </a:rPr>
              <a:t>Pelaksanaan</a:t>
            </a:r>
            <a:r>
              <a:rPr lang="en-US" altLang="id-ID" b="1" dirty="0">
                <a:solidFill>
                  <a:schemeClr val="accent1">
                    <a:lumMod val="50000"/>
                  </a:schemeClr>
                </a:solidFill>
                <a:latin typeface="Agency FB" pitchFamily="34" charset="0"/>
              </a:rPr>
              <a:t> COB</a:t>
            </a:r>
            <a:r>
              <a:rPr lang="id-ID" altLang="id-ID" b="1" dirty="0">
                <a:solidFill>
                  <a:schemeClr val="accent1">
                    <a:lumMod val="50000"/>
                  </a:schemeClr>
                </a:solidFill>
                <a:latin typeface="Agency FB" pitchFamily="34" charset="0"/>
              </a:rPr>
              <a:t> </a:t>
            </a:r>
            <a:endParaRPr lang="en-US" altLang="id-ID" b="1" dirty="0">
              <a:solidFill>
                <a:schemeClr val="accent1">
                  <a:lumMod val="50000"/>
                </a:schemeClr>
              </a:solidFill>
              <a:latin typeface="Agency FB" pitchFamily="34" charset="0"/>
            </a:endParaRPr>
          </a:p>
        </p:txBody>
      </p:sp>
      <p:sp>
        <p:nvSpPr>
          <p:cNvPr id="4" name="TextBox 3"/>
          <p:cNvSpPr txBox="1"/>
          <p:nvPr/>
        </p:nvSpPr>
        <p:spPr>
          <a:xfrm>
            <a:off x="184015" y="1642310"/>
            <a:ext cx="4422620" cy="1569660"/>
          </a:xfrm>
          <a:prstGeom prst="rect">
            <a:avLst/>
          </a:prstGeom>
          <a:solidFill>
            <a:schemeClr val="accent3">
              <a:lumMod val="40000"/>
              <a:lumOff val="60000"/>
            </a:schemeClr>
          </a:solidFill>
          <a:ln>
            <a:solidFill>
              <a:srgbClr val="7030A0"/>
            </a:solidFill>
          </a:ln>
        </p:spPr>
        <p:txBody>
          <a:bodyPr wrap="square">
            <a:spAutoFit/>
          </a:bodyPr>
          <a:lstStyle/>
          <a:p>
            <a:pPr marL="228600" indent="-228600">
              <a:buFont typeface="+mj-lt"/>
              <a:buAutoNum type="arabicPeriod"/>
              <a:defRPr/>
            </a:pPr>
            <a:r>
              <a:rPr lang="id-ID" sz="1600" dirty="0">
                <a:latin typeface="Nirmala UI" panose="020B0502040204020203" pitchFamily="34" charset="0"/>
                <a:ea typeface="Verdana" panose="020B0604030504040204" pitchFamily="34" charset="0"/>
                <a:cs typeface="Nirmala UI" panose="020B0502040204020203" pitchFamily="34" charset="0"/>
              </a:rPr>
              <a:t>PerDir no 64 Tahun 2014 Tentang Pedoman Penyelenggaraan Koordinasi Manfaat</a:t>
            </a:r>
          </a:p>
          <a:p>
            <a:pPr marL="228600" indent="-228600">
              <a:buFont typeface="+mj-lt"/>
              <a:buAutoNum type="arabicPeriod"/>
              <a:defRPr/>
            </a:pPr>
            <a:r>
              <a:rPr lang="id-ID" sz="1600" dirty="0">
                <a:latin typeface="Nirmala UI" panose="020B0502040204020203" pitchFamily="34" charset="0"/>
                <a:ea typeface="Verdana" panose="020B0604030504040204" pitchFamily="34" charset="0"/>
                <a:cs typeface="Nirmala UI" panose="020B0502040204020203" pitchFamily="34" charset="0"/>
              </a:rPr>
              <a:t>PerDir no 195 Tahun Tentang Petunjuk Teknis Koordinasi Manfaat </a:t>
            </a:r>
          </a:p>
          <a:p>
            <a:pPr marL="228600" indent="-228600">
              <a:buFont typeface="+mj-lt"/>
              <a:buAutoNum type="arabicPeriod"/>
              <a:defRPr/>
            </a:pPr>
            <a:r>
              <a:rPr lang="id-ID" sz="1600" dirty="0">
                <a:latin typeface="Nirmala UI" panose="020B0502040204020203" pitchFamily="34" charset="0"/>
                <a:ea typeface="Verdana" panose="020B0604030504040204" pitchFamily="34" charset="0"/>
                <a:cs typeface="Nirmala UI" panose="020B0502040204020203" pitchFamily="34" charset="0"/>
              </a:rPr>
              <a:t>SE no 32 Tahun 2015 Tentang Kebijakan Koordinasi Manfaat  </a:t>
            </a:r>
          </a:p>
        </p:txBody>
      </p:sp>
      <p:sp>
        <p:nvSpPr>
          <p:cNvPr id="9221" name="TextBox 5"/>
          <p:cNvSpPr txBox="1">
            <a:spLocks noChangeArrowheads="1"/>
          </p:cNvSpPr>
          <p:nvPr/>
        </p:nvSpPr>
        <p:spPr bwMode="auto">
          <a:xfrm>
            <a:off x="184015" y="1257057"/>
            <a:ext cx="4422620" cy="369332"/>
          </a:xfrm>
          <a:prstGeom prst="rect">
            <a:avLst/>
          </a:prstGeom>
          <a:solidFill>
            <a:schemeClr val="bg2">
              <a:lumMod val="75000"/>
            </a:schemeClr>
          </a:solidFill>
          <a:ln>
            <a:noFill/>
          </a:ln>
        </p:spPr>
        <p:txBody>
          <a:bodyPr wrap="square">
            <a:spAutoFit/>
          </a:bodyPr>
          <a:lstStyle>
            <a:defPPr>
              <a:defRPr lang="en-US"/>
            </a:defPPr>
            <a:lvl1pPr algn="ctr">
              <a:defRPr>
                <a:latin typeface="Calibri" panose="020F0502020204030204" pitchFamily="34" charset="0"/>
              </a:defRPr>
            </a:lvl1pPr>
            <a:lvl2pPr marL="742950" indent="-285750">
              <a:defRPr>
                <a:latin typeface="Calibri" panose="020F0502020204030204" pitchFamily="34" charset="0"/>
              </a:defRPr>
            </a:lvl2pPr>
            <a:lvl3pPr marL="1143000" indent="-228600">
              <a:defRPr>
                <a:latin typeface="Calibri" panose="020F0502020204030204" pitchFamily="34" charset="0"/>
              </a:defRPr>
            </a:lvl3pPr>
            <a:lvl4pPr marL="1600200" indent="-228600">
              <a:defRPr>
                <a:latin typeface="Calibri" panose="020F0502020204030204" pitchFamily="34" charset="0"/>
              </a:defRPr>
            </a:lvl4pPr>
            <a:lvl5pPr marL="2057400" indent="-228600">
              <a:defRPr>
                <a:latin typeface="Calibri" panose="020F0502020204030204" pitchFamily="34" charset="0"/>
              </a:defRPr>
            </a:lvl5pPr>
            <a:lvl6pPr marL="2514600" indent="-228600" fontAlgn="base">
              <a:spcBef>
                <a:spcPct val="0"/>
              </a:spcBef>
              <a:spcAft>
                <a:spcPct val="0"/>
              </a:spcAft>
              <a:defRPr>
                <a:latin typeface="Calibri" panose="020F0502020204030204" pitchFamily="34" charset="0"/>
              </a:defRPr>
            </a:lvl6pPr>
            <a:lvl7pPr marL="2971800" indent="-228600" fontAlgn="base">
              <a:spcBef>
                <a:spcPct val="0"/>
              </a:spcBef>
              <a:spcAft>
                <a:spcPct val="0"/>
              </a:spcAft>
              <a:defRPr>
                <a:latin typeface="Calibri" panose="020F0502020204030204" pitchFamily="34" charset="0"/>
              </a:defRPr>
            </a:lvl7pPr>
            <a:lvl8pPr marL="3429000" indent="-228600" fontAlgn="base">
              <a:spcBef>
                <a:spcPct val="0"/>
              </a:spcBef>
              <a:spcAft>
                <a:spcPct val="0"/>
              </a:spcAft>
              <a:defRPr>
                <a:latin typeface="Calibri" panose="020F0502020204030204" pitchFamily="34" charset="0"/>
              </a:defRPr>
            </a:lvl8pPr>
            <a:lvl9pPr marL="3886200" indent="-228600" fontAlgn="base">
              <a:spcBef>
                <a:spcPct val="0"/>
              </a:spcBef>
              <a:spcAft>
                <a:spcPct val="0"/>
              </a:spcAft>
              <a:defRPr>
                <a:latin typeface="Calibri" panose="020F0502020204030204" pitchFamily="34" charset="0"/>
              </a:defRPr>
            </a:lvl9pPr>
          </a:lstStyle>
          <a:p>
            <a:r>
              <a:rPr lang="id-ID" altLang="id-ID" dirty="0"/>
              <a:t>Tahun 2014 sd Tahun 2016</a:t>
            </a:r>
          </a:p>
        </p:txBody>
      </p:sp>
      <p:sp>
        <p:nvSpPr>
          <p:cNvPr id="9223" name="TextBox 7"/>
          <p:cNvSpPr txBox="1">
            <a:spLocks noChangeArrowheads="1"/>
          </p:cNvSpPr>
          <p:nvPr/>
        </p:nvSpPr>
        <p:spPr bwMode="auto">
          <a:xfrm>
            <a:off x="4803255" y="1157165"/>
            <a:ext cx="3962994" cy="369332"/>
          </a:xfrm>
          <a:prstGeom prst="rect">
            <a:avLst/>
          </a:prstGeom>
          <a:solidFill>
            <a:schemeClr val="accent6">
              <a:lumMod val="60000"/>
              <a:lumOff val="40000"/>
            </a:schemeClr>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id-ID" altLang="id-ID" dirty="0"/>
              <a:t>Sejak Tahun 2016</a:t>
            </a:r>
            <a:r>
              <a:rPr lang="en-US" altLang="id-ID" dirty="0"/>
              <a:t> </a:t>
            </a:r>
            <a:r>
              <a:rPr lang="en-US" altLang="id-ID" dirty="0" err="1"/>
              <a:t>sd</a:t>
            </a:r>
            <a:r>
              <a:rPr lang="en-US" altLang="id-ID" dirty="0"/>
              <a:t> 2020</a:t>
            </a:r>
            <a:endParaRPr lang="id-ID" altLang="id-ID" dirty="0"/>
          </a:p>
        </p:txBody>
      </p:sp>
      <p:sp>
        <p:nvSpPr>
          <p:cNvPr id="10" name="TextBox 9"/>
          <p:cNvSpPr txBox="1"/>
          <p:nvPr/>
        </p:nvSpPr>
        <p:spPr>
          <a:xfrm>
            <a:off x="184015" y="3286551"/>
            <a:ext cx="4423212" cy="1815882"/>
          </a:xfrm>
          <a:prstGeom prst="rect">
            <a:avLst/>
          </a:prstGeom>
          <a:solidFill>
            <a:schemeClr val="accent3">
              <a:lumMod val="40000"/>
              <a:lumOff val="60000"/>
            </a:schemeClr>
          </a:solidFill>
        </p:spPr>
        <p:txBody>
          <a:bodyPr wrap="square">
            <a:spAutoFit/>
          </a:bodyPr>
          <a:lstStyle/>
          <a:p>
            <a:pPr>
              <a:defRPr/>
            </a:pPr>
            <a:r>
              <a:rPr lang="id-ID" sz="1600" dirty="0">
                <a:latin typeface="+mj-lt"/>
                <a:ea typeface="Verdana" panose="020B0604030504040204" pitchFamily="34" charset="0"/>
                <a:cs typeface="Kartika" panose="02020503030404060203" pitchFamily="18" charset="0"/>
              </a:rPr>
              <a:t>Ketentuan :</a:t>
            </a:r>
          </a:p>
          <a:p>
            <a:pPr marL="228600" indent="-228600">
              <a:buFontTx/>
              <a:buAutoNum type="arabicPeriod"/>
              <a:defRPr/>
            </a:pPr>
            <a:r>
              <a:rPr lang="id-ID" sz="1600" dirty="0">
                <a:latin typeface="+mj-lt"/>
                <a:ea typeface="Verdana" panose="020B0604030504040204" pitchFamily="34" charset="0"/>
                <a:cs typeface="Kartika" panose="02020503030404060203" pitchFamily="18" charset="0"/>
              </a:rPr>
              <a:t>BPJS Kesehatan sebagai 1st Payer</a:t>
            </a:r>
          </a:p>
          <a:p>
            <a:pPr marL="228600" indent="-228600">
              <a:buFontTx/>
              <a:buAutoNum type="arabicPeriod"/>
              <a:defRPr/>
            </a:pPr>
            <a:r>
              <a:rPr lang="id-ID" sz="1600" dirty="0">
                <a:latin typeface="+mj-lt"/>
                <a:ea typeface="Verdana" panose="020B0604030504040204" pitchFamily="34" charset="0"/>
                <a:cs typeface="Kartika" panose="02020503030404060203" pitchFamily="18" charset="0"/>
              </a:rPr>
              <a:t>Menggunakan kartu </a:t>
            </a:r>
            <a:r>
              <a:rPr lang="en-US" sz="1600" dirty="0">
                <a:latin typeface="+mj-lt"/>
                <a:ea typeface="Verdana" panose="020B0604030504040204" pitchFamily="34" charset="0"/>
                <a:cs typeface="Kartika" panose="02020503030404060203" pitchFamily="18" charset="0"/>
              </a:rPr>
              <a:t>AKT </a:t>
            </a:r>
            <a:r>
              <a:rPr lang="en-US" sz="1600" dirty="0" err="1">
                <a:latin typeface="+mj-lt"/>
                <a:ea typeface="Verdana" panose="020B0604030504040204" pitchFamily="34" charset="0"/>
                <a:cs typeface="Kartika" panose="02020503030404060203" pitchFamily="18" charset="0"/>
              </a:rPr>
              <a:t>dan</a:t>
            </a:r>
            <a:r>
              <a:rPr lang="en-US" sz="1600" dirty="0">
                <a:latin typeface="+mj-lt"/>
                <a:ea typeface="Verdana" panose="020B0604030504040204" pitchFamily="34" charset="0"/>
                <a:cs typeface="Kartika" panose="02020503030404060203" pitchFamily="18" charset="0"/>
              </a:rPr>
              <a:t> </a:t>
            </a:r>
            <a:r>
              <a:rPr lang="id-ID" sz="1600" dirty="0">
                <a:latin typeface="+mj-lt"/>
                <a:ea typeface="Verdana" panose="020B0604030504040204" pitchFamily="34" charset="0"/>
                <a:cs typeface="Kartika" panose="02020503030404060203" pitchFamily="18" charset="0"/>
              </a:rPr>
              <a:t>BPJS Kesehatan</a:t>
            </a:r>
          </a:p>
          <a:p>
            <a:pPr marL="228600" indent="-228600">
              <a:buFontTx/>
              <a:buAutoNum type="arabicPeriod"/>
              <a:defRPr/>
            </a:pPr>
            <a:r>
              <a:rPr lang="en-US" sz="1600" dirty="0" err="1">
                <a:latin typeface="+mj-lt"/>
                <a:ea typeface="Verdana" panose="020B0604030504040204" pitchFamily="34" charset="0"/>
                <a:cs typeface="Kartika" panose="02020503030404060203" pitchFamily="18" charset="0"/>
              </a:rPr>
              <a:t>Asal</a:t>
            </a:r>
            <a:r>
              <a:rPr lang="en-US" sz="1600" dirty="0">
                <a:latin typeface="+mj-lt"/>
                <a:ea typeface="Verdana" panose="020B0604030504040204" pitchFamily="34" charset="0"/>
                <a:cs typeface="Kartika" panose="02020503030404060203" pitchFamily="18" charset="0"/>
              </a:rPr>
              <a:t> </a:t>
            </a:r>
            <a:r>
              <a:rPr lang="en-US" sz="1600" dirty="0" err="1">
                <a:latin typeface="+mj-lt"/>
                <a:ea typeface="Verdana" panose="020B0604030504040204" pitchFamily="34" charset="0"/>
                <a:cs typeface="Kartika" panose="02020503030404060203" pitchFamily="18" charset="0"/>
              </a:rPr>
              <a:t>rujukan</a:t>
            </a:r>
            <a:r>
              <a:rPr lang="en-US" sz="1600" dirty="0">
                <a:latin typeface="+mj-lt"/>
                <a:ea typeface="Verdana" panose="020B0604030504040204" pitchFamily="34" charset="0"/>
                <a:cs typeface="Kartika" panose="02020503030404060203" pitchFamily="18" charset="0"/>
              </a:rPr>
              <a:t> </a:t>
            </a:r>
            <a:r>
              <a:rPr lang="id-ID" sz="1600" dirty="0">
                <a:latin typeface="+mj-lt"/>
                <a:ea typeface="Verdana" panose="020B0604030504040204" pitchFamily="34" charset="0"/>
                <a:cs typeface="Kartika" panose="02020503030404060203" pitchFamily="18" charset="0"/>
              </a:rPr>
              <a:t>FKTP kerjasama </a:t>
            </a:r>
          </a:p>
          <a:p>
            <a:pPr marL="228600" indent="-228600">
              <a:buFontTx/>
              <a:buAutoNum type="arabicPeriod"/>
              <a:defRPr/>
            </a:pPr>
            <a:r>
              <a:rPr lang="id-ID" sz="1600" dirty="0">
                <a:latin typeface="+mj-lt"/>
                <a:ea typeface="Verdana" panose="020B0604030504040204" pitchFamily="34" charset="0"/>
                <a:cs typeface="Kartika" panose="02020503030404060203" pitchFamily="18" charset="0"/>
              </a:rPr>
              <a:t>Pelayanan di FKRTL kerjasama dan non kerjasama BPJS Kesehatan</a:t>
            </a:r>
            <a:r>
              <a:rPr lang="en-US" sz="1600" dirty="0">
                <a:latin typeface="+mj-lt"/>
                <a:ea typeface="Verdana" panose="020B0604030504040204" pitchFamily="34" charset="0"/>
                <a:cs typeface="Kartika" panose="02020503030404060203" pitchFamily="18" charset="0"/>
              </a:rPr>
              <a:t> yang </a:t>
            </a:r>
            <a:r>
              <a:rPr lang="en-US" sz="1600" dirty="0" err="1">
                <a:latin typeface="+mj-lt"/>
                <a:ea typeface="Verdana" panose="020B0604030504040204" pitchFamily="34" charset="0"/>
                <a:cs typeface="Kartika" panose="02020503030404060203" pitchFamily="18" charset="0"/>
              </a:rPr>
              <a:t>disepakati</a:t>
            </a:r>
            <a:endParaRPr lang="en-US" sz="1600" dirty="0">
              <a:latin typeface="+mj-lt"/>
              <a:ea typeface="Verdana" panose="020B0604030504040204" pitchFamily="34" charset="0"/>
              <a:cs typeface="Kartika" panose="02020503030404060203" pitchFamily="18" charset="0"/>
            </a:endParaRPr>
          </a:p>
          <a:p>
            <a:pPr marL="228600" indent="-228600">
              <a:buFontTx/>
              <a:buAutoNum type="arabicPeriod"/>
              <a:defRPr/>
            </a:pPr>
            <a:r>
              <a:rPr lang="en-US" sz="1600" b="1" dirty="0" err="1">
                <a:latin typeface="+mj-lt"/>
                <a:ea typeface="Verdana" panose="020B0604030504040204" pitchFamily="34" charset="0"/>
                <a:cs typeface="Kartika" panose="02020503030404060203" pitchFamily="18" charset="0"/>
              </a:rPr>
              <a:t>Diwajibkan</a:t>
            </a:r>
            <a:r>
              <a:rPr lang="en-US" sz="1600" b="1" dirty="0">
                <a:latin typeface="+mj-lt"/>
                <a:ea typeface="Verdana" panose="020B0604030504040204" pitchFamily="34" charset="0"/>
                <a:cs typeface="Kartika" panose="02020503030404060203" pitchFamily="18" charset="0"/>
              </a:rPr>
              <a:t> </a:t>
            </a:r>
            <a:r>
              <a:rPr lang="en-US" sz="1600" b="1" dirty="0" err="1">
                <a:latin typeface="+mj-lt"/>
                <a:ea typeface="Verdana" panose="020B0604030504040204" pitchFamily="34" charset="0"/>
                <a:cs typeface="Kartika" panose="02020503030404060203" pitchFamily="18" charset="0"/>
              </a:rPr>
              <a:t>adanya</a:t>
            </a:r>
            <a:r>
              <a:rPr lang="en-US" sz="1600" b="1" dirty="0">
                <a:latin typeface="+mj-lt"/>
                <a:ea typeface="Verdana" panose="020B0604030504040204" pitchFamily="34" charset="0"/>
                <a:cs typeface="Kartika" panose="02020503030404060203" pitchFamily="18" charset="0"/>
              </a:rPr>
              <a:t> </a:t>
            </a:r>
            <a:r>
              <a:rPr lang="en-US" sz="1600" b="1" dirty="0" err="1">
                <a:latin typeface="+mj-lt"/>
                <a:ea typeface="Verdana" panose="020B0604030504040204" pitchFamily="34" charset="0"/>
                <a:cs typeface="Kartika" panose="02020503030404060203" pitchFamily="18" charset="0"/>
              </a:rPr>
              <a:t>kenaikan</a:t>
            </a:r>
            <a:r>
              <a:rPr lang="en-US" sz="1600" b="1" dirty="0">
                <a:latin typeface="+mj-lt"/>
                <a:ea typeface="Verdana" panose="020B0604030504040204" pitchFamily="34" charset="0"/>
                <a:cs typeface="Kartika" panose="02020503030404060203" pitchFamily="18" charset="0"/>
              </a:rPr>
              <a:t> </a:t>
            </a:r>
            <a:r>
              <a:rPr lang="en-US" sz="1600" b="1" dirty="0" err="1">
                <a:latin typeface="+mj-lt"/>
                <a:ea typeface="Verdana" panose="020B0604030504040204" pitchFamily="34" charset="0"/>
                <a:cs typeface="Kartika" panose="02020503030404060203" pitchFamily="18" charset="0"/>
              </a:rPr>
              <a:t>kelas</a:t>
            </a:r>
            <a:endParaRPr lang="id-ID" sz="1600" b="1" dirty="0">
              <a:latin typeface="+mj-lt"/>
              <a:ea typeface="Verdana" panose="020B0604030504040204" pitchFamily="34" charset="0"/>
              <a:cs typeface="Kartika" panose="02020503030404060203" pitchFamily="18" charset="0"/>
            </a:endParaRPr>
          </a:p>
        </p:txBody>
      </p:sp>
      <p:sp>
        <p:nvSpPr>
          <p:cNvPr id="14" name="TextBox 13"/>
          <p:cNvSpPr txBox="1"/>
          <p:nvPr/>
        </p:nvSpPr>
        <p:spPr>
          <a:xfrm>
            <a:off x="4799185" y="3403410"/>
            <a:ext cx="3962994" cy="2308324"/>
          </a:xfrm>
          <a:prstGeom prst="rect">
            <a:avLst/>
          </a:prstGeom>
          <a:solidFill>
            <a:schemeClr val="accent6">
              <a:lumMod val="40000"/>
              <a:lumOff val="60000"/>
            </a:schemeClr>
          </a:solidFill>
        </p:spPr>
        <p:txBody>
          <a:bodyPr wrap="square">
            <a:spAutoFit/>
          </a:bodyPr>
          <a:lstStyle/>
          <a:p>
            <a:pPr>
              <a:defRPr/>
            </a:pPr>
            <a:r>
              <a:rPr lang="id-ID" sz="1600" dirty="0">
                <a:latin typeface="+mj-lt"/>
                <a:ea typeface="Verdana" panose="020B0604030504040204" pitchFamily="34" charset="0"/>
                <a:cs typeface="Kartika" panose="02020503030404060203" pitchFamily="18" charset="0"/>
              </a:rPr>
              <a:t>Ketentuan :</a:t>
            </a:r>
          </a:p>
          <a:p>
            <a:pPr marL="228600" indent="-228600">
              <a:buFontTx/>
              <a:buAutoNum type="arabicPeriod"/>
              <a:defRPr/>
            </a:pPr>
            <a:r>
              <a:rPr lang="id-ID" sz="1600" dirty="0">
                <a:latin typeface="+mj-lt"/>
                <a:ea typeface="Verdana" panose="020B0604030504040204" pitchFamily="34" charset="0"/>
                <a:cs typeface="Kartika" panose="02020503030404060203" pitchFamily="18" charset="0"/>
              </a:rPr>
              <a:t>AKT sebagai 1st Payer</a:t>
            </a:r>
          </a:p>
          <a:p>
            <a:pPr marL="228600" indent="-228600">
              <a:buFontTx/>
              <a:buAutoNum type="arabicPeriod"/>
              <a:defRPr/>
            </a:pPr>
            <a:r>
              <a:rPr lang="id-ID" sz="1600" dirty="0">
                <a:latin typeface="+mj-lt"/>
                <a:ea typeface="Verdana" panose="020B0604030504040204" pitchFamily="34" charset="0"/>
                <a:cs typeface="Kartika" panose="02020503030404060203" pitchFamily="18" charset="0"/>
              </a:rPr>
              <a:t>Menggunakan Kartu Co-Branding</a:t>
            </a:r>
          </a:p>
          <a:p>
            <a:pPr marL="228600" indent="-228600">
              <a:buFontTx/>
              <a:buAutoNum type="arabicPeriod"/>
              <a:defRPr/>
            </a:pPr>
            <a:r>
              <a:rPr lang="en-US" sz="1600" dirty="0" err="1">
                <a:latin typeface="+mj-lt"/>
                <a:ea typeface="Verdana" panose="020B0604030504040204" pitchFamily="34" charset="0"/>
                <a:cs typeface="Kartika" panose="02020503030404060203" pitchFamily="18" charset="0"/>
              </a:rPr>
              <a:t>Asal</a:t>
            </a:r>
            <a:r>
              <a:rPr lang="en-US" sz="1600" dirty="0">
                <a:latin typeface="+mj-lt"/>
                <a:ea typeface="Verdana" panose="020B0604030504040204" pitchFamily="34" charset="0"/>
                <a:cs typeface="Kartika" panose="02020503030404060203" pitchFamily="18" charset="0"/>
              </a:rPr>
              <a:t> </a:t>
            </a:r>
            <a:r>
              <a:rPr lang="en-US" sz="1600" dirty="0" err="1">
                <a:latin typeface="+mj-lt"/>
                <a:ea typeface="Verdana" panose="020B0604030504040204" pitchFamily="34" charset="0"/>
                <a:cs typeface="Kartika" panose="02020503030404060203" pitchFamily="18" charset="0"/>
              </a:rPr>
              <a:t>rujukan</a:t>
            </a:r>
            <a:r>
              <a:rPr lang="en-US" sz="1600" dirty="0">
                <a:latin typeface="+mj-lt"/>
                <a:ea typeface="Verdana" panose="020B0604030504040204" pitchFamily="34" charset="0"/>
                <a:cs typeface="Kartika" panose="02020503030404060203" pitchFamily="18" charset="0"/>
              </a:rPr>
              <a:t> </a:t>
            </a:r>
            <a:r>
              <a:rPr lang="id-ID" sz="1600" dirty="0">
                <a:latin typeface="+mj-lt"/>
                <a:ea typeface="Verdana" panose="020B0604030504040204" pitchFamily="34" charset="0"/>
                <a:cs typeface="Kartika" panose="02020503030404060203" pitchFamily="18" charset="0"/>
              </a:rPr>
              <a:t>FKTP kerjasama dan </a:t>
            </a:r>
            <a:r>
              <a:rPr lang="id-ID" sz="1600" b="1" dirty="0">
                <a:latin typeface="+mj-lt"/>
                <a:ea typeface="Verdana" panose="020B0604030504040204" pitchFamily="34" charset="0"/>
                <a:cs typeface="Kartika" panose="02020503030404060203" pitchFamily="18" charset="0"/>
              </a:rPr>
              <a:t>FKTP AKT </a:t>
            </a:r>
          </a:p>
          <a:p>
            <a:pPr marL="228600" indent="-228600">
              <a:buFontTx/>
              <a:buAutoNum type="arabicPeriod"/>
              <a:defRPr/>
            </a:pPr>
            <a:r>
              <a:rPr lang="id-ID" sz="1600" dirty="0">
                <a:latin typeface="+mj-lt"/>
                <a:ea typeface="Verdana" panose="020B0604030504040204" pitchFamily="34" charset="0"/>
                <a:cs typeface="Kartika" panose="02020503030404060203" pitchFamily="18" charset="0"/>
              </a:rPr>
              <a:t>Pelayanan </a:t>
            </a:r>
            <a:r>
              <a:rPr lang="id-ID" sz="1600" b="1" dirty="0">
                <a:latin typeface="+mj-lt"/>
                <a:ea typeface="Verdana" panose="020B0604030504040204" pitchFamily="34" charset="0"/>
                <a:cs typeface="Kartika" panose="02020503030404060203" pitchFamily="18" charset="0"/>
              </a:rPr>
              <a:t>hanya</a:t>
            </a:r>
            <a:r>
              <a:rPr lang="id-ID" sz="1600" dirty="0">
                <a:latin typeface="+mj-lt"/>
                <a:ea typeface="Verdana" panose="020B0604030504040204" pitchFamily="34" charset="0"/>
                <a:cs typeface="Kartika" panose="02020503030404060203" pitchFamily="18" charset="0"/>
              </a:rPr>
              <a:t> di FKRTL kerjasama BPJS Kesehatan</a:t>
            </a:r>
            <a:endParaRPr lang="en-US" sz="1600" dirty="0">
              <a:latin typeface="+mj-lt"/>
              <a:ea typeface="Verdana" panose="020B0604030504040204" pitchFamily="34" charset="0"/>
              <a:cs typeface="Kartika" panose="02020503030404060203" pitchFamily="18" charset="0"/>
            </a:endParaRPr>
          </a:p>
          <a:p>
            <a:pPr marL="228600" indent="-228600">
              <a:buFontTx/>
              <a:buAutoNum type="arabicPeriod"/>
              <a:defRPr/>
            </a:pPr>
            <a:r>
              <a:rPr lang="en-US" sz="1600" b="1" dirty="0" err="1">
                <a:latin typeface="+mj-lt"/>
                <a:ea typeface="Verdana" panose="020B0604030504040204" pitchFamily="34" charset="0"/>
                <a:cs typeface="Kartika" panose="02020503030404060203" pitchFamily="18" charset="0"/>
              </a:rPr>
              <a:t>Tidak</a:t>
            </a:r>
            <a:r>
              <a:rPr lang="en-US" sz="1600" b="1" dirty="0">
                <a:latin typeface="+mj-lt"/>
                <a:ea typeface="Verdana" panose="020B0604030504040204" pitchFamily="34" charset="0"/>
                <a:cs typeface="Kartika" panose="02020503030404060203" pitchFamily="18" charset="0"/>
              </a:rPr>
              <a:t> </a:t>
            </a:r>
            <a:r>
              <a:rPr lang="en-US" sz="1600" b="1" dirty="0" err="1">
                <a:latin typeface="+mj-lt"/>
                <a:ea typeface="Verdana" panose="020B0604030504040204" pitchFamily="34" charset="0"/>
                <a:cs typeface="Kartika" panose="02020503030404060203" pitchFamily="18" charset="0"/>
              </a:rPr>
              <a:t>diwajibkan</a:t>
            </a:r>
            <a:r>
              <a:rPr lang="en-US" sz="1600" b="1" dirty="0">
                <a:latin typeface="+mj-lt"/>
                <a:ea typeface="Verdana" panose="020B0604030504040204" pitchFamily="34" charset="0"/>
                <a:cs typeface="Kartika" panose="02020503030404060203" pitchFamily="18" charset="0"/>
              </a:rPr>
              <a:t> </a:t>
            </a:r>
            <a:r>
              <a:rPr lang="en-US" sz="1600" b="1" dirty="0" err="1">
                <a:latin typeface="+mj-lt"/>
                <a:ea typeface="Verdana" panose="020B0604030504040204" pitchFamily="34" charset="0"/>
                <a:cs typeface="Kartika" panose="02020503030404060203" pitchFamily="18" charset="0"/>
              </a:rPr>
              <a:t>adanya</a:t>
            </a:r>
            <a:r>
              <a:rPr lang="en-US" sz="1600" b="1" dirty="0">
                <a:latin typeface="+mj-lt"/>
                <a:ea typeface="Verdana" panose="020B0604030504040204" pitchFamily="34" charset="0"/>
                <a:cs typeface="Kartika" panose="02020503030404060203" pitchFamily="18" charset="0"/>
              </a:rPr>
              <a:t> </a:t>
            </a:r>
            <a:r>
              <a:rPr lang="en-US" sz="1600" b="1" dirty="0" err="1">
                <a:latin typeface="+mj-lt"/>
                <a:ea typeface="Verdana" panose="020B0604030504040204" pitchFamily="34" charset="0"/>
                <a:cs typeface="Kartika" panose="02020503030404060203" pitchFamily="18" charset="0"/>
              </a:rPr>
              <a:t>kenaikan</a:t>
            </a:r>
            <a:r>
              <a:rPr lang="en-US" sz="1600" b="1" dirty="0">
                <a:latin typeface="+mj-lt"/>
                <a:ea typeface="Verdana" panose="020B0604030504040204" pitchFamily="34" charset="0"/>
                <a:cs typeface="Kartika" panose="02020503030404060203" pitchFamily="18" charset="0"/>
              </a:rPr>
              <a:t> </a:t>
            </a:r>
            <a:r>
              <a:rPr lang="en-US" sz="1600" b="1" dirty="0" err="1">
                <a:latin typeface="+mj-lt"/>
                <a:ea typeface="Verdana" panose="020B0604030504040204" pitchFamily="34" charset="0"/>
                <a:cs typeface="Kartika" panose="02020503030404060203" pitchFamily="18" charset="0"/>
              </a:rPr>
              <a:t>kelas</a:t>
            </a:r>
            <a:endParaRPr lang="id-ID" sz="1600" b="1" dirty="0">
              <a:latin typeface="+mj-lt"/>
              <a:ea typeface="Verdana" panose="020B0604030504040204" pitchFamily="34" charset="0"/>
              <a:cs typeface="Kartika" panose="02020503030404060203" pitchFamily="18" charset="0"/>
            </a:endParaRPr>
          </a:p>
          <a:p>
            <a:pPr marL="228600" indent="-228600">
              <a:buFontTx/>
              <a:buAutoNum type="arabicPeriod"/>
              <a:defRPr/>
            </a:pPr>
            <a:r>
              <a:rPr lang="id-ID" sz="1600" dirty="0">
                <a:latin typeface="+mj-lt"/>
                <a:ea typeface="Verdana" panose="020B0604030504040204" pitchFamily="34" charset="0"/>
                <a:cs typeface="Kartika" panose="02020503030404060203" pitchFamily="18" charset="0"/>
              </a:rPr>
              <a:t>Koordinasi Pelayanan, Kepesertaan, Pemasaran &amp; Keuangan</a:t>
            </a:r>
          </a:p>
        </p:txBody>
      </p:sp>
      <p:sp>
        <p:nvSpPr>
          <p:cNvPr id="16" name="TextBox 15"/>
          <p:cNvSpPr txBox="1"/>
          <p:nvPr/>
        </p:nvSpPr>
        <p:spPr>
          <a:xfrm>
            <a:off x="4799185" y="1542224"/>
            <a:ext cx="3962994" cy="1815882"/>
          </a:xfrm>
          <a:prstGeom prst="rect">
            <a:avLst/>
          </a:prstGeom>
          <a:solidFill>
            <a:schemeClr val="accent6">
              <a:lumMod val="40000"/>
              <a:lumOff val="60000"/>
            </a:schemeClr>
          </a:solidFill>
          <a:ln>
            <a:solidFill>
              <a:schemeClr val="accent6">
                <a:lumMod val="75000"/>
              </a:schemeClr>
            </a:solidFill>
          </a:ln>
        </p:spPr>
        <p:txBody>
          <a:bodyPr wrap="square">
            <a:spAutoFit/>
          </a:bodyPr>
          <a:lstStyle/>
          <a:p>
            <a:pPr marL="228600" indent="-228600">
              <a:buFont typeface="+mj-lt"/>
              <a:buAutoNum type="arabicPeriod"/>
              <a:defRPr/>
            </a:pPr>
            <a:r>
              <a:rPr lang="id-ID" sz="1400" b="1" dirty="0">
                <a:latin typeface="Nirmala UI" panose="020B0502040204020203" pitchFamily="34" charset="0"/>
                <a:ea typeface="Verdana" panose="020B0604030504040204" pitchFamily="34" charset="0"/>
                <a:cs typeface="Nirmala UI" panose="020B0502040204020203" pitchFamily="34" charset="0"/>
              </a:rPr>
              <a:t>Per BPJSK  no 4 Tahun 2016 </a:t>
            </a:r>
            <a:r>
              <a:rPr lang="id-ID" sz="1400" dirty="0">
                <a:latin typeface="Nirmala UI" panose="020B0502040204020203" pitchFamily="34" charset="0"/>
                <a:ea typeface="Verdana" panose="020B0604030504040204" pitchFamily="34" charset="0"/>
                <a:cs typeface="Nirmala UI" panose="020B0502040204020203" pitchFamily="34" charset="0"/>
              </a:rPr>
              <a:t>Tentang Pedoman Penyelenggaraan Koordinasi Manfaat</a:t>
            </a:r>
          </a:p>
          <a:p>
            <a:pPr marL="228600" indent="-228600">
              <a:buFont typeface="+mj-lt"/>
              <a:buAutoNum type="arabicPeriod"/>
              <a:defRPr/>
            </a:pPr>
            <a:r>
              <a:rPr lang="id-ID" sz="1400" dirty="0">
                <a:latin typeface="Nirmala UI" panose="020B0502040204020203" pitchFamily="34" charset="0"/>
                <a:ea typeface="Verdana" panose="020B0604030504040204" pitchFamily="34" charset="0"/>
                <a:cs typeface="Nirmala UI" panose="020B0502040204020203" pitchFamily="34" charset="0"/>
              </a:rPr>
              <a:t>PerDir no 47 Tahun 2016 Tentang Petunjuk Teknis Koordinasi Manfaat </a:t>
            </a:r>
          </a:p>
          <a:p>
            <a:pPr>
              <a:defRPr/>
            </a:pPr>
            <a:endParaRPr lang="id-ID" sz="1400" dirty="0">
              <a:latin typeface="Nirmala UI" panose="020B0502040204020203" pitchFamily="34" charset="0"/>
              <a:ea typeface="Verdana" panose="020B0604030504040204" pitchFamily="34" charset="0"/>
              <a:cs typeface="Nirmala UI" panose="020B0502040204020203" pitchFamily="34" charset="0"/>
            </a:endParaRPr>
          </a:p>
          <a:p>
            <a:pPr>
              <a:defRPr/>
            </a:pPr>
            <a:r>
              <a:rPr lang="id-ID" sz="1400" dirty="0">
                <a:latin typeface="Nirmala UI" panose="020B0502040204020203" pitchFamily="34" charset="0"/>
                <a:ea typeface="Verdana" panose="020B0604030504040204" pitchFamily="34" charset="0"/>
                <a:cs typeface="Nirmala UI" panose="020B0502040204020203" pitchFamily="34" charset="0"/>
              </a:rPr>
              <a:t>Per</a:t>
            </a:r>
            <a:r>
              <a:rPr lang="en-US" sz="1400" dirty="0" err="1">
                <a:latin typeface="Nirmala UI" panose="020B0502040204020203" pitchFamily="34" charset="0"/>
                <a:ea typeface="Verdana" panose="020B0604030504040204" pitchFamily="34" charset="0"/>
                <a:cs typeface="Nirmala UI" panose="020B0502040204020203" pitchFamily="34" charset="0"/>
              </a:rPr>
              <a:t>aturan</a:t>
            </a:r>
            <a:r>
              <a:rPr lang="en-US" sz="1400" dirty="0">
                <a:latin typeface="Nirmala UI" panose="020B0502040204020203" pitchFamily="34" charset="0"/>
                <a:ea typeface="Verdana" panose="020B0604030504040204" pitchFamily="34" charset="0"/>
                <a:cs typeface="Nirmala UI" panose="020B0502040204020203" pitchFamily="34" charset="0"/>
              </a:rPr>
              <a:t> </a:t>
            </a:r>
            <a:r>
              <a:rPr lang="id-ID" sz="1400" dirty="0">
                <a:latin typeface="Nirmala UI" panose="020B0502040204020203" pitchFamily="34" charset="0"/>
                <a:ea typeface="Verdana" panose="020B0604030504040204" pitchFamily="34" charset="0"/>
                <a:cs typeface="Nirmala UI" panose="020B0502040204020203" pitchFamily="34" charset="0"/>
              </a:rPr>
              <a:t>Di</a:t>
            </a:r>
            <a:r>
              <a:rPr lang="en-US" sz="1400" dirty="0" err="1">
                <a:latin typeface="Nirmala UI" panose="020B0502040204020203" pitchFamily="34" charset="0"/>
                <a:ea typeface="Verdana" panose="020B0604030504040204" pitchFamily="34" charset="0"/>
                <a:cs typeface="Nirmala UI" panose="020B0502040204020203" pitchFamily="34" charset="0"/>
              </a:rPr>
              <a:t>reksi</a:t>
            </a:r>
            <a:r>
              <a:rPr lang="en-US" sz="1400" dirty="0">
                <a:latin typeface="Nirmala UI" panose="020B0502040204020203" pitchFamily="34" charset="0"/>
                <a:ea typeface="Verdana" panose="020B0604030504040204" pitchFamily="34" charset="0"/>
                <a:cs typeface="Nirmala UI" panose="020B0502040204020203" pitchFamily="34" charset="0"/>
              </a:rPr>
              <a:t> No</a:t>
            </a:r>
            <a:r>
              <a:rPr lang="id-ID" sz="1400" dirty="0">
                <a:latin typeface="Nirmala UI" panose="020B0502040204020203" pitchFamily="34" charset="0"/>
                <a:ea typeface="Verdana" panose="020B0604030504040204" pitchFamily="34" charset="0"/>
                <a:cs typeface="Nirmala UI" panose="020B0502040204020203" pitchFamily="34" charset="0"/>
              </a:rPr>
              <a:t> </a:t>
            </a:r>
            <a:r>
              <a:rPr lang="en-US" sz="1400" dirty="0">
                <a:latin typeface="Nirmala UI" panose="020B0502040204020203" pitchFamily="34" charset="0"/>
                <a:ea typeface="Verdana" panose="020B0604030504040204" pitchFamily="34" charset="0"/>
                <a:cs typeface="Nirmala UI" panose="020B0502040204020203" pitchFamily="34" charset="0"/>
              </a:rPr>
              <a:t>6</a:t>
            </a:r>
            <a:r>
              <a:rPr lang="id-ID" sz="1400" dirty="0">
                <a:latin typeface="Nirmala UI" panose="020B0502040204020203" pitchFamily="34" charset="0"/>
                <a:ea typeface="Verdana" panose="020B0604030504040204" pitchFamily="34" charset="0"/>
                <a:cs typeface="Nirmala UI" panose="020B0502040204020203" pitchFamily="34" charset="0"/>
              </a:rPr>
              <a:t> Tahun 201</a:t>
            </a:r>
            <a:r>
              <a:rPr lang="en-US" sz="1400" dirty="0">
                <a:latin typeface="Nirmala UI" panose="020B0502040204020203" pitchFamily="34" charset="0"/>
                <a:ea typeface="Verdana" panose="020B0604030504040204" pitchFamily="34" charset="0"/>
                <a:cs typeface="Nirmala UI" panose="020B0502040204020203" pitchFamily="34" charset="0"/>
              </a:rPr>
              <a:t>8 </a:t>
            </a:r>
            <a:r>
              <a:rPr lang="id-ID" sz="1400" dirty="0">
                <a:latin typeface="Nirmala UI" panose="020B0502040204020203" pitchFamily="34" charset="0"/>
                <a:ea typeface="Verdana" panose="020B0604030504040204" pitchFamily="34" charset="0"/>
                <a:cs typeface="Nirmala UI" panose="020B0502040204020203" pitchFamily="34" charset="0"/>
              </a:rPr>
              <a:t>Tentang Petunjuk Teknis Koordinasi Manfaat </a:t>
            </a:r>
          </a:p>
        </p:txBody>
      </p:sp>
      <p:sp>
        <p:nvSpPr>
          <p:cNvPr id="3" name="Down Arrow 2"/>
          <p:cNvSpPr/>
          <p:nvPr/>
        </p:nvSpPr>
        <p:spPr>
          <a:xfrm>
            <a:off x="10091956" y="5861784"/>
            <a:ext cx="588617" cy="259623"/>
          </a:xfrm>
          <a:prstGeom prst="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284188" y="6121407"/>
            <a:ext cx="3907812" cy="369332"/>
          </a:xfrm>
          <a:prstGeom prst="rect">
            <a:avLst/>
          </a:prstGeom>
          <a:solidFill>
            <a:schemeClr val="accent2">
              <a:lumMod val="40000"/>
              <a:lumOff val="60000"/>
            </a:schemeClr>
          </a:solidFill>
        </p:spPr>
        <p:txBody>
          <a:bodyPr wrap="square" rtlCol="0">
            <a:spAutoFit/>
          </a:bodyPr>
          <a:lstStyle/>
          <a:p>
            <a:r>
              <a:rPr lang="en-US" dirty="0" err="1"/>
              <a:t>Sesuai</a:t>
            </a:r>
            <a:r>
              <a:rPr lang="en-US" dirty="0"/>
              <a:t> </a:t>
            </a:r>
            <a:r>
              <a:rPr lang="en-US" dirty="0" err="1"/>
              <a:t>dengan</a:t>
            </a:r>
            <a:r>
              <a:rPr lang="en-US" dirty="0"/>
              <a:t> </a:t>
            </a:r>
            <a:r>
              <a:rPr lang="en-US" dirty="0" err="1"/>
              <a:t>Amanah</a:t>
            </a:r>
            <a:r>
              <a:rPr lang="en-US" dirty="0"/>
              <a:t> UU </a:t>
            </a:r>
            <a:r>
              <a:rPr lang="en-US" dirty="0" err="1"/>
              <a:t>dan</a:t>
            </a:r>
            <a:r>
              <a:rPr lang="en-US" dirty="0"/>
              <a:t> </a:t>
            </a:r>
            <a:r>
              <a:rPr lang="en-US" dirty="0" err="1"/>
              <a:t>Perpres</a:t>
            </a:r>
            <a:endParaRPr lang="en-US" dirty="0"/>
          </a:p>
        </p:txBody>
      </p:sp>
      <p:sp>
        <p:nvSpPr>
          <p:cNvPr id="15" name="TextBox 7">
            <a:extLst>
              <a:ext uri="{FF2B5EF4-FFF2-40B4-BE49-F238E27FC236}">
                <a16:creationId xmlns:a16="http://schemas.microsoft.com/office/drawing/2014/main" id="{646CCE85-43B9-4BF7-BA4B-566BE7A946B7}"/>
              </a:ext>
            </a:extLst>
          </p:cNvPr>
          <p:cNvSpPr txBox="1">
            <a:spLocks noChangeArrowheads="1"/>
          </p:cNvSpPr>
          <p:nvPr/>
        </p:nvSpPr>
        <p:spPr bwMode="auto">
          <a:xfrm>
            <a:off x="9035120" y="1196119"/>
            <a:ext cx="2972865" cy="369332"/>
          </a:xfrm>
          <a:prstGeom prst="rect">
            <a:avLst/>
          </a:prstGeom>
          <a:solidFill>
            <a:schemeClr val="accent4">
              <a:lumMod val="60000"/>
              <a:lumOff val="40000"/>
            </a:schemeClr>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id-ID" dirty="0" err="1"/>
              <a:t>Mulai</a:t>
            </a:r>
            <a:r>
              <a:rPr lang="en-US" altLang="id-ID" dirty="0"/>
              <a:t> 2021</a:t>
            </a:r>
            <a:endParaRPr lang="id-ID" altLang="id-ID" dirty="0"/>
          </a:p>
        </p:txBody>
      </p:sp>
      <p:sp>
        <p:nvSpPr>
          <p:cNvPr id="20" name="TextBox 19">
            <a:extLst>
              <a:ext uri="{FF2B5EF4-FFF2-40B4-BE49-F238E27FC236}">
                <a16:creationId xmlns:a16="http://schemas.microsoft.com/office/drawing/2014/main" id="{0ACB12EF-AC9A-4AEC-9C20-22D0B11AFD09}"/>
              </a:ext>
            </a:extLst>
          </p:cNvPr>
          <p:cNvSpPr txBox="1"/>
          <p:nvPr/>
        </p:nvSpPr>
        <p:spPr>
          <a:xfrm>
            <a:off x="9035120" y="1613118"/>
            <a:ext cx="2902414" cy="1169551"/>
          </a:xfrm>
          <a:prstGeom prst="rect">
            <a:avLst/>
          </a:prstGeom>
          <a:solidFill>
            <a:schemeClr val="accent4">
              <a:lumMod val="20000"/>
              <a:lumOff val="80000"/>
            </a:schemeClr>
          </a:solidFill>
          <a:ln>
            <a:solidFill>
              <a:schemeClr val="accent6">
                <a:lumMod val="75000"/>
              </a:schemeClr>
            </a:solidFill>
          </a:ln>
        </p:spPr>
        <p:txBody>
          <a:bodyPr wrap="square">
            <a:spAutoFit/>
          </a:bodyPr>
          <a:lstStyle/>
          <a:p>
            <a:pPr marL="228600" indent="-228600">
              <a:buFont typeface="+mj-lt"/>
              <a:buAutoNum type="arabicPeriod"/>
              <a:defRPr/>
            </a:pPr>
            <a:r>
              <a:rPr lang="id-ID" sz="1400" b="1" dirty="0">
                <a:latin typeface="Nirmala UI" panose="020B0502040204020203" pitchFamily="34" charset="0"/>
                <a:ea typeface="Verdana" panose="020B0604030504040204" pitchFamily="34" charset="0"/>
                <a:cs typeface="Nirmala UI" panose="020B0502040204020203" pitchFamily="34" charset="0"/>
              </a:rPr>
              <a:t>Per BPJSK  no 4 Tahun </a:t>
            </a:r>
            <a:r>
              <a:rPr lang="en-US" sz="1400" b="1" dirty="0">
                <a:latin typeface="Nirmala UI" panose="020B0502040204020203" pitchFamily="34" charset="0"/>
                <a:ea typeface="Verdana" panose="020B0604030504040204" pitchFamily="34" charset="0"/>
                <a:cs typeface="Nirmala UI" panose="020B0502040204020203" pitchFamily="34" charset="0"/>
              </a:rPr>
              <a:t>2020 </a:t>
            </a:r>
            <a:r>
              <a:rPr lang="id-ID" sz="1400" dirty="0">
                <a:latin typeface="Nirmala UI" panose="020B0502040204020203" pitchFamily="34" charset="0"/>
                <a:ea typeface="Verdana" panose="020B0604030504040204" pitchFamily="34" charset="0"/>
                <a:cs typeface="Nirmala UI" panose="020B0502040204020203" pitchFamily="34" charset="0"/>
              </a:rPr>
              <a:t>Tentang Pe</a:t>
            </a:r>
            <a:r>
              <a:rPr lang="en-US" sz="1400" dirty="0" err="1">
                <a:latin typeface="Nirmala UI" panose="020B0502040204020203" pitchFamily="34" charset="0"/>
                <a:ea typeface="Verdana" panose="020B0604030504040204" pitchFamily="34" charset="0"/>
                <a:cs typeface="Nirmala UI" panose="020B0502040204020203" pitchFamily="34" charset="0"/>
              </a:rPr>
              <a:t>tunjuk</a:t>
            </a:r>
            <a:r>
              <a:rPr lang="en-US" sz="1400" dirty="0">
                <a:latin typeface="Nirmala UI" panose="020B0502040204020203" pitchFamily="34" charset="0"/>
                <a:ea typeface="Verdana" panose="020B0604030504040204" pitchFamily="34" charset="0"/>
                <a:cs typeface="Nirmala UI" panose="020B0502040204020203" pitchFamily="34" charset="0"/>
              </a:rPr>
              <a:t> </a:t>
            </a:r>
            <a:r>
              <a:rPr lang="en-US" sz="1400" dirty="0" err="1">
                <a:latin typeface="Nirmala UI" panose="020B0502040204020203" pitchFamily="34" charset="0"/>
                <a:ea typeface="Verdana" panose="020B0604030504040204" pitchFamily="34" charset="0"/>
                <a:cs typeface="Nirmala UI" panose="020B0502040204020203" pitchFamily="34" charset="0"/>
              </a:rPr>
              <a:t>Teknins</a:t>
            </a:r>
            <a:r>
              <a:rPr lang="en-US" sz="1400" dirty="0">
                <a:latin typeface="Nirmala UI" panose="020B0502040204020203" pitchFamily="34" charset="0"/>
                <a:ea typeface="Verdana" panose="020B0604030504040204" pitchFamily="34" charset="0"/>
                <a:cs typeface="Nirmala UI" panose="020B0502040204020203" pitchFamily="34" charset="0"/>
              </a:rPr>
              <a:t> </a:t>
            </a:r>
            <a:r>
              <a:rPr lang="en-US" sz="1400" dirty="0" err="1">
                <a:latin typeface="Nirmala UI" panose="020B0502040204020203" pitchFamily="34" charset="0"/>
                <a:ea typeface="Verdana" panose="020B0604030504040204" pitchFamily="34" charset="0"/>
                <a:cs typeface="Nirmala UI" panose="020B0502040204020203" pitchFamily="34" charset="0"/>
              </a:rPr>
              <a:t>Penjaminan</a:t>
            </a:r>
            <a:r>
              <a:rPr lang="en-US" sz="1400" dirty="0">
                <a:latin typeface="Nirmala UI" panose="020B0502040204020203" pitchFamily="34" charset="0"/>
                <a:ea typeface="Verdana" panose="020B0604030504040204" pitchFamily="34" charset="0"/>
                <a:cs typeface="Nirmala UI" panose="020B0502040204020203" pitchFamily="34" charset="0"/>
              </a:rPr>
              <a:t> </a:t>
            </a:r>
            <a:r>
              <a:rPr lang="en-US" sz="1400" dirty="0" err="1">
                <a:latin typeface="Nirmala UI" panose="020B0502040204020203" pitchFamily="34" charset="0"/>
                <a:ea typeface="Verdana" panose="020B0604030504040204" pitchFamily="34" charset="0"/>
                <a:cs typeface="Nirmala UI" panose="020B0502040204020203" pitchFamily="34" charset="0"/>
              </a:rPr>
              <a:t>Pelayanan</a:t>
            </a:r>
            <a:r>
              <a:rPr lang="en-US" sz="1400" dirty="0">
                <a:latin typeface="Nirmala UI" panose="020B0502040204020203" pitchFamily="34" charset="0"/>
                <a:ea typeface="Verdana" panose="020B0604030504040204" pitchFamily="34" charset="0"/>
                <a:cs typeface="Nirmala UI" panose="020B0502040204020203" pitchFamily="34" charset="0"/>
              </a:rPr>
              <a:t> Kesehatan </a:t>
            </a:r>
            <a:r>
              <a:rPr lang="en-US" sz="1400" dirty="0" err="1">
                <a:latin typeface="Nirmala UI" panose="020B0502040204020203" pitchFamily="34" charset="0"/>
                <a:ea typeface="Verdana" panose="020B0604030504040204" pitchFamily="34" charset="0"/>
                <a:cs typeface="Nirmala UI" panose="020B0502040204020203" pitchFamily="34" charset="0"/>
              </a:rPr>
              <a:t>dengan</a:t>
            </a:r>
            <a:r>
              <a:rPr lang="en-US" sz="1400" dirty="0">
                <a:latin typeface="Nirmala UI" panose="020B0502040204020203" pitchFamily="34" charset="0"/>
                <a:ea typeface="Verdana" panose="020B0604030504040204" pitchFamily="34" charset="0"/>
                <a:cs typeface="Nirmala UI" panose="020B0502040204020203" pitchFamily="34" charset="0"/>
              </a:rPr>
              <a:t> AKT </a:t>
            </a:r>
            <a:r>
              <a:rPr lang="en-US" sz="1400" dirty="0" err="1">
                <a:latin typeface="Nirmala UI" panose="020B0502040204020203" pitchFamily="34" charset="0"/>
                <a:ea typeface="Verdana" panose="020B0604030504040204" pitchFamily="34" charset="0"/>
                <a:cs typeface="Nirmala UI" panose="020B0502040204020203" pitchFamily="34" charset="0"/>
              </a:rPr>
              <a:t>dalam</a:t>
            </a:r>
            <a:r>
              <a:rPr lang="en-US" sz="1400" dirty="0">
                <a:latin typeface="Nirmala UI" panose="020B0502040204020203" pitchFamily="34" charset="0"/>
                <a:ea typeface="Verdana" panose="020B0604030504040204" pitchFamily="34" charset="0"/>
                <a:cs typeface="Nirmala UI" panose="020B0502040204020203" pitchFamily="34" charset="0"/>
              </a:rPr>
              <a:t> Program </a:t>
            </a:r>
            <a:r>
              <a:rPr lang="en-US" sz="1400" dirty="0" err="1">
                <a:latin typeface="Nirmala UI" panose="020B0502040204020203" pitchFamily="34" charset="0"/>
                <a:ea typeface="Verdana" panose="020B0604030504040204" pitchFamily="34" charset="0"/>
                <a:cs typeface="Nirmala UI" panose="020B0502040204020203" pitchFamily="34" charset="0"/>
              </a:rPr>
              <a:t>Jaminan</a:t>
            </a:r>
            <a:r>
              <a:rPr lang="en-US" sz="1400" dirty="0">
                <a:latin typeface="Nirmala UI" panose="020B0502040204020203" pitchFamily="34" charset="0"/>
                <a:ea typeface="Verdana" panose="020B0604030504040204" pitchFamily="34" charset="0"/>
                <a:cs typeface="Nirmala UI" panose="020B0502040204020203" pitchFamily="34" charset="0"/>
              </a:rPr>
              <a:t> Kesehatan</a:t>
            </a:r>
            <a:endParaRPr lang="id-ID" sz="1400" dirty="0">
              <a:latin typeface="Nirmala UI" panose="020B0502040204020203" pitchFamily="34" charset="0"/>
              <a:ea typeface="Verdana" panose="020B0604030504040204" pitchFamily="34" charset="0"/>
              <a:cs typeface="Nirmala UI" panose="020B0502040204020203" pitchFamily="34" charset="0"/>
            </a:endParaRPr>
          </a:p>
        </p:txBody>
      </p:sp>
      <p:sp>
        <p:nvSpPr>
          <p:cNvPr id="21" name="TextBox 20">
            <a:extLst>
              <a:ext uri="{FF2B5EF4-FFF2-40B4-BE49-F238E27FC236}">
                <a16:creationId xmlns:a16="http://schemas.microsoft.com/office/drawing/2014/main" id="{CAB7CACA-6CF3-4DE2-8F7F-A4B5DE7197CF}"/>
              </a:ext>
            </a:extLst>
          </p:cNvPr>
          <p:cNvSpPr txBox="1"/>
          <p:nvPr/>
        </p:nvSpPr>
        <p:spPr>
          <a:xfrm>
            <a:off x="9047026" y="2830336"/>
            <a:ext cx="2902413" cy="3046988"/>
          </a:xfrm>
          <a:prstGeom prst="rect">
            <a:avLst/>
          </a:prstGeom>
          <a:solidFill>
            <a:schemeClr val="accent4">
              <a:lumMod val="20000"/>
              <a:lumOff val="80000"/>
            </a:schemeClr>
          </a:solidFill>
        </p:spPr>
        <p:txBody>
          <a:bodyPr wrap="square">
            <a:spAutoFit/>
          </a:bodyPr>
          <a:lstStyle/>
          <a:p>
            <a:pPr>
              <a:defRPr/>
            </a:pPr>
            <a:r>
              <a:rPr lang="id-ID" sz="1600" b="1" dirty="0">
                <a:latin typeface="+mj-lt"/>
                <a:ea typeface="Verdana" panose="020B0604030504040204" pitchFamily="34" charset="0"/>
                <a:cs typeface="Kartika" panose="02020503030404060203" pitchFamily="18" charset="0"/>
              </a:rPr>
              <a:t>Ketentuan :</a:t>
            </a:r>
          </a:p>
          <a:p>
            <a:pPr marL="228600" indent="-228600">
              <a:buFontTx/>
              <a:buAutoNum type="arabicPeriod"/>
              <a:defRPr/>
            </a:pPr>
            <a:r>
              <a:rPr lang="en-US" sz="1600" dirty="0">
                <a:latin typeface="+mj-lt"/>
                <a:ea typeface="Verdana" panose="020B0604030504040204" pitchFamily="34" charset="0"/>
                <a:cs typeface="Kartika" panose="02020503030404060203" pitchFamily="18" charset="0"/>
              </a:rPr>
              <a:t>BPJS</a:t>
            </a:r>
            <a:r>
              <a:rPr lang="id-ID" sz="1600" dirty="0">
                <a:latin typeface="+mj-lt"/>
                <a:ea typeface="Verdana" panose="020B0604030504040204" pitchFamily="34" charset="0"/>
                <a:cs typeface="Kartika" panose="02020503030404060203" pitchFamily="18" charset="0"/>
              </a:rPr>
              <a:t> sebagai </a:t>
            </a:r>
            <a:r>
              <a:rPr lang="en-US" sz="1600" b="1" dirty="0" err="1">
                <a:latin typeface="+mj-lt"/>
                <a:ea typeface="Verdana" panose="020B0604030504040204" pitchFamily="34" charset="0"/>
                <a:cs typeface="Kartika" panose="02020503030404060203" pitchFamily="18" charset="0"/>
              </a:rPr>
              <a:t>Penjamin</a:t>
            </a:r>
            <a:r>
              <a:rPr lang="en-US" sz="1600" dirty="0">
                <a:latin typeface="+mj-lt"/>
                <a:ea typeface="Verdana" panose="020B0604030504040204" pitchFamily="34" charset="0"/>
                <a:cs typeface="Kartika" panose="02020503030404060203" pitchFamily="18" charset="0"/>
              </a:rPr>
              <a:t> dan </a:t>
            </a:r>
            <a:r>
              <a:rPr lang="en-US" sz="1600" b="1" dirty="0" err="1">
                <a:latin typeface="+mj-lt"/>
                <a:ea typeface="Verdana" panose="020B0604030504040204" pitchFamily="34" charset="0"/>
                <a:cs typeface="Kartika" panose="02020503030404060203" pitchFamily="18" charset="0"/>
              </a:rPr>
              <a:t>Pembayar</a:t>
            </a:r>
            <a:r>
              <a:rPr lang="en-US" sz="1600" dirty="0">
                <a:latin typeface="+mj-lt"/>
                <a:ea typeface="Verdana" panose="020B0604030504040204" pitchFamily="34" charset="0"/>
                <a:cs typeface="Kartika" panose="02020503030404060203" pitchFamily="18" charset="0"/>
              </a:rPr>
              <a:t> </a:t>
            </a:r>
            <a:r>
              <a:rPr lang="en-US" sz="1600" dirty="0" err="1">
                <a:latin typeface="+mj-lt"/>
                <a:ea typeface="Verdana" panose="020B0604030504040204" pitchFamily="34" charset="0"/>
                <a:cs typeface="Kartika" panose="02020503030404060203" pitchFamily="18" charset="0"/>
              </a:rPr>
              <a:t>Pertama</a:t>
            </a:r>
            <a:endParaRPr lang="en-US" sz="1600" dirty="0">
              <a:latin typeface="+mj-lt"/>
              <a:ea typeface="Verdana" panose="020B0604030504040204" pitchFamily="34" charset="0"/>
              <a:cs typeface="Kartika" panose="02020503030404060203" pitchFamily="18" charset="0"/>
            </a:endParaRPr>
          </a:p>
          <a:p>
            <a:pPr marL="228600" indent="-228600">
              <a:buFontTx/>
              <a:buAutoNum type="arabicPeriod"/>
              <a:defRPr/>
            </a:pPr>
            <a:r>
              <a:rPr lang="en-US" sz="1600" dirty="0" err="1">
                <a:latin typeface="+mj-lt"/>
                <a:ea typeface="Verdana" panose="020B0604030504040204" pitchFamily="34" charset="0"/>
                <a:cs typeface="Kartika" panose="02020503030404060203" pitchFamily="18" charset="0"/>
              </a:rPr>
              <a:t>Wajib</a:t>
            </a:r>
            <a:r>
              <a:rPr lang="en-US" sz="1600" dirty="0">
                <a:latin typeface="+mj-lt"/>
                <a:ea typeface="Verdana" panose="020B0604030504040204" pitchFamily="34" charset="0"/>
                <a:cs typeface="Kartika" panose="02020503030404060203" pitchFamily="18" charset="0"/>
              </a:rPr>
              <a:t> </a:t>
            </a:r>
            <a:r>
              <a:rPr lang="en-US" sz="1600" dirty="0" err="1">
                <a:latin typeface="+mj-lt"/>
                <a:ea typeface="Verdana" panose="020B0604030504040204" pitchFamily="34" charset="0"/>
                <a:cs typeface="Kartika" panose="02020503030404060203" pitchFamily="18" charset="0"/>
              </a:rPr>
              <a:t>adanya</a:t>
            </a:r>
            <a:r>
              <a:rPr lang="en-US" sz="1600" dirty="0">
                <a:latin typeface="+mj-lt"/>
                <a:ea typeface="Verdana" panose="020B0604030504040204" pitchFamily="34" charset="0"/>
                <a:cs typeface="Kartika" panose="02020503030404060203" pitchFamily="18" charset="0"/>
              </a:rPr>
              <a:t> </a:t>
            </a:r>
            <a:r>
              <a:rPr lang="en-US" sz="1600" b="1" dirty="0">
                <a:latin typeface="+mj-lt"/>
                <a:ea typeface="Verdana" panose="020B0604030504040204" pitchFamily="34" charset="0"/>
                <a:cs typeface="Kartika" panose="02020503030404060203" pitchFamily="18" charset="0"/>
              </a:rPr>
              <a:t>naik </a:t>
            </a:r>
            <a:r>
              <a:rPr lang="en-US" sz="1600" b="1" dirty="0" err="1">
                <a:latin typeface="+mj-lt"/>
                <a:ea typeface="Verdana" panose="020B0604030504040204" pitchFamily="34" charset="0"/>
                <a:cs typeface="Kartika" panose="02020503030404060203" pitchFamily="18" charset="0"/>
              </a:rPr>
              <a:t>kelas</a:t>
            </a:r>
            <a:r>
              <a:rPr lang="en-US" sz="1600" b="1" dirty="0">
                <a:latin typeface="+mj-lt"/>
                <a:ea typeface="Verdana" panose="020B0604030504040204" pitchFamily="34" charset="0"/>
                <a:cs typeface="Kartika" panose="02020503030404060203" pitchFamily="18" charset="0"/>
              </a:rPr>
              <a:t> </a:t>
            </a:r>
            <a:r>
              <a:rPr lang="en-US" sz="1600" dirty="0">
                <a:latin typeface="+mj-lt"/>
                <a:ea typeface="Verdana" panose="020B0604030504040204" pitchFamily="34" charset="0"/>
                <a:cs typeface="Kartika" panose="02020503030404060203" pitchFamily="18" charset="0"/>
              </a:rPr>
              <a:t>(RI / </a:t>
            </a:r>
            <a:r>
              <a:rPr lang="en-US" sz="1600" dirty="0" err="1">
                <a:latin typeface="+mj-lt"/>
                <a:ea typeface="Verdana" panose="020B0604030504040204" pitchFamily="34" charset="0"/>
                <a:cs typeface="Kartika" panose="02020503030404060203" pitchFamily="18" charset="0"/>
              </a:rPr>
              <a:t>Poli</a:t>
            </a:r>
            <a:r>
              <a:rPr lang="en-US" sz="1600" dirty="0">
                <a:latin typeface="+mj-lt"/>
                <a:ea typeface="Verdana" panose="020B0604030504040204" pitchFamily="34" charset="0"/>
                <a:cs typeface="Kartika" panose="02020503030404060203" pitchFamily="18" charset="0"/>
              </a:rPr>
              <a:t> </a:t>
            </a:r>
            <a:r>
              <a:rPr lang="en-US" sz="1600" dirty="0" err="1">
                <a:latin typeface="+mj-lt"/>
                <a:ea typeface="Verdana" panose="020B0604030504040204" pitchFamily="34" charset="0"/>
                <a:cs typeface="Kartika" panose="02020503030404060203" pitchFamily="18" charset="0"/>
              </a:rPr>
              <a:t>Eksekutif</a:t>
            </a:r>
            <a:r>
              <a:rPr lang="en-US" sz="1600" dirty="0">
                <a:latin typeface="+mj-lt"/>
                <a:ea typeface="Verdana" panose="020B0604030504040204" pitchFamily="34" charset="0"/>
                <a:cs typeface="Kartika" panose="02020503030404060203" pitchFamily="18" charset="0"/>
              </a:rPr>
              <a:t>)</a:t>
            </a:r>
          </a:p>
          <a:p>
            <a:pPr marL="228600" indent="-228600">
              <a:buFontTx/>
              <a:buAutoNum type="arabicPeriod"/>
              <a:defRPr/>
            </a:pPr>
            <a:r>
              <a:rPr lang="en-US" sz="1600" b="1" dirty="0">
                <a:latin typeface="+mj-lt"/>
                <a:ea typeface="Verdana" panose="020B0604030504040204" pitchFamily="34" charset="0"/>
                <a:cs typeface="Kartika" panose="02020503030404060203" pitchFamily="18" charset="0"/>
              </a:rPr>
              <a:t>Split Bills </a:t>
            </a:r>
            <a:r>
              <a:rPr lang="en-US" sz="1600" dirty="0">
                <a:latin typeface="+mj-lt"/>
                <a:ea typeface="Verdana" panose="020B0604030504040204" pitchFamily="34" charset="0"/>
                <a:cs typeface="Kartika" panose="02020503030404060203" pitchFamily="18" charset="0"/>
              </a:rPr>
              <a:t>(</a:t>
            </a:r>
            <a:r>
              <a:rPr lang="en-US" sz="1600" dirty="0" err="1">
                <a:latin typeface="+mj-lt"/>
                <a:ea typeface="Verdana" panose="020B0604030504040204" pitchFamily="34" charset="0"/>
                <a:cs typeface="Kartika" panose="02020503030404060203" pitchFamily="18" charset="0"/>
              </a:rPr>
              <a:t>Tagihan</a:t>
            </a:r>
            <a:r>
              <a:rPr lang="en-US" sz="1600" dirty="0">
                <a:latin typeface="+mj-lt"/>
                <a:ea typeface="Verdana" panose="020B0604030504040204" pitchFamily="34" charset="0"/>
                <a:cs typeface="Kartika" panose="02020503030404060203" pitchFamily="18" charset="0"/>
              </a:rPr>
              <a:t> RS </a:t>
            </a:r>
            <a:r>
              <a:rPr lang="en-US" sz="1600" dirty="0" err="1">
                <a:latin typeface="+mj-lt"/>
                <a:ea typeface="Verdana" panose="020B0604030504040204" pitchFamily="34" charset="0"/>
                <a:cs typeface="Kartika" panose="02020503030404060203" pitchFamily="18" charset="0"/>
              </a:rPr>
              <a:t>langsung</a:t>
            </a:r>
            <a:r>
              <a:rPr lang="en-US" sz="1600" dirty="0">
                <a:latin typeface="+mj-lt"/>
                <a:ea typeface="Verdana" panose="020B0604030504040204" pitchFamily="34" charset="0"/>
                <a:cs typeface="Kartika" panose="02020503030404060203" pitchFamily="18" charset="0"/>
              </a:rPr>
              <a:t> </a:t>
            </a:r>
            <a:r>
              <a:rPr lang="en-US" sz="1600" dirty="0" err="1">
                <a:latin typeface="+mj-lt"/>
                <a:ea typeface="Verdana" panose="020B0604030504040204" pitchFamily="34" charset="0"/>
                <a:cs typeface="Kartika" panose="02020503030404060203" pitchFamily="18" charset="0"/>
              </a:rPr>
              <a:t>ke</a:t>
            </a:r>
            <a:r>
              <a:rPr lang="en-US" sz="1600" dirty="0">
                <a:latin typeface="+mj-lt"/>
                <a:ea typeface="Verdana" panose="020B0604030504040204" pitchFamily="34" charset="0"/>
                <a:cs typeface="Kartika" panose="02020503030404060203" pitchFamily="18" charset="0"/>
              </a:rPr>
              <a:t> </a:t>
            </a:r>
            <a:r>
              <a:rPr lang="en-US" sz="1600" dirty="0" err="1">
                <a:latin typeface="+mj-lt"/>
                <a:ea typeface="Verdana" panose="020B0604030504040204" pitchFamily="34" charset="0"/>
                <a:cs typeface="Kartika" panose="02020503030404060203" pitchFamily="18" charset="0"/>
              </a:rPr>
              <a:t>Peserta</a:t>
            </a:r>
            <a:r>
              <a:rPr lang="en-US" sz="1600" dirty="0">
                <a:latin typeface="+mj-lt"/>
                <a:ea typeface="Verdana" panose="020B0604030504040204" pitchFamily="34" charset="0"/>
                <a:cs typeface="Kartika" panose="02020503030404060203" pitchFamily="18" charset="0"/>
              </a:rPr>
              <a:t>/ </a:t>
            </a:r>
            <a:r>
              <a:rPr lang="en-US" sz="1600" dirty="0" err="1">
                <a:latin typeface="+mj-lt"/>
                <a:ea typeface="Verdana" panose="020B0604030504040204" pitchFamily="34" charset="0"/>
                <a:cs typeface="Kartika" panose="02020503030404060203" pitchFamily="18" charset="0"/>
              </a:rPr>
              <a:t>Pemberi</a:t>
            </a:r>
            <a:r>
              <a:rPr lang="en-US" sz="1600" dirty="0">
                <a:latin typeface="+mj-lt"/>
                <a:ea typeface="Verdana" panose="020B0604030504040204" pitchFamily="34" charset="0"/>
                <a:cs typeface="Kartika" panose="02020503030404060203" pitchFamily="18" charset="0"/>
              </a:rPr>
              <a:t> </a:t>
            </a:r>
            <a:r>
              <a:rPr lang="en-US" sz="1600" dirty="0" err="1">
                <a:latin typeface="+mj-lt"/>
                <a:ea typeface="Verdana" panose="020B0604030504040204" pitchFamily="34" charset="0"/>
                <a:cs typeface="Kartika" panose="02020503030404060203" pitchFamily="18" charset="0"/>
              </a:rPr>
              <a:t>Kerja</a:t>
            </a:r>
            <a:r>
              <a:rPr lang="en-US" sz="1600" dirty="0">
                <a:latin typeface="+mj-lt"/>
                <a:ea typeface="Verdana" panose="020B0604030504040204" pitchFamily="34" charset="0"/>
                <a:cs typeface="Kartika" panose="02020503030404060203" pitchFamily="18" charset="0"/>
              </a:rPr>
              <a:t>/AKT</a:t>
            </a:r>
          </a:p>
          <a:p>
            <a:pPr marL="228600" indent="-228600">
              <a:buFontTx/>
              <a:buAutoNum type="arabicPeriod"/>
              <a:defRPr/>
            </a:pPr>
            <a:r>
              <a:rPr lang="en-US" sz="1600" b="1" dirty="0">
                <a:latin typeface="+mj-lt"/>
                <a:ea typeface="Verdana" panose="020B0604030504040204" pitchFamily="34" charset="0"/>
                <a:cs typeface="Kartika" panose="02020503030404060203" pitchFamily="18" charset="0"/>
              </a:rPr>
              <a:t>Alur </a:t>
            </a:r>
            <a:r>
              <a:rPr lang="en-US" sz="1600" b="1" dirty="0" err="1">
                <a:latin typeface="+mj-lt"/>
                <a:ea typeface="Verdana" panose="020B0604030504040204" pitchFamily="34" charset="0"/>
                <a:cs typeface="Kartika" panose="02020503030404060203" pitchFamily="18" charset="0"/>
              </a:rPr>
              <a:t>Rujukan</a:t>
            </a:r>
            <a:r>
              <a:rPr lang="en-US" sz="1600" b="1" dirty="0">
                <a:latin typeface="+mj-lt"/>
                <a:ea typeface="Verdana" panose="020B0604030504040204" pitchFamily="34" charset="0"/>
                <a:cs typeface="Kartika" panose="02020503030404060203" pitchFamily="18" charset="0"/>
              </a:rPr>
              <a:t> </a:t>
            </a:r>
            <a:r>
              <a:rPr lang="en-US" sz="1600" dirty="0">
                <a:latin typeface="+mj-lt"/>
                <a:ea typeface="Verdana" panose="020B0604030504040204" pitchFamily="34" charset="0"/>
                <a:cs typeface="Kartika" panose="02020503030404060203" pitchFamily="18" charset="0"/>
              </a:rPr>
              <a:t>FKTP Kerjasama BPJS Kesehatan</a:t>
            </a:r>
          </a:p>
          <a:p>
            <a:pPr marL="228600" indent="-228600">
              <a:buFontTx/>
              <a:buAutoNum type="arabicPeriod"/>
              <a:defRPr/>
            </a:pPr>
            <a:r>
              <a:rPr lang="en-US" sz="1600" b="1" dirty="0" err="1">
                <a:latin typeface="+mj-lt"/>
                <a:ea typeface="Verdana" panose="020B0604030504040204" pitchFamily="34" charset="0"/>
                <a:cs typeface="Kartika" panose="02020503030404060203" pitchFamily="18" charset="0"/>
              </a:rPr>
              <a:t>Tidak</a:t>
            </a:r>
            <a:r>
              <a:rPr lang="en-US" sz="1600" b="1" dirty="0">
                <a:latin typeface="+mj-lt"/>
                <a:ea typeface="Verdana" panose="020B0604030504040204" pitchFamily="34" charset="0"/>
                <a:cs typeface="Kartika" panose="02020503030404060203" pitchFamily="18" charset="0"/>
              </a:rPr>
              <a:t> </a:t>
            </a:r>
            <a:r>
              <a:rPr lang="en-US" sz="1600" b="1" dirty="0" err="1">
                <a:latin typeface="+mj-lt"/>
                <a:ea typeface="Verdana" panose="020B0604030504040204" pitchFamily="34" charset="0"/>
                <a:cs typeface="Kartika" panose="02020503030404060203" pitchFamily="18" charset="0"/>
              </a:rPr>
              <a:t>ada</a:t>
            </a:r>
            <a:r>
              <a:rPr lang="en-US" sz="1600" b="1" dirty="0">
                <a:latin typeface="+mj-lt"/>
                <a:ea typeface="Verdana" panose="020B0604030504040204" pitchFamily="34" charset="0"/>
                <a:cs typeface="Kartika" panose="02020503030404060203" pitchFamily="18" charset="0"/>
              </a:rPr>
              <a:t> Kerjasama </a:t>
            </a:r>
            <a:r>
              <a:rPr lang="en-US" sz="1600" dirty="0" err="1">
                <a:latin typeface="+mj-lt"/>
                <a:ea typeface="Verdana" panose="020B0604030504040204" pitchFamily="34" charset="0"/>
                <a:cs typeface="Kartika" panose="02020503030404060203" pitchFamily="18" charset="0"/>
              </a:rPr>
              <a:t>antara</a:t>
            </a:r>
            <a:r>
              <a:rPr lang="en-US" sz="1600" dirty="0">
                <a:latin typeface="+mj-lt"/>
                <a:ea typeface="Verdana" panose="020B0604030504040204" pitchFamily="34" charset="0"/>
                <a:cs typeface="Kartika" panose="02020503030404060203" pitchFamily="18" charset="0"/>
              </a:rPr>
              <a:t> BPJS Kesehatan dan AKT </a:t>
            </a:r>
            <a:endParaRPr lang="id-ID" sz="1600" dirty="0">
              <a:latin typeface="+mj-lt"/>
              <a:ea typeface="Verdana" panose="020B0604030504040204" pitchFamily="34" charset="0"/>
              <a:cs typeface="Kartika" panose="02020503030404060203" pitchFamily="18" charset="0"/>
            </a:endParaRPr>
          </a:p>
          <a:p>
            <a:pPr>
              <a:defRPr/>
            </a:pPr>
            <a:endParaRPr lang="en-US" sz="1600" dirty="0">
              <a:latin typeface="+mj-lt"/>
              <a:ea typeface="Verdana" panose="020B0604030504040204" pitchFamily="34" charset="0"/>
              <a:cs typeface="Kartika" panose="02020503030404060203" pitchFamily="18" charset="0"/>
            </a:endParaRPr>
          </a:p>
        </p:txBody>
      </p:sp>
      <p:sp>
        <p:nvSpPr>
          <p:cNvPr id="2" name="Slide Number Placeholder 1"/>
          <p:cNvSpPr>
            <a:spLocks noGrp="1"/>
          </p:cNvSpPr>
          <p:nvPr>
            <p:ph type="sldNum" sz="quarter" idx="7"/>
          </p:nvPr>
        </p:nvSpPr>
        <p:spPr/>
        <p:txBody>
          <a:bodyPr/>
          <a:lstStyle/>
          <a:p>
            <a:pPr marL="38100">
              <a:lnSpc>
                <a:spcPts val="2005"/>
              </a:lnSpc>
            </a:pPr>
            <a:fld id="{81D60167-4931-47E6-BA6A-407CBD079E47}" type="slidenum">
              <a:rPr lang="en-ID" smtClean="0"/>
              <a:pPr marL="38100">
                <a:lnSpc>
                  <a:spcPts val="2005"/>
                </a:lnSpc>
              </a:pPr>
              <a:t>24</a:t>
            </a:fld>
            <a:endParaRPr lang="en-ID" dirty="0"/>
          </a:p>
        </p:txBody>
      </p:sp>
    </p:spTree>
    <p:extLst>
      <p:ext uri="{BB962C8B-B14F-4D97-AF65-F5344CB8AC3E}">
        <p14:creationId xmlns:p14="http://schemas.microsoft.com/office/powerpoint/2010/main" val="1129328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381000" y="1905000"/>
            <a:ext cx="10956290" cy="3961341"/>
          </a:xfrm>
          <a:prstGeom prst="rect">
            <a:avLst/>
          </a:prstGeom>
        </p:spPr>
        <p:txBody>
          <a:bodyPr vert="horz" wrap="square" lIns="0" tIns="13970" rIns="0" bIns="0" rtlCol="0">
            <a:spAutoFit/>
          </a:bodyPr>
          <a:lstStyle/>
          <a:p>
            <a:pPr marL="12700" marR="5080" algn="just">
              <a:lnSpc>
                <a:spcPct val="99500"/>
              </a:lnSpc>
              <a:spcBef>
                <a:spcPts val="110"/>
              </a:spcBef>
            </a:pPr>
            <a:r>
              <a:rPr sz="1800" b="1" spc="-5" dirty="0">
                <a:solidFill>
                  <a:srgbClr val="2D2B20"/>
                </a:solidFill>
                <a:latin typeface="Arial"/>
                <a:cs typeface="Arial"/>
              </a:rPr>
              <a:t>DEFINISI </a:t>
            </a:r>
            <a:r>
              <a:rPr sz="1800" b="1" dirty="0">
                <a:solidFill>
                  <a:srgbClr val="2D2B20"/>
                </a:solidFill>
                <a:latin typeface="Arial"/>
                <a:cs typeface="Arial"/>
              </a:rPr>
              <a:t>: Koordinasi </a:t>
            </a:r>
            <a:r>
              <a:rPr sz="1800" b="1" spc="-5" dirty="0">
                <a:solidFill>
                  <a:srgbClr val="2D2B20"/>
                </a:solidFill>
                <a:latin typeface="Arial"/>
                <a:cs typeface="Arial"/>
              </a:rPr>
              <a:t>manfaat </a:t>
            </a:r>
            <a:r>
              <a:rPr sz="1800" b="1" dirty="0">
                <a:solidFill>
                  <a:srgbClr val="2D2B20"/>
                </a:solidFill>
                <a:latin typeface="Arial"/>
                <a:cs typeface="Arial"/>
              </a:rPr>
              <a:t>atau </a:t>
            </a:r>
            <a:r>
              <a:rPr sz="1800" b="1" spc="-5" dirty="0">
                <a:solidFill>
                  <a:srgbClr val="2D2B20"/>
                </a:solidFill>
                <a:latin typeface="Arial"/>
                <a:cs typeface="Arial"/>
              </a:rPr>
              <a:t>Coordination </a:t>
            </a:r>
            <a:r>
              <a:rPr sz="1800" b="1" dirty="0">
                <a:solidFill>
                  <a:srgbClr val="2D2B20"/>
                </a:solidFill>
                <a:latin typeface="Arial"/>
                <a:cs typeface="Arial"/>
              </a:rPr>
              <a:t>of </a:t>
            </a:r>
            <a:r>
              <a:rPr sz="1800" b="1" spc="-5" dirty="0">
                <a:solidFill>
                  <a:srgbClr val="2D2B20"/>
                </a:solidFill>
                <a:latin typeface="Arial"/>
                <a:cs typeface="Arial"/>
              </a:rPr>
              <a:t>Benefit (COB) </a:t>
            </a:r>
            <a:r>
              <a:rPr sz="1800" b="1" dirty="0">
                <a:solidFill>
                  <a:srgbClr val="2D2B20"/>
                </a:solidFill>
                <a:latin typeface="Arial"/>
                <a:cs typeface="Arial"/>
              </a:rPr>
              <a:t>adalah </a:t>
            </a:r>
            <a:r>
              <a:rPr sz="1800" spc="-10" dirty="0">
                <a:latin typeface="Carlito"/>
                <a:cs typeface="Carlito"/>
              </a:rPr>
              <a:t>suatu proses </a:t>
            </a:r>
            <a:r>
              <a:rPr sz="1800" spc="-5" dirty="0">
                <a:latin typeface="Carlito"/>
                <a:cs typeface="Carlito"/>
              </a:rPr>
              <a:t>di </a:t>
            </a:r>
            <a:r>
              <a:rPr sz="1800" dirty="0">
                <a:latin typeface="Carlito"/>
                <a:cs typeface="Carlito"/>
              </a:rPr>
              <a:t>mana dua </a:t>
            </a:r>
            <a:r>
              <a:rPr sz="1800" spc="-10" dirty="0">
                <a:latin typeface="Carlito"/>
                <a:cs typeface="Carlito"/>
              </a:rPr>
              <a:t>atau  </a:t>
            </a:r>
            <a:r>
              <a:rPr sz="1800" spc="-5" dirty="0">
                <a:latin typeface="Carlito"/>
                <a:cs typeface="Carlito"/>
              </a:rPr>
              <a:t>lebih </a:t>
            </a:r>
            <a:r>
              <a:rPr sz="1800" dirty="0">
                <a:latin typeface="Carlito"/>
                <a:cs typeface="Carlito"/>
              </a:rPr>
              <a:t>penanggung menanggung </a:t>
            </a:r>
            <a:r>
              <a:rPr sz="1800" spc="-15" dirty="0">
                <a:latin typeface="Carlito"/>
                <a:cs typeface="Carlito"/>
              </a:rPr>
              <a:t>orang </a:t>
            </a:r>
            <a:r>
              <a:rPr sz="1800" spc="-5" dirty="0">
                <a:latin typeface="Carlito"/>
                <a:cs typeface="Carlito"/>
              </a:rPr>
              <a:t>yang sama terhadap </a:t>
            </a:r>
            <a:r>
              <a:rPr sz="1800" spc="-10" dirty="0">
                <a:latin typeface="Carlito"/>
                <a:cs typeface="Carlito"/>
              </a:rPr>
              <a:t>manfaat asuransi </a:t>
            </a:r>
            <a:r>
              <a:rPr sz="1800" spc="-15" dirty="0">
                <a:latin typeface="Carlito"/>
                <a:cs typeface="Carlito"/>
              </a:rPr>
              <a:t>kesehatan </a:t>
            </a:r>
            <a:r>
              <a:rPr sz="1800" spc="-5" dirty="0">
                <a:latin typeface="Carlito"/>
                <a:cs typeface="Carlito"/>
              </a:rPr>
              <a:t>yang </a:t>
            </a:r>
            <a:r>
              <a:rPr sz="1800" dirty="0">
                <a:latin typeface="Carlito"/>
                <a:cs typeface="Carlito"/>
              </a:rPr>
              <a:t>sama, </a:t>
            </a:r>
            <a:r>
              <a:rPr sz="1800" spc="-10" dirty="0">
                <a:latin typeface="Carlito"/>
                <a:cs typeface="Carlito"/>
              </a:rPr>
              <a:t>untuk membatasi  </a:t>
            </a:r>
            <a:r>
              <a:rPr sz="1800" spc="-15" dirty="0">
                <a:latin typeface="Carlito"/>
                <a:cs typeface="Carlito"/>
              </a:rPr>
              <a:t>total </a:t>
            </a:r>
            <a:r>
              <a:rPr sz="1800" spc="-10" dirty="0">
                <a:latin typeface="Carlito"/>
                <a:cs typeface="Carlito"/>
              </a:rPr>
              <a:t>manfaat </a:t>
            </a:r>
            <a:r>
              <a:rPr sz="1800" spc="-5" dirty="0">
                <a:latin typeface="Carlito"/>
                <a:cs typeface="Carlito"/>
              </a:rPr>
              <a:t>dalam jumlah </a:t>
            </a:r>
            <a:r>
              <a:rPr sz="1800" spc="-15" dirty="0">
                <a:latin typeface="Carlito"/>
                <a:cs typeface="Carlito"/>
              </a:rPr>
              <a:t>tertentu </a:t>
            </a:r>
            <a:r>
              <a:rPr sz="1800" spc="-10" dirty="0">
                <a:latin typeface="Carlito"/>
                <a:cs typeface="Carlito"/>
              </a:rPr>
              <a:t>yang </a:t>
            </a:r>
            <a:r>
              <a:rPr sz="1800" spc="-5" dirty="0">
                <a:latin typeface="Carlito"/>
                <a:cs typeface="Carlito"/>
              </a:rPr>
              <a:t>tidak </a:t>
            </a:r>
            <a:r>
              <a:rPr sz="1800" spc="-10" dirty="0">
                <a:latin typeface="Carlito"/>
                <a:cs typeface="Carlito"/>
              </a:rPr>
              <a:t>melebihi </a:t>
            </a:r>
            <a:r>
              <a:rPr sz="1800" spc="-5" dirty="0">
                <a:latin typeface="Carlito"/>
                <a:cs typeface="Carlito"/>
              </a:rPr>
              <a:t>jumlah </a:t>
            </a:r>
            <a:r>
              <a:rPr sz="1800" spc="-15" dirty="0">
                <a:latin typeface="Carlito"/>
                <a:cs typeface="Carlito"/>
              </a:rPr>
              <a:t>biaya </a:t>
            </a:r>
            <a:r>
              <a:rPr sz="1800" spc="-10" dirty="0">
                <a:latin typeface="Carlito"/>
                <a:cs typeface="Carlito"/>
              </a:rPr>
              <a:t>pelayanan </a:t>
            </a:r>
            <a:r>
              <a:rPr sz="1800" spc="-20" dirty="0">
                <a:latin typeface="Carlito"/>
                <a:cs typeface="Carlito"/>
              </a:rPr>
              <a:t>kesehatan</a:t>
            </a:r>
            <a:r>
              <a:rPr sz="1800" spc="70" dirty="0">
                <a:latin typeface="Carlito"/>
                <a:cs typeface="Carlito"/>
              </a:rPr>
              <a:t> </a:t>
            </a:r>
            <a:r>
              <a:rPr sz="1800" spc="-10" dirty="0">
                <a:latin typeface="Carlito"/>
                <a:cs typeface="Carlito"/>
              </a:rPr>
              <a:t>yang diperbolehkan</a:t>
            </a:r>
            <a:endParaRPr sz="1800" dirty="0">
              <a:latin typeface="Carlito"/>
              <a:cs typeface="Carlito"/>
            </a:endParaRPr>
          </a:p>
          <a:p>
            <a:pPr>
              <a:lnSpc>
                <a:spcPct val="100000"/>
              </a:lnSpc>
            </a:pPr>
            <a:endParaRPr sz="1800" dirty="0">
              <a:latin typeface="Carlito"/>
              <a:cs typeface="Carlito"/>
            </a:endParaRPr>
          </a:p>
          <a:p>
            <a:pPr>
              <a:lnSpc>
                <a:spcPct val="100000"/>
              </a:lnSpc>
              <a:spcBef>
                <a:spcPts val="10"/>
              </a:spcBef>
            </a:pPr>
            <a:endParaRPr sz="1400" dirty="0">
              <a:latin typeface="Carlito"/>
              <a:cs typeface="Carlito"/>
            </a:endParaRPr>
          </a:p>
          <a:p>
            <a:pPr marL="12700">
              <a:lnSpc>
                <a:spcPct val="100000"/>
              </a:lnSpc>
            </a:pPr>
            <a:r>
              <a:rPr sz="1800" b="1" spc="-20" dirty="0">
                <a:solidFill>
                  <a:srgbClr val="2D2B20"/>
                </a:solidFill>
                <a:latin typeface="Arial"/>
                <a:cs typeface="Arial"/>
              </a:rPr>
              <a:t>PENTINGNYA</a:t>
            </a:r>
            <a:r>
              <a:rPr sz="1800" b="1" spc="-55" dirty="0">
                <a:solidFill>
                  <a:srgbClr val="2D2B20"/>
                </a:solidFill>
                <a:latin typeface="Arial"/>
                <a:cs typeface="Arial"/>
              </a:rPr>
              <a:t> </a:t>
            </a:r>
            <a:r>
              <a:rPr sz="1800" b="1" spc="-10" dirty="0">
                <a:solidFill>
                  <a:srgbClr val="2D2B20"/>
                </a:solidFill>
                <a:latin typeface="Arial"/>
                <a:cs typeface="Arial"/>
              </a:rPr>
              <a:t>COB</a:t>
            </a:r>
            <a:endParaRPr sz="1800" dirty="0">
              <a:latin typeface="Arial"/>
              <a:cs typeface="Arial"/>
            </a:endParaRPr>
          </a:p>
          <a:p>
            <a:pPr marL="12700">
              <a:lnSpc>
                <a:spcPts val="2135"/>
              </a:lnSpc>
            </a:pPr>
            <a:r>
              <a:rPr sz="1800" dirty="0">
                <a:solidFill>
                  <a:srgbClr val="2D2B20"/>
                </a:solidFill>
                <a:latin typeface="Arial"/>
                <a:cs typeface="Arial"/>
              </a:rPr>
              <a:t>(1) </a:t>
            </a:r>
            <a:r>
              <a:rPr sz="1800" spc="5" dirty="0">
                <a:solidFill>
                  <a:srgbClr val="2D2B20"/>
                </a:solidFill>
                <a:latin typeface="Arial"/>
                <a:cs typeface="Arial"/>
              </a:rPr>
              <a:t>Jika </a:t>
            </a:r>
            <a:r>
              <a:rPr sz="1800" dirty="0">
                <a:solidFill>
                  <a:srgbClr val="2D2B20"/>
                </a:solidFill>
                <a:latin typeface="Arial"/>
                <a:cs typeface="Arial"/>
              </a:rPr>
              <a:t>tidak ada </a:t>
            </a:r>
            <a:r>
              <a:rPr sz="1800" spc="-5" dirty="0">
                <a:solidFill>
                  <a:srgbClr val="2D2B20"/>
                </a:solidFill>
                <a:latin typeface="Arial"/>
                <a:cs typeface="Arial"/>
              </a:rPr>
              <a:t>COB, </a:t>
            </a:r>
            <a:r>
              <a:rPr sz="1800" dirty="0">
                <a:solidFill>
                  <a:srgbClr val="2D2B20"/>
                </a:solidFill>
                <a:latin typeface="Arial"/>
                <a:cs typeface="Arial"/>
              </a:rPr>
              <a:t>ada kemungkinan perusahaan asuransi kesehatan atau pesertanya</a:t>
            </a:r>
            <a:r>
              <a:rPr sz="1800" spc="-270" dirty="0">
                <a:solidFill>
                  <a:srgbClr val="2D2B20"/>
                </a:solidFill>
                <a:latin typeface="Arial"/>
                <a:cs typeface="Arial"/>
              </a:rPr>
              <a:t> </a:t>
            </a:r>
            <a:r>
              <a:rPr sz="1800" dirty="0">
                <a:solidFill>
                  <a:srgbClr val="2D2B20"/>
                </a:solidFill>
                <a:latin typeface="Arial"/>
                <a:cs typeface="Arial"/>
              </a:rPr>
              <a:t>membayar</a:t>
            </a:r>
            <a:endParaRPr sz="1800" dirty="0">
              <a:latin typeface="Arial"/>
              <a:cs typeface="Arial"/>
            </a:endParaRPr>
          </a:p>
          <a:p>
            <a:pPr marL="12700">
              <a:lnSpc>
                <a:spcPts val="2135"/>
              </a:lnSpc>
            </a:pPr>
            <a:r>
              <a:rPr sz="1800" spc="-5" dirty="0">
                <a:solidFill>
                  <a:srgbClr val="2D2B20"/>
                </a:solidFill>
                <a:latin typeface="Arial"/>
                <a:cs typeface="Arial"/>
              </a:rPr>
              <a:t>yang </a:t>
            </a:r>
            <a:r>
              <a:rPr sz="1800" dirty="0">
                <a:solidFill>
                  <a:srgbClr val="2D2B20"/>
                </a:solidFill>
                <a:latin typeface="Arial"/>
                <a:cs typeface="Arial"/>
              </a:rPr>
              <a:t>tidak perlu mereka </a:t>
            </a:r>
            <a:r>
              <a:rPr sz="1800" spc="-5" dirty="0">
                <a:solidFill>
                  <a:srgbClr val="2D2B20"/>
                </a:solidFill>
                <a:latin typeface="Arial"/>
                <a:cs typeface="Arial"/>
              </a:rPr>
              <a:t>bayar; </a:t>
            </a:r>
            <a:r>
              <a:rPr sz="1800" dirty="0">
                <a:solidFill>
                  <a:srgbClr val="2D2B20"/>
                </a:solidFill>
                <a:latin typeface="Arial"/>
                <a:cs typeface="Arial"/>
              </a:rPr>
              <a:t>(2) </a:t>
            </a:r>
            <a:r>
              <a:rPr sz="1800" spc="5" dirty="0">
                <a:solidFill>
                  <a:srgbClr val="2D2B20"/>
                </a:solidFill>
                <a:latin typeface="Arial"/>
                <a:cs typeface="Arial"/>
              </a:rPr>
              <a:t>Jika </a:t>
            </a:r>
            <a:r>
              <a:rPr sz="1800" dirty="0">
                <a:solidFill>
                  <a:srgbClr val="2D2B20"/>
                </a:solidFill>
                <a:latin typeface="Arial"/>
                <a:cs typeface="Arial"/>
              </a:rPr>
              <a:t>tidak ada </a:t>
            </a:r>
            <a:r>
              <a:rPr sz="1800" spc="-5" dirty="0">
                <a:solidFill>
                  <a:srgbClr val="2D2B20"/>
                </a:solidFill>
                <a:latin typeface="Arial"/>
                <a:cs typeface="Arial"/>
              </a:rPr>
              <a:t>COB, </a:t>
            </a:r>
            <a:r>
              <a:rPr sz="1800" dirty="0">
                <a:solidFill>
                  <a:srgbClr val="2D2B20"/>
                </a:solidFill>
                <a:latin typeface="Arial"/>
                <a:cs typeface="Arial"/>
              </a:rPr>
              <a:t>ada kemungkinan klaim tidak</a:t>
            </a:r>
            <a:r>
              <a:rPr sz="1800" spc="-270" dirty="0">
                <a:solidFill>
                  <a:srgbClr val="2D2B20"/>
                </a:solidFill>
                <a:latin typeface="Arial"/>
                <a:cs typeface="Arial"/>
              </a:rPr>
              <a:t> </a:t>
            </a:r>
            <a:r>
              <a:rPr sz="1800" spc="-5" dirty="0">
                <a:solidFill>
                  <a:srgbClr val="2D2B20"/>
                </a:solidFill>
                <a:latin typeface="Arial"/>
                <a:cs typeface="Arial"/>
              </a:rPr>
              <a:t>dibayar</a:t>
            </a:r>
            <a:endParaRPr sz="1800" dirty="0">
              <a:latin typeface="Arial"/>
              <a:cs typeface="Arial"/>
            </a:endParaRPr>
          </a:p>
          <a:p>
            <a:pPr>
              <a:lnSpc>
                <a:spcPct val="100000"/>
              </a:lnSpc>
            </a:pPr>
            <a:endParaRPr sz="2000" dirty="0">
              <a:latin typeface="Arial"/>
              <a:cs typeface="Arial"/>
            </a:endParaRPr>
          </a:p>
          <a:p>
            <a:pPr marL="12700">
              <a:lnSpc>
                <a:spcPts val="2135"/>
              </a:lnSpc>
              <a:spcBef>
                <a:spcPts val="1235"/>
              </a:spcBef>
            </a:pPr>
            <a:r>
              <a:rPr sz="1800" spc="-5" dirty="0">
                <a:solidFill>
                  <a:srgbClr val="2D2B20"/>
                </a:solidFill>
                <a:latin typeface="Arial"/>
                <a:cs typeface="Arial"/>
              </a:rPr>
              <a:t>COB </a:t>
            </a:r>
            <a:r>
              <a:rPr sz="1800" dirty="0">
                <a:solidFill>
                  <a:srgbClr val="2D2B20"/>
                </a:solidFill>
                <a:latin typeface="Arial"/>
                <a:cs typeface="Arial"/>
              </a:rPr>
              <a:t>biasanya diterapkan pada </a:t>
            </a:r>
            <a:r>
              <a:rPr sz="1800" spc="5" dirty="0">
                <a:solidFill>
                  <a:srgbClr val="2D2B20"/>
                </a:solidFill>
                <a:latin typeface="Arial"/>
                <a:cs typeface="Arial"/>
              </a:rPr>
              <a:t>skema </a:t>
            </a:r>
            <a:r>
              <a:rPr sz="1800" dirty="0">
                <a:solidFill>
                  <a:srgbClr val="2D2B20"/>
                </a:solidFill>
                <a:latin typeface="Arial"/>
                <a:cs typeface="Arial"/>
              </a:rPr>
              <a:t>asuransi </a:t>
            </a:r>
            <a:r>
              <a:rPr sz="1800" spc="5" dirty="0">
                <a:solidFill>
                  <a:srgbClr val="2D2B20"/>
                </a:solidFill>
                <a:latin typeface="Arial"/>
                <a:cs typeface="Arial"/>
              </a:rPr>
              <a:t>komersial, </a:t>
            </a:r>
            <a:r>
              <a:rPr sz="1800" dirty="0">
                <a:solidFill>
                  <a:srgbClr val="2D2B20"/>
                </a:solidFill>
                <a:latin typeface="Arial"/>
                <a:cs typeface="Arial"/>
              </a:rPr>
              <a:t>bukan </a:t>
            </a:r>
            <a:r>
              <a:rPr sz="1800" spc="5" dirty="0">
                <a:solidFill>
                  <a:srgbClr val="2D2B20"/>
                </a:solidFill>
                <a:latin typeface="Arial"/>
                <a:cs typeface="Arial"/>
              </a:rPr>
              <a:t>skema</a:t>
            </a:r>
            <a:r>
              <a:rPr sz="1800" spc="-315" dirty="0">
                <a:solidFill>
                  <a:srgbClr val="2D2B20"/>
                </a:solidFill>
                <a:latin typeface="Arial"/>
                <a:cs typeface="Arial"/>
              </a:rPr>
              <a:t> </a:t>
            </a:r>
            <a:r>
              <a:rPr sz="1800" dirty="0">
                <a:solidFill>
                  <a:srgbClr val="2D2B20"/>
                </a:solidFill>
                <a:latin typeface="Arial"/>
                <a:cs typeface="Arial"/>
              </a:rPr>
              <a:t>asuransi</a:t>
            </a:r>
            <a:endParaRPr sz="1800" dirty="0">
              <a:latin typeface="Arial"/>
              <a:cs typeface="Arial"/>
            </a:endParaRPr>
          </a:p>
          <a:p>
            <a:pPr marL="12700">
              <a:lnSpc>
                <a:spcPts val="2135"/>
              </a:lnSpc>
            </a:pPr>
            <a:r>
              <a:rPr lang="en-US" sz="1800" dirty="0" err="1">
                <a:solidFill>
                  <a:srgbClr val="2D2B20"/>
                </a:solidFill>
                <a:latin typeface="Arial"/>
                <a:cs typeface="Arial"/>
              </a:rPr>
              <a:t>S</a:t>
            </a:r>
            <a:r>
              <a:rPr sz="1800" dirty="0" err="1">
                <a:solidFill>
                  <a:srgbClr val="2D2B20"/>
                </a:solidFill>
                <a:latin typeface="Arial"/>
                <a:cs typeface="Arial"/>
              </a:rPr>
              <a:t>osial</a:t>
            </a:r>
            <a:endParaRPr lang="en-US" sz="1800" dirty="0">
              <a:solidFill>
                <a:srgbClr val="2D2B20"/>
              </a:solidFill>
              <a:latin typeface="Arial"/>
              <a:cs typeface="Arial"/>
            </a:endParaRPr>
          </a:p>
          <a:p>
            <a:pPr marL="12700">
              <a:lnSpc>
                <a:spcPts val="2135"/>
              </a:lnSpc>
            </a:pPr>
            <a:endParaRPr lang="en-US" dirty="0">
              <a:solidFill>
                <a:srgbClr val="2D2B20"/>
              </a:solidFill>
              <a:latin typeface="Arial"/>
              <a:cs typeface="Arial"/>
            </a:endParaRPr>
          </a:p>
          <a:p>
            <a:pPr marL="12700">
              <a:lnSpc>
                <a:spcPts val="2135"/>
              </a:lnSpc>
            </a:pPr>
            <a:endParaRPr lang="en-US" sz="1800" dirty="0">
              <a:solidFill>
                <a:srgbClr val="2D2B20"/>
              </a:solidFill>
              <a:latin typeface="Arial"/>
              <a:cs typeface="Arial"/>
            </a:endParaRPr>
          </a:p>
          <a:p>
            <a:pPr marL="12700">
              <a:lnSpc>
                <a:spcPts val="2135"/>
              </a:lnSpc>
            </a:pPr>
            <a:r>
              <a:rPr lang="en-US" dirty="0" err="1">
                <a:solidFill>
                  <a:srgbClr val="2D2B20"/>
                </a:solidFill>
                <a:latin typeface="Arial"/>
                <a:cs typeface="Arial"/>
              </a:rPr>
              <a:t>Sumber</a:t>
            </a:r>
            <a:r>
              <a:rPr lang="en-US" dirty="0">
                <a:solidFill>
                  <a:srgbClr val="2D2B20"/>
                </a:solidFill>
                <a:latin typeface="Arial"/>
                <a:cs typeface="Arial"/>
              </a:rPr>
              <a:t>: PAMJAKI</a:t>
            </a:r>
            <a:endParaRPr sz="1800" dirty="0">
              <a:latin typeface="Arial"/>
              <a:cs typeface="Arial"/>
            </a:endParaRPr>
          </a:p>
        </p:txBody>
      </p:sp>
      <p:sp>
        <p:nvSpPr>
          <p:cNvPr id="5" name="TextBox 4"/>
          <p:cNvSpPr txBox="1"/>
          <p:nvPr/>
        </p:nvSpPr>
        <p:spPr>
          <a:xfrm>
            <a:off x="1447800" y="609600"/>
            <a:ext cx="9144000" cy="707886"/>
          </a:xfrm>
          <a:prstGeom prst="rect">
            <a:avLst/>
          </a:prstGeom>
          <a:noFill/>
        </p:spPr>
        <p:txBody>
          <a:bodyPr wrap="square" rtlCol="0">
            <a:spAutoFit/>
          </a:bodyPr>
          <a:lstStyle/>
          <a:p>
            <a:r>
              <a:rPr lang="en-US" sz="4000" b="1"/>
              <a:t>KOORDINASI MANFAAT</a:t>
            </a:r>
          </a:p>
        </p:txBody>
      </p:sp>
      <p:sp>
        <p:nvSpPr>
          <p:cNvPr id="6" name="Slide Number Placeholder 5"/>
          <p:cNvSpPr>
            <a:spLocks noGrp="1"/>
          </p:cNvSpPr>
          <p:nvPr>
            <p:ph type="sldNum" sz="quarter" idx="7"/>
          </p:nvPr>
        </p:nvSpPr>
        <p:spPr/>
        <p:txBody>
          <a:bodyPr/>
          <a:lstStyle/>
          <a:p>
            <a:pPr marL="38100">
              <a:lnSpc>
                <a:spcPts val="2005"/>
              </a:lnSpc>
            </a:pPr>
            <a:fld id="{81D60167-4931-47E6-BA6A-407CBD079E47}" type="slidenum">
              <a:rPr lang="en-ID" smtClean="0"/>
              <a:pPr marL="38100">
                <a:lnSpc>
                  <a:spcPts val="2005"/>
                </a:lnSpc>
              </a:pPr>
              <a:t>25</a:t>
            </a:fld>
            <a:endParaRPr lang="en-ID" dirty="0"/>
          </a:p>
        </p:txBody>
      </p:sp>
    </p:spTree>
    <p:extLst>
      <p:ext uri="{BB962C8B-B14F-4D97-AF65-F5344CB8AC3E}">
        <p14:creationId xmlns:p14="http://schemas.microsoft.com/office/powerpoint/2010/main" val="2141746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127760" y="1597152"/>
            <a:ext cx="9936480" cy="1033780"/>
            <a:chOff x="1127760" y="1597152"/>
            <a:chExt cx="9936480" cy="1033780"/>
          </a:xfrm>
        </p:grpSpPr>
        <p:sp>
          <p:nvSpPr>
            <p:cNvPr id="4" name="object 4"/>
            <p:cNvSpPr/>
            <p:nvPr/>
          </p:nvSpPr>
          <p:spPr>
            <a:xfrm>
              <a:off x="1133856" y="1603248"/>
              <a:ext cx="9924415" cy="1021080"/>
            </a:xfrm>
            <a:custGeom>
              <a:avLst/>
              <a:gdLst/>
              <a:ahLst/>
              <a:cxnLst/>
              <a:rect l="l" t="t" r="r" b="b"/>
              <a:pathLst>
                <a:path w="9924415" h="1021080">
                  <a:moveTo>
                    <a:pt x="9822180" y="0"/>
                  </a:moveTo>
                  <a:lnTo>
                    <a:pt x="102107" y="0"/>
                  </a:lnTo>
                  <a:lnTo>
                    <a:pt x="62364" y="8024"/>
                  </a:lnTo>
                  <a:lnTo>
                    <a:pt x="29908" y="29908"/>
                  </a:lnTo>
                  <a:lnTo>
                    <a:pt x="8024" y="62364"/>
                  </a:lnTo>
                  <a:lnTo>
                    <a:pt x="0" y="102107"/>
                  </a:lnTo>
                  <a:lnTo>
                    <a:pt x="0" y="918972"/>
                  </a:lnTo>
                  <a:lnTo>
                    <a:pt x="8024" y="958715"/>
                  </a:lnTo>
                  <a:lnTo>
                    <a:pt x="29908" y="991171"/>
                  </a:lnTo>
                  <a:lnTo>
                    <a:pt x="62364" y="1013055"/>
                  </a:lnTo>
                  <a:lnTo>
                    <a:pt x="102107" y="1021079"/>
                  </a:lnTo>
                  <a:lnTo>
                    <a:pt x="9822180" y="1021079"/>
                  </a:lnTo>
                  <a:lnTo>
                    <a:pt x="9861923" y="1013055"/>
                  </a:lnTo>
                  <a:lnTo>
                    <a:pt x="9894379" y="991171"/>
                  </a:lnTo>
                  <a:lnTo>
                    <a:pt x="9916263" y="958715"/>
                  </a:lnTo>
                  <a:lnTo>
                    <a:pt x="9924288" y="918972"/>
                  </a:lnTo>
                  <a:lnTo>
                    <a:pt x="9924288" y="102107"/>
                  </a:lnTo>
                  <a:lnTo>
                    <a:pt x="9916263" y="62364"/>
                  </a:lnTo>
                  <a:lnTo>
                    <a:pt x="9894379" y="29908"/>
                  </a:lnTo>
                  <a:lnTo>
                    <a:pt x="9861923" y="8024"/>
                  </a:lnTo>
                  <a:lnTo>
                    <a:pt x="9822180" y="0"/>
                  </a:lnTo>
                  <a:close/>
                </a:path>
              </a:pathLst>
            </a:custGeom>
            <a:solidFill>
              <a:srgbClr val="2E5496"/>
            </a:solidFill>
          </p:spPr>
          <p:txBody>
            <a:bodyPr wrap="square" lIns="0" tIns="0" rIns="0" bIns="0" rtlCol="0"/>
            <a:lstStyle/>
            <a:p>
              <a:endParaRPr/>
            </a:p>
          </p:txBody>
        </p:sp>
        <p:sp>
          <p:nvSpPr>
            <p:cNvPr id="5" name="object 5"/>
            <p:cNvSpPr/>
            <p:nvPr/>
          </p:nvSpPr>
          <p:spPr>
            <a:xfrm>
              <a:off x="1133856" y="1603248"/>
              <a:ext cx="9924415" cy="1021080"/>
            </a:xfrm>
            <a:custGeom>
              <a:avLst/>
              <a:gdLst/>
              <a:ahLst/>
              <a:cxnLst/>
              <a:rect l="l" t="t" r="r" b="b"/>
              <a:pathLst>
                <a:path w="9924415" h="1021080">
                  <a:moveTo>
                    <a:pt x="0" y="102107"/>
                  </a:moveTo>
                  <a:lnTo>
                    <a:pt x="8024" y="62364"/>
                  </a:lnTo>
                  <a:lnTo>
                    <a:pt x="29908" y="29908"/>
                  </a:lnTo>
                  <a:lnTo>
                    <a:pt x="62364" y="8024"/>
                  </a:lnTo>
                  <a:lnTo>
                    <a:pt x="102107" y="0"/>
                  </a:lnTo>
                  <a:lnTo>
                    <a:pt x="9822180" y="0"/>
                  </a:lnTo>
                  <a:lnTo>
                    <a:pt x="9861923" y="8024"/>
                  </a:lnTo>
                  <a:lnTo>
                    <a:pt x="9894379" y="29908"/>
                  </a:lnTo>
                  <a:lnTo>
                    <a:pt x="9916263" y="62364"/>
                  </a:lnTo>
                  <a:lnTo>
                    <a:pt x="9924288" y="102107"/>
                  </a:lnTo>
                  <a:lnTo>
                    <a:pt x="9924288" y="918972"/>
                  </a:lnTo>
                  <a:lnTo>
                    <a:pt x="9916263" y="958715"/>
                  </a:lnTo>
                  <a:lnTo>
                    <a:pt x="9894379" y="991171"/>
                  </a:lnTo>
                  <a:lnTo>
                    <a:pt x="9861923" y="1013055"/>
                  </a:lnTo>
                  <a:lnTo>
                    <a:pt x="9822180" y="1021079"/>
                  </a:lnTo>
                  <a:lnTo>
                    <a:pt x="102107" y="1021079"/>
                  </a:lnTo>
                  <a:lnTo>
                    <a:pt x="62364" y="1013055"/>
                  </a:lnTo>
                  <a:lnTo>
                    <a:pt x="29908" y="991171"/>
                  </a:lnTo>
                  <a:lnTo>
                    <a:pt x="8024" y="958715"/>
                  </a:lnTo>
                  <a:lnTo>
                    <a:pt x="0" y="918972"/>
                  </a:lnTo>
                  <a:lnTo>
                    <a:pt x="0" y="102107"/>
                  </a:lnTo>
                  <a:close/>
                </a:path>
              </a:pathLst>
            </a:custGeom>
            <a:ln w="12192">
              <a:solidFill>
                <a:srgbClr val="FFFFFF"/>
              </a:solidFill>
            </a:ln>
          </p:spPr>
          <p:txBody>
            <a:bodyPr wrap="square" lIns="0" tIns="0" rIns="0" bIns="0" rtlCol="0"/>
            <a:lstStyle/>
            <a:p>
              <a:endParaRPr/>
            </a:p>
          </p:txBody>
        </p:sp>
      </p:grpSp>
      <p:sp>
        <p:nvSpPr>
          <p:cNvPr id="6" name="object 6"/>
          <p:cNvSpPr txBox="1"/>
          <p:nvPr/>
        </p:nvSpPr>
        <p:spPr>
          <a:xfrm>
            <a:off x="1250696" y="1684147"/>
            <a:ext cx="9691370" cy="783590"/>
          </a:xfrm>
          <a:prstGeom prst="rect">
            <a:avLst/>
          </a:prstGeom>
        </p:spPr>
        <p:txBody>
          <a:bodyPr vert="horz" wrap="square" lIns="0" tIns="51435" rIns="0" bIns="0" rtlCol="0">
            <a:spAutoFit/>
          </a:bodyPr>
          <a:lstStyle/>
          <a:p>
            <a:pPr marL="643255" marR="5080" indent="-631190">
              <a:lnSpc>
                <a:spcPts val="2860"/>
              </a:lnSpc>
              <a:spcBef>
                <a:spcPts val="405"/>
              </a:spcBef>
              <a:tabLst>
                <a:tab pos="3906520" algn="l"/>
              </a:tabLst>
            </a:pPr>
            <a:r>
              <a:rPr sz="2600" b="1" spc="-25" dirty="0">
                <a:solidFill>
                  <a:srgbClr val="FFFFFF"/>
                </a:solidFill>
                <a:latin typeface="Carlito"/>
                <a:cs typeface="Carlito"/>
              </a:rPr>
              <a:t>Banyak </a:t>
            </a:r>
            <a:r>
              <a:rPr sz="2600" b="1" spc="-10" dirty="0">
                <a:solidFill>
                  <a:srgbClr val="FFFFFF"/>
                </a:solidFill>
                <a:latin typeface="Carlito"/>
                <a:cs typeface="Carlito"/>
              </a:rPr>
              <a:t>AKT mundur dalam CoB salah </a:t>
            </a:r>
            <a:r>
              <a:rPr sz="2600" b="1" spc="-30" dirty="0">
                <a:solidFill>
                  <a:srgbClr val="FFFFFF"/>
                </a:solidFill>
                <a:latin typeface="Carlito"/>
                <a:cs typeface="Carlito"/>
              </a:rPr>
              <a:t>satunya </a:t>
            </a:r>
            <a:r>
              <a:rPr sz="2600" b="1" spc="-20" dirty="0">
                <a:solidFill>
                  <a:srgbClr val="FFFFFF"/>
                </a:solidFill>
                <a:latin typeface="Carlito"/>
                <a:cs typeface="Carlito"/>
              </a:rPr>
              <a:t>karena </a:t>
            </a:r>
            <a:r>
              <a:rPr sz="2600" b="1" spc="-25" dirty="0">
                <a:solidFill>
                  <a:srgbClr val="FFFFFF"/>
                </a:solidFill>
                <a:latin typeface="Carlito"/>
                <a:cs typeface="Carlito"/>
              </a:rPr>
              <a:t>aturan </a:t>
            </a:r>
            <a:r>
              <a:rPr sz="2600" b="1" spc="-15" dirty="0">
                <a:solidFill>
                  <a:srgbClr val="FFFFFF"/>
                </a:solidFill>
                <a:latin typeface="Carlito"/>
                <a:cs typeface="Carlito"/>
              </a:rPr>
              <a:t>mengenai  </a:t>
            </a:r>
            <a:r>
              <a:rPr sz="2600" b="1" spc="-10" dirty="0">
                <a:solidFill>
                  <a:srgbClr val="FFFFFF"/>
                </a:solidFill>
                <a:latin typeface="Carlito"/>
                <a:cs typeface="Carlito"/>
              </a:rPr>
              <a:t>AKT </a:t>
            </a:r>
            <a:r>
              <a:rPr sz="2600" b="1" spc="-20" dirty="0">
                <a:solidFill>
                  <a:srgbClr val="FFFFFF"/>
                </a:solidFill>
                <a:latin typeface="Carlito"/>
                <a:cs typeface="Carlito"/>
              </a:rPr>
              <a:t>sebagai</a:t>
            </a:r>
            <a:r>
              <a:rPr sz="2600" b="1" spc="95" dirty="0">
                <a:solidFill>
                  <a:srgbClr val="FFFFFF"/>
                </a:solidFill>
                <a:latin typeface="Carlito"/>
                <a:cs typeface="Carlito"/>
              </a:rPr>
              <a:t> </a:t>
            </a:r>
            <a:r>
              <a:rPr sz="2600" b="1" spc="-15" dirty="0">
                <a:solidFill>
                  <a:srgbClr val="FFFFFF"/>
                </a:solidFill>
                <a:latin typeface="Carlito"/>
                <a:cs typeface="Carlito"/>
              </a:rPr>
              <a:t>first</a:t>
            </a:r>
            <a:r>
              <a:rPr sz="2600" b="1" spc="40" dirty="0">
                <a:solidFill>
                  <a:srgbClr val="FFFFFF"/>
                </a:solidFill>
                <a:latin typeface="Carlito"/>
                <a:cs typeface="Carlito"/>
              </a:rPr>
              <a:t> </a:t>
            </a:r>
            <a:r>
              <a:rPr sz="2600" b="1" spc="-25" dirty="0">
                <a:solidFill>
                  <a:srgbClr val="FFFFFF"/>
                </a:solidFill>
                <a:latin typeface="Carlito"/>
                <a:cs typeface="Carlito"/>
              </a:rPr>
              <a:t>payer	</a:t>
            </a:r>
            <a:r>
              <a:rPr sz="2600" b="1" spc="-5" dirty="0">
                <a:solidFill>
                  <a:srgbClr val="FFFFFF"/>
                </a:solidFill>
                <a:latin typeface="Carlito"/>
                <a:cs typeface="Carlito"/>
              </a:rPr>
              <a:t>dan </a:t>
            </a:r>
            <a:r>
              <a:rPr sz="2600" b="1" spc="-15" dirty="0">
                <a:solidFill>
                  <a:srgbClr val="FFFFFF"/>
                </a:solidFill>
                <a:latin typeface="Carlito"/>
                <a:cs typeface="Carlito"/>
              </a:rPr>
              <a:t>penggantian </a:t>
            </a:r>
            <a:r>
              <a:rPr sz="2600" b="1" spc="-10" dirty="0">
                <a:solidFill>
                  <a:srgbClr val="FFFFFF"/>
                </a:solidFill>
                <a:latin typeface="Carlito"/>
                <a:cs typeface="Carlito"/>
              </a:rPr>
              <a:t>maksimal </a:t>
            </a:r>
            <a:r>
              <a:rPr sz="2600" b="1" spc="-20" dirty="0">
                <a:solidFill>
                  <a:srgbClr val="FFFFFF"/>
                </a:solidFill>
                <a:latin typeface="Carlito"/>
                <a:cs typeface="Carlito"/>
              </a:rPr>
              <a:t>RS Kelas</a:t>
            </a:r>
            <a:r>
              <a:rPr sz="2600" b="1" spc="180" dirty="0">
                <a:solidFill>
                  <a:srgbClr val="FFFFFF"/>
                </a:solidFill>
                <a:latin typeface="Carlito"/>
                <a:cs typeface="Carlito"/>
              </a:rPr>
              <a:t> </a:t>
            </a:r>
            <a:r>
              <a:rPr sz="2600" b="1" spc="-5" dirty="0">
                <a:solidFill>
                  <a:srgbClr val="FFFFFF"/>
                </a:solidFill>
                <a:latin typeface="Carlito"/>
                <a:cs typeface="Carlito"/>
              </a:rPr>
              <a:t>C</a:t>
            </a:r>
            <a:endParaRPr sz="2600">
              <a:latin typeface="Carlito"/>
              <a:cs typeface="Carlito"/>
            </a:endParaRPr>
          </a:p>
        </p:txBody>
      </p:sp>
      <p:grpSp>
        <p:nvGrpSpPr>
          <p:cNvPr id="7" name="object 7"/>
          <p:cNvGrpSpPr/>
          <p:nvPr/>
        </p:nvGrpSpPr>
        <p:grpSpPr>
          <a:xfrm>
            <a:off x="1127760" y="2804160"/>
            <a:ext cx="1036319" cy="1033780"/>
            <a:chOff x="1127760" y="2804160"/>
            <a:chExt cx="1036319" cy="1033780"/>
          </a:xfrm>
        </p:grpSpPr>
        <p:sp>
          <p:nvSpPr>
            <p:cNvPr id="8" name="object 8"/>
            <p:cNvSpPr/>
            <p:nvPr/>
          </p:nvSpPr>
          <p:spPr>
            <a:xfrm>
              <a:off x="1133856" y="2810256"/>
              <a:ext cx="1024255" cy="1021080"/>
            </a:xfrm>
            <a:custGeom>
              <a:avLst/>
              <a:gdLst/>
              <a:ahLst/>
              <a:cxnLst/>
              <a:rect l="l" t="t" r="r" b="b"/>
              <a:pathLst>
                <a:path w="1024255" h="1021079">
                  <a:moveTo>
                    <a:pt x="853948" y="0"/>
                  </a:moveTo>
                  <a:lnTo>
                    <a:pt x="170180" y="0"/>
                  </a:lnTo>
                  <a:lnTo>
                    <a:pt x="124946" y="6079"/>
                  </a:lnTo>
                  <a:lnTo>
                    <a:pt x="84296" y="23236"/>
                  </a:lnTo>
                  <a:lnTo>
                    <a:pt x="49852" y="49847"/>
                  </a:lnTo>
                  <a:lnTo>
                    <a:pt x="23239" y="84290"/>
                  </a:lnTo>
                  <a:lnTo>
                    <a:pt x="6080" y="124942"/>
                  </a:lnTo>
                  <a:lnTo>
                    <a:pt x="0" y="170180"/>
                  </a:lnTo>
                  <a:lnTo>
                    <a:pt x="0" y="850900"/>
                  </a:lnTo>
                  <a:lnTo>
                    <a:pt x="6080" y="896137"/>
                  </a:lnTo>
                  <a:lnTo>
                    <a:pt x="23239" y="936789"/>
                  </a:lnTo>
                  <a:lnTo>
                    <a:pt x="49852" y="971232"/>
                  </a:lnTo>
                  <a:lnTo>
                    <a:pt x="84296" y="997843"/>
                  </a:lnTo>
                  <a:lnTo>
                    <a:pt x="124946" y="1015000"/>
                  </a:lnTo>
                  <a:lnTo>
                    <a:pt x="170180" y="1021080"/>
                  </a:lnTo>
                  <a:lnTo>
                    <a:pt x="853948" y="1021080"/>
                  </a:lnTo>
                  <a:lnTo>
                    <a:pt x="899185" y="1015000"/>
                  </a:lnTo>
                  <a:lnTo>
                    <a:pt x="939837" y="997843"/>
                  </a:lnTo>
                  <a:lnTo>
                    <a:pt x="974280" y="971232"/>
                  </a:lnTo>
                  <a:lnTo>
                    <a:pt x="1000891" y="936789"/>
                  </a:lnTo>
                  <a:lnTo>
                    <a:pt x="1018048" y="896137"/>
                  </a:lnTo>
                  <a:lnTo>
                    <a:pt x="1024127" y="850900"/>
                  </a:lnTo>
                  <a:lnTo>
                    <a:pt x="1024127" y="170180"/>
                  </a:lnTo>
                  <a:lnTo>
                    <a:pt x="1018048" y="124942"/>
                  </a:lnTo>
                  <a:lnTo>
                    <a:pt x="1000891" y="84290"/>
                  </a:lnTo>
                  <a:lnTo>
                    <a:pt x="974280" y="49847"/>
                  </a:lnTo>
                  <a:lnTo>
                    <a:pt x="939837" y="23236"/>
                  </a:lnTo>
                  <a:lnTo>
                    <a:pt x="899185" y="6079"/>
                  </a:lnTo>
                  <a:lnTo>
                    <a:pt x="853948" y="0"/>
                  </a:lnTo>
                  <a:close/>
                </a:path>
              </a:pathLst>
            </a:custGeom>
            <a:solidFill>
              <a:srgbClr val="4471C4"/>
            </a:solidFill>
          </p:spPr>
          <p:txBody>
            <a:bodyPr wrap="square" lIns="0" tIns="0" rIns="0" bIns="0" rtlCol="0"/>
            <a:lstStyle/>
            <a:p>
              <a:endParaRPr/>
            </a:p>
          </p:txBody>
        </p:sp>
        <p:sp>
          <p:nvSpPr>
            <p:cNvPr id="9" name="object 9"/>
            <p:cNvSpPr/>
            <p:nvPr/>
          </p:nvSpPr>
          <p:spPr>
            <a:xfrm>
              <a:off x="1133856" y="2810256"/>
              <a:ext cx="1024255" cy="1021080"/>
            </a:xfrm>
            <a:custGeom>
              <a:avLst/>
              <a:gdLst/>
              <a:ahLst/>
              <a:cxnLst/>
              <a:rect l="l" t="t" r="r" b="b"/>
              <a:pathLst>
                <a:path w="1024255" h="1021079">
                  <a:moveTo>
                    <a:pt x="0" y="170180"/>
                  </a:moveTo>
                  <a:lnTo>
                    <a:pt x="6080" y="124942"/>
                  </a:lnTo>
                  <a:lnTo>
                    <a:pt x="23239" y="84290"/>
                  </a:lnTo>
                  <a:lnTo>
                    <a:pt x="49852" y="49847"/>
                  </a:lnTo>
                  <a:lnTo>
                    <a:pt x="84296" y="23236"/>
                  </a:lnTo>
                  <a:lnTo>
                    <a:pt x="124946" y="6079"/>
                  </a:lnTo>
                  <a:lnTo>
                    <a:pt x="170180" y="0"/>
                  </a:lnTo>
                  <a:lnTo>
                    <a:pt x="853948" y="0"/>
                  </a:lnTo>
                  <a:lnTo>
                    <a:pt x="899185" y="6079"/>
                  </a:lnTo>
                  <a:lnTo>
                    <a:pt x="939837" y="23236"/>
                  </a:lnTo>
                  <a:lnTo>
                    <a:pt x="974280" y="49847"/>
                  </a:lnTo>
                  <a:lnTo>
                    <a:pt x="1000891" y="84290"/>
                  </a:lnTo>
                  <a:lnTo>
                    <a:pt x="1018048" y="124942"/>
                  </a:lnTo>
                  <a:lnTo>
                    <a:pt x="1024127" y="170180"/>
                  </a:lnTo>
                  <a:lnTo>
                    <a:pt x="1024127" y="850900"/>
                  </a:lnTo>
                  <a:lnTo>
                    <a:pt x="1018048" y="896137"/>
                  </a:lnTo>
                  <a:lnTo>
                    <a:pt x="1000891" y="936789"/>
                  </a:lnTo>
                  <a:lnTo>
                    <a:pt x="974280" y="971232"/>
                  </a:lnTo>
                  <a:lnTo>
                    <a:pt x="939837" y="997843"/>
                  </a:lnTo>
                  <a:lnTo>
                    <a:pt x="899185" y="1015000"/>
                  </a:lnTo>
                  <a:lnTo>
                    <a:pt x="853948" y="1021080"/>
                  </a:lnTo>
                  <a:lnTo>
                    <a:pt x="170180" y="1021080"/>
                  </a:lnTo>
                  <a:lnTo>
                    <a:pt x="124946" y="1015000"/>
                  </a:lnTo>
                  <a:lnTo>
                    <a:pt x="84296" y="997843"/>
                  </a:lnTo>
                  <a:lnTo>
                    <a:pt x="49852" y="971232"/>
                  </a:lnTo>
                  <a:lnTo>
                    <a:pt x="23239" y="936789"/>
                  </a:lnTo>
                  <a:lnTo>
                    <a:pt x="6080" y="896137"/>
                  </a:lnTo>
                  <a:lnTo>
                    <a:pt x="0" y="850900"/>
                  </a:lnTo>
                  <a:lnTo>
                    <a:pt x="0" y="170180"/>
                  </a:lnTo>
                  <a:close/>
                </a:path>
              </a:pathLst>
            </a:custGeom>
            <a:ln w="12192">
              <a:solidFill>
                <a:srgbClr val="FFFFFF"/>
              </a:solidFill>
            </a:ln>
          </p:spPr>
          <p:txBody>
            <a:bodyPr wrap="square" lIns="0" tIns="0" rIns="0" bIns="0" rtlCol="0"/>
            <a:lstStyle/>
            <a:p>
              <a:endParaRPr/>
            </a:p>
          </p:txBody>
        </p:sp>
      </p:grpSp>
      <p:grpSp>
        <p:nvGrpSpPr>
          <p:cNvPr id="10" name="object 10"/>
          <p:cNvGrpSpPr/>
          <p:nvPr/>
        </p:nvGrpSpPr>
        <p:grpSpPr>
          <a:xfrm>
            <a:off x="2212848" y="2804160"/>
            <a:ext cx="8851900" cy="1033780"/>
            <a:chOff x="2212848" y="2804160"/>
            <a:chExt cx="8851900" cy="1033780"/>
          </a:xfrm>
        </p:grpSpPr>
        <p:sp>
          <p:nvSpPr>
            <p:cNvPr id="11" name="object 11"/>
            <p:cNvSpPr/>
            <p:nvPr/>
          </p:nvSpPr>
          <p:spPr>
            <a:xfrm>
              <a:off x="2218944" y="2810256"/>
              <a:ext cx="8839200" cy="1021080"/>
            </a:xfrm>
            <a:custGeom>
              <a:avLst/>
              <a:gdLst/>
              <a:ahLst/>
              <a:cxnLst/>
              <a:rect l="l" t="t" r="r" b="b"/>
              <a:pathLst>
                <a:path w="8839200" h="1021079">
                  <a:moveTo>
                    <a:pt x="8669020" y="0"/>
                  </a:moveTo>
                  <a:lnTo>
                    <a:pt x="170180" y="0"/>
                  </a:lnTo>
                  <a:lnTo>
                    <a:pt x="124942" y="6079"/>
                  </a:lnTo>
                  <a:lnTo>
                    <a:pt x="84290" y="23236"/>
                  </a:lnTo>
                  <a:lnTo>
                    <a:pt x="49847" y="49847"/>
                  </a:lnTo>
                  <a:lnTo>
                    <a:pt x="23236" y="84290"/>
                  </a:lnTo>
                  <a:lnTo>
                    <a:pt x="6079" y="124942"/>
                  </a:lnTo>
                  <a:lnTo>
                    <a:pt x="0" y="170180"/>
                  </a:lnTo>
                  <a:lnTo>
                    <a:pt x="0" y="850900"/>
                  </a:lnTo>
                  <a:lnTo>
                    <a:pt x="6079" y="896137"/>
                  </a:lnTo>
                  <a:lnTo>
                    <a:pt x="23236" y="936789"/>
                  </a:lnTo>
                  <a:lnTo>
                    <a:pt x="49847" y="971232"/>
                  </a:lnTo>
                  <a:lnTo>
                    <a:pt x="84290" y="997843"/>
                  </a:lnTo>
                  <a:lnTo>
                    <a:pt x="124942" y="1015000"/>
                  </a:lnTo>
                  <a:lnTo>
                    <a:pt x="170180" y="1021080"/>
                  </a:lnTo>
                  <a:lnTo>
                    <a:pt x="8669020" y="1021080"/>
                  </a:lnTo>
                  <a:lnTo>
                    <a:pt x="8714257" y="1015000"/>
                  </a:lnTo>
                  <a:lnTo>
                    <a:pt x="8754909" y="997843"/>
                  </a:lnTo>
                  <a:lnTo>
                    <a:pt x="8789352" y="971232"/>
                  </a:lnTo>
                  <a:lnTo>
                    <a:pt x="8815963" y="936789"/>
                  </a:lnTo>
                  <a:lnTo>
                    <a:pt x="8833120" y="896137"/>
                  </a:lnTo>
                  <a:lnTo>
                    <a:pt x="8839200" y="850900"/>
                  </a:lnTo>
                  <a:lnTo>
                    <a:pt x="8839200" y="170180"/>
                  </a:lnTo>
                  <a:lnTo>
                    <a:pt x="8833120" y="124942"/>
                  </a:lnTo>
                  <a:lnTo>
                    <a:pt x="8815963" y="84290"/>
                  </a:lnTo>
                  <a:lnTo>
                    <a:pt x="8789352" y="49847"/>
                  </a:lnTo>
                  <a:lnTo>
                    <a:pt x="8754909" y="23236"/>
                  </a:lnTo>
                  <a:lnTo>
                    <a:pt x="8714257" y="6079"/>
                  </a:lnTo>
                  <a:lnTo>
                    <a:pt x="8669020" y="0"/>
                  </a:lnTo>
                  <a:close/>
                </a:path>
              </a:pathLst>
            </a:custGeom>
            <a:solidFill>
              <a:srgbClr val="4471C4"/>
            </a:solidFill>
          </p:spPr>
          <p:txBody>
            <a:bodyPr wrap="square" lIns="0" tIns="0" rIns="0" bIns="0" rtlCol="0"/>
            <a:lstStyle/>
            <a:p>
              <a:endParaRPr/>
            </a:p>
          </p:txBody>
        </p:sp>
        <p:sp>
          <p:nvSpPr>
            <p:cNvPr id="12" name="object 12"/>
            <p:cNvSpPr/>
            <p:nvPr/>
          </p:nvSpPr>
          <p:spPr>
            <a:xfrm>
              <a:off x="2218944" y="2810256"/>
              <a:ext cx="8839200" cy="1021080"/>
            </a:xfrm>
            <a:custGeom>
              <a:avLst/>
              <a:gdLst/>
              <a:ahLst/>
              <a:cxnLst/>
              <a:rect l="l" t="t" r="r" b="b"/>
              <a:pathLst>
                <a:path w="8839200" h="1021079">
                  <a:moveTo>
                    <a:pt x="0" y="170180"/>
                  </a:moveTo>
                  <a:lnTo>
                    <a:pt x="6079" y="124942"/>
                  </a:lnTo>
                  <a:lnTo>
                    <a:pt x="23236" y="84290"/>
                  </a:lnTo>
                  <a:lnTo>
                    <a:pt x="49847" y="49847"/>
                  </a:lnTo>
                  <a:lnTo>
                    <a:pt x="84290" y="23236"/>
                  </a:lnTo>
                  <a:lnTo>
                    <a:pt x="124942" y="6079"/>
                  </a:lnTo>
                  <a:lnTo>
                    <a:pt x="170180" y="0"/>
                  </a:lnTo>
                  <a:lnTo>
                    <a:pt x="8669020" y="0"/>
                  </a:lnTo>
                  <a:lnTo>
                    <a:pt x="8714257" y="6079"/>
                  </a:lnTo>
                  <a:lnTo>
                    <a:pt x="8754909" y="23236"/>
                  </a:lnTo>
                  <a:lnTo>
                    <a:pt x="8789352" y="49847"/>
                  </a:lnTo>
                  <a:lnTo>
                    <a:pt x="8815963" y="84290"/>
                  </a:lnTo>
                  <a:lnTo>
                    <a:pt x="8833120" y="124942"/>
                  </a:lnTo>
                  <a:lnTo>
                    <a:pt x="8839200" y="170180"/>
                  </a:lnTo>
                  <a:lnTo>
                    <a:pt x="8839200" y="850900"/>
                  </a:lnTo>
                  <a:lnTo>
                    <a:pt x="8833120" y="896137"/>
                  </a:lnTo>
                  <a:lnTo>
                    <a:pt x="8815963" y="936789"/>
                  </a:lnTo>
                  <a:lnTo>
                    <a:pt x="8789352" y="971232"/>
                  </a:lnTo>
                  <a:lnTo>
                    <a:pt x="8754909" y="997843"/>
                  </a:lnTo>
                  <a:lnTo>
                    <a:pt x="8714257" y="1015000"/>
                  </a:lnTo>
                  <a:lnTo>
                    <a:pt x="8669020" y="1021080"/>
                  </a:lnTo>
                  <a:lnTo>
                    <a:pt x="170180" y="1021080"/>
                  </a:lnTo>
                  <a:lnTo>
                    <a:pt x="124942" y="1015000"/>
                  </a:lnTo>
                  <a:lnTo>
                    <a:pt x="84290" y="997843"/>
                  </a:lnTo>
                  <a:lnTo>
                    <a:pt x="49847" y="971232"/>
                  </a:lnTo>
                  <a:lnTo>
                    <a:pt x="23236" y="936789"/>
                  </a:lnTo>
                  <a:lnTo>
                    <a:pt x="6079" y="896137"/>
                  </a:lnTo>
                  <a:lnTo>
                    <a:pt x="0" y="850900"/>
                  </a:lnTo>
                  <a:lnTo>
                    <a:pt x="0" y="170180"/>
                  </a:lnTo>
                  <a:close/>
                </a:path>
              </a:pathLst>
            </a:custGeom>
            <a:ln w="12191">
              <a:solidFill>
                <a:srgbClr val="FFFFFF"/>
              </a:solidFill>
            </a:ln>
          </p:spPr>
          <p:txBody>
            <a:bodyPr wrap="square" lIns="0" tIns="0" rIns="0" bIns="0" rtlCol="0"/>
            <a:lstStyle/>
            <a:p>
              <a:endParaRPr/>
            </a:p>
          </p:txBody>
        </p:sp>
      </p:grpSp>
      <p:grpSp>
        <p:nvGrpSpPr>
          <p:cNvPr id="13" name="object 13"/>
          <p:cNvGrpSpPr/>
          <p:nvPr/>
        </p:nvGrpSpPr>
        <p:grpSpPr>
          <a:xfrm>
            <a:off x="1127760" y="3950208"/>
            <a:ext cx="1036319" cy="1033780"/>
            <a:chOff x="1127760" y="3950208"/>
            <a:chExt cx="1036319" cy="1033780"/>
          </a:xfrm>
        </p:grpSpPr>
        <p:sp>
          <p:nvSpPr>
            <p:cNvPr id="14" name="object 14"/>
            <p:cNvSpPr/>
            <p:nvPr/>
          </p:nvSpPr>
          <p:spPr>
            <a:xfrm>
              <a:off x="1133856" y="3956304"/>
              <a:ext cx="1024255" cy="1021080"/>
            </a:xfrm>
            <a:custGeom>
              <a:avLst/>
              <a:gdLst/>
              <a:ahLst/>
              <a:cxnLst/>
              <a:rect l="l" t="t" r="r" b="b"/>
              <a:pathLst>
                <a:path w="1024255" h="1021079">
                  <a:moveTo>
                    <a:pt x="853948" y="0"/>
                  </a:moveTo>
                  <a:lnTo>
                    <a:pt x="170180" y="0"/>
                  </a:lnTo>
                  <a:lnTo>
                    <a:pt x="124946" y="6079"/>
                  </a:lnTo>
                  <a:lnTo>
                    <a:pt x="84296" y="23236"/>
                  </a:lnTo>
                  <a:lnTo>
                    <a:pt x="49852" y="49847"/>
                  </a:lnTo>
                  <a:lnTo>
                    <a:pt x="23239" y="84290"/>
                  </a:lnTo>
                  <a:lnTo>
                    <a:pt x="6080" y="124942"/>
                  </a:lnTo>
                  <a:lnTo>
                    <a:pt x="0" y="170180"/>
                  </a:lnTo>
                  <a:lnTo>
                    <a:pt x="0" y="850900"/>
                  </a:lnTo>
                  <a:lnTo>
                    <a:pt x="6080" y="896137"/>
                  </a:lnTo>
                  <a:lnTo>
                    <a:pt x="23239" y="936789"/>
                  </a:lnTo>
                  <a:lnTo>
                    <a:pt x="49852" y="971232"/>
                  </a:lnTo>
                  <a:lnTo>
                    <a:pt x="84296" y="997843"/>
                  </a:lnTo>
                  <a:lnTo>
                    <a:pt x="124946" y="1015000"/>
                  </a:lnTo>
                  <a:lnTo>
                    <a:pt x="170180" y="1021080"/>
                  </a:lnTo>
                  <a:lnTo>
                    <a:pt x="853948" y="1021080"/>
                  </a:lnTo>
                  <a:lnTo>
                    <a:pt x="899185" y="1015000"/>
                  </a:lnTo>
                  <a:lnTo>
                    <a:pt x="939837" y="997843"/>
                  </a:lnTo>
                  <a:lnTo>
                    <a:pt x="974280" y="971232"/>
                  </a:lnTo>
                  <a:lnTo>
                    <a:pt x="1000891" y="936789"/>
                  </a:lnTo>
                  <a:lnTo>
                    <a:pt x="1018048" y="896137"/>
                  </a:lnTo>
                  <a:lnTo>
                    <a:pt x="1024127" y="850900"/>
                  </a:lnTo>
                  <a:lnTo>
                    <a:pt x="1024127" y="170180"/>
                  </a:lnTo>
                  <a:lnTo>
                    <a:pt x="1018048" y="124942"/>
                  </a:lnTo>
                  <a:lnTo>
                    <a:pt x="1000891" y="84290"/>
                  </a:lnTo>
                  <a:lnTo>
                    <a:pt x="974280" y="49847"/>
                  </a:lnTo>
                  <a:lnTo>
                    <a:pt x="939837" y="23236"/>
                  </a:lnTo>
                  <a:lnTo>
                    <a:pt x="899185" y="6079"/>
                  </a:lnTo>
                  <a:lnTo>
                    <a:pt x="853948" y="0"/>
                  </a:lnTo>
                  <a:close/>
                </a:path>
              </a:pathLst>
            </a:custGeom>
            <a:solidFill>
              <a:srgbClr val="4471C4"/>
            </a:solidFill>
          </p:spPr>
          <p:txBody>
            <a:bodyPr wrap="square" lIns="0" tIns="0" rIns="0" bIns="0" rtlCol="0"/>
            <a:lstStyle/>
            <a:p>
              <a:endParaRPr/>
            </a:p>
          </p:txBody>
        </p:sp>
        <p:sp>
          <p:nvSpPr>
            <p:cNvPr id="15" name="object 15"/>
            <p:cNvSpPr/>
            <p:nvPr/>
          </p:nvSpPr>
          <p:spPr>
            <a:xfrm>
              <a:off x="1133856" y="3956304"/>
              <a:ext cx="1024255" cy="1021080"/>
            </a:xfrm>
            <a:custGeom>
              <a:avLst/>
              <a:gdLst/>
              <a:ahLst/>
              <a:cxnLst/>
              <a:rect l="l" t="t" r="r" b="b"/>
              <a:pathLst>
                <a:path w="1024255" h="1021079">
                  <a:moveTo>
                    <a:pt x="0" y="170180"/>
                  </a:moveTo>
                  <a:lnTo>
                    <a:pt x="6080" y="124942"/>
                  </a:lnTo>
                  <a:lnTo>
                    <a:pt x="23239" y="84290"/>
                  </a:lnTo>
                  <a:lnTo>
                    <a:pt x="49852" y="49847"/>
                  </a:lnTo>
                  <a:lnTo>
                    <a:pt x="84296" y="23236"/>
                  </a:lnTo>
                  <a:lnTo>
                    <a:pt x="124946" y="6079"/>
                  </a:lnTo>
                  <a:lnTo>
                    <a:pt x="170180" y="0"/>
                  </a:lnTo>
                  <a:lnTo>
                    <a:pt x="853948" y="0"/>
                  </a:lnTo>
                  <a:lnTo>
                    <a:pt x="899185" y="6079"/>
                  </a:lnTo>
                  <a:lnTo>
                    <a:pt x="939837" y="23236"/>
                  </a:lnTo>
                  <a:lnTo>
                    <a:pt x="974280" y="49847"/>
                  </a:lnTo>
                  <a:lnTo>
                    <a:pt x="1000891" y="84290"/>
                  </a:lnTo>
                  <a:lnTo>
                    <a:pt x="1018048" y="124942"/>
                  </a:lnTo>
                  <a:lnTo>
                    <a:pt x="1024127" y="170180"/>
                  </a:lnTo>
                  <a:lnTo>
                    <a:pt x="1024127" y="850900"/>
                  </a:lnTo>
                  <a:lnTo>
                    <a:pt x="1018048" y="896137"/>
                  </a:lnTo>
                  <a:lnTo>
                    <a:pt x="1000891" y="936789"/>
                  </a:lnTo>
                  <a:lnTo>
                    <a:pt x="974280" y="971232"/>
                  </a:lnTo>
                  <a:lnTo>
                    <a:pt x="939837" y="997843"/>
                  </a:lnTo>
                  <a:lnTo>
                    <a:pt x="899185" y="1015000"/>
                  </a:lnTo>
                  <a:lnTo>
                    <a:pt x="853948" y="1021080"/>
                  </a:lnTo>
                  <a:lnTo>
                    <a:pt x="170180" y="1021080"/>
                  </a:lnTo>
                  <a:lnTo>
                    <a:pt x="124946" y="1015000"/>
                  </a:lnTo>
                  <a:lnTo>
                    <a:pt x="84296" y="997843"/>
                  </a:lnTo>
                  <a:lnTo>
                    <a:pt x="49852" y="971232"/>
                  </a:lnTo>
                  <a:lnTo>
                    <a:pt x="23239" y="936789"/>
                  </a:lnTo>
                  <a:lnTo>
                    <a:pt x="6080" y="896137"/>
                  </a:lnTo>
                  <a:lnTo>
                    <a:pt x="0" y="850900"/>
                  </a:lnTo>
                  <a:lnTo>
                    <a:pt x="0" y="170180"/>
                  </a:lnTo>
                  <a:close/>
                </a:path>
              </a:pathLst>
            </a:custGeom>
            <a:ln w="12192">
              <a:solidFill>
                <a:srgbClr val="FFFFFF"/>
              </a:solidFill>
            </a:ln>
          </p:spPr>
          <p:txBody>
            <a:bodyPr wrap="square" lIns="0" tIns="0" rIns="0" bIns="0" rtlCol="0"/>
            <a:lstStyle/>
            <a:p>
              <a:endParaRPr/>
            </a:p>
          </p:txBody>
        </p:sp>
      </p:grpSp>
      <p:grpSp>
        <p:nvGrpSpPr>
          <p:cNvPr id="16" name="object 16"/>
          <p:cNvGrpSpPr/>
          <p:nvPr/>
        </p:nvGrpSpPr>
        <p:grpSpPr>
          <a:xfrm>
            <a:off x="2212848" y="3950208"/>
            <a:ext cx="8851900" cy="1033780"/>
            <a:chOff x="2212848" y="3950208"/>
            <a:chExt cx="8851900" cy="1033780"/>
          </a:xfrm>
        </p:grpSpPr>
        <p:sp>
          <p:nvSpPr>
            <p:cNvPr id="17" name="object 17"/>
            <p:cNvSpPr/>
            <p:nvPr/>
          </p:nvSpPr>
          <p:spPr>
            <a:xfrm>
              <a:off x="2218944" y="3956304"/>
              <a:ext cx="8839200" cy="1021080"/>
            </a:xfrm>
            <a:custGeom>
              <a:avLst/>
              <a:gdLst/>
              <a:ahLst/>
              <a:cxnLst/>
              <a:rect l="l" t="t" r="r" b="b"/>
              <a:pathLst>
                <a:path w="8839200" h="1021079">
                  <a:moveTo>
                    <a:pt x="8669020" y="0"/>
                  </a:moveTo>
                  <a:lnTo>
                    <a:pt x="170180" y="0"/>
                  </a:lnTo>
                  <a:lnTo>
                    <a:pt x="124942" y="6079"/>
                  </a:lnTo>
                  <a:lnTo>
                    <a:pt x="84290" y="23236"/>
                  </a:lnTo>
                  <a:lnTo>
                    <a:pt x="49847" y="49847"/>
                  </a:lnTo>
                  <a:lnTo>
                    <a:pt x="23236" y="84290"/>
                  </a:lnTo>
                  <a:lnTo>
                    <a:pt x="6079" y="124942"/>
                  </a:lnTo>
                  <a:lnTo>
                    <a:pt x="0" y="170180"/>
                  </a:lnTo>
                  <a:lnTo>
                    <a:pt x="0" y="850900"/>
                  </a:lnTo>
                  <a:lnTo>
                    <a:pt x="6079" y="896137"/>
                  </a:lnTo>
                  <a:lnTo>
                    <a:pt x="23236" y="936789"/>
                  </a:lnTo>
                  <a:lnTo>
                    <a:pt x="49847" y="971232"/>
                  </a:lnTo>
                  <a:lnTo>
                    <a:pt x="84290" y="997843"/>
                  </a:lnTo>
                  <a:lnTo>
                    <a:pt x="124942" y="1015000"/>
                  </a:lnTo>
                  <a:lnTo>
                    <a:pt x="170180" y="1021080"/>
                  </a:lnTo>
                  <a:lnTo>
                    <a:pt x="8669020" y="1021080"/>
                  </a:lnTo>
                  <a:lnTo>
                    <a:pt x="8714257" y="1015000"/>
                  </a:lnTo>
                  <a:lnTo>
                    <a:pt x="8754909" y="997843"/>
                  </a:lnTo>
                  <a:lnTo>
                    <a:pt x="8789352" y="971232"/>
                  </a:lnTo>
                  <a:lnTo>
                    <a:pt x="8815963" y="936789"/>
                  </a:lnTo>
                  <a:lnTo>
                    <a:pt x="8833120" y="896137"/>
                  </a:lnTo>
                  <a:lnTo>
                    <a:pt x="8839200" y="850900"/>
                  </a:lnTo>
                  <a:lnTo>
                    <a:pt x="8839200" y="170180"/>
                  </a:lnTo>
                  <a:lnTo>
                    <a:pt x="8833120" y="124942"/>
                  </a:lnTo>
                  <a:lnTo>
                    <a:pt x="8815963" y="84290"/>
                  </a:lnTo>
                  <a:lnTo>
                    <a:pt x="8789352" y="49847"/>
                  </a:lnTo>
                  <a:lnTo>
                    <a:pt x="8754909" y="23236"/>
                  </a:lnTo>
                  <a:lnTo>
                    <a:pt x="8714257" y="6079"/>
                  </a:lnTo>
                  <a:lnTo>
                    <a:pt x="8669020" y="0"/>
                  </a:lnTo>
                  <a:close/>
                </a:path>
              </a:pathLst>
            </a:custGeom>
            <a:solidFill>
              <a:srgbClr val="4471C4"/>
            </a:solidFill>
          </p:spPr>
          <p:txBody>
            <a:bodyPr wrap="square" lIns="0" tIns="0" rIns="0" bIns="0" rtlCol="0"/>
            <a:lstStyle/>
            <a:p>
              <a:endParaRPr/>
            </a:p>
          </p:txBody>
        </p:sp>
        <p:sp>
          <p:nvSpPr>
            <p:cNvPr id="18" name="object 18"/>
            <p:cNvSpPr/>
            <p:nvPr/>
          </p:nvSpPr>
          <p:spPr>
            <a:xfrm>
              <a:off x="2218944" y="3956304"/>
              <a:ext cx="8839200" cy="1021080"/>
            </a:xfrm>
            <a:custGeom>
              <a:avLst/>
              <a:gdLst/>
              <a:ahLst/>
              <a:cxnLst/>
              <a:rect l="l" t="t" r="r" b="b"/>
              <a:pathLst>
                <a:path w="8839200" h="1021079">
                  <a:moveTo>
                    <a:pt x="0" y="170180"/>
                  </a:moveTo>
                  <a:lnTo>
                    <a:pt x="6079" y="124942"/>
                  </a:lnTo>
                  <a:lnTo>
                    <a:pt x="23236" y="84290"/>
                  </a:lnTo>
                  <a:lnTo>
                    <a:pt x="49847" y="49847"/>
                  </a:lnTo>
                  <a:lnTo>
                    <a:pt x="84290" y="23236"/>
                  </a:lnTo>
                  <a:lnTo>
                    <a:pt x="124942" y="6079"/>
                  </a:lnTo>
                  <a:lnTo>
                    <a:pt x="170180" y="0"/>
                  </a:lnTo>
                  <a:lnTo>
                    <a:pt x="8669020" y="0"/>
                  </a:lnTo>
                  <a:lnTo>
                    <a:pt x="8714257" y="6079"/>
                  </a:lnTo>
                  <a:lnTo>
                    <a:pt x="8754909" y="23236"/>
                  </a:lnTo>
                  <a:lnTo>
                    <a:pt x="8789352" y="49847"/>
                  </a:lnTo>
                  <a:lnTo>
                    <a:pt x="8815963" y="84290"/>
                  </a:lnTo>
                  <a:lnTo>
                    <a:pt x="8833120" y="124942"/>
                  </a:lnTo>
                  <a:lnTo>
                    <a:pt x="8839200" y="170180"/>
                  </a:lnTo>
                  <a:lnTo>
                    <a:pt x="8839200" y="850900"/>
                  </a:lnTo>
                  <a:lnTo>
                    <a:pt x="8833120" y="896137"/>
                  </a:lnTo>
                  <a:lnTo>
                    <a:pt x="8815963" y="936789"/>
                  </a:lnTo>
                  <a:lnTo>
                    <a:pt x="8789352" y="971232"/>
                  </a:lnTo>
                  <a:lnTo>
                    <a:pt x="8754909" y="997843"/>
                  </a:lnTo>
                  <a:lnTo>
                    <a:pt x="8714257" y="1015000"/>
                  </a:lnTo>
                  <a:lnTo>
                    <a:pt x="8669020" y="1021080"/>
                  </a:lnTo>
                  <a:lnTo>
                    <a:pt x="170180" y="1021080"/>
                  </a:lnTo>
                  <a:lnTo>
                    <a:pt x="124942" y="1015000"/>
                  </a:lnTo>
                  <a:lnTo>
                    <a:pt x="84290" y="997843"/>
                  </a:lnTo>
                  <a:lnTo>
                    <a:pt x="49847" y="971232"/>
                  </a:lnTo>
                  <a:lnTo>
                    <a:pt x="23236" y="936789"/>
                  </a:lnTo>
                  <a:lnTo>
                    <a:pt x="6079" y="896137"/>
                  </a:lnTo>
                  <a:lnTo>
                    <a:pt x="0" y="850900"/>
                  </a:lnTo>
                  <a:lnTo>
                    <a:pt x="0" y="170180"/>
                  </a:lnTo>
                  <a:close/>
                </a:path>
              </a:pathLst>
            </a:custGeom>
            <a:ln w="12192">
              <a:solidFill>
                <a:srgbClr val="FFFFFF"/>
              </a:solidFill>
            </a:ln>
          </p:spPr>
          <p:txBody>
            <a:bodyPr wrap="square" lIns="0" tIns="0" rIns="0" bIns="0" rtlCol="0"/>
            <a:lstStyle/>
            <a:p>
              <a:endParaRPr/>
            </a:p>
          </p:txBody>
        </p:sp>
      </p:grpSp>
      <p:grpSp>
        <p:nvGrpSpPr>
          <p:cNvPr id="19" name="object 19"/>
          <p:cNvGrpSpPr/>
          <p:nvPr/>
        </p:nvGrpSpPr>
        <p:grpSpPr>
          <a:xfrm>
            <a:off x="1127760" y="5096255"/>
            <a:ext cx="1036319" cy="1033780"/>
            <a:chOff x="1127760" y="5096255"/>
            <a:chExt cx="1036319" cy="1033780"/>
          </a:xfrm>
        </p:grpSpPr>
        <p:sp>
          <p:nvSpPr>
            <p:cNvPr id="20" name="object 20"/>
            <p:cNvSpPr/>
            <p:nvPr/>
          </p:nvSpPr>
          <p:spPr>
            <a:xfrm>
              <a:off x="1133856" y="5102351"/>
              <a:ext cx="1024255" cy="1021080"/>
            </a:xfrm>
            <a:custGeom>
              <a:avLst/>
              <a:gdLst/>
              <a:ahLst/>
              <a:cxnLst/>
              <a:rect l="l" t="t" r="r" b="b"/>
              <a:pathLst>
                <a:path w="1024255" h="1021079">
                  <a:moveTo>
                    <a:pt x="853948" y="0"/>
                  </a:moveTo>
                  <a:lnTo>
                    <a:pt x="170180" y="0"/>
                  </a:lnTo>
                  <a:lnTo>
                    <a:pt x="124946" y="6079"/>
                  </a:lnTo>
                  <a:lnTo>
                    <a:pt x="84296" y="23236"/>
                  </a:lnTo>
                  <a:lnTo>
                    <a:pt x="49852" y="49847"/>
                  </a:lnTo>
                  <a:lnTo>
                    <a:pt x="23239" y="84290"/>
                  </a:lnTo>
                  <a:lnTo>
                    <a:pt x="6080" y="124942"/>
                  </a:lnTo>
                  <a:lnTo>
                    <a:pt x="0" y="170180"/>
                  </a:lnTo>
                  <a:lnTo>
                    <a:pt x="0" y="850861"/>
                  </a:lnTo>
                  <a:lnTo>
                    <a:pt x="6080" y="896111"/>
                  </a:lnTo>
                  <a:lnTo>
                    <a:pt x="23239" y="936772"/>
                  </a:lnTo>
                  <a:lnTo>
                    <a:pt x="49852" y="971222"/>
                  </a:lnTo>
                  <a:lnTo>
                    <a:pt x="84296" y="997839"/>
                  </a:lnTo>
                  <a:lnTo>
                    <a:pt x="124946" y="1014999"/>
                  </a:lnTo>
                  <a:lnTo>
                    <a:pt x="170180" y="1021080"/>
                  </a:lnTo>
                  <a:lnTo>
                    <a:pt x="853948" y="1021080"/>
                  </a:lnTo>
                  <a:lnTo>
                    <a:pt x="899185" y="1014999"/>
                  </a:lnTo>
                  <a:lnTo>
                    <a:pt x="939837" y="997839"/>
                  </a:lnTo>
                  <a:lnTo>
                    <a:pt x="974280" y="971222"/>
                  </a:lnTo>
                  <a:lnTo>
                    <a:pt x="1000891" y="936772"/>
                  </a:lnTo>
                  <a:lnTo>
                    <a:pt x="1018048" y="896111"/>
                  </a:lnTo>
                  <a:lnTo>
                    <a:pt x="1024127" y="850861"/>
                  </a:lnTo>
                  <a:lnTo>
                    <a:pt x="1024127" y="170180"/>
                  </a:lnTo>
                  <a:lnTo>
                    <a:pt x="1018048" y="124942"/>
                  </a:lnTo>
                  <a:lnTo>
                    <a:pt x="1000891" y="84290"/>
                  </a:lnTo>
                  <a:lnTo>
                    <a:pt x="974280" y="49847"/>
                  </a:lnTo>
                  <a:lnTo>
                    <a:pt x="939837" y="23236"/>
                  </a:lnTo>
                  <a:lnTo>
                    <a:pt x="899185" y="6079"/>
                  </a:lnTo>
                  <a:lnTo>
                    <a:pt x="853948" y="0"/>
                  </a:lnTo>
                  <a:close/>
                </a:path>
              </a:pathLst>
            </a:custGeom>
            <a:solidFill>
              <a:srgbClr val="4471C4"/>
            </a:solidFill>
          </p:spPr>
          <p:txBody>
            <a:bodyPr wrap="square" lIns="0" tIns="0" rIns="0" bIns="0" rtlCol="0"/>
            <a:lstStyle/>
            <a:p>
              <a:endParaRPr/>
            </a:p>
          </p:txBody>
        </p:sp>
        <p:sp>
          <p:nvSpPr>
            <p:cNvPr id="21" name="object 21"/>
            <p:cNvSpPr/>
            <p:nvPr/>
          </p:nvSpPr>
          <p:spPr>
            <a:xfrm>
              <a:off x="1133856" y="5102351"/>
              <a:ext cx="1024255" cy="1021080"/>
            </a:xfrm>
            <a:custGeom>
              <a:avLst/>
              <a:gdLst/>
              <a:ahLst/>
              <a:cxnLst/>
              <a:rect l="l" t="t" r="r" b="b"/>
              <a:pathLst>
                <a:path w="1024255" h="1021079">
                  <a:moveTo>
                    <a:pt x="0" y="170180"/>
                  </a:moveTo>
                  <a:lnTo>
                    <a:pt x="6080" y="124942"/>
                  </a:lnTo>
                  <a:lnTo>
                    <a:pt x="23239" y="84290"/>
                  </a:lnTo>
                  <a:lnTo>
                    <a:pt x="49852" y="49847"/>
                  </a:lnTo>
                  <a:lnTo>
                    <a:pt x="84296" y="23236"/>
                  </a:lnTo>
                  <a:lnTo>
                    <a:pt x="124946" y="6079"/>
                  </a:lnTo>
                  <a:lnTo>
                    <a:pt x="170180" y="0"/>
                  </a:lnTo>
                  <a:lnTo>
                    <a:pt x="853948" y="0"/>
                  </a:lnTo>
                  <a:lnTo>
                    <a:pt x="899185" y="6079"/>
                  </a:lnTo>
                  <a:lnTo>
                    <a:pt x="939837" y="23236"/>
                  </a:lnTo>
                  <a:lnTo>
                    <a:pt x="974280" y="49847"/>
                  </a:lnTo>
                  <a:lnTo>
                    <a:pt x="1000891" y="84290"/>
                  </a:lnTo>
                  <a:lnTo>
                    <a:pt x="1018048" y="124942"/>
                  </a:lnTo>
                  <a:lnTo>
                    <a:pt x="1024127" y="170180"/>
                  </a:lnTo>
                  <a:lnTo>
                    <a:pt x="1024127" y="850861"/>
                  </a:lnTo>
                  <a:lnTo>
                    <a:pt x="1018048" y="896111"/>
                  </a:lnTo>
                  <a:lnTo>
                    <a:pt x="1000891" y="936772"/>
                  </a:lnTo>
                  <a:lnTo>
                    <a:pt x="974280" y="971222"/>
                  </a:lnTo>
                  <a:lnTo>
                    <a:pt x="939837" y="997839"/>
                  </a:lnTo>
                  <a:lnTo>
                    <a:pt x="899185" y="1014999"/>
                  </a:lnTo>
                  <a:lnTo>
                    <a:pt x="853948" y="1021080"/>
                  </a:lnTo>
                  <a:lnTo>
                    <a:pt x="170180" y="1021080"/>
                  </a:lnTo>
                  <a:lnTo>
                    <a:pt x="124946" y="1014999"/>
                  </a:lnTo>
                  <a:lnTo>
                    <a:pt x="84296" y="997839"/>
                  </a:lnTo>
                  <a:lnTo>
                    <a:pt x="49852" y="971222"/>
                  </a:lnTo>
                  <a:lnTo>
                    <a:pt x="23239" y="936772"/>
                  </a:lnTo>
                  <a:lnTo>
                    <a:pt x="6080" y="896111"/>
                  </a:lnTo>
                  <a:lnTo>
                    <a:pt x="0" y="850861"/>
                  </a:lnTo>
                  <a:lnTo>
                    <a:pt x="0" y="170180"/>
                  </a:lnTo>
                  <a:close/>
                </a:path>
              </a:pathLst>
            </a:custGeom>
            <a:ln w="12192">
              <a:solidFill>
                <a:srgbClr val="FFFFFF"/>
              </a:solidFill>
            </a:ln>
          </p:spPr>
          <p:txBody>
            <a:bodyPr wrap="square" lIns="0" tIns="0" rIns="0" bIns="0" rtlCol="0"/>
            <a:lstStyle/>
            <a:p>
              <a:endParaRPr/>
            </a:p>
          </p:txBody>
        </p:sp>
      </p:grpSp>
      <p:grpSp>
        <p:nvGrpSpPr>
          <p:cNvPr id="22" name="object 22"/>
          <p:cNvGrpSpPr/>
          <p:nvPr/>
        </p:nvGrpSpPr>
        <p:grpSpPr>
          <a:xfrm>
            <a:off x="2212848" y="5096255"/>
            <a:ext cx="8851900" cy="1033780"/>
            <a:chOff x="2212848" y="5096255"/>
            <a:chExt cx="8851900" cy="1033780"/>
          </a:xfrm>
        </p:grpSpPr>
        <p:sp>
          <p:nvSpPr>
            <p:cNvPr id="23" name="object 23"/>
            <p:cNvSpPr/>
            <p:nvPr/>
          </p:nvSpPr>
          <p:spPr>
            <a:xfrm>
              <a:off x="2218944" y="5102351"/>
              <a:ext cx="8839200" cy="1021080"/>
            </a:xfrm>
            <a:custGeom>
              <a:avLst/>
              <a:gdLst/>
              <a:ahLst/>
              <a:cxnLst/>
              <a:rect l="l" t="t" r="r" b="b"/>
              <a:pathLst>
                <a:path w="8839200" h="1021079">
                  <a:moveTo>
                    <a:pt x="8669020" y="0"/>
                  </a:moveTo>
                  <a:lnTo>
                    <a:pt x="170180" y="0"/>
                  </a:lnTo>
                  <a:lnTo>
                    <a:pt x="124942" y="6079"/>
                  </a:lnTo>
                  <a:lnTo>
                    <a:pt x="84290" y="23236"/>
                  </a:lnTo>
                  <a:lnTo>
                    <a:pt x="49847" y="49847"/>
                  </a:lnTo>
                  <a:lnTo>
                    <a:pt x="23236" y="84290"/>
                  </a:lnTo>
                  <a:lnTo>
                    <a:pt x="6079" y="124942"/>
                  </a:lnTo>
                  <a:lnTo>
                    <a:pt x="0" y="170180"/>
                  </a:lnTo>
                  <a:lnTo>
                    <a:pt x="0" y="850861"/>
                  </a:lnTo>
                  <a:lnTo>
                    <a:pt x="6079" y="896111"/>
                  </a:lnTo>
                  <a:lnTo>
                    <a:pt x="23236" y="936772"/>
                  </a:lnTo>
                  <a:lnTo>
                    <a:pt x="49847" y="971222"/>
                  </a:lnTo>
                  <a:lnTo>
                    <a:pt x="84290" y="997839"/>
                  </a:lnTo>
                  <a:lnTo>
                    <a:pt x="124942" y="1014999"/>
                  </a:lnTo>
                  <a:lnTo>
                    <a:pt x="170180" y="1021080"/>
                  </a:lnTo>
                  <a:lnTo>
                    <a:pt x="8669020" y="1021080"/>
                  </a:lnTo>
                  <a:lnTo>
                    <a:pt x="8714257" y="1014999"/>
                  </a:lnTo>
                  <a:lnTo>
                    <a:pt x="8754909" y="997839"/>
                  </a:lnTo>
                  <a:lnTo>
                    <a:pt x="8789352" y="971222"/>
                  </a:lnTo>
                  <a:lnTo>
                    <a:pt x="8815963" y="936772"/>
                  </a:lnTo>
                  <a:lnTo>
                    <a:pt x="8833120" y="896111"/>
                  </a:lnTo>
                  <a:lnTo>
                    <a:pt x="8839200" y="850861"/>
                  </a:lnTo>
                  <a:lnTo>
                    <a:pt x="8839200" y="170180"/>
                  </a:lnTo>
                  <a:lnTo>
                    <a:pt x="8833120" y="124942"/>
                  </a:lnTo>
                  <a:lnTo>
                    <a:pt x="8815963" y="84290"/>
                  </a:lnTo>
                  <a:lnTo>
                    <a:pt x="8789352" y="49847"/>
                  </a:lnTo>
                  <a:lnTo>
                    <a:pt x="8754909" y="23236"/>
                  </a:lnTo>
                  <a:lnTo>
                    <a:pt x="8714257" y="6079"/>
                  </a:lnTo>
                  <a:lnTo>
                    <a:pt x="8669020" y="0"/>
                  </a:lnTo>
                  <a:close/>
                </a:path>
              </a:pathLst>
            </a:custGeom>
            <a:solidFill>
              <a:srgbClr val="4471C4"/>
            </a:solidFill>
          </p:spPr>
          <p:txBody>
            <a:bodyPr wrap="square" lIns="0" tIns="0" rIns="0" bIns="0" rtlCol="0"/>
            <a:lstStyle/>
            <a:p>
              <a:endParaRPr/>
            </a:p>
          </p:txBody>
        </p:sp>
        <p:sp>
          <p:nvSpPr>
            <p:cNvPr id="24" name="object 24"/>
            <p:cNvSpPr/>
            <p:nvPr/>
          </p:nvSpPr>
          <p:spPr>
            <a:xfrm>
              <a:off x="2218944" y="5102351"/>
              <a:ext cx="8839200" cy="1021080"/>
            </a:xfrm>
            <a:custGeom>
              <a:avLst/>
              <a:gdLst/>
              <a:ahLst/>
              <a:cxnLst/>
              <a:rect l="l" t="t" r="r" b="b"/>
              <a:pathLst>
                <a:path w="8839200" h="1021079">
                  <a:moveTo>
                    <a:pt x="0" y="170180"/>
                  </a:moveTo>
                  <a:lnTo>
                    <a:pt x="6079" y="124942"/>
                  </a:lnTo>
                  <a:lnTo>
                    <a:pt x="23236" y="84290"/>
                  </a:lnTo>
                  <a:lnTo>
                    <a:pt x="49847" y="49847"/>
                  </a:lnTo>
                  <a:lnTo>
                    <a:pt x="84290" y="23236"/>
                  </a:lnTo>
                  <a:lnTo>
                    <a:pt x="124942" y="6079"/>
                  </a:lnTo>
                  <a:lnTo>
                    <a:pt x="170180" y="0"/>
                  </a:lnTo>
                  <a:lnTo>
                    <a:pt x="8669020" y="0"/>
                  </a:lnTo>
                  <a:lnTo>
                    <a:pt x="8714257" y="6079"/>
                  </a:lnTo>
                  <a:lnTo>
                    <a:pt x="8754909" y="23236"/>
                  </a:lnTo>
                  <a:lnTo>
                    <a:pt x="8789352" y="49847"/>
                  </a:lnTo>
                  <a:lnTo>
                    <a:pt x="8815963" y="84290"/>
                  </a:lnTo>
                  <a:lnTo>
                    <a:pt x="8833120" y="124942"/>
                  </a:lnTo>
                  <a:lnTo>
                    <a:pt x="8839200" y="170180"/>
                  </a:lnTo>
                  <a:lnTo>
                    <a:pt x="8839200" y="850861"/>
                  </a:lnTo>
                  <a:lnTo>
                    <a:pt x="8833120" y="896111"/>
                  </a:lnTo>
                  <a:lnTo>
                    <a:pt x="8815963" y="936772"/>
                  </a:lnTo>
                  <a:lnTo>
                    <a:pt x="8789352" y="971222"/>
                  </a:lnTo>
                  <a:lnTo>
                    <a:pt x="8754909" y="997839"/>
                  </a:lnTo>
                  <a:lnTo>
                    <a:pt x="8714257" y="1014999"/>
                  </a:lnTo>
                  <a:lnTo>
                    <a:pt x="8669020" y="1021080"/>
                  </a:lnTo>
                  <a:lnTo>
                    <a:pt x="170180" y="1021080"/>
                  </a:lnTo>
                  <a:lnTo>
                    <a:pt x="124942" y="1014999"/>
                  </a:lnTo>
                  <a:lnTo>
                    <a:pt x="84290" y="997839"/>
                  </a:lnTo>
                  <a:lnTo>
                    <a:pt x="49847" y="971222"/>
                  </a:lnTo>
                  <a:lnTo>
                    <a:pt x="23236" y="936772"/>
                  </a:lnTo>
                  <a:lnTo>
                    <a:pt x="6079" y="896111"/>
                  </a:lnTo>
                  <a:lnTo>
                    <a:pt x="0" y="850861"/>
                  </a:lnTo>
                  <a:lnTo>
                    <a:pt x="0" y="170180"/>
                  </a:lnTo>
                  <a:close/>
                </a:path>
              </a:pathLst>
            </a:custGeom>
            <a:ln w="12192">
              <a:solidFill>
                <a:srgbClr val="FFFFFF"/>
              </a:solidFill>
            </a:ln>
          </p:spPr>
          <p:txBody>
            <a:bodyPr wrap="square" lIns="0" tIns="0" rIns="0" bIns="0" rtlCol="0"/>
            <a:lstStyle/>
            <a:p>
              <a:endParaRPr/>
            </a:p>
          </p:txBody>
        </p:sp>
      </p:grpSp>
      <p:sp>
        <p:nvSpPr>
          <p:cNvPr id="25" name="object 25"/>
          <p:cNvSpPr txBox="1"/>
          <p:nvPr/>
        </p:nvSpPr>
        <p:spPr>
          <a:xfrm>
            <a:off x="2399157" y="2985897"/>
            <a:ext cx="8745855" cy="3313086"/>
          </a:xfrm>
          <a:prstGeom prst="rect">
            <a:avLst/>
          </a:prstGeom>
        </p:spPr>
        <p:txBody>
          <a:bodyPr vert="horz" wrap="square" lIns="0" tIns="27940" rIns="0" bIns="0" rtlCol="0">
            <a:spAutoFit/>
          </a:bodyPr>
          <a:lstStyle/>
          <a:p>
            <a:pPr marL="12700" marR="267970" algn="ctr">
              <a:lnSpc>
                <a:spcPct val="92200"/>
              </a:lnSpc>
              <a:spcBef>
                <a:spcPts val="220"/>
              </a:spcBef>
            </a:pPr>
            <a:r>
              <a:rPr sz="1400" spc="-20" dirty="0">
                <a:solidFill>
                  <a:srgbClr val="FFFFFF"/>
                </a:solidFill>
                <a:latin typeface="Carlito"/>
                <a:cs typeface="Carlito"/>
              </a:rPr>
              <a:t>Permenkes </a:t>
            </a:r>
            <a:r>
              <a:rPr sz="1400" spc="-10" dirty="0">
                <a:solidFill>
                  <a:srgbClr val="FFFFFF"/>
                </a:solidFill>
                <a:latin typeface="Carlito"/>
                <a:cs typeface="Carlito"/>
              </a:rPr>
              <a:t>28 </a:t>
            </a:r>
            <a:r>
              <a:rPr sz="1400" spc="-20" dirty="0">
                <a:solidFill>
                  <a:srgbClr val="FFFFFF"/>
                </a:solidFill>
                <a:latin typeface="Carlito"/>
                <a:cs typeface="Carlito"/>
              </a:rPr>
              <a:t>tahun </a:t>
            </a:r>
            <a:r>
              <a:rPr sz="1400" spc="-15" dirty="0">
                <a:solidFill>
                  <a:srgbClr val="FFFFFF"/>
                </a:solidFill>
                <a:latin typeface="Carlito"/>
                <a:cs typeface="Carlito"/>
              </a:rPr>
              <a:t>2014 </a:t>
            </a:r>
            <a:r>
              <a:rPr sz="1400" spc="-20" dirty="0">
                <a:solidFill>
                  <a:srgbClr val="FFFFFF"/>
                </a:solidFill>
                <a:latin typeface="Carlito"/>
                <a:cs typeface="Carlito"/>
              </a:rPr>
              <a:t>menyebutkan: </a:t>
            </a:r>
            <a:r>
              <a:rPr sz="1400" b="1" spc="-15" dirty="0">
                <a:solidFill>
                  <a:srgbClr val="F8B81C"/>
                </a:solidFill>
                <a:latin typeface="Carlito"/>
                <a:cs typeface="Carlito"/>
              </a:rPr>
              <a:t>Ketentuan </a:t>
            </a:r>
            <a:r>
              <a:rPr sz="1400" b="1" spc="-10" dirty="0">
                <a:solidFill>
                  <a:srgbClr val="F8B81C"/>
                </a:solidFill>
                <a:latin typeface="Carlito"/>
                <a:cs typeface="Carlito"/>
              </a:rPr>
              <a:t>mengenai </a:t>
            </a:r>
            <a:r>
              <a:rPr sz="1400" b="1" spc="-25" dirty="0">
                <a:solidFill>
                  <a:srgbClr val="F8B81C"/>
                </a:solidFill>
                <a:latin typeface="Carlito"/>
                <a:cs typeface="Carlito"/>
              </a:rPr>
              <a:t>tata </a:t>
            </a:r>
            <a:r>
              <a:rPr sz="1400" b="1" spc="-10" dirty="0">
                <a:solidFill>
                  <a:srgbClr val="F8B81C"/>
                </a:solidFill>
                <a:latin typeface="Carlito"/>
                <a:cs typeface="Carlito"/>
              </a:rPr>
              <a:t>cara </a:t>
            </a:r>
            <a:r>
              <a:rPr sz="1400" b="1" spc="-15" dirty="0">
                <a:solidFill>
                  <a:srgbClr val="F8B81C"/>
                </a:solidFill>
                <a:latin typeface="Carlito"/>
                <a:cs typeface="Carlito"/>
              </a:rPr>
              <a:t>koordinasi manfaat </a:t>
            </a:r>
            <a:r>
              <a:rPr sz="1400" b="1" spc="-10" dirty="0">
                <a:solidFill>
                  <a:srgbClr val="F8B81C"/>
                </a:solidFill>
                <a:latin typeface="Carlito"/>
                <a:cs typeface="Carlito"/>
              </a:rPr>
              <a:t>diatur dalam </a:t>
            </a:r>
            <a:r>
              <a:rPr sz="1400" b="1" spc="-5" dirty="0">
                <a:solidFill>
                  <a:srgbClr val="F8B81C"/>
                </a:solidFill>
                <a:latin typeface="Carlito"/>
                <a:cs typeface="Carlito"/>
              </a:rPr>
              <a:t>perjanjian  </a:t>
            </a:r>
            <a:r>
              <a:rPr sz="1400" b="1" spc="-10" dirty="0">
                <a:solidFill>
                  <a:srgbClr val="F8B81C"/>
                </a:solidFill>
                <a:latin typeface="Carlito"/>
                <a:cs typeface="Carlito"/>
              </a:rPr>
              <a:t>kerjasama </a:t>
            </a:r>
            <a:r>
              <a:rPr sz="1400" b="1" spc="-15" dirty="0">
                <a:solidFill>
                  <a:srgbClr val="F8B81C"/>
                </a:solidFill>
                <a:latin typeface="Carlito"/>
                <a:cs typeface="Carlito"/>
              </a:rPr>
              <a:t>antara </a:t>
            </a:r>
            <a:r>
              <a:rPr sz="1400" b="1" spc="-30" dirty="0">
                <a:solidFill>
                  <a:srgbClr val="F8B81C"/>
                </a:solidFill>
                <a:latin typeface="Carlito"/>
                <a:cs typeface="Carlito"/>
              </a:rPr>
              <a:t>BPJS </a:t>
            </a:r>
            <a:r>
              <a:rPr sz="1400" b="1" spc="-15" dirty="0">
                <a:solidFill>
                  <a:srgbClr val="F8B81C"/>
                </a:solidFill>
                <a:latin typeface="Carlito"/>
                <a:cs typeface="Carlito"/>
              </a:rPr>
              <a:t>Kesehatan </a:t>
            </a:r>
            <a:r>
              <a:rPr sz="1400" spc="-10" dirty="0">
                <a:solidFill>
                  <a:srgbClr val="FFFFFF"/>
                </a:solidFill>
                <a:latin typeface="Carlito"/>
                <a:cs typeface="Carlito"/>
              </a:rPr>
              <a:t>dan </a:t>
            </a:r>
            <a:r>
              <a:rPr sz="1400" spc="-20" dirty="0">
                <a:solidFill>
                  <a:srgbClr val="FFFFFF"/>
                </a:solidFill>
                <a:latin typeface="Carlito"/>
                <a:cs typeface="Carlito"/>
              </a:rPr>
              <a:t>penyelenggara program </a:t>
            </a:r>
            <a:r>
              <a:rPr sz="1400" spc="-10" dirty="0">
                <a:solidFill>
                  <a:srgbClr val="FFFFFF"/>
                </a:solidFill>
                <a:latin typeface="Carlito"/>
                <a:cs typeface="Carlito"/>
              </a:rPr>
              <a:t>jaminan </a:t>
            </a:r>
            <a:r>
              <a:rPr sz="1400" spc="-5" dirty="0">
                <a:solidFill>
                  <a:srgbClr val="FFFFFF"/>
                </a:solidFill>
                <a:latin typeface="Carlito"/>
                <a:cs typeface="Carlito"/>
              </a:rPr>
              <a:t>sosial </a:t>
            </a:r>
            <a:r>
              <a:rPr sz="1400" spc="-10" dirty="0">
                <a:solidFill>
                  <a:srgbClr val="FFFFFF"/>
                </a:solidFill>
                <a:latin typeface="Carlito"/>
                <a:cs typeface="Carlito"/>
              </a:rPr>
              <a:t>di </a:t>
            </a:r>
            <a:r>
              <a:rPr sz="1400" spc="-15" dirty="0">
                <a:solidFill>
                  <a:srgbClr val="FFFFFF"/>
                </a:solidFill>
                <a:latin typeface="Carlito"/>
                <a:cs typeface="Carlito"/>
              </a:rPr>
              <a:t>bidang kecelakaan </a:t>
            </a:r>
            <a:r>
              <a:rPr sz="1400" spc="-20" dirty="0">
                <a:solidFill>
                  <a:srgbClr val="FFFFFF"/>
                </a:solidFill>
                <a:latin typeface="Carlito"/>
                <a:cs typeface="Carlito"/>
              </a:rPr>
              <a:t>kerja </a:t>
            </a:r>
            <a:r>
              <a:rPr sz="1400" spc="-10" dirty="0">
                <a:solidFill>
                  <a:srgbClr val="FFFFFF"/>
                </a:solidFill>
                <a:latin typeface="Carlito"/>
                <a:cs typeface="Carlito"/>
              </a:rPr>
              <a:t>dan  </a:t>
            </a:r>
            <a:r>
              <a:rPr sz="1400" spc="-15" dirty="0">
                <a:solidFill>
                  <a:srgbClr val="FFFFFF"/>
                </a:solidFill>
                <a:latin typeface="Carlito"/>
                <a:cs typeface="Carlito"/>
              </a:rPr>
              <a:t>kecelakaan </a:t>
            </a:r>
            <a:r>
              <a:rPr sz="1400" spc="-10" dirty="0">
                <a:solidFill>
                  <a:srgbClr val="FFFFFF"/>
                </a:solidFill>
                <a:latin typeface="Carlito"/>
                <a:cs typeface="Carlito"/>
              </a:rPr>
              <a:t>lalu </a:t>
            </a:r>
            <a:r>
              <a:rPr sz="1400" spc="-20" dirty="0">
                <a:solidFill>
                  <a:srgbClr val="FFFFFF"/>
                </a:solidFill>
                <a:latin typeface="Carlito"/>
                <a:cs typeface="Carlito"/>
              </a:rPr>
              <a:t>lintas </a:t>
            </a:r>
            <a:r>
              <a:rPr sz="1400" b="1" spc="-15" dirty="0">
                <a:solidFill>
                  <a:srgbClr val="F8B81C"/>
                </a:solidFill>
                <a:latin typeface="Carlito"/>
                <a:cs typeface="Carlito"/>
              </a:rPr>
              <a:t>atau penyelenggara </a:t>
            </a:r>
            <a:r>
              <a:rPr sz="1400" b="1" spc="-10" dirty="0">
                <a:solidFill>
                  <a:srgbClr val="F8B81C"/>
                </a:solidFill>
                <a:latin typeface="Carlito"/>
                <a:cs typeface="Carlito"/>
              </a:rPr>
              <a:t>program asuransi </a:t>
            </a:r>
            <a:r>
              <a:rPr sz="1400" b="1" spc="-20" dirty="0">
                <a:solidFill>
                  <a:srgbClr val="F8B81C"/>
                </a:solidFill>
                <a:latin typeface="Carlito"/>
                <a:cs typeface="Carlito"/>
              </a:rPr>
              <a:t>kesehatan </a:t>
            </a:r>
            <a:r>
              <a:rPr sz="1400" b="1" spc="-10" dirty="0">
                <a:solidFill>
                  <a:srgbClr val="F8B81C"/>
                </a:solidFill>
                <a:latin typeface="Carlito"/>
                <a:cs typeface="Carlito"/>
              </a:rPr>
              <a:t>tambahan </a:t>
            </a:r>
            <a:r>
              <a:rPr sz="1400" b="1" spc="-15" dirty="0">
                <a:solidFill>
                  <a:srgbClr val="F8B81C"/>
                </a:solidFill>
                <a:latin typeface="Carlito"/>
                <a:cs typeface="Carlito"/>
              </a:rPr>
              <a:t>atau </a:t>
            </a:r>
            <a:r>
              <a:rPr sz="1400" b="1" spc="-5" dirty="0">
                <a:solidFill>
                  <a:srgbClr val="F8B81C"/>
                </a:solidFill>
                <a:latin typeface="Carlito"/>
                <a:cs typeface="Carlito"/>
              </a:rPr>
              <a:t>badan </a:t>
            </a:r>
            <a:r>
              <a:rPr sz="1400" b="1" spc="-10" dirty="0">
                <a:solidFill>
                  <a:srgbClr val="F8B81C"/>
                </a:solidFill>
                <a:latin typeface="Carlito"/>
                <a:cs typeface="Carlito"/>
              </a:rPr>
              <a:t>penjamin</a:t>
            </a:r>
            <a:r>
              <a:rPr sz="1400" b="1" spc="10" dirty="0">
                <a:solidFill>
                  <a:srgbClr val="F8B81C"/>
                </a:solidFill>
                <a:latin typeface="Carlito"/>
                <a:cs typeface="Carlito"/>
              </a:rPr>
              <a:t> </a:t>
            </a:r>
            <a:r>
              <a:rPr sz="1400" b="1" spc="-20" dirty="0">
                <a:solidFill>
                  <a:srgbClr val="F8B81C"/>
                </a:solidFill>
                <a:latin typeface="Carlito"/>
                <a:cs typeface="Carlito"/>
              </a:rPr>
              <a:t>lainnya</a:t>
            </a:r>
            <a:endParaRPr sz="1400" dirty="0">
              <a:latin typeface="Carlito"/>
              <a:cs typeface="Carlito"/>
            </a:endParaRPr>
          </a:p>
          <a:p>
            <a:pPr>
              <a:lnSpc>
                <a:spcPct val="100000"/>
              </a:lnSpc>
            </a:pPr>
            <a:endParaRPr sz="1400" dirty="0">
              <a:latin typeface="Carlito"/>
              <a:cs typeface="Carlito"/>
            </a:endParaRPr>
          </a:p>
          <a:p>
            <a:pPr>
              <a:lnSpc>
                <a:spcPct val="100000"/>
              </a:lnSpc>
              <a:spcBef>
                <a:spcPts val="40"/>
              </a:spcBef>
            </a:pPr>
            <a:endParaRPr sz="1600" dirty="0">
              <a:latin typeface="Carlito"/>
              <a:cs typeface="Carlito"/>
            </a:endParaRPr>
          </a:p>
          <a:p>
            <a:pPr marL="53975" marR="315595" indent="3810" algn="ctr">
              <a:lnSpc>
                <a:spcPct val="91700"/>
              </a:lnSpc>
              <a:spcBef>
                <a:spcPts val="5"/>
              </a:spcBef>
            </a:pPr>
            <a:r>
              <a:rPr sz="1600" dirty="0">
                <a:solidFill>
                  <a:srgbClr val="FFFFFF"/>
                </a:solidFill>
                <a:latin typeface="Carlito"/>
                <a:cs typeface="Carlito"/>
              </a:rPr>
              <a:t>Dalam </a:t>
            </a:r>
            <a:r>
              <a:rPr sz="1600" spc="-10" dirty="0">
                <a:solidFill>
                  <a:srgbClr val="FFFFFF"/>
                </a:solidFill>
                <a:latin typeface="Carlito"/>
                <a:cs typeface="Carlito"/>
              </a:rPr>
              <a:t>Per </a:t>
            </a:r>
            <a:r>
              <a:rPr sz="1600" spc="-35" dirty="0">
                <a:solidFill>
                  <a:srgbClr val="FFFFFF"/>
                </a:solidFill>
                <a:latin typeface="Carlito"/>
                <a:cs typeface="Carlito"/>
              </a:rPr>
              <a:t>BPJS </a:t>
            </a:r>
            <a:r>
              <a:rPr sz="1600" spc="-5" dirty="0">
                <a:solidFill>
                  <a:srgbClr val="FFFFFF"/>
                </a:solidFill>
                <a:latin typeface="Carlito"/>
                <a:cs typeface="Carlito"/>
              </a:rPr>
              <a:t>No. </a:t>
            </a:r>
            <a:r>
              <a:rPr sz="1600" spc="5" dirty="0">
                <a:solidFill>
                  <a:srgbClr val="FFFFFF"/>
                </a:solidFill>
                <a:latin typeface="Carlito"/>
                <a:cs typeface="Carlito"/>
              </a:rPr>
              <a:t>4 </a:t>
            </a:r>
            <a:r>
              <a:rPr sz="1600" spc="-25" dirty="0">
                <a:solidFill>
                  <a:srgbClr val="FFFFFF"/>
                </a:solidFill>
                <a:latin typeface="Carlito"/>
                <a:cs typeface="Carlito"/>
              </a:rPr>
              <a:t>Tahun </a:t>
            </a:r>
            <a:r>
              <a:rPr sz="1600" spc="5" dirty="0">
                <a:solidFill>
                  <a:srgbClr val="FFFFFF"/>
                </a:solidFill>
                <a:latin typeface="Carlito"/>
                <a:cs typeface="Carlito"/>
              </a:rPr>
              <a:t>2016 </a:t>
            </a:r>
            <a:r>
              <a:rPr sz="1600" spc="-15" dirty="0">
                <a:solidFill>
                  <a:srgbClr val="FFFFFF"/>
                </a:solidFill>
                <a:latin typeface="Carlito"/>
                <a:cs typeface="Carlito"/>
              </a:rPr>
              <a:t>terdapat </a:t>
            </a:r>
            <a:r>
              <a:rPr sz="1600" spc="-10" dirty="0">
                <a:solidFill>
                  <a:srgbClr val="FFFFFF"/>
                </a:solidFill>
                <a:latin typeface="Carlito"/>
                <a:cs typeface="Carlito"/>
              </a:rPr>
              <a:t>istilah </a:t>
            </a:r>
            <a:r>
              <a:rPr sz="1800" b="1" spc="-5" dirty="0">
                <a:solidFill>
                  <a:srgbClr val="F8B81C"/>
                </a:solidFill>
                <a:latin typeface="Carlito"/>
                <a:cs typeface="Carlito"/>
              </a:rPr>
              <a:t>AKT sebagai </a:t>
            </a:r>
            <a:r>
              <a:rPr sz="1800" b="1" spc="-15" dirty="0">
                <a:solidFill>
                  <a:srgbClr val="F8B81C"/>
                </a:solidFill>
                <a:latin typeface="Carlito"/>
                <a:cs typeface="Carlito"/>
              </a:rPr>
              <a:t>first payer </a:t>
            </a:r>
            <a:r>
              <a:rPr sz="1600" dirty="0">
                <a:solidFill>
                  <a:srgbClr val="FFFFFF"/>
                </a:solidFill>
                <a:latin typeface="Carlito"/>
                <a:cs typeface="Carlito"/>
              </a:rPr>
              <a:t>dan </a:t>
            </a:r>
            <a:r>
              <a:rPr sz="1800" b="1" spc="-35" dirty="0">
                <a:solidFill>
                  <a:srgbClr val="F8B81C"/>
                </a:solidFill>
                <a:latin typeface="Carlito"/>
                <a:cs typeface="Carlito"/>
              </a:rPr>
              <a:t>BPJS </a:t>
            </a:r>
            <a:r>
              <a:rPr sz="1800" b="1" spc="-10" dirty="0">
                <a:solidFill>
                  <a:srgbClr val="F8B81C"/>
                </a:solidFill>
                <a:latin typeface="Carlito"/>
                <a:cs typeface="Carlito"/>
              </a:rPr>
              <a:t>Kesehatan  </a:t>
            </a:r>
            <a:r>
              <a:rPr sz="1800" b="1" spc="-5" dirty="0">
                <a:solidFill>
                  <a:srgbClr val="F8B81C"/>
                </a:solidFill>
                <a:latin typeface="Carlito"/>
                <a:cs typeface="Carlito"/>
              </a:rPr>
              <a:t>sebagai </a:t>
            </a:r>
            <a:r>
              <a:rPr sz="1800" b="1" dirty="0">
                <a:solidFill>
                  <a:srgbClr val="F8B81C"/>
                </a:solidFill>
                <a:latin typeface="Carlito"/>
                <a:cs typeface="Carlito"/>
              </a:rPr>
              <a:t>penanggung </a:t>
            </a:r>
            <a:r>
              <a:rPr sz="1800" b="1" spc="-5" dirty="0">
                <a:solidFill>
                  <a:srgbClr val="F8B81C"/>
                </a:solidFill>
                <a:latin typeface="Carlito"/>
                <a:cs typeface="Carlito"/>
              </a:rPr>
              <a:t>pertama. </a:t>
            </a:r>
            <a:r>
              <a:rPr sz="1800" spc="-10" dirty="0">
                <a:solidFill>
                  <a:srgbClr val="FFFFFF"/>
                </a:solidFill>
                <a:latin typeface="Carlito"/>
                <a:cs typeface="Carlito"/>
              </a:rPr>
              <a:t>Istilah </a:t>
            </a:r>
            <a:r>
              <a:rPr sz="1800" b="1" spc="-15" dirty="0">
                <a:solidFill>
                  <a:srgbClr val="F8B81C"/>
                </a:solidFill>
                <a:latin typeface="Carlito"/>
                <a:cs typeface="Carlito"/>
              </a:rPr>
              <a:t>first </a:t>
            </a:r>
            <a:r>
              <a:rPr sz="1800" b="1" spc="-10" dirty="0">
                <a:solidFill>
                  <a:srgbClr val="F8B81C"/>
                </a:solidFill>
                <a:latin typeface="Carlito"/>
                <a:cs typeface="Carlito"/>
              </a:rPr>
              <a:t>payer </a:t>
            </a:r>
            <a:r>
              <a:rPr sz="1800" b="1" spc="-5" dirty="0">
                <a:solidFill>
                  <a:srgbClr val="F8B81C"/>
                </a:solidFill>
                <a:latin typeface="Carlito"/>
                <a:cs typeface="Carlito"/>
              </a:rPr>
              <a:t>pada </a:t>
            </a:r>
            <a:r>
              <a:rPr sz="1800" b="1" spc="-10" dirty="0">
                <a:solidFill>
                  <a:srgbClr val="F8B81C"/>
                </a:solidFill>
                <a:latin typeface="Carlito"/>
                <a:cs typeface="Carlito"/>
              </a:rPr>
              <a:t>medicare </a:t>
            </a:r>
            <a:r>
              <a:rPr sz="1800" spc="-15" dirty="0">
                <a:solidFill>
                  <a:srgbClr val="FFFFFF"/>
                </a:solidFill>
                <a:latin typeface="Carlito"/>
                <a:cs typeface="Carlito"/>
              </a:rPr>
              <a:t>berarti </a:t>
            </a:r>
            <a:r>
              <a:rPr sz="1800" spc="-10" dirty="0">
                <a:solidFill>
                  <a:srgbClr val="FFFFFF"/>
                </a:solidFill>
                <a:latin typeface="Carlito"/>
                <a:cs typeface="Carlito"/>
              </a:rPr>
              <a:t>sebagai </a:t>
            </a:r>
            <a:r>
              <a:rPr sz="1800" b="1" spc="-10" dirty="0">
                <a:solidFill>
                  <a:srgbClr val="F8B81C"/>
                </a:solidFill>
                <a:latin typeface="Carlito"/>
                <a:cs typeface="Carlito"/>
              </a:rPr>
              <a:t>pembayar  </a:t>
            </a:r>
            <a:r>
              <a:rPr sz="1800" b="1" spc="-5" dirty="0">
                <a:solidFill>
                  <a:srgbClr val="F8B81C"/>
                </a:solidFill>
                <a:latin typeface="Carlito"/>
                <a:cs typeface="Carlito"/>
              </a:rPr>
              <a:t>pertama dan </a:t>
            </a:r>
            <a:r>
              <a:rPr sz="1800" b="1" spc="-10" dirty="0">
                <a:solidFill>
                  <a:srgbClr val="F8B81C"/>
                </a:solidFill>
                <a:latin typeface="Carlito"/>
                <a:cs typeface="Carlito"/>
              </a:rPr>
              <a:t>sekaligus </a:t>
            </a:r>
            <a:r>
              <a:rPr sz="1800" b="1" spc="-5" dirty="0">
                <a:solidFill>
                  <a:srgbClr val="F8B81C"/>
                </a:solidFill>
                <a:latin typeface="Carlito"/>
                <a:cs typeface="Carlito"/>
              </a:rPr>
              <a:t>penanggung</a:t>
            </a:r>
            <a:r>
              <a:rPr sz="1800" b="1" spc="30" dirty="0">
                <a:solidFill>
                  <a:srgbClr val="F8B81C"/>
                </a:solidFill>
                <a:latin typeface="Carlito"/>
                <a:cs typeface="Carlito"/>
              </a:rPr>
              <a:t> </a:t>
            </a:r>
            <a:r>
              <a:rPr sz="1800" b="1" spc="-5" dirty="0">
                <a:solidFill>
                  <a:srgbClr val="F8B81C"/>
                </a:solidFill>
                <a:latin typeface="Carlito"/>
                <a:cs typeface="Carlito"/>
              </a:rPr>
              <a:t>pertama</a:t>
            </a:r>
            <a:endParaRPr sz="1800" dirty="0">
              <a:latin typeface="Carlito"/>
              <a:cs typeface="Carlito"/>
            </a:endParaRPr>
          </a:p>
          <a:p>
            <a:pPr>
              <a:lnSpc>
                <a:spcPct val="100000"/>
              </a:lnSpc>
              <a:spcBef>
                <a:spcPts val="35"/>
              </a:spcBef>
            </a:pPr>
            <a:endParaRPr sz="2550" dirty="0">
              <a:latin typeface="Carlito"/>
              <a:cs typeface="Carlito"/>
            </a:endParaRPr>
          </a:p>
          <a:p>
            <a:pPr marL="25400" marR="284480" algn="ctr">
              <a:lnSpc>
                <a:spcPct val="91200"/>
              </a:lnSpc>
              <a:spcBef>
                <a:spcPts val="5"/>
              </a:spcBef>
            </a:pPr>
            <a:r>
              <a:rPr sz="1200" spc="-5" dirty="0">
                <a:solidFill>
                  <a:srgbClr val="FFFFFF"/>
                </a:solidFill>
                <a:latin typeface="Carlito"/>
                <a:cs typeface="Carlito"/>
              </a:rPr>
              <a:t>Pada mekanisme </a:t>
            </a:r>
            <a:r>
              <a:rPr sz="1200" spc="-10" dirty="0">
                <a:solidFill>
                  <a:srgbClr val="FFFFFF"/>
                </a:solidFill>
                <a:latin typeface="Carlito"/>
                <a:cs typeface="Carlito"/>
              </a:rPr>
              <a:t>ini </a:t>
            </a:r>
            <a:r>
              <a:rPr sz="1200" spc="-15" dirty="0">
                <a:solidFill>
                  <a:srgbClr val="FFFFFF"/>
                </a:solidFill>
                <a:latin typeface="Carlito"/>
                <a:cs typeface="Carlito"/>
              </a:rPr>
              <a:t>nantinya </a:t>
            </a:r>
            <a:r>
              <a:rPr sz="1200" spc="-20" dirty="0">
                <a:solidFill>
                  <a:srgbClr val="FFFFFF"/>
                </a:solidFill>
                <a:latin typeface="Carlito"/>
                <a:cs typeface="Carlito"/>
              </a:rPr>
              <a:t>BPJS </a:t>
            </a:r>
            <a:r>
              <a:rPr sz="1200" spc="-5" dirty="0">
                <a:solidFill>
                  <a:srgbClr val="FFFFFF"/>
                </a:solidFill>
                <a:latin typeface="Carlito"/>
                <a:cs typeface="Carlito"/>
              </a:rPr>
              <a:t>Kesehatan </a:t>
            </a:r>
            <a:r>
              <a:rPr sz="1200" spc="-10" dirty="0">
                <a:solidFill>
                  <a:srgbClr val="FFFFFF"/>
                </a:solidFill>
                <a:latin typeface="Carlito"/>
                <a:cs typeface="Carlito"/>
              </a:rPr>
              <a:t>mentransfer </a:t>
            </a:r>
            <a:r>
              <a:rPr sz="1200" spc="-5" dirty="0">
                <a:solidFill>
                  <a:srgbClr val="FFFFFF"/>
                </a:solidFill>
                <a:latin typeface="Carlito"/>
                <a:cs typeface="Carlito"/>
              </a:rPr>
              <a:t>dana </a:t>
            </a:r>
            <a:r>
              <a:rPr sz="1200" spc="-25" dirty="0">
                <a:solidFill>
                  <a:srgbClr val="FFFFFF"/>
                </a:solidFill>
                <a:latin typeface="Carlito"/>
                <a:cs typeface="Carlito"/>
              </a:rPr>
              <a:t>ke </a:t>
            </a:r>
            <a:r>
              <a:rPr sz="1200" spc="-15" dirty="0">
                <a:solidFill>
                  <a:srgbClr val="FFFFFF"/>
                </a:solidFill>
                <a:latin typeface="Carlito"/>
                <a:cs typeface="Carlito"/>
              </a:rPr>
              <a:t>rekening </a:t>
            </a:r>
            <a:r>
              <a:rPr sz="1200" dirty="0">
                <a:solidFill>
                  <a:srgbClr val="FFFFFF"/>
                </a:solidFill>
                <a:latin typeface="Carlito"/>
                <a:cs typeface="Carlito"/>
              </a:rPr>
              <a:t>AKT </a:t>
            </a:r>
            <a:r>
              <a:rPr sz="1200" spc="-10" dirty="0">
                <a:solidFill>
                  <a:srgbClr val="FFFFFF"/>
                </a:solidFill>
                <a:latin typeface="Carlito"/>
                <a:cs typeface="Carlito"/>
              </a:rPr>
              <a:t>untuk </a:t>
            </a:r>
            <a:r>
              <a:rPr sz="1200" spc="-5" dirty="0">
                <a:solidFill>
                  <a:srgbClr val="FFFFFF"/>
                </a:solidFill>
                <a:latin typeface="Carlito"/>
                <a:cs typeface="Carlito"/>
              </a:rPr>
              <a:t>mengganti besaran </a:t>
            </a:r>
            <a:r>
              <a:rPr sz="1200" spc="-15" dirty="0">
                <a:solidFill>
                  <a:srgbClr val="FFFFFF"/>
                </a:solidFill>
                <a:latin typeface="Carlito"/>
                <a:cs typeface="Carlito"/>
              </a:rPr>
              <a:t>biaya </a:t>
            </a:r>
            <a:r>
              <a:rPr sz="1200" spc="-10" dirty="0">
                <a:solidFill>
                  <a:srgbClr val="FFFFFF"/>
                </a:solidFill>
                <a:latin typeface="Carlito"/>
                <a:cs typeface="Carlito"/>
              </a:rPr>
              <a:t>yang </a:t>
            </a:r>
            <a:r>
              <a:rPr sz="1200" spc="-5" dirty="0">
                <a:solidFill>
                  <a:srgbClr val="FFFFFF"/>
                </a:solidFill>
                <a:latin typeface="Carlito"/>
                <a:cs typeface="Carlito"/>
              </a:rPr>
              <a:t>menjadi </a:t>
            </a:r>
            <a:r>
              <a:rPr sz="1200" spc="-10" dirty="0">
                <a:solidFill>
                  <a:srgbClr val="FFFFFF"/>
                </a:solidFill>
                <a:latin typeface="Carlito"/>
                <a:cs typeface="Carlito"/>
              </a:rPr>
              <a:t>kewajiban  </a:t>
            </a:r>
            <a:r>
              <a:rPr sz="1200" spc="-20" dirty="0">
                <a:solidFill>
                  <a:srgbClr val="FFFFFF"/>
                </a:solidFill>
                <a:latin typeface="Carlito"/>
                <a:cs typeface="Carlito"/>
              </a:rPr>
              <a:t>BPJS </a:t>
            </a:r>
            <a:r>
              <a:rPr sz="1200" spc="-5" dirty="0">
                <a:solidFill>
                  <a:srgbClr val="FFFFFF"/>
                </a:solidFill>
                <a:latin typeface="Carlito"/>
                <a:cs typeface="Carlito"/>
              </a:rPr>
              <a:t>Kesehatan. </a:t>
            </a:r>
            <a:r>
              <a:rPr sz="1400" b="1" spc="-15" dirty="0">
                <a:solidFill>
                  <a:srgbClr val="F8B81C"/>
                </a:solidFill>
                <a:latin typeface="Carlito"/>
                <a:cs typeface="Carlito"/>
              </a:rPr>
              <a:t>Ketentuan </a:t>
            </a:r>
            <a:r>
              <a:rPr sz="1400" b="1" spc="-5" dirty="0">
                <a:solidFill>
                  <a:srgbClr val="F8B81C"/>
                </a:solidFill>
                <a:latin typeface="Carlito"/>
                <a:cs typeface="Carlito"/>
              </a:rPr>
              <a:t>di </a:t>
            </a:r>
            <a:r>
              <a:rPr sz="1400" b="1" spc="-10" dirty="0">
                <a:solidFill>
                  <a:srgbClr val="F8B81C"/>
                </a:solidFill>
                <a:latin typeface="Carlito"/>
                <a:cs typeface="Carlito"/>
              </a:rPr>
              <a:t>UU </a:t>
            </a:r>
            <a:r>
              <a:rPr sz="1400" b="1" spc="-15" dirty="0">
                <a:solidFill>
                  <a:srgbClr val="F8B81C"/>
                </a:solidFill>
                <a:latin typeface="Carlito"/>
                <a:cs typeface="Carlito"/>
              </a:rPr>
              <a:t>SJSN No.40 tahun 2004 </a:t>
            </a:r>
            <a:r>
              <a:rPr sz="1400" b="1" spc="-10" dirty="0">
                <a:solidFill>
                  <a:srgbClr val="F8B81C"/>
                </a:solidFill>
                <a:latin typeface="Carlito"/>
                <a:cs typeface="Carlito"/>
              </a:rPr>
              <a:t>memang </a:t>
            </a:r>
            <a:r>
              <a:rPr sz="1400" b="1" spc="-5" dirty="0">
                <a:solidFill>
                  <a:srgbClr val="F8B81C"/>
                </a:solidFill>
                <a:latin typeface="Carlito"/>
                <a:cs typeface="Carlito"/>
              </a:rPr>
              <a:t>tidak ada </a:t>
            </a:r>
            <a:r>
              <a:rPr sz="1400" b="1" spc="-20" dirty="0">
                <a:solidFill>
                  <a:srgbClr val="F8B81C"/>
                </a:solidFill>
                <a:latin typeface="Carlito"/>
                <a:cs typeface="Carlito"/>
              </a:rPr>
              <a:t>menyebutkan </a:t>
            </a:r>
            <a:r>
              <a:rPr sz="1400" b="1" spc="-30" dirty="0">
                <a:solidFill>
                  <a:srgbClr val="F8B81C"/>
                </a:solidFill>
                <a:latin typeface="Carlito"/>
                <a:cs typeface="Carlito"/>
              </a:rPr>
              <a:t>BPJS </a:t>
            </a:r>
            <a:r>
              <a:rPr sz="1400" b="1" spc="-15" dirty="0">
                <a:solidFill>
                  <a:srgbClr val="F8B81C"/>
                </a:solidFill>
                <a:latin typeface="Carlito"/>
                <a:cs typeface="Carlito"/>
              </a:rPr>
              <a:t>Kesehatan </a:t>
            </a:r>
            <a:r>
              <a:rPr sz="1400" b="1" spc="-10" dirty="0">
                <a:solidFill>
                  <a:srgbClr val="F8B81C"/>
                </a:solidFill>
                <a:latin typeface="Carlito"/>
                <a:cs typeface="Carlito"/>
              </a:rPr>
              <a:t>bisa  </a:t>
            </a:r>
            <a:r>
              <a:rPr sz="1400" b="1" spc="-15" dirty="0">
                <a:solidFill>
                  <a:srgbClr val="F8B81C"/>
                </a:solidFill>
                <a:latin typeface="Carlito"/>
                <a:cs typeface="Carlito"/>
              </a:rPr>
              <a:t>membayar </a:t>
            </a:r>
            <a:r>
              <a:rPr sz="1400" b="1" spc="-30" dirty="0">
                <a:solidFill>
                  <a:srgbClr val="F8B81C"/>
                </a:solidFill>
                <a:latin typeface="Carlito"/>
                <a:cs typeface="Carlito"/>
              </a:rPr>
              <a:t>ke </a:t>
            </a:r>
            <a:r>
              <a:rPr sz="1400" b="1" spc="-5" dirty="0">
                <a:solidFill>
                  <a:srgbClr val="F8B81C"/>
                </a:solidFill>
                <a:latin typeface="Carlito"/>
                <a:cs typeface="Carlito"/>
              </a:rPr>
              <a:t>AKT </a:t>
            </a:r>
            <a:r>
              <a:rPr sz="1400" b="1" spc="-15" dirty="0">
                <a:solidFill>
                  <a:srgbClr val="F8B81C"/>
                </a:solidFill>
                <a:latin typeface="Carlito"/>
                <a:cs typeface="Carlito"/>
              </a:rPr>
              <a:t>atau </a:t>
            </a:r>
            <a:r>
              <a:rPr sz="1400" b="1" spc="-5" dirty="0">
                <a:solidFill>
                  <a:srgbClr val="F8B81C"/>
                </a:solidFill>
                <a:latin typeface="Carlito"/>
                <a:cs typeface="Carlito"/>
              </a:rPr>
              <a:t>badan </a:t>
            </a:r>
            <a:r>
              <a:rPr sz="1400" b="1" spc="-15" dirty="0">
                <a:solidFill>
                  <a:srgbClr val="F8B81C"/>
                </a:solidFill>
                <a:latin typeface="Carlito"/>
                <a:cs typeface="Carlito"/>
              </a:rPr>
              <a:t>penyelenggara </a:t>
            </a:r>
            <a:r>
              <a:rPr sz="1400" b="1" spc="-5" dirty="0">
                <a:solidFill>
                  <a:srgbClr val="F8B81C"/>
                </a:solidFill>
                <a:latin typeface="Carlito"/>
                <a:cs typeface="Carlito"/>
              </a:rPr>
              <a:t>lain, </a:t>
            </a:r>
            <a:r>
              <a:rPr sz="1400" b="1" spc="-10" dirty="0">
                <a:solidFill>
                  <a:srgbClr val="F8B81C"/>
                </a:solidFill>
                <a:latin typeface="Carlito"/>
                <a:cs typeface="Carlito"/>
              </a:rPr>
              <a:t>dalam UU </a:t>
            </a:r>
            <a:r>
              <a:rPr sz="1400" b="1" spc="-15" dirty="0">
                <a:solidFill>
                  <a:srgbClr val="F8B81C"/>
                </a:solidFill>
                <a:latin typeface="Carlito"/>
                <a:cs typeface="Carlito"/>
              </a:rPr>
              <a:t>tersebut </a:t>
            </a:r>
            <a:r>
              <a:rPr sz="1400" b="1" spc="-20" dirty="0">
                <a:solidFill>
                  <a:srgbClr val="F8B81C"/>
                </a:solidFill>
                <a:latin typeface="Carlito"/>
                <a:cs typeface="Carlito"/>
              </a:rPr>
              <a:t>hanya menyebutkan </a:t>
            </a:r>
            <a:r>
              <a:rPr sz="1400" b="1" spc="-30" dirty="0">
                <a:solidFill>
                  <a:srgbClr val="F8B81C"/>
                </a:solidFill>
                <a:latin typeface="Carlito"/>
                <a:cs typeface="Carlito"/>
              </a:rPr>
              <a:t>BPJS </a:t>
            </a:r>
            <a:r>
              <a:rPr sz="1400" b="1" spc="-15" dirty="0">
                <a:solidFill>
                  <a:srgbClr val="F8B81C"/>
                </a:solidFill>
                <a:latin typeface="Carlito"/>
                <a:cs typeface="Carlito"/>
              </a:rPr>
              <a:t>Kesehatan  membayar kepada fasilitas </a:t>
            </a:r>
            <a:r>
              <a:rPr sz="1400" b="1" spc="-20" dirty="0">
                <a:solidFill>
                  <a:srgbClr val="F8B81C"/>
                </a:solidFill>
                <a:latin typeface="Carlito"/>
                <a:cs typeface="Carlito"/>
              </a:rPr>
              <a:t>kesehatan </a:t>
            </a:r>
            <a:r>
              <a:rPr sz="1200" spc="-5" dirty="0">
                <a:solidFill>
                  <a:srgbClr val="FFFFFF"/>
                </a:solidFill>
                <a:latin typeface="Carlito"/>
                <a:cs typeface="Carlito"/>
              </a:rPr>
              <a:t>(pada </a:t>
            </a:r>
            <a:r>
              <a:rPr sz="1200" dirty="0">
                <a:solidFill>
                  <a:srgbClr val="FFFFFF"/>
                </a:solidFill>
                <a:latin typeface="Carlito"/>
                <a:cs typeface="Carlito"/>
              </a:rPr>
              <a:t>pasal </a:t>
            </a:r>
            <a:r>
              <a:rPr sz="1200" spc="-5" dirty="0">
                <a:solidFill>
                  <a:srgbClr val="FFFFFF"/>
                </a:solidFill>
                <a:latin typeface="Carlito"/>
                <a:cs typeface="Carlito"/>
              </a:rPr>
              <a:t>24 </a:t>
            </a:r>
            <a:r>
              <a:rPr sz="1200" spc="-15" dirty="0">
                <a:solidFill>
                  <a:srgbClr val="FFFFFF"/>
                </a:solidFill>
                <a:latin typeface="Carlito"/>
                <a:cs typeface="Carlito"/>
              </a:rPr>
              <a:t>ayat </a:t>
            </a:r>
            <a:r>
              <a:rPr sz="1200" spc="-10" dirty="0">
                <a:solidFill>
                  <a:srgbClr val="FFFFFF"/>
                </a:solidFill>
                <a:latin typeface="Carlito"/>
                <a:cs typeface="Carlito"/>
              </a:rPr>
              <a:t>1,2 </a:t>
            </a:r>
            <a:r>
              <a:rPr sz="1200" spc="-5" dirty="0">
                <a:solidFill>
                  <a:srgbClr val="FFFFFF"/>
                </a:solidFill>
                <a:latin typeface="Carlito"/>
                <a:cs typeface="Carlito"/>
              </a:rPr>
              <a:t>dam</a:t>
            </a:r>
            <a:r>
              <a:rPr sz="1200" spc="25" dirty="0">
                <a:solidFill>
                  <a:srgbClr val="FFFFFF"/>
                </a:solidFill>
                <a:latin typeface="Carlito"/>
                <a:cs typeface="Carlito"/>
              </a:rPr>
              <a:t> </a:t>
            </a:r>
            <a:r>
              <a:rPr sz="1200" spc="-10" dirty="0">
                <a:solidFill>
                  <a:srgbClr val="FFFFFF"/>
                </a:solidFill>
                <a:latin typeface="Carlito"/>
                <a:cs typeface="Carlito"/>
              </a:rPr>
              <a:t>3),</a:t>
            </a:r>
            <a:endParaRPr sz="1200" dirty="0">
              <a:latin typeface="Carlito"/>
              <a:cs typeface="Carlito"/>
            </a:endParaRPr>
          </a:p>
          <a:p>
            <a:pPr>
              <a:lnSpc>
                <a:spcPct val="100000"/>
              </a:lnSpc>
              <a:spcBef>
                <a:spcPts val="45"/>
              </a:spcBef>
            </a:pPr>
            <a:endParaRPr sz="2050" dirty="0">
              <a:latin typeface="Carlito"/>
              <a:cs typeface="Carlito"/>
            </a:endParaRPr>
          </a:p>
        </p:txBody>
      </p:sp>
      <p:sp>
        <p:nvSpPr>
          <p:cNvPr id="26" name="TextBox 25"/>
          <p:cNvSpPr txBox="1"/>
          <p:nvPr/>
        </p:nvSpPr>
        <p:spPr>
          <a:xfrm>
            <a:off x="1250696" y="533400"/>
            <a:ext cx="10026904" cy="769441"/>
          </a:xfrm>
          <a:prstGeom prst="rect">
            <a:avLst/>
          </a:prstGeom>
          <a:noFill/>
        </p:spPr>
        <p:txBody>
          <a:bodyPr wrap="square" rtlCol="0">
            <a:spAutoFit/>
          </a:bodyPr>
          <a:lstStyle/>
          <a:p>
            <a:r>
              <a:rPr lang="en-US" sz="4400" b="1" dirty="0"/>
              <a:t>EVALUASI PELAKSANAAN COB (2016-2020)</a:t>
            </a:r>
          </a:p>
        </p:txBody>
      </p:sp>
      <p:sp>
        <p:nvSpPr>
          <p:cNvPr id="27" name="Slide Number Placeholder 26"/>
          <p:cNvSpPr>
            <a:spLocks noGrp="1"/>
          </p:cNvSpPr>
          <p:nvPr>
            <p:ph type="sldNum" sz="quarter" idx="7"/>
          </p:nvPr>
        </p:nvSpPr>
        <p:spPr/>
        <p:txBody>
          <a:bodyPr/>
          <a:lstStyle/>
          <a:p>
            <a:pPr marL="38100">
              <a:lnSpc>
                <a:spcPts val="2005"/>
              </a:lnSpc>
            </a:pPr>
            <a:fld id="{81D60167-4931-47E6-BA6A-407CBD079E47}" type="slidenum">
              <a:rPr lang="en-ID" smtClean="0"/>
              <a:pPr marL="38100">
                <a:lnSpc>
                  <a:spcPts val="2005"/>
                </a:lnSpc>
              </a:pPr>
              <a:t>26</a:t>
            </a:fld>
            <a:endParaRPr lang="en-ID" dirty="0"/>
          </a:p>
        </p:txBody>
      </p:sp>
    </p:spTree>
    <p:extLst>
      <p:ext uri="{BB962C8B-B14F-4D97-AF65-F5344CB8AC3E}">
        <p14:creationId xmlns:p14="http://schemas.microsoft.com/office/powerpoint/2010/main" val="791349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127760" y="1597152"/>
            <a:ext cx="9936480" cy="1033780"/>
            <a:chOff x="1127760" y="1597152"/>
            <a:chExt cx="9936480" cy="1033780"/>
          </a:xfrm>
        </p:grpSpPr>
        <p:sp>
          <p:nvSpPr>
            <p:cNvPr id="4" name="object 4"/>
            <p:cNvSpPr/>
            <p:nvPr/>
          </p:nvSpPr>
          <p:spPr>
            <a:xfrm>
              <a:off x="1133856" y="1603248"/>
              <a:ext cx="9924415" cy="1021080"/>
            </a:xfrm>
            <a:custGeom>
              <a:avLst/>
              <a:gdLst/>
              <a:ahLst/>
              <a:cxnLst/>
              <a:rect l="l" t="t" r="r" b="b"/>
              <a:pathLst>
                <a:path w="9924415" h="1021080">
                  <a:moveTo>
                    <a:pt x="9822180" y="0"/>
                  </a:moveTo>
                  <a:lnTo>
                    <a:pt x="102107" y="0"/>
                  </a:lnTo>
                  <a:lnTo>
                    <a:pt x="62364" y="8024"/>
                  </a:lnTo>
                  <a:lnTo>
                    <a:pt x="29908" y="29908"/>
                  </a:lnTo>
                  <a:lnTo>
                    <a:pt x="8024" y="62364"/>
                  </a:lnTo>
                  <a:lnTo>
                    <a:pt x="0" y="102107"/>
                  </a:lnTo>
                  <a:lnTo>
                    <a:pt x="0" y="918972"/>
                  </a:lnTo>
                  <a:lnTo>
                    <a:pt x="8024" y="958715"/>
                  </a:lnTo>
                  <a:lnTo>
                    <a:pt x="29908" y="991171"/>
                  </a:lnTo>
                  <a:lnTo>
                    <a:pt x="62364" y="1013055"/>
                  </a:lnTo>
                  <a:lnTo>
                    <a:pt x="102107" y="1021079"/>
                  </a:lnTo>
                  <a:lnTo>
                    <a:pt x="9822180" y="1021079"/>
                  </a:lnTo>
                  <a:lnTo>
                    <a:pt x="9861923" y="1013055"/>
                  </a:lnTo>
                  <a:lnTo>
                    <a:pt x="9894379" y="991171"/>
                  </a:lnTo>
                  <a:lnTo>
                    <a:pt x="9916263" y="958715"/>
                  </a:lnTo>
                  <a:lnTo>
                    <a:pt x="9924288" y="918972"/>
                  </a:lnTo>
                  <a:lnTo>
                    <a:pt x="9924288" y="102107"/>
                  </a:lnTo>
                  <a:lnTo>
                    <a:pt x="9916263" y="62364"/>
                  </a:lnTo>
                  <a:lnTo>
                    <a:pt x="9894379" y="29908"/>
                  </a:lnTo>
                  <a:lnTo>
                    <a:pt x="9861923" y="8024"/>
                  </a:lnTo>
                  <a:lnTo>
                    <a:pt x="9822180" y="0"/>
                  </a:lnTo>
                  <a:close/>
                </a:path>
              </a:pathLst>
            </a:custGeom>
            <a:solidFill>
              <a:srgbClr val="2E5496"/>
            </a:solidFill>
          </p:spPr>
          <p:txBody>
            <a:bodyPr wrap="square" lIns="0" tIns="0" rIns="0" bIns="0" rtlCol="0"/>
            <a:lstStyle/>
            <a:p>
              <a:endParaRPr/>
            </a:p>
          </p:txBody>
        </p:sp>
        <p:sp>
          <p:nvSpPr>
            <p:cNvPr id="5" name="object 5"/>
            <p:cNvSpPr/>
            <p:nvPr/>
          </p:nvSpPr>
          <p:spPr>
            <a:xfrm>
              <a:off x="1133856" y="1603248"/>
              <a:ext cx="9924415" cy="1021080"/>
            </a:xfrm>
            <a:custGeom>
              <a:avLst/>
              <a:gdLst/>
              <a:ahLst/>
              <a:cxnLst/>
              <a:rect l="l" t="t" r="r" b="b"/>
              <a:pathLst>
                <a:path w="9924415" h="1021080">
                  <a:moveTo>
                    <a:pt x="0" y="102107"/>
                  </a:moveTo>
                  <a:lnTo>
                    <a:pt x="8024" y="62364"/>
                  </a:lnTo>
                  <a:lnTo>
                    <a:pt x="29908" y="29908"/>
                  </a:lnTo>
                  <a:lnTo>
                    <a:pt x="62364" y="8024"/>
                  </a:lnTo>
                  <a:lnTo>
                    <a:pt x="102107" y="0"/>
                  </a:lnTo>
                  <a:lnTo>
                    <a:pt x="9822180" y="0"/>
                  </a:lnTo>
                  <a:lnTo>
                    <a:pt x="9861923" y="8024"/>
                  </a:lnTo>
                  <a:lnTo>
                    <a:pt x="9894379" y="29908"/>
                  </a:lnTo>
                  <a:lnTo>
                    <a:pt x="9916263" y="62364"/>
                  </a:lnTo>
                  <a:lnTo>
                    <a:pt x="9924288" y="102107"/>
                  </a:lnTo>
                  <a:lnTo>
                    <a:pt x="9924288" y="918972"/>
                  </a:lnTo>
                  <a:lnTo>
                    <a:pt x="9916263" y="958715"/>
                  </a:lnTo>
                  <a:lnTo>
                    <a:pt x="9894379" y="991171"/>
                  </a:lnTo>
                  <a:lnTo>
                    <a:pt x="9861923" y="1013055"/>
                  </a:lnTo>
                  <a:lnTo>
                    <a:pt x="9822180" y="1021079"/>
                  </a:lnTo>
                  <a:lnTo>
                    <a:pt x="102107" y="1021079"/>
                  </a:lnTo>
                  <a:lnTo>
                    <a:pt x="62364" y="1013055"/>
                  </a:lnTo>
                  <a:lnTo>
                    <a:pt x="29908" y="991171"/>
                  </a:lnTo>
                  <a:lnTo>
                    <a:pt x="8024" y="958715"/>
                  </a:lnTo>
                  <a:lnTo>
                    <a:pt x="0" y="918972"/>
                  </a:lnTo>
                  <a:lnTo>
                    <a:pt x="0" y="102107"/>
                  </a:lnTo>
                  <a:close/>
                </a:path>
              </a:pathLst>
            </a:custGeom>
            <a:ln w="12192">
              <a:solidFill>
                <a:srgbClr val="FFFFFF"/>
              </a:solidFill>
            </a:ln>
          </p:spPr>
          <p:txBody>
            <a:bodyPr wrap="square" lIns="0" tIns="0" rIns="0" bIns="0" rtlCol="0"/>
            <a:lstStyle/>
            <a:p>
              <a:endParaRPr/>
            </a:p>
          </p:txBody>
        </p:sp>
      </p:grpSp>
      <p:sp>
        <p:nvSpPr>
          <p:cNvPr id="6" name="object 6"/>
          <p:cNvSpPr txBox="1"/>
          <p:nvPr/>
        </p:nvSpPr>
        <p:spPr>
          <a:xfrm>
            <a:off x="1238808" y="1601799"/>
            <a:ext cx="9716135" cy="930910"/>
          </a:xfrm>
          <a:prstGeom prst="rect">
            <a:avLst/>
          </a:prstGeom>
        </p:spPr>
        <p:txBody>
          <a:bodyPr vert="horz" wrap="square" lIns="0" tIns="59690" rIns="0" bIns="0" rtlCol="0">
            <a:spAutoFit/>
          </a:bodyPr>
          <a:lstStyle/>
          <a:p>
            <a:pPr marL="3677285" marR="5080" indent="-3665220">
              <a:lnSpc>
                <a:spcPts val="3410"/>
              </a:lnSpc>
              <a:spcBef>
                <a:spcPts val="470"/>
              </a:spcBef>
            </a:pPr>
            <a:r>
              <a:rPr sz="3100" b="1" spc="-5" dirty="0">
                <a:solidFill>
                  <a:srgbClr val="FFFFFF"/>
                </a:solidFill>
                <a:latin typeface="Carlito"/>
                <a:cs typeface="Carlito"/>
              </a:rPr>
              <a:t>Dalam </a:t>
            </a:r>
            <a:r>
              <a:rPr sz="3100" b="1" spc="-15" dirty="0">
                <a:solidFill>
                  <a:srgbClr val="FFFFFF"/>
                </a:solidFill>
                <a:latin typeface="Carlito"/>
                <a:cs typeface="Carlito"/>
              </a:rPr>
              <a:t>Impelementasinya </a:t>
            </a:r>
            <a:r>
              <a:rPr sz="3100" b="1" spc="-10" dirty="0">
                <a:solidFill>
                  <a:srgbClr val="FFFFFF"/>
                </a:solidFill>
                <a:latin typeface="Carlito"/>
                <a:cs typeface="Carlito"/>
              </a:rPr>
              <a:t>CoB </a:t>
            </a:r>
            <a:r>
              <a:rPr sz="3100" b="1" spc="-25" dirty="0">
                <a:solidFill>
                  <a:srgbClr val="FFFFFF"/>
                </a:solidFill>
                <a:latin typeface="Carlito"/>
                <a:cs typeface="Carlito"/>
              </a:rPr>
              <a:t>hanya </a:t>
            </a:r>
            <a:r>
              <a:rPr sz="3100" b="1" spc="-5" dirty="0">
                <a:solidFill>
                  <a:srgbClr val="FFFFFF"/>
                </a:solidFill>
                <a:latin typeface="Carlito"/>
                <a:cs typeface="Carlito"/>
              </a:rPr>
              <a:t>bisa AKT dalam </a:t>
            </a:r>
            <a:r>
              <a:rPr sz="3100" b="1" spc="-30" dirty="0">
                <a:solidFill>
                  <a:srgbClr val="FFFFFF"/>
                </a:solidFill>
                <a:latin typeface="Carlito"/>
                <a:cs typeface="Carlito"/>
              </a:rPr>
              <a:t>skema  </a:t>
            </a:r>
            <a:r>
              <a:rPr sz="3100" b="1" spc="-10" dirty="0">
                <a:solidFill>
                  <a:srgbClr val="FFFFFF"/>
                </a:solidFill>
                <a:latin typeface="Carlito"/>
                <a:cs typeface="Carlito"/>
              </a:rPr>
              <a:t>Managed Care</a:t>
            </a:r>
            <a:endParaRPr sz="3100">
              <a:latin typeface="Carlito"/>
              <a:cs typeface="Carlito"/>
            </a:endParaRPr>
          </a:p>
        </p:txBody>
      </p:sp>
      <p:grpSp>
        <p:nvGrpSpPr>
          <p:cNvPr id="7" name="object 7"/>
          <p:cNvGrpSpPr/>
          <p:nvPr/>
        </p:nvGrpSpPr>
        <p:grpSpPr>
          <a:xfrm>
            <a:off x="1127760" y="2804160"/>
            <a:ext cx="1036319" cy="1033780"/>
            <a:chOff x="1127760" y="2804160"/>
            <a:chExt cx="1036319" cy="1033780"/>
          </a:xfrm>
        </p:grpSpPr>
        <p:sp>
          <p:nvSpPr>
            <p:cNvPr id="8" name="object 8"/>
            <p:cNvSpPr/>
            <p:nvPr/>
          </p:nvSpPr>
          <p:spPr>
            <a:xfrm>
              <a:off x="1133856" y="2810256"/>
              <a:ext cx="1024255" cy="1021080"/>
            </a:xfrm>
            <a:custGeom>
              <a:avLst/>
              <a:gdLst/>
              <a:ahLst/>
              <a:cxnLst/>
              <a:rect l="l" t="t" r="r" b="b"/>
              <a:pathLst>
                <a:path w="1024255" h="1021079">
                  <a:moveTo>
                    <a:pt x="853948" y="0"/>
                  </a:moveTo>
                  <a:lnTo>
                    <a:pt x="170180" y="0"/>
                  </a:lnTo>
                  <a:lnTo>
                    <a:pt x="124946" y="6079"/>
                  </a:lnTo>
                  <a:lnTo>
                    <a:pt x="84296" y="23236"/>
                  </a:lnTo>
                  <a:lnTo>
                    <a:pt x="49852" y="49847"/>
                  </a:lnTo>
                  <a:lnTo>
                    <a:pt x="23239" y="84290"/>
                  </a:lnTo>
                  <a:lnTo>
                    <a:pt x="6080" y="124942"/>
                  </a:lnTo>
                  <a:lnTo>
                    <a:pt x="0" y="170180"/>
                  </a:lnTo>
                  <a:lnTo>
                    <a:pt x="0" y="850900"/>
                  </a:lnTo>
                  <a:lnTo>
                    <a:pt x="6080" y="896137"/>
                  </a:lnTo>
                  <a:lnTo>
                    <a:pt x="23239" y="936789"/>
                  </a:lnTo>
                  <a:lnTo>
                    <a:pt x="49852" y="971232"/>
                  </a:lnTo>
                  <a:lnTo>
                    <a:pt x="84296" y="997843"/>
                  </a:lnTo>
                  <a:lnTo>
                    <a:pt x="124946" y="1015000"/>
                  </a:lnTo>
                  <a:lnTo>
                    <a:pt x="170180" y="1021080"/>
                  </a:lnTo>
                  <a:lnTo>
                    <a:pt x="853948" y="1021080"/>
                  </a:lnTo>
                  <a:lnTo>
                    <a:pt x="899185" y="1015000"/>
                  </a:lnTo>
                  <a:lnTo>
                    <a:pt x="939837" y="997843"/>
                  </a:lnTo>
                  <a:lnTo>
                    <a:pt x="974280" y="971232"/>
                  </a:lnTo>
                  <a:lnTo>
                    <a:pt x="1000891" y="936789"/>
                  </a:lnTo>
                  <a:lnTo>
                    <a:pt x="1018048" y="896137"/>
                  </a:lnTo>
                  <a:lnTo>
                    <a:pt x="1024127" y="850900"/>
                  </a:lnTo>
                  <a:lnTo>
                    <a:pt x="1024127" y="170180"/>
                  </a:lnTo>
                  <a:lnTo>
                    <a:pt x="1018048" y="124942"/>
                  </a:lnTo>
                  <a:lnTo>
                    <a:pt x="1000891" y="84290"/>
                  </a:lnTo>
                  <a:lnTo>
                    <a:pt x="974280" y="49847"/>
                  </a:lnTo>
                  <a:lnTo>
                    <a:pt x="939837" y="23236"/>
                  </a:lnTo>
                  <a:lnTo>
                    <a:pt x="899185" y="6079"/>
                  </a:lnTo>
                  <a:lnTo>
                    <a:pt x="853948" y="0"/>
                  </a:lnTo>
                  <a:close/>
                </a:path>
              </a:pathLst>
            </a:custGeom>
            <a:solidFill>
              <a:srgbClr val="4471C4"/>
            </a:solidFill>
          </p:spPr>
          <p:txBody>
            <a:bodyPr wrap="square" lIns="0" tIns="0" rIns="0" bIns="0" rtlCol="0"/>
            <a:lstStyle/>
            <a:p>
              <a:endParaRPr/>
            </a:p>
          </p:txBody>
        </p:sp>
        <p:sp>
          <p:nvSpPr>
            <p:cNvPr id="9" name="object 9"/>
            <p:cNvSpPr/>
            <p:nvPr/>
          </p:nvSpPr>
          <p:spPr>
            <a:xfrm>
              <a:off x="1133856" y="2810256"/>
              <a:ext cx="1024255" cy="1021080"/>
            </a:xfrm>
            <a:custGeom>
              <a:avLst/>
              <a:gdLst/>
              <a:ahLst/>
              <a:cxnLst/>
              <a:rect l="l" t="t" r="r" b="b"/>
              <a:pathLst>
                <a:path w="1024255" h="1021079">
                  <a:moveTo>
                    <a:pt x="0" y="170180"/>
                  </a:moveTo>
                  <a:lnTo>
                    <a:pt x="6080" y="124942"/>
                  </a:lnTo>
                  <a:lnTo>
                    <a:pt x="23239" y="84290"/>
                  </a:lnTo>
                  <a:lnTo>
                    <a:pt x="49852" y="49847"/>
                  </a:lnTo>
                  <a:lnTo>
                    <a:pt x="84296" y="23236"/>
                  </a:lnTo>
                  <a:lnTo>
                    <a:pt x="124946" y="6079"/>
                  </a:lnTo>
                  <a:lnTo>
                    <a:pt x="170180" y="0"/>
                  </a:lnTo>
                  <a:lnTo>
                    <a:pt x="853948" y="0"/>
                  </a:lnTo>
                  <a:lnTo>
                    <a:pt x="899185" y="6079"/>
                  </a:lnTo>
                  <a:lnTo>
                    <a:pt x="939837" y="23236"/>
                  </a:lnTo>
                  <a:lnTo>
                    <a:pt x="974280" y="49847"/>
                  </a:lnTo>
                  <a:lnTo>
                    <a:pt x="1000891" y="84290"/>
                  </a:lnTo>
                  <a:lnTo>
                    <a:pt x="1018048" y="124942"/>
                  </a:lnTo>
                  <a:lnTo>
                    <a:pt x="1024127" y="170180"/>
                  </a:lnTo>
                  <a:lnTo>
                    <a:pt x="1024127" y="850900"/>
                  </a:lnTo>
                  <a:lnTo>
                    <a:pt x="1018048" y="896137"/>
                  </a:lnTo>
                  <a:lnTo>
                    <a:pt x="1000891" y="936789"/>
                  </a:lnTo>
                  <a:lnTo>
                    <a:pt x="974280" y="971232"/>
                  </a:lnTo>
                  <a:lnTo>
                    <a:pt x="939837" y="997843"/>
                  </a:lnTo>
                  <a:lnTo>
                    <a:pt x="899185" y="1015000"/>
                  </a:lnTo>
                  <a:lnTo>
                    <a:pt x="853948" y="1021080"/>
                  </a:lnTo>
                  <a:lnTo>
                    <a:pt x="170180" y="1021080"/>
                  </a:lnTo>
                  <a:lnTo>
                    <a:pt x="124946" y="1015000"/>
                  </a:lnTo>
                  <a:lnTo>
                    <a:pt x="84296" y="997843"/>
                  </a:lnTo>
                  <a:lnTo>
                    <a:pt x="49852" y="971232"/>
                  </a:lnTo>
                  <a:lnTo>
                    <a:pt x="23239" y="936789"/>
                  </a:lnTo>
                  <a:lnTo>
                    <a:pt x="6080" y="896137"/>
                  </a:lnTo>
                  <a:lnTo>
                    <a:pt x="0" y="850900"/>
                  </a:lnTo>
                  <a:lnTo>
                    <a:pt x="0" y="170180"/>
                  </a:lnTo>
                  <a:close/>
                </a:path>
              </a:pathLst>
            </a:custGeom>
            <a:ln w="12192">
              <a:solidFill>
                <a:srgbClr val="FFFFFF"/>
              </a:solidFill>
            </a:ln>
          </p:spPr>
          <p:txBody>
            <a:bodyPr wrap="square" lIns="0" tIns="0" rIns="0" bIns="0" rtlCol="0"/>
            <a:lstStyle/>
            <a:p>
              <a:endParaRPr/>
            </a:p>
          </p:txBody>
        </p:sp>
      </p:grpSp>
      <p:grpSp>
        <p:nvGrpSpPr>
          <p:cNvPr id="10" name="object 10"/>
          <p:cNvGrpSpPr/>
          <p:nvPr/>
        </p:nvGrpSpPr>
        <p:grpSpPr>
          <a:xfrm>
            <a:off x="2212848" y="2804160"/>
            <a:ext cx="8851900" cy="1033780"/>
            <a:chOff x="2212848" y="2804160"/>
            <a:chExt cx="8851900" cy="1033780"/>
          </a:xfrm>
        </p:grpSpPr>
        <p:sp>
          <p:nvSpPr>
            <p:cNvPr id="11" name="object 11"/>
            <p:cNvSpPr/>
            <p:nvPr/>
          </p:nvSpPr>
          <p:spPr>
            <a:xfrm>
              <a:off x="2218944" y="2810256"/>
              <a:ext cx="8839200" cy="1021080"/>
            </a:xfrm>
            <a:custGeom>
              <a:avLst/>
              <a:gdLst/>
              <a:ahLst/>
              <a:cxnLst/>
              <a:rect l="l" t="t" r="r" b="b"/>
              <a:pathLst>
                <a:path w="8839200" h="1021079">
                  <a:moveTo>
                    <a:pt x="8669020" y="0"/>
                  </a:moveTo>
                  <a:lnTo>
                    <a:pt x="170180" y="0"/>
                  </a:lnTo>
                  <a:lnTo>
                    <a:pt x="124942" y="6079"/>
                  </a:lnTo>
                  <a:lnTo>
                    <a:pt x="84290" y="23236"/>
                  </a:lnTo>
                  <a:lnTo>
                    <a:pt x="49847" y="49847"/>
                  </a:lnTo>
                  <a:lnTo>
                    <a:pt x="23236" y="84290"/>
                  </a:lnTo>
                  <a:lnTo>
                    <a:pt x="6079" y="124942"/>
                  </a:lnTo>
                  <a:lnTo>
                    <a:pt x="0" y="170180"/>
                  </a:lnTo>
                  <a:lnTo>
                    <a:pt x="0" y="850900"/>
                  </a:lnTo>
                  <a:lnTo>
                    <a:pt x="6079" y="896137"/>
                  </a:lnTo>
                  <a:lnTo>
                    <a:pt x="23236" y="936789"/>
                  </a:lnTo>
                  <a:lnTo>
                    <a:pt x="49847" y="971232"/>
                  </a:lnTo>
                  <a:lnTo>
                    <a:pt x="84290" y="997843"/>
                  </a:lnTo>
                  <a:lnTo>
                    <a:pt x="124942" y="1015000"/>
                  </a:lnTo>
                  <a:lnTo>
                    <a:pt x="170180" y="1021080"/>
                  </a:lnTo>
                  <a:lnTo>
                    <a:pt x="8669020" y="1021080"/>
                  </a:lnTo>
                  <a:lnTo>
                    <a:pt x="8714257" y="1015000"/>
                  </a:lnTo>
                  <a:lnTo>
                    <a:pt x="8754909" y="997843"/>
                  </a:lnTo>
                  <a:lnTo>
                    <a:pt x="8789352" y="971232"/>
                  </a:lnTo>
                  <a:lnTo>
                    <a:pt x="8815963" y="936789"/>
                  </a:lnTo>
                  <a:lnTo>
                    <a:pt x="8833120" y="896137"/>
                  </a:lnTo>
                  <a:lnTo>
                    <a:pt x="8839200" y="850900"/>
                  </a:lnTo>
                  <a:lnTo>
                    <a:pt x="8839200" y="170180"/>
                  </a:lnTo>
                  <a:lnTo>
                    <a:pt x="8833120" y="124942"/>
                  </a:lnTo>
                  <a:lnTo>
                    <a:pt x="8815963" y="84290"/>
                  </a:lnTo>
                  <a:lnTo>
                    <a:pt x="8789352" y="49847"/>
                  </a:lnTo>
                  <a:lnTo>
                    <a:pt x="8754909" y="23236"/>
                  </a:lnTo>
                  <a:lnTo>
                    <a:pt x="8714257" y="6079"/>
                  </a:lnTo>
                  <a:lnTo>
                    <a:pt x="8669020" y="0"/>
                  </a:lnTo>
                  <a:close/>
                </a:path>
              </a:pathLst>
            </a:custGeom>
            <a:solidFill>
              <a:srgbClr val="4471C4"/>
            </a:solidFill>
          </p:spPr>
          <p:txBody>
            <a:bodyPr wrap="square" lIns="0" tIns="0" rIns="0" bIns="0" rtlCol="0"/>
            <a:lstStyle/>
            <a:p>
              <a:endParaRPr/>
            </a:p>
          </p:txBody>
        </p:sp>
        <p:sp>
          <p:nvSpPr>
            <p:cNvPr id="12" name="object 12"/>
            <p:cNvSpPr/>
            <p:nvPr/>
          </p:nvSpPr>
          <p:spPr>
            <a:xfrm>
              <a:off x="2218944" y="2810256"/>
              <a:ext cx="8839200" cy="1021080"/>
            </a:xfrm>
            <a:custGeom>
              <a:avLst/>
              <a:gdLst/>
              <a:ahLst/>
              <a:cxnLst/>
              <a:rect l="l" t="t" r="r" b="b"/>
              <a:pathLst>
                <a:path w="8839200" h="1021079">
                  <a:moveTo>
                    <a:pt x="0" y="170180"/>
                  </a:moveTo>
                  <a:lnTo>
                    <a:pt x="6079" y="124942"/>
                  </a:lnTo>
                  <a:lnTo>
                    <a:pt x="23236" y="84290"/>
                  </a:lnTo>
                  <a:lnTo>
                    <a:pt x="49847" y="49847"/>
                  </a:lnTo>
                  <a:lnTo>
                    <a:pt x="84290" y="23236"/>
                  </a:lnTo>
                  <a:lnTo>
                    <a:pt x="124942" y="6079"/>
                  </a:lnTo>
                  <a:lnTo>
                    <a:pt x="170180" y="0"/>
                  </a:lnTo>
                  <a:lnTo>
                    <a:pt x="8669020" y="0"/>
                  </a:lnTo>
                  <a:lnTo>
                    <a:pt x="8714257" y="6079"/>
                  </a:lnTo>
                  <a:lnTo>
                    <a:pt x="8754909" y="23236"/>
                  </a:lnTo>
                  <a:lnTo>
                    <a:pt x="8789352" y="49847"/>
                  </a:lnTo>
                  <a:lnTo>
                    <a:pt x="8815963" y="84290"/>
                  </a:lnTo>
                  <a:lnTo>
                    <a:pt x="8833120" y="124942"/>
                  </a:lnTo>
                  <a:lnTo>
                    <a:pt x="8839200" y="170180"/>
                  </a:lnTo>
                  <a:lnTo>
                    <a:pt x="8839200" y="850900"/>
                  </a:lnTo>
                  <a:lnTo>
                    <a:pt x="8833120" y="896137"/>
                  </a:lnTo>
                  <a:lnTo>
                    <a:pt x="8815963" y="936789"/>
                  </a:lnTo>
                  <a:lnTo>
                    <a:pt x="8789352" y="971232"/>
                  </a:lnTo>
                  <a:lnTo>
                    <a:pt x="8754909" y="997843"/>
                  </a:lnTo>
                  <a:lnTo>
                    <a:pt x="8714257" y="1015000"/>
                  </a:lnTo>
                  <a:lnTo>
                    <a:pt x="8669020" y="1021080"/>
                  </a:lnTo>
                  <a:lnTo>
                    <a:pt x="170180" y="1021080"/>
                  </a:lnTo>
                  <a:lnTo>
                    <a:pt x="124942" y="1015000"/>
                  </a:lnTo>
                  <a:lnTo>
                    <a:pt x="84290" y="997843"/>
                  </a:lnTo>
                  <a:lnTo>
                    <a:pt x="49847" y="971232"/>
                  </a:lnTo>
                  <a:lnTo>
                    <a:pt x="23236" y="936789"/>
                  </a:lnTo>
                  <a:lnTo>
                    <a:pt x="6079" y="896137"/>
                  </a:lnTo>
                  <a:lnTo>
                    <a:pt x="0" y="850900"/>
                  </a:lnTo>
                  <a:lnTo>
                    <a:pt x="0" y="170180"/>
                  </a:lnTo>
                  <a:close/>
                </a:path>
              </a:pathLst>
            </a:custGeom>
            <a:ln w="12191">
              <a:solidFill>
                <a:srgbClr val="FFFFFF"/>
              </a:solidFill>
            </a:ln>
          </p:spPr>
          <p:txBody>
            <a:bodyPr wrap="square" lIns="0" tIns="0" rIns="0" bIns="0" rtlCol="0"/>
            <a:lstStyle/>
            <a:p>
              <a:endParaRPr/>
            </a:p>
          </p:txBody>
        </p:sp>
      </p:grpSp>
      <p:grpSp>
        <p:nvGrpSpPr>
          <p:cNvPr id="13" name="object 13"/>
          <p:cNvGrpSpPr/>
          <p:nvPr/>
        </p:nvGrpSpPr>
        <p:grpSpPr>
          <a:xfrm>
            <a:off x="1127760" y="3950208"/>
            <a:ext cx="1036319" cy="1033780"/>
            <a:chOff x="1127760" y="3950208"/>
            <a:chExt cx="1036319" cy="1033780"/>
          </a:xfrm>
        </p:grpSpPr>
        <p:sp>
          <p:nvSpPr>
            <p:cNvPr id="14" name="object 14"/>
            <p:cNvSpPr/>
            <p:nvPr/>
          </p:nvSpPr>
          <p:spPr>
            <a:xfrm>
              <a:off x="1133856" y="3956304"/>
              <a:ext cx="1024255" cy="1021080"/>
            </a:xfrm>
            <a:custGeom>
              <a:avLst/>
              <a:gdLst/>
              <a:ahLst/>
              <a:cxnLst/>
              <a:rect l="l" t="t" r="r" b="b"/>
              <a:pathLst>
                <a:path w="1024255" h="1021079">
                  <a:moveTo>
                    <a:pt x="853948" y="0"/>
                  </a:moveTo>
                  <a:lnTo>
                    <a:pt x="170180" y="0"/>
                  </a:lnTo>
                  <a:lnTo>
                    <a:pt x="124946" y="6079"/>
                  </a:lnTo>
                  <a:lnTo>
                    <a:pt x="84296" y="23236"/>
                  </a:lnTo>
                  <a:lnTo>
                    <a:pt x="49852" y="49847"/>
                  </a:lnTo>
                  <a:lnTo>
                    <a:pt x="23239" y="84290"/>
                  </a:lnTo>
                  <a:lnTo>
                    <a:pt x="6080" y="124942"/>
                  </a:lnTo>
                  <a:lnTo>
                    <a:pt x="0" y="170180"/>
                  </a:lnTo>
                  <a:lnTo>
                    <a:pt x="0" y="850900"/>
                  </a:lnTo>
                  <a:lnTo>
                    <a:pt x="6080" y="896137"/>
                  </a:lnTo>
                  <a:lnTo>
                    <a:pt x="23239" y="936789"/>
                  </a:lnTo>
                  <a:lnTo>
                    <a:pt x="49852" y="971232"/>
                  </a:lnTo>
                  <a:lnTo>
                    <a:pt x="84296" y="997843"/>
                  </a:lnTo>
                  <a:lnTo>
                    <a:pt x="124946" y="1015000"/>
                  </a:lnTo>
                  <a:lnTo>
                    <a:pt x="170180" y="1021080"/>
                  </a:lnTo>
                  <a:lnTo>
                    <a:pt x="853948" y="1021080"/>
                  </a:lnTo>
                  <a:lnTo>
                    <a:pt x="899185" y="1015000"/>
                  </a:lnTo>
                  <a:lnTo>
                    <a:pt x="939837" y="997843"/>
                  </a:lnTo>
                  <a:lnTo>
                    <a:pt x="974280" y="971232"/>
                  </a:lnTo>
                  <a:lnTo>
                    <a:pt x="1000891" y="936789"/>
                  </a:lnTo>
                  <a:lnTo>
                    <a:pt x="1018048" y="896137"/>
                  </a:lnTo>
                  <a:lnTo>
                    <a:pt x="1024127" y="850900"/>
                  </a:lnTo>
                  <a:lnTo>
                    <a:pt x="1024127" y="170180"/>
                  </a:lnTo>
                  <a:lnTo>
                    <a:pt x="1018048" y="124942"/>
                  </a:lnTo>
                  <a:lnTo>
                    <a:pt x="1000891" y="84290"/>
                  </a:lnTo>
                  <a:lnTo>
                    <a:pt x="974280" y="49847"/>
                  </a:lnTo>
                  <a:lnTo>
                    <a:pt x="939837" y="23236"/>
                  </a:lnTo>
                  <a:lnTo>
                    <a:pt x="899185" y="6079"/>
                  </a:lnTo>
                  <a:lnTo>
                    <a:pt x="853948" y="0"/>
                  </a:lnTo>
                  <a:close/>
                </a:path>
              </a:pathLst>
            </a:custGeom>
            <a:solidFill>
              <a:srgbClr val="4471C4"/>
            </a:solidFill>
          </p:spPr>
          <p:txBody>
            <a:bodyPr wrap="square" lIns="0" tIns="0" rIns="0" bIns="0" rtlCol="0"/>
            <a:lstStyle/>
            <a:p>
              <a:endParaRPr/>
            </a:p>
          </p:txBody>
        </p:sp>
        <p:sp>
          <p:nvSpPr>
            <p:cNvPr id="15" name="object 15"/>
            <p:cNvSpPr/>
            <p:nvPr/>
          </p:nvSpPr>
          <p:spPr>
            <a:xfrm>
              <a:off x="1133856" y="3956304"/>
              <a:ext cx="1024255" cy="1021080"/>
            </a:xfrm>
            <a:custGeom>
              <a:avLst/>
              <a:gdLst/>
              <a:ahLst/>
              <a:cxnLst/>
              <a:rect l="l" t="t" r="r" b="b"/>
              <a:pathLst>
                <a:path w="1024255" h="1021079">
                  <a:moveTo>
                    <a:pt x="0" y="170180"/>
                  </a:moveTo>
                  <a:lnTo>
                    <a:pt x="6080" y="124942"/>
                  </a:lnTo>
                  <a:lnTo>
                    <a:pt x="23239" y="84290"/>
                  </a:lnTo>
                  <a:lnTo>
                    <a:pt x="49852" y="49847"/>
                  </a:lnTo>
                  <a:lnTo>
                    <a:pt x="84296" y="23236"/>
                  </a:lnTo>
                  <a:lnTo>
                    <a:pt x="124946" y="6079"/>
                  </a:lnTo>
                  <a:lnTo>
                    <a:pt x="170180" y="0"/>
                  </a:lnTo>
                  <a:lnTo>
                    <a:pt x="853948" y="0"/>
                  </a:lnTo>
                  <a:lnTo>
                    <a:pt x="899185" y="6079"/>
                  </a:lnTo>
                  <a:lnTo>
                    <a:pt x="939837" y="23236"/>
                  </a:lnTo>
                  <a:lnTo>
                    <a:pt x="974280" y="49847"/>
                  </a:lnTo>
                  <a:lnTo>
                    <a:pt x="1000891" y="84290"/>
                  </a:lnTo>
                  <a:lnTo>
                    <a:pt x="1018048" y="124942"/>
                  </a:lnTo>
                  <a:lnTo>
                    <a:pt x="1024127" y="170180"/>
                  </a:lnTo>
                  <a:lnTo>
                    <a:pt x="1024127" y="850900"/>
                  </a:lnTo>
                  <a:lnTo>
                    <a:pt x="1018048" y="896137"/>
                  </a:lnTo>
                  <a:lnTo>
                    <a:pt x="1000891" y="936789"/>
                  </a:lnTo>
                  <a:lnTo>
                    <a:pt x="974280" y="971232"/>
                  </a:lnTo>
                  <a:lnTo>
                    <a:pt x="939837" y="997843"/>
                  </a:lnTo>
                  <a:lnTo>
                    <a:pt x="899185" y="1015000"/>
                  </a:lnTo>
                  <a:lnTo>
                    <a:pt x="853948" y="1021080"/>
                  </a:lnTo>
                  <a:lnTo>
                    <a:pt x="170180" y="1021080"/>
                  </a:lnTo>
                  <a:lnTo>
                    <a:pt x="124946" y="1015000"/>
                  </a:lnTo>
                  <a:lnTo>
                    <a:pt x="84296" y="997843"/>
                  </a:lnTo>
                  <a:lnTo>
                    <a:pt x="49852" y="971232"/>
                  </a:lnTo>
                  <a:lnTo>
                    <a:pt x="23239" y="936789"/>
                  </a:lnTo>
                  <a:lnTo>
                    <a:pt x="6080" y="896137"/>
                  </a:lnTo>
                  <a:lnTo>
                    <a:pt x="0" y="850900"/>
                  </a:lnTo>
                  <a:lnTo>
                    <a:pt x="0" y="170180"/>
                  </a:lnTo>
                  <a:close/>
                </a:path>
              </a:pathLst>
            </a:custGeom>
            <a:ln w="12192">
              <a:solidFill>
                <a:srgbClr val="FFFFFF"/>
              </a:solidFill>
            </a:ln>
          </p:spPr>
          <p:txBody>
            <a:bodyPr wrap="square" lIns="0" tIns="0" rIns="0" bIns="0" rtlCol="0"/>
            <a:lstStyle/>
            <a:p>
              <a:endParaRPr/>
            </a:p>
          </p:txBody>
        </p:sp>
      </p:grpSp>
      <p:grpSp>
        <p:nvGrpSpPr>
          <p:cNvPr id="16" name="object 16"/>
          <p:cNvGrpSpPr/>
          <p:nvPr/>
        </p:nvGrpSpPr>
        <p:grpSpPr>
          <a:xfrm>
            <a:off x="2212848" y="3950208"/>
            <a:ext cx="8851900" cy="1033780"/>
            <a:chOff x="2212848" y="3950208"/>
            <a:chExt cx="8851900" cy="1033780"/>
          </a:xfrm>
        </p:grpSpPr>
        <p:sp>
          <p:nvSpPr>
            <p:cNvPr id="17" name="object 17"/>
            <p:cNvSpPr/>
            <p:nvPr/>
          </p:nvSpPr>
          <p:spPr>
            <a:xfrm>
              <a:off x="2218944" y="3956304"/>
              <a:ext cx="8839200" cy="1021080"/>
            </a:xfrm>
            <a:custGeom>
              <a:avLst/>
              <a:gdLst/>
              <a:ahLst/>
              <a:cxnLst/>
              <a:rect l="l" t="t" r="r" b="b"/>
              <a:pathLst>
                <a:path w="8839200" h="1021079">
                  <a:moveTo>
                    <a:pt x="8669020" y="0"/>
                  </a:moveTo>
                  <a:lnTo>
                    <a:pt x="170180" y="0"/>
                  </a:lnTo>
                  <a:lnTo>
                    <a:pt x="124942" y="6079"/>
                  </a:lnTo>
                  <a:lnTo>
                    <a:pt x="84290" y="23236"/>
                  </a:lnTo>
                  <a:lnTo>
                    <a:pt x="49847" y="49847"/>
                  </a:lnTo>
                  <a:lnTo>
                    <a:pt x="23236" y="84290"/>
                  </a:lnTo>
                  <a:lnTo>
                    <a:pt x="6079" y="124942"/>
                  </a:lnTo>
                  <a:lnTo>
                    <a:pt x="0" y="170180"/>
                  </a:lnTo>
                  <a:lnTo>
                    <a:pt x="0" y="850900"/>
                  </a:lnTo>
                  <a:lnTo>
                    <a:pt x="6079" y="896137"/>
                  </a:lnTo>
                  <a:lnTo>
                    <a:pt x="23236" y="936789"/>
                  </a:lnTo>
                  <a:lnTo>
                    <a:pt x="49847" y="971232"/>
                  </a:lnTo>
                  <a:lnTo>
                    <a:pt x="84290" y="997843"/>
                  </a:lnTo>
                  <a:lnTo>
                    <a:pt x="124942" y="1015000"/>
                  </a:lnTo>
                  <a:lnTo>
                    <a:pt x="170180" y="1021080"/>
                  </a:lnTo>
                  <a:lnTo>
                    <a:pt x="8669020" y="1021080"/>
                  </a:lnTo>
                  <a:lnTo>
                    <a:pt x="8714257" y="1015000"/>
                  </a:lnTo>
                  <a:lnTo>
                    <a:pt x="8754909" y="997843"/>
                  </a:lnTo>
                  <a:lnTo>
                    <a:pt x="8789352" y="971232"/>
                  </a:lnTo>
                  <a:lnTo>
                    <a:pt x="8815963" y="936789"/>
                  </a:lnTo>
                  <a:lnTo>
                    <a:pt x="8833120" y="896137"/>
                  </a:lnTo>
                  <a:lnTo>
                    <a:pt x="8839200" y="850900"/>
                  </a:lnTo>
                  <a:lnTo>
                    <a:pt x="8839200" y="170180"/>
                  </a:lnTo>
                  <a:lnTo>
                    <a:pt x="8833120" y="124942"/>
                  </a:lnTo>
                  <a:lnTo>
                    <a:pt x="8815963" y="84290"/>
                  </a:lnTo>
                  <a:lnTo>
                    <a:pt x="8789352" y="49847"/>
                  </a:lnTo>
                  <a:lnTo>
                    <a:pt x="8754909" y="23236"/>
                  </a:lnTo>
                  <a:lnTo>
                    <a:pt x="8714257" y="6079"/>
                  </a:lnTo>
                  <a:lnTo>
                    <a:pt x="8669020" y="0"/>
                  </a:lnTo>
                  <a:close/>
                </a:path>
              </a:pathLst>
            </a:custGeom>
            <a:solidFill>
              <a:srgbClr val="4471C4"/>
            </a:solidFill>
          </p:spPr>
          <p:txBody>
            <a:bodyPr wrap="square" lIns="0" tIns="0" rIns="0" bIns="0" rtlCol="0"/>
            <a:lstStyle/>
            <a:p>
              <a:endParaRPr/>
            </a:p>
          </p:txBody>
        </p:sp>
        <p:sp>
          <p:nvSpPr>
            <p:cNvPr id="18" name="object 18"/>
            <p:cNvSpPr/>
            <p:nvPr/>
          </p:nvSpPr>
          <p:spPr>
            <a:xfrm>
              <a:off x="2218944" y="3956304"/>
              <a:ext cx="8839200" cy="1021080"/>
            </a:xfrm>
            <a:custGeom>
              <a:avLst/>
              <a:gdLst/>
              <a:ahLst/>
              <a:cxnLst/>
              <a:rect l="l" t="t" r="r" b="b"/>
              <a:pathLst>
                <a:path w="8839200" h="1021079">
                  <a:moveTo>
                    <a:pt x="0" y="170180"/>
                  </a:moveTo>
                  <a:lnTo>
                    <a:pt x="6079" y="124942"/>
                  </a:lnTo>
                  <a:lnTo>
                    <a:pt x="23236" y="84290"/>
                  </a:lnTo>
                  <a:lnTo>
                    <a:pt x="49847" y="49847"/>
                  </a:lnTo>
                  <a:lnTo>
                    <a:pt x="84290" y="23236"/>
                  </a:lnTo>
                  <a:lnTo>
                    <a:pt x="124942" y="6079"/>
                  </a:lnTo>
                  <a:lnTo>
                    <a:pt x="170180" y="0"/>
                  </a:lnTo>
                  <a:lnTo>
                    <a:pt x="8669020" y="0"/>
                  </a:lnTo>
                  <a:lnTo>
                    <a:pt x="8714257" y="6079"/>
                  </a:lnTo>
                  <a:lnTo>
                    <a:pt x="8754909" y="23236"/>
                  </a:lnTo>
                  <a:lnTo>
                    <a:pt x="8789352" y="49847"/>
                  </a:lnTo>
                  <a:lnTo>
                    <a:pt x="8815963" y="84290"/>
                  </a:lnTo>
                  <a:lnTo>
                    <a:pt x="8833120" y="124942"/>
                  </a:lnTo>
                  <a:lnTo>
                    <a:pt x="8839200" y="170180"/>
                  </a:lnTo>
                  <a:lnTo>
                    <a:pt x="8839200" y="850900"/>
                  </a:lnTo>
                  <a:lnTo>
                    <a:pt x="8833120" y="896137"/>
                  </a:lnTo>
                  <a:lnTo>
                    <a:pt x="8815963" y="936789"/>
                  </a:lnTo>
                  <a:lnTo>
                    <a:pt x="8789352" y="971232"/>
                  </a:lnTo>
                  <a:lnTo>
                    <a:pt x="8754909" y="997843"/>
                  </a:lnTo>
                  <a:lnTo>
                    <a:pt x="8714257" y="1015000"/>
                  </a:lnTo>
                  <a:lnTo>
                    <a:pt x="8669020" y="1021080"/>
                  </a:lnTo>
                  <a:lnTo>
                    <a:pt x="170180" y="1021080"/>
                  </a:lnTo>
                  <a:lnTo>
                    <a:pt x="124942" y="1015000"/>
                  </a:lnTo>
                  <a:lnTo>
                    <a:pt x="84290" y="997843"/>
                  </a:lnTo>
                  <a:lnTo>
                    <a:pt x="49847" y="971232"/>
                  </a:lnTo>
                  <a:lnTo>
                    <a:pt x="23236" y="936789"/>
                  </a:lnTo>
                  <a:lnTo>
                    <a:pt x="6079" y="896137"/>
                  </a:lnTo>
                  <a:lnTo>
                    <a:pt x="0" y="850900"/>
                  </a:lnTo>
                  <a:lnTo>
                    <a:pt x="0" y="170180"/>
                  </a:lnTo>
                  <a:close/>
                </a:path>
              </a:pathLst>
            </a:custGeom>
            <a:ln w="12192">
              <a:solidFill>
                <a:srgbClr val="FFFFFF"/>
              </a:solidFill>
            </a:ln>
          </p:spPr>
          <p:txBody>
            <a:bodyPr wrap="square" lIns="0" tIns="0" rIns="0" bIns="0" rtlCol="0"/>
            <a:lstStyle/>
            <a:p>
              <a:endParaRPr/>
            </a:p>
          </p:txBody>
        </p:sp>
      </p:grpSp>
      <p:grpSp>
        <p:nvGrpSpPr>
          <p:cNvPr id="19" name="object 19"/>
          <p:cNvGrpSpPr/>
          <p:nvPr/>
        </p:nvGrpSpPr>
        <p:grpSpPr>
          <a:xfrm>
            <a:off x="1127760" y="5096255"/>
            <a:ext cx="1036319" cy="1033780"/>
            <a:chOff x="1127760" y="5096255"/>
            <a:chExt cx="1036319" cy="1033780"/>
          </a:xfrm>
        </p:grpSpPr>
        <p:sp>
          <p:nvSpPr>
            <p:cNvPr id="20" name="object 20"/>
            <p:cNvSpPr/>
            <p:nvPr/>
          </p:nvSpPr>
          <p:spPr>
            <a:xfrm>
              <a:off x="1133856" y="5102351"/>
              <a:ext cx="1024255" cy="1021080"/>
            </a:xfrm>
            <a:custGeom>
              <a:avLst/>
              <a:gdLst/>
              <a:ahLst/>
              <a:cxnLst/>
              <a:rect l="l" t="t" r="r" b="b"/>
              <a:pathLst>
                <a:path w="1024255" h="1021079">
                  <a:moveTo>
                    <a:pt x="853948" y="0"/>
                  </a:moveTo>
                  <a:lnTo>
                    <a:pt x="170180" y="0"/>
                  </a:lnTo>
                  <a:lnTo>
                    <a:pt x="124946" y="6079"/>
                  </a:lnTo>
                  <a:lnTo>
                    <a:pt x="84296" y="23236"/>
                  </a:lnTo>
                  <a:lnTo>
                    <a:pt x="49852" y="49847"/>
                  </a:lnTo>
                  <a:lnTo>
                    <a:pt x="23239" y="84290"/>
                  </a:lnTo>
                  <a:lnTo>
                    <a:pt x="6080" y="124942"/>
                  </a:lnTo>
                  <a:lnTo>
                    <a:pt x="0" y="170180"/>
                  </a:lnTo>
                  <a:lnTo>
                    <a:pt x="0" y="850861"/>
                  </a:lnTo>
                  <a:lnTo>
                    <a:pt x="6080" y="896111"/>
                  </a:lnTo>
                  <a:lnTo>
                    <a:pt x="23239" y="936772"/>
                  </a:lnTo>
                  <a:lnTo>
                    <a:pt x="49852" y="971222"/>
                  </a:lnTo>
                  <a:lnTo>
                    <a:pt x="84296" y="997839"/>
                  </a:lnTo>
                  <a:lnTo>
                    <a:pt x="124946" y="1014999"/>
                  </a:lnTo>
                  <a:lnTo>
                    <a:pt x="170180" y="1021080"/>
                  </a:lnTo>
                  <a:lnTo>
                    <a:pt x="853948" y="1021080"/>
                  </a:lnTo>
                  <a:lnTo>
                    <a:pt x="899185" y="1014999"/>
                  </a:lnTo>
                  <a:lnTo>
                    <a:pt x="939837" y="997839"/>
                  </a:lnTo>
                  <a:lnTo>
                    <a:pt x="974280" y="971222"/>
                  </a:lnTo>
                  <a:lnTo>
                    <a:pt x="1000891" y="936772"/>
                  </a:lnTo>
                  <a:lnTo>
                    <a:pt x="1018048" y="896111"/>
                  </a:lnTo>
                  <a:lnTo>
                    <a:pt x="1024127" y="850861"/>
                  </a:lnTo>
                  <a:lnTo>
                    <a:pt x="1024127" y="170180"/>
                  </a:lnTo>
                  <a:lnTo>
                    <a:pt x="1018048" y="124942"/>
                  </a:lnTo>
                  <a:lnTo>
                    <a:pt x="1000891" y="84290"/>
                  </a:lnTo>
                  <a:lnTo>
                    <a:pt x="974280" y="49847"/>
                  </a:lnTo>
                  <a:lnTo>
                    <a:pt x="939837" y="23236"/>
                  </a:lnTo>
                  <a:lnTo>
                    <a:pt x="899185" y="6079"/>
                  </a:lnTo>
                  <a:lnTo>
                    <a:pt x="853948" y="0"/>
                  </a:lnTo>
                  <a:close/>
                </a:path>
              </a:pathLst>
            </a:custGeom>
            <a:solidFill>
              <a:srgbClr val="4471C4"/>
            </a:solidFill>
          </p:spPr>
          <p:txBody>
            <a:bodyPr wrap="square" lIns="0" tIns="0" rIns="0" bIns="0" rtlCol="0"/>
            <a:lstStyle/>
            <a:p>
              <a:endParaRPr/>
            </a:p>
          </p:txBody>
        </p:sp>
        <p:sp>
          <p:nvSpPr>
            <p:cNvPr id="21" name="object 21"/>
            <p:cNvSpPr/>
            <p:nvPr/>
          </p:nvSpPr>
          <p:spPr>
            <a:xfrm>
              <a:off x="1133856" y="5102351"/>
              <a:ext cx="1024255" cy="1021080"/>
            </a:xfrm>
            <a:custGeom>
              <a:avLst/>
              <a:gdLst/>
              <a:ahLst/>
              <a:cxnLst/>
              <a:rect l="l" t="t" r="r" b="b"/>
              <a:pathLst>
                <a:path w="1024255" h="1021079">
                  <a:moveTo>
                    <a:pt x="0" y="170180"/>
                  </a:moveTo>
                  <a:lnTo>
                    <a:pt x="6080" y="124942"/>
                  </a:lnTo>
                  <a:lnTo>
                    <a:pt x="23239" y="84290"/>
                  </a:lnTo>
                  <a:lnTo>
                    <a:pt x="49852" y="49847"/>
                  </a:lnTo>
                  <a:lnTo>
                    <a:pt x="84296" y="23236"/>
                  </a:lnTo>
                  <a:lnTo>
                    <a:pt x="124946" y="6079"/>
                  </a:lnTo>
                  <a:lnTo>
                    <a:pt x="170180" y="0"/>
                  </a:lnTo>
                  <a:lnTo>
                    <a:pt x="853948" y="0"/>
                  </a:lnTo>
                  <a:lnTo>
                    <a:pt x="899185" y="6079"/>
                  </a:lnTo>
                  <a:lnTo>
                    <a:pt x="939837" y="23236"/>
                  </a:lnTo>
                  <a:lnTo>
                    <a:pt x="974280" y="49847"/>
                  </a:lnTo>
                  <a:lnTo>
                    <a:pt x="1000891" y="84290"/>
                  </a:lnTo>
                  <a:lnTo>
                    <a:pt x="1018048" y="124942"/>
                  </a:lnTo>
                  <a:lnTo>
                    <a:pt x="1024127" y="170180"/>
                  </a:lnTo>
                  <a:lnTo>
                    <a:pt x="1024127" y="850861"/>
                  </a:lnTo>
                  <a:lnTo>
                    <a:pt x="1018048" y="896111"/>
                  </a:lnTo>
                  <a:lnTo>
                    <a:pt x="1000891" y="936772"/>
                  </a:lnTo>
                  <a:lnTo>
                    <a:pt x="974280" y="971222"/>
                  </a:lnTo>
                  <a:lnTo>
                    <a:pt x="939837" y="997839"/>
                  </a:lnTo>
                  <a:lnTo>
                    <a:pt x="899185" y="1014999"/>
                  </a:lnTo>
                  <a:lnTo>
                    <a:pt x="853948" y="1021080"/>
                  </a:lnTo>
                  <a:lnTo>
                    <a:pt x="170180" y="1021080"/>
                  </a:lnTo>
                  <a:lnTo>
                    <a:pt x="124946" y="1014999"/>
                  </a:lnTo>
                  <a:lnTo>
                    <a:pt x="84296" y="997839"/>
                  </a:lnTo>
                  <a:lnTo>
                    <a:pt x="49852" y="971222"/>
                  </a:lnTo>
                  <a:lnTo>
                    <a:pt x="23239" y="936772"/>
                  </a:lnTo>
                  <a:lnTo>
                    <a:pt x="6080" y="896111"/>
                  </a:lnTo>
                  <a:lnTo>
                    <a:pt x="0" y="850861"/>
                  </a:lnTo>
                  <a:lnTo>
                    <a:pt x="0" y="170180"/>
                  </a:lnTo>
                  <a:close/>
                </a:path>
              </a:pathLst>
            </a:custGeom>
            <a:ln w="12192">
              <a:solidFill>
                <a:srgbClr val="FFFFFF"/>
              </a:solidFill>
            </a:ln>
          </p:spPr>
          <p:txBody>
            <a:bodyPr wrap="square" lIns="0" tIns="0" rIns="0" bIns="0" rtlCol="0"/>
            <a:lstStyle/>
            <a:p>
              <a:endParaRPr/>
            </a:p>
          </p:txBody>
        </p:sp>
      </p:grpSp>
      <p:grpSp>
        <p:nvGrpSpPr>
          <p:cNvPr id="22" name="object 22"/>
          <p:cNvGrpSpPr/>
          <p:nvPr/>
        </p:nvGrpSpPr>
        <p:grpSpPr>
          <a:xfrm>
            <a:off x="2212848" y="5096255"/>
            <a:ext cx="8851900" cy="1033780"/>
            <a:chOff x="2212848" y="5096255"/>
            <a:chExt cx="8851900" cy="1033780"/>
          </a:xfrm>
        </p:grpSpPr>
        <p:sp>
          <p:nvSpPr>
            <p:cNvPr id="23" name="object 23"/>
            <p:cNvSpPr/>
            <p:nvPr/>
          </p:nvSpPr>
          <p:spPr>
            <a:xfrm>
              <a:off x="2218944" y="5102351"/>
              <a:ext cx="8839200" cy="1021080"/>
            </a:xfrm>
            <a:custGeom>
              <a:avLst/>
              <a:gdLst/>
              <a:ahLst/>
              <a:cxnLst/>
              <a:rect l="l" t="t" r="r" b="b"/>
              <a:pathLst>
                <a:path w="8839200" h="1021079">
                  <a:moveTo>
                    <a:pt x="8669020" y="0"/>
                  </a:moveTo>
                  <a:lnTo>
                    <a:pt x="170180" y="0"/>
                  </a:lnTo>
                  <a:lnTo>
                    <a:pt x="124942" y="6079"/>
                  </a:lnTo>
                  <a:lnTo>
                    <a:pt x="84290" y="23236"/>
                  </a:lnTo>
                  <a:lnTo>
                    <a:pt x="49847" y="49847"/>
                  </a:lnTo>
                  <a:lnTo>
                    <a:pt x="23236" y="84290"/>
                  </a:lnTo>
                  <a:lnTo>
                    <a:pt x="6079" y="124942"/>
                  </a:lnTo>
                  <a:lnTo>
                    <a:pt x="0" y="170180"/>
                  </a:lnTo>
                  <a:lnTo>
                    <a:pt x="0" y="850861"/>
                  </a:lnTo>
                  <a:lnTo>
                    <a:pt x="6079" y="896111"/>
                  </a:lnTo>
                  <a:lnTo>
                    <a:pt x="23236" y="936772"/>
                  </a:lnTo>
                  <a:lnTo>
                    <a:pt x="49847" y="971222"/>
                  </a:lnTo>
                  <a:lnTo>
                    <a:pt x="84290" y="997839"/>
                  </a:lnTo>
                  <a:lnTo>
                    <a:pt x="124942" y="1014999"/>
                  </a:lnTo>
                  <a:lnTo>
                    <a:pt x="170180" y="1021080"/>
                  </a:lnTo>
                  <a:lnTo>
                    <a:pt x="8669020" y="1021080"/>
                  </a:lnTo>
                  <a:lnTo>
                    <a:pt x="8714257" y="1014999"/>
                  </a:lnTo>
                  <a:lnTo>
                    <a:pt x="8754909" y="997839"/>
                  </a:lnTo>
                  <a:lnTo>
                    <a:pt x="8789352" y="971222"/>
                  </a:lnTo>
                  <a:lnTo>
                    <a:pt x="8815963" y="936772"/>
                  </a:lnTo>
                  <a:lnTo>
                    <a:pt x="8833120" y="896111"/>
                  </a:lnTo>
                  <a:lnTo>
                    <a:pt x="8839200" y="850861"/>
                  </a:lnTo>
                  <a:lnTo>
                    <a:pt x="8839200" y="170180"/>
                  </a:lnTo>
                  <a:lnTo>
                    <a:pt x="8833120" y="124942"/>
                  </a:lnTo>
                  <a:lnTo>
                    <a:pt x="8815963" y="84290"/>
                  </a:lnTo>
                  <a:lnTo>
                    <a:pt x="8789352" y="49847"/>
                  </a:lnTo>
                  <a:lnTo>
                    <a:pt x="8754909" y="23236"/>
                  </a:lnTo>
                  <a:lnTo>
                    <a:pt x="8714257" y="6079"/>
                  </a:lnTo>
                  <a:lnTo>
                    <a:pt x="8669020" y="0"/>
                  </a:lnTo>
                  <a:close/>
                </a:path>
              </a:pathLst>
            </a:custGeom>
            <a:solidFill>
              <a:srgbClr val="4471C4"/>
            </a:solidFill>
          </p:spPr>
          <p:txBody>
            <a:bodyPr wrap="square" lIns="0" tIns="0" rIns="0" bIns="0" rtlCol="0"/>
            <a:lstStyle/>
            <a:p>
              <a:endParaRPr/>
            </a:p>
          </p:txBody>
        </p:sp>
        <p:sp>
          <p:nvSpPr>
            <p:cNvPr id="24" name="object 24"/>
            <p:cNvSpPr/>
            <p:nvPr/>
          </p:nvSpPr>
          <p:spPr>
            <a:xfrm>
              <a:off x="2218944" y="5102351"/>
              <a:ext cx="8839200" cy="1021080"/>
            </a:xfrm>
            <a:custGeom>
              <a:avLst/>
              <a:gdLst/>
              <a:ahLst/>
              <a:cxnLst/>
              <a:rect l="l" t="t" r="r" b="b"/>
              <a:pathLst>
                <a:path w="8839200" h="1021079">
                  <a:moveTo>
                    <a:pt x="0" y="170180"/>
                  </a:moveTo>
                  <a:lnTo>
                    <a:pt x="6079" y="124942"/>
                  </a:lnTo>
                  <a:lnTo>
                    <a:pt x="23236" y="84290"/>
                  </a:lnTo>
                  <a:lnTo>
                    <a:pt x="49847" y="49847"/>
                  </a:lnTo>
                  <a:lnTo>
                    <a:pt x="84290" y="23236"/>
                  </a:lnTo>
                  <a:lnTo>
                    <a:pt x="124942" y="6079"/>
                  </a:lnTo>
                  <a:lnTo>
                    <a:pt x="170180" y="0"/>
                  </a:lnTo>
                  <a:lnTo>
                    <a:pt x="8669020" y="0"/>
                  </a:lnTo>
                  <a:lnTo>
                    <a:pt x="8714257" y="6079"/>
                  </a:lnTo>
                  <a:lnTo>
                    <a:pt x="8754909" y="23236"/>
                  </a:lnTo>
                  <a:lnTo>
                    <a:pt x="8789352" y="49847"/>
                  </a:lnTo>
                  <a:lnTo>
                    <a:pt x="8815963" y="84290"/>
                  </a:lnTo>
                  <a:lnTo>
                    <a:pt x="8833120" y="124942"/>
                  </a:lnTo>
                  <a:lnTo>
                    <a:pt x="8839200" y="170180"/>
                  </a:lnTo>
                  <a:lnTo>
                    <a:pt x="8839200" y="850861"/>
                  </a:lnTo>
                  <a:lnTo>
                    <a:pt x="8833120" y="896111"/>
                  </a:lnTo>
                  <a:lnTo>
                    <a:pt x="8815963" y="936772"/>
                  </a:lnTo>
                  <a:lnTo>
                    <a:pt x="8789352" y="971222"/>
                  </a:lnTo>
                  <a:lnTo>
                    <a:pt x="8754909" y="997839"/>
                  </a:lnTo>
                  <a:lnTo>
                    <a:pt x="8714257" y="1014999"/>
                  </a:lnTo>
                  <a:lnTo>
                    <a:pt x="8669020" y="1021080"/>
                  </a:lnTo>
                  <a:lnTo>
                    <a:pt x="170180" y="1021080"/>
                  </a:lnTo>
                  <a:lnTo>
                    <a:pt x="124942" y="1014999"/>
                  </a:lnTo>
                  <a:lnTo>
                    <a:pt x="84290" y="997839"/>
                  </a:lnTo>
                  <a:lnTo>
                    <a:pt x="49847" y="971222"/>
                  </a:lnTo>
                  <a:lnTo>
                    <a:pt x="23236" y="936772"/>
                  </a:lnTo>
                  <a:lnTo>
                    <a:pt x="6079" y="896111"/>
                  </a:lnTo>
                  <a:lnTo>
                    <a:pt x="0" y="850861"/>
                  </a:lnTo>
                  <a:lnTo>
                    <a:pt x="0" y="170180"/>
                  </a:lnTo>
                  <a:close/>
                </a:path>
              </a:pathLst>
            </a:custGeom>
            <a:ln w="12192">
              <a:solidFill>
                <a:srgbClr val="FFFFFF"/>
              </a:solidFill>
            </a:ln>
          </p:spPr>
          <p:txBody>
            <a:bodyPr wrap="square" lIns="0" tIns="0" rIns="0" bIns="0" rtlCol="0"/>
            <a:lstStyle/>
            <a:p>
              <a:endParaRPr/>
            </a:p>
          </p:txBody>
        </p:sp>
      </p:grpSp>
      <p:sp>
        <p:nvSpPr>
          <p:cNvPr id="25" name="object 25"/>
          <p:cNvSpPr txBox="1"/>
          <p:nvPr/>
        </p:nvSpPr>
        <p:spPr>
          <a:xfrm>
            <a:off x="2462276" y="2826512"/>
            <a:ext cx="8682355" cy="3497111"/>
          </a:xfrm>
          <a:prstGeom prst="rect">
            <a:avLst/>
          </a:prstGeom>
        </p:spPr>
        <p:txBody>
          <a:bodyPr vert="horz" wrap="square" lIns="0" tIns="33655" rIns="0" bIns="0" rtlCol="0">
            <a:spAutoFit/>
          </a:bodyPr>
          <a:lstStyle/>
          <a:p>
            <a:pPr marL="70485" marR="388620" algn="ctr">
              <a:lnSpc>
                <a:spcPct val="91700"/>
              </a:lnSpc>
              <a:spcBef>
                <a:spcPts val="265"/>
              </a:spcBef>
            </a:pPr>
            <a:r>
              <a:rPr sz="1600" spc="-10" dirty="0">
                <a:solidFill>
                  <a:srgbClr val="FFFFFF"/>
                </a:solidFill>
                <a:latin typeface="Carlito"/>
                <a:cs typeface="Carlito"/>
              </a:rPr>
              <a:t>Walau </a:t>
            </a:r>
            <a:r>
              <a:rPr sz="1600" spc="-5" dirty="0">
                <a:solidFill>
                  <a:srgbClr val="FFFFFF"/>
                </a:solidFill>
                <a:latin typeface="Carlito"/>
                <a:cs typeface="Carlito"/>
              </a:rPr>
              <a:t>didalam per </a:t>
            </a:r>
            <a:r>
              <a:rPr sz="1600" spc="-35" dirty="0">
                <a:solidFill>
                  <a:srgbClr val="FFFFFF"/>
                </a:solidFill>
                <a:latin typeface="Carlito"/>
                <a:cs typeface="Carlito"/>
              </a:rPr>
              <a:t>BPJS </a:t>
            </a:r>
            <a:r>
              <a:rPr sz="1600" spc="-5" dirty="0">
                <a:solidFill>
                  <a:srgbClr val="FFFFFF"/>
                </a:solidFill>
                <a:latin typeface="Carlito"/>
                <a:cs typeface="Carlito"/>
              </a:rPr>
              <a:t>No. </a:t>
            </a:r>
            <a:r>
              <a:rPr sz="1600" dirty="0">
                <a:solidFill>
                  <a:srgbClr val="FFFFFF"/>
                </a:solidFill>
                <a:latin typeface="Carlito"/>
                <a:cs typeface="Carlito"/>
              </a:rPr>
              <a:t>4 </a:t>
            </a:r>
            <a:r>
              <a:rPr sz="1600" spc="-10" dirty="0">
                <a:solidFill>
                  <a:srgbClr val="FFFFFF"/>
                </a:solidFill>
                <a:latin typeface="Carlito"/>
                <a:cs typeface="Carlito"/>
              </a:rPr>
              <a:t>tahun </a:t>
            </a:r>
            <a:r>
              <a:rPr sz="1600" dirty="0">
                <a:solidFill>
                  <a:srgbClr val="FFFFFF"/>
                </a:solidFill>
                <a:latin typeface="Carlito"/>
                <a:cs typeface="Carlito"/>
              </a:rPr>
              <a:t>2016 </a:t>
            </a:r>
            <a:r>
              <a:rPr sz="1600" spc="-10" dirty="0">
                <a:solidFill>
                  <a:srgbClr val="FFFFFF"/>
                </a:solidFill>
                <a:latin typeface="Carlito"/>
                <a:cs typeface="Carlito"/>
              </a:rPr>
              <a:t>disebutkan Koordinasi </a:t>
            </a:r>
            <a:r>
              <a:rPr sz="1600" spc="-5" dirty="0">
                <a:solidFill>
                  <a:srgbClr val="FFFFFF"/>
                </a:solidFill>
                <a:latin typeface="Carlito"/>
                <a:cs typeface="Carlito"/>
              </a:rPr>
              <a:t>dalam memberikan </a:t>
            </a:r>
            <a:r>
              <a:rPr sz="1600" spc="-10" dirty="0">
                <a:solidFill>
                  <a:srgbClr val="FFFFFF"/>
                </a:solidFill>
                <a:latin typeface="Carlito"/>
                <a:cs typeface="Carlito"/>
              </a:rPr>
              <a:t>Manfaat untuk  </a:t>
            </a:r>
            <a:r>
              <a:rPr sz="1600" spc="-15" dirty="0">
                <a:solidFill>
                  <a:srgbClr val="FFFFFF"/>
                </a:solidFill>
                <a:latin typeface="Carlito"/>
                <a:cs typeface="Carlito"/>
              </a:rPr>
              <a:t>Peserta </a:t>
            </a:r>
            <a:r>
              <a:rPr sz="1600" spc="-5" dirty="0">
                <a:solidFill>
                  <a:srgbClr val="FFFFFF"/>
                </a:solidFill>
                <a:latin typeface="Carlito"/>
                <a:cs typeface="Carlito"/>
              </a:rPr>
              <a:t>Jaminan </a:t>
            </a:r>
            <a:r>
              <a:rPr sz="1600" spc="-15" dirty="0">
                <a:solidFill>
                  <a:srgbClr val="FFFFFF"/>
                </a:solidFill>
                <a:latin typeface="Carlito"/>
                <a:cs typeface="Carlito"/>
              </a:rPr>
              <a:t>Kesehatan </a:t>
            </a:r>
            <a:r>
              <a:rPr sz="1600" spc="-5" dirty="0">
                <a:solidFill>
                  <a:srgbClr val="FFFFFF"/>
                </a:solidFill>
                <a:latin typeface="Carlito"/>
                <a:cs typeface="Carlito"/>
              </a:rPr>
              <a:t>Nasional sebagaimana dimaksud dalam Pasal </a:t>
            </a:r>
            <a:r>
              <a:rPr sz="1600" dirty="0">
                <a:solidFill>
                  <a:srgbClr val="FFFFFF"/>
                </a:solidFill>
                <a:latin typeface="Carlito"/>
                <a:cs typeface="Carlito"/>
              </a:rPr>
              <a:t>2 </a:t>
            </a:r>
            <a:r>
              <a:rPr sz="1600" spc="-15" dirty="0">
                <a:solidFill>
                  <a:srgbClr val="FFFFFF"/>
                </a:solidFill>
                <a:latin typeface="Carlito"/>
                <a:cs typeface="Carlito"/>
              </a:rPr>
              <a:t>dilakukan </a:t>
            </a:r>
            <a:r>
              <a:rPr sz="1600" spc="-5" dirty="0">
                <a:solidFill>
                  <a:srgbClr val="FFFFFF"/>
                </a:solidFill>
                <a:latin typeface="Carlito"/>
                <a:cs typeface="Carlito"/>
              </a:rPr>
              <a:t>oleh </a:t>
            </a:r>
            <a:r>
              <a:rPr sz="1600" spc="-35" dirty="0">
                <a:solidFill>
                  <a:srgbClr val="FFFFFF"/>
                </a:solidFill>
                <a:latin typeface="Carlito"/>
                <a:cs typeface="Carlito"/>
              </a:rPr>
              <a:t>BPJS  </a:t>
            </a:r>
            <a:r>
              <a:rPr sz="1600" spc="-15" dirty="0">
                <a:solidFill>
                  <a:srgbClr val="FFFFFF"/>
                </a:solidFill>
                <a:latin typeface="Carlito"/>
                <a:cs typeface="Carlito"/>
              </a:rPr>
              <a:t>Kesehatan </a:t>
            </a:r>
            <a:r>
              <a:rPr sz="1600" b="1" dirty="0">
                <a:solidFill>
                  <a:srgbClr val="F8B81C"/>
                </a:solidFill>
                <a:latin typeface="Carlito"/>
                <a:cs typeface="Carlito"/>
              </a:rPr>
              <a:t>dengan </a:t>
            </a:r>
            <a:r>
              <a:rPr sz="1600" b="1" spc="-10" dirty="0">
                <a:solidFill>
                  <a:srgbClr val="F8B81C"/>
                </a:solidFill>
                <a:latin typeface="Carlito"/>
                <a:cs typeface="Carlito"/>
              </a:rPr>
              <a:t>Penyelenggara </a:t>
            </a:r>
            <a:r>
              <a:rPr sz="1600" b="1" dirty="0">
                <a:solidFill>
                  <a:srgbClr val="F8B81C"/>
                </a:solidFill>
                <a:latin typeface="Carlito"/>
                <a:cs typeface="Carlito"/>
              </a:rPr>
              <a:t>Asuransi </a:t>
            </a:r>
            <a:r>
              <a:rPr sz="1600" b="1" spc="-5" dirty="0">
                <a:solidFill>
                  <a:srgbClr val="F8B81C"/>
                </a:solidFill>
                <a:latin typeface="Carlito"/>
                <a:cs typeface="Carlito"/>
              </a:rPr>
              <a:t>Kesehatan </a:t>
            </a:r>
            <a:r>
              <a:rPr sz="1600" b="1" spc="-15" dirty="0">
                <a:solidFill>
                  <a:srgbClr val="F8B81C"/>
                </a:solidFill>
                <a:latin typeface="Carlito"/>
                <a:cs typeface="Carlito"/>
              </a:rPr>
              <a:t>Tambahan </a:t>
            </a:r>
            <a:r>
              <a:rPr sz="1600" b="1" dirty="0">
                <a:solidFill>
                  <a:srgbClr val="F8B81C"/>
                </a:solidFill>
                <a:latin typeface="Carlito"/>
                <a:cs typeface="Carlito"/>
              </a:rPr>
              <a:t>yang menjual produk</a:t>
            </a:r>
            <a:r>
              <a:rPr sz="1600" b="1" spc="-200" dirty="0">
                <a:solidFill>
                  <a:srgbClr val="F8B81C"/>
                </a:solidFill>
                <a:latin typeface="Carlito"/>
                <a:cs typeface="Carlito"/>
              </a:rPr>
              <a:t> </a:t>
            </a:r>
            <a:r>
              <a:rPr sz="1600" b="1" spc="-10" dirty="0">
                <a:solidFill>
                  <a:srgbClr val="F8B81C"/>
                </a:solidFill>
                <a:latin typeface="Carlito"/>
                <a:cs typeface="Carlito"/>
              </a:rPr>
              <a:t>indemnity,  </a:t>
            </a:r>
            <a:r>
              <a:rPr sz="1600" b="1" spc="-5" dirty="0">
                <a:solidFill>
                  <a:srgbClr val="F8B81C"/>
                </a:solidFill>
                <a:latin typeface="Carlito"/>
                <a:cs typeface="Carlito"/>
              </a:rPr>
              <a:t>cash plan </a:t>
            </a:r>
            <a:r>
              <a:rPr sz="1600" b="1" dirty="0">
                <a:solidFill>
                  <a:srgbClr val="F8B81C"/>
                </a:solidFill>
                <a:latin typeface="Carlito"/>
                <a:cs typeface="Carlito"/>
              </a:rPr>
              <a:t>dan managed</a:t>
            </a:r>
            <a:r>
              <a:rPr sz="1600" b="1" spc="-105" dirty="0">
                <a:solidFill>
                  <a:srgbClr val="F8B81C"/>
                </a:solidFill>
                <a:latin typeface="Carlito"/>
                <a:cs typeface="Carlito"/>
              </a:rPr>
              <a:t> </a:t>
            </a:r>
            <a:r>
              <a:rPr sz="1600" b="1" spc="-10" dirty="0">
                <a:solidFill>
                  <a:srgbClr val="F8B81C"/>
                </a:solidFill>
                <a:latin typeface="Carlito"/>
                <a:cs typeface="Carlito"/>
              </a:rPr>
              <a:t>care</a:t>
            </a:r>
            <a:endParaRPr sz="1600" dirty="0">
              <a:latin typeface="Carlito"/>
              <a:cs typeface="Carlito"/>
            </a:endParaRPr>
          </a:p>
          <a:p>
            <a:pPr>
              <a:lnSpc>
                <a:spcPct val="100000"/>
              </a:lnSpc>
              <a:spcBef>
                <a:spcPts val="50"/>
              </a:spcBef>
            </a:pPr>
            <a:endParaRPr sz="2300" dirty="0">
              <a:latin typeface="Carlito"/>
              <a:cs typeface="Carlito"/>
            </a:endParaRPr>
          </a:p>
          <a:p>
            <a:pPr marL="57785" marR="381635" algn="ctr">
              <a:lnSpc>
                <a:spcPct val="91900"/>
              </a:lnSpc>
            </a:pPr>
            <a:r>
              <a:rPr sz="1600" dirty="0">
                <a:solidFill>
                  <a:srgbClr val="FFFFFF"/>
                </a:solidFill>
                <a:latin typeface="Carlito"/>
                <a:cs typeface="Carlito"/>
              </a:rPr>
              <a:t>Hal </a:t>
            </a:r>
            <a:r>
              <a:rPr sz="1600" spc="-5" dirty="0">
                <a:solidFill>
                  <a:srgbClr val="FFFFFF"/>
                </a:solidFill>
                <a:latin typeface="Carlito"/>
                <a:cs typeface="Carlito"/>
              </a:rPr>
              <a:t>ini </a:t>
            </a:r>
            <a:r>
              <a:rPr sz="1600" spc="-15" dirty="0">
                <a:solidFill>
                  <a:srgbClr val="FFFFFF"/>
                </a:solidFill>
                <a:latin typeface="Carlito"/>
                <a:cs typeface="Carlito"/>
              </a:rPr>
              <a:t>karena </a:t>
            </a:r>
            <a:r>
              <a:rPr sz="1600" spc="-10" dirty="0">
                <a:solidFill>
                  <a:srgbClr val="FFFFFF"/>
                </a:solidFill>
                <a:latin typeface="Carlito"/>
                <a:cs typeface="Carlito"/>
              </a:rPr>
              <a:t>adanya </a:t>
            </a:r>
            <a:r>
              <a:rPr sz="1600" spc="-5" dirty="0">
                <a:solidFill>
                  <a:srgbClr val="FFFFFF"/>
                </a:solidFill>
                <a:latin typeface="Carlito"/>
                <a:cs typeface="Carlito"/>
              </a:rPr>
              <a:t>perbedaan </a:t>
            </a:r>
            <a:r>
              <a:rPr sz="1600" spc="-10" dirty="0">
                <a:solidFill>
                  <a:srgbClr val="FFFFFF"/>
                </a:solidFill>
                <a:latin typeface="Carlito"/>
                <a:cs typeface="Carlito"/>
              </a:rPr>
              <a:t>prosedur </a:t>
            </a:r>
            <a:r>
              <a:rPr sz="1600" spc="-5" dirty="0">
                <a:solidFill>
                  <a:srgbClr val="FFFFFF"/>
                </a:solidFill>
                <a:latin typeface="Carlito"/>
                <a:cs typeface="Carlito"/>
              </a:rPr>
              <a:t>dimana pada </a:t>
            </a:r>
            <a:r>
              <a:rPr sz="1600" spc="-15" dirty="0">
                <a:solidFill>
                  <a:srgbClr val="FFFFFF"/>
                </a:solidFill>
                <a:latin typeface="Carlito"/>
                <a:cs typeface="Carlito"/>
              </a:rPr>
              <a:t>skema </a:t>
            </a:r>
            <a:r>
              <a:rPr sz="1600" dirty="0">
                <a:solidFill>
                  <a:srgbClr val="FFFFFF"/>
                </a:solidFill>
                <a:latin typeface="Carlito"/>
                <a:cs typeface="Carlito"/>
              </a:rPr>
              <a:t>AKT </a:t>
            </a:r>
            <a:r>
              <a:rPr sz="1600" spc="-5" dirty="0">
                <a:solidFill>
                  <a:srgbClr val="FFFFFF"/>
                </a:solidFill>
                <a:latin typeface="Carlito"/>
                <a:cs typeface="Carlito"/>
              </a:rPr>
              <a:t>Indemnity </a:t>
            </a:r>
            <a:r>
              <a:rPr sz="1600" spc="-15" dirty="0">
                <a:solidFill>
                  <a:srgbClr val="FFFFFF"/>
                </a:solidFill>
                <a:latin typeface="Carlito"/>
                <a:cs typeface="Carlito"/>
              </a:rPr>
              <a:t>atau </a:t>
            </a:r>
            <a:r>
              <a:rPr sz="1600" spc="-5" dirty="0">
                <a:solidFill>
                  <a:srgbClr val="FFFFFF"/>
                </a:solidFill>
                <a:latin typeface="Carlito"/>
                <a:cs typeface="Carlito"/>
              </a:rPr>
              <a:t>model </a:t>
            </a:r>
            <a:r>
              <a:rPr sz="1600" spc="-10" dirty="0">
                <a:solidFill>
                  <a:srgbClr val="FFFFFF"/>
                </a:solidFill>
                <a:latin typeface="Carlito"/>
                <a:cs typeface="Carlito"/>
              </a:rPr>
              <a:t>cash </a:t>
            </a:r>
            <a:r>
              <a:rPr sz="1600" spc="-5" dirty="0">
                <a:solidFill>
                  <a:srgbClr val="FFFFFF"/>
                </a:solidFill>
                <a:latin typeface="Carlito"/>
                <a:cs typeface="Carlito"/>
              </a:rPr>
              <a:t>plan  </a:t>
            </a:r>
            <a:r>
              <a:rPr sz="1600" spc="-10" dirty="0">
                <a:solidFill>
                  <a:srgbClr val="FFFFFF"/>
                </a:solidFill>
                <a:latin typeface="Carlito"/>
                <a:cs typeface="Carlito"/>
              </a:rPr>
              <a:t>biasanya </a:t>
            </a:r>
            <a:r>
              <a:rPr sz="1600" spc="-5" dirty="0">
                <a:solidFill>
                  <a:srgbClr val="FFFFFF"/>
                </a:solidFill>
                <a:latin typeface="Carlito"/>
                <a:cs typeface="Carlito"/>
              </a:rPr>
              <a:t>pasien </a:t>
            </a:r>
            <a:r>
              <a:rPr sz="1600" spc="-10" dirty="0">
                <a:solidFill>
                  <a:srgbClr val="FFFFFF"/>
                </a:solidFill>
                <a:latin typeface="Carlito"/>
                <a:cs typeface="Carlito"/>
              </a:rPr>
              <a:t>dapat </a:t>
            </a:r>
            <a:r>
              <a:rPr sz="1600" spc="-5" dirty="0">
                <a:solidFill>
                  <a:srgbClr val="FFFFFF"/>
                </a:solidFill>
                <a:latin typeface="Carlito"/>
                <a:cs typeface="Carlito"/>
              </a:rPr>
              <a:t>langsung </a:t>
            </a:r>
            <a:r>
              <a:rPr sz="1600" spc="-25" dirty="0">
                <a:solidFill>
                  <a:srgbClr val="FFFFFF"/>
                </a:solidFill>
                <a:latin typeface="Carlito"/>
                <a:cs typeface="Carlito"/>
              </a:rPr>
              <a:t>ke </a:t>
            </a:r>
            <a:r>
              <a:rPr sz="1600" spc="-10" dirty="0">
                <a:solidFill>
                  <a:srgbClr val="FFFFFF"/>
                </a:solidFill>
                <a:latin typeface="Carlito"/>
                <a:cs typeface="Carlito"/>
              </a:rPr>
              <a:t>dokter </a:t>
            </a:r>
            <a:r>
              <a:rPr sz="1600" spc="-5" dirty="0">
                <a:solidFill>
                  <a:srgbClr val="FFFFFF"/>
                </a:solidFill>
                <a:latin typeface="Carlito"/>
                <a:cs typeface="Carlito"/>
              </a:rPr>
              <a:t>spesialis </a:t>
            </a:r>
            <a:r>
              <a:rPr sz="1600" spc="-15" dirty="0">
                <a:solidFill>
                  <a:srgbClr val="FFFFFF"/>
                </a:solidFill>
                <a:latin typeface="Carlito"/>
                <a:cs typeface="Carlito"/>
              </a:rPr>
              <a:t>atau </a:t>
            </a:r>
            <a:r>
              <a:rPr sz="1600" dirty="0">
                <a:solidFill>
                  <a:srgbClr val="FFFFFF"/>
                </a:solidFill>
                <a:latin typeface="Carlito"/>
                <a:cs typeface="Carlito"/>
              </a:rPr>
              <a:t>rumah </a:t>
            </a:r>
            <a:r>
              <a:rPr sz="1600" spc="-5" dirty="0">
                <a:solidFill>
                  <a:srgbClr val="FFFFFF"/>
                </a:solidFill>
                <a:latin typeface="Carlito"/>
                <a:cs typeface="Carlito"/>
              </a:rPr>
              <a:t>sakit </a:t>
            </a:r>
            <a:r>
              <a:rPr sz="1600" spc="-10" dirty="0">
                <a:solidFill>
                  <a:srgbClr val="FFFFFF"/>
                </a:solidFill>
                <a:latin typeface="Carlito"/>
                <a:cs typeface="Carlito"/>
              </a:rPr>
              <a:t>tanpa rujukan </a:t>
            </a:r>
            <a:r>
              <a:rPr sz="1600" spc="-5" dirty="0">
                <a:solidFill>
                  <a:srgbClr val="FFFFFF"/>
                </a:solidFill>
                <a:latin typeface="Carlito"/>
                <a:cs typeface="Carlito"/>
              </a:rPr>
              <a:t>dari </a:t>
            </a:r>
            <a:r>
              <a:rPr sz="1600" spc="-35" dirty="0">
                <a:solidFill>
                  <a:srgbClr val="FFFFFF"/>
                </a:solidFill>
                <a:latin typeface="Carlito"/>
                <a:cs typeface="Carlito"/>
              </a:rPr>
              <a:t>FKTP, </a:t>
            </a:r>
            <a:r>
              <a:rPr sz="1600" spc="-10" dirty="0">
                <a:solidFill>
                  <a:srgbClr val="FFFFFF"/>
                </a:solidFill>
                <a:latin typeface="Carlito"/>
                <a:cs typeface="Carlito"/>
              </a:rPr>
              <a:t>yang  </a:t>
            </a:r>
            <a:r>
              <a:rPr sz="1600" spc="-15" dirty="0">
                <a:solidFill>
                  <a:srgbClr val="FFFFFF"/>
                </a:solidFill>
                <a:latin typeface="Carlito"/>
                <a:cs typeface="Carlito"/>
              </a:rPr>
              <a:t>otomatis </a:t>
            </a:r>
            <a:r>
              <a:rPr sz="1600" spc="-5" dirty="0">
                <a:solidFill>
                  <a:srgbClr val="FFFFFF"/>
                </a:solidFill>
                <a:latin typeface="Carlito"/>
                <a:cs typeface="Carlito"/>
              </a:rPr>
              <a:t>tidak </a:t>
            </a:r>
            <a:r>
              <a:rPr sz="1600" dirty="0">
                <a:solidFill>
                  <a:srgbClr val="FFFFFF"/>
                </a:solidFill>
                <a:latin typeface="Carlito"/>
                <a:cs typeface="Carlito"/>
              </a:rPr>
              <a:t>memenuhi </a:t>
            </a:r>
            <a:r>
              <a:rPr sz="1600" spc="-20" dirty="0">
                <a:solidFill>
                  <a:srgbClr val="FFFFFF"/>
                </a:solidFill>
                <a:latin typeface="Carlito"/>
                <a:cs typeface="Carlito"/>
              </a:rPr>
              <a:t>syarat </a:t>
            </a:r>
            <a:r>
              <a:rPr sz="1600" spc="-5" dirty="0">
                <a:solidFill>
                  <a:srgbClr val="FFFFFF"/>
                </a:solidFill>
                <a:latin typeface="Carlito"/>
                <a:cs typeface="Carlito"/>
              </a:rPr>
              <a:t>klaim </a:t>
            </a:r>
            <a:r>
              <a:rPr sz="1600" dirty="0">
                <a:solidFill>
                  <a:srgbClr val="FFFFFF"/>
                </a:solidFill>
                <a:latin typeface="Carlito"/>
                <a:cs typeface="Carlito"/>
              </a:rPr>
              <a:t>CoB </a:t>
            </a:r>
            <a:r>
              <a:rPr sz="1600" spc="-35" dirty="0">
                <a:solidFill>
                  <a:srgbClr val="FFFFFF"/>
                </a:solidFill>
                <a:latin typeface="Carlito"/>
                <a:cs typeface="Carlito"/>
              </a:rPr>
              <a:t>BPJS </a:t>
            </a:r>
            <a:r>
              <a:rPr sz="1600" spc="-15" dirty="0">
                <a:solidFill>
                  <a:srgbClr val="FFFFFF"/>
                </a:solidFill>
                <a:latin typeface="Carlito"/>
                <a:cs typeface="Carlito"/>
              </a:rPr>
              <a:t>Kesehatan kecuali </a:t>
            </a:r>
            <a:r>
              <a:rPr sz="1600" spc="-10" dirty="0">
                <a:solidFill>
                  <a:srgbClr val="FFFFFF"/>
                </a:solidFill>
                <a:latin typeface="Carlito"/>
                <a:cs typeface="Carlito"/>
              </a:rPr>
              <a:t>untuk kasus gawat</a:t>
            </a:r>
            <a:r>
              <a:rPr sz="1600" spc="200" dirty="0">
                <a:solidFill>
                  <a:srgbClr val="FFFFFF"/>
                </a:solidFill>
                <a:latin typeface="Carlito"/>
                <a:cs typeface="Carlito"/>
              </a:rPr>
              <a:t> </a:t>
            </a:r>
            <a:r>
              <a:rPr sz="1600" spc="-15" dirty="0">
                <a:solidFill>
                  <a:srgbClr val="FFFFFF"/>
                </a:solidFill>
                <a:latin typeface="Carlito"/>
                <a:cs typeface="Carlito"/>
              </a:rPr>
              <a:t>darurat.</a:t>
            </a:r>
            <a:endParaRPr sz="1600" dirty="0">
              <a:latin typeface="Carlito"/>
              <a:cs typeface="Carlito"/>
            </a:endParaRPr>
          </a:p>
          <a:p>
            <a:pPr>
              <a:lnSpc>
                <a:spcPct val="100000"/>
              </a:lnSpc>
            </a:pPr>
            <a:endParaRPr sz="1600" dirty="0">
              <a:latin typeface="Carlito"/>
              <a:cs typeface="Carlito"/>
            </a:endParaRPr>
          </a:p>
          <a:p>
            <a:pPr>
              <a:lnSpc>
                <a:spcPct val="100000"/>
              </a:lnSpc>
              <a:spcBef>
                <a:spcPts val="10"/>
              </a:spcBef>
            </a:pPr>
            <a:endParaRPr sz="1450" dirty="0">
              <a:latin typeface="Carlito"/>
              <a:cs typeface="Carlito"/>
            </a:endParaRPr>
          </a:p>
          <a:p>
            <a:pPr marL="12065" marR="334645" indent="-635" algn="ctr">
              <a:lnSpc>
                <a:spcPct val="91900"/>
              </a:lnSpc>
            </a:pPr>
            <a:r>
              <a:rPr sz="1600" spc="-10" dirty="0">
                <a:solidFill>
                  <a:srgbClr val="FFFFFF"/>
                </a:solidFill>
                <a:latin typeface="Carlito"/>
                <a:cs typeface="Carlito"/>
              </a:rPr>
              <a:t>Adanya keluhan </a:t>
            </a:r>
            <a:r>
              <a:rPr sz="1600" spc="-5" dirty="0">
                <a:solidFill>
                  <a:srgbClr val="FFFFFF"/>
                </a:solidFill>
                <a:latin typeface="Carlito"/>
                <a:cs typeface="Carlito"/>
              </a:rPr>
              <a:t>baik dari </a:t>
            </a:r>
            <a:r>
              <a:rPr sz="1600" spc="-10" dirty="0">
                <a:solidFill>
                  <a:srgbClr val="FFFFFF"/>
                </a:solidFill>
                <a:latin typeface="Carlito"/>
                <a:cs typeface="Carlito"/>
              </a:rPr>
              <a:t>Apindo, Penyelenggara </a:t>
            </a:r>
            <a:r>
              <a:rPr sz="1600" spc="-20" dirty="0">
                <a:solidFill>
                  <a:srgbClr val="FFFFFF"/>
                </a:solidFill>
                <a:latin typeface="Carlito"/>
                <a:cs typeface="Carlito"/>
              </a:rPr>
              <a:t>kesehatan </a:t>
            </a:r>
            <a:r>
              <a:rPr sz="1600" spc="-5" dirty="0">
                <a:solidFill>
                  <a:srgbClr val="FFFFFF"/>
                </a:solidFill>
                <a:latin typeface="Carlito"/>
                <a:cs typeface="Carlito"/>
              </a:rPr>
              <a:t>BUMN dan </a:t>
            </a:r>
            <a:r>
              <a:rPr sz="1600" spc="-10" dirty="0">
                <a:solidFill>
                  <a:srgbClr val="FFFFFF"/>
                </a:solidFill>
                <a:latin typeface="Carlito"/>
                <a:cs typeface="Carlito"/>
              </a:rPr>
              <a:t>peserta </a:t>
            </a:r>
            <a:r>
              <a:rPr sz="1600" spc="-5" dirty="0">
                <a:solidFill>
                  <a:srgbClr val="FFFFFF"/>
                </a:solidFill>
                <a:latin typeface="Carlito"/>
                <a:cs typeface="Carlito"/>
              </a:rPr>
              <a:t>mengenai </a:t>
            </a:r>
            <a:r>
              <a:rPr sz="1600" spc="-10" dirty="0">
                <a:solidFill>
                  <a:srgbClr val="FFFFFF"/>
                </a:solidFill>
                <a:latin typeface="Carlito"/>
                <a:cs typeface="Carlito"/>
              </a:rPr>
              <a:t>rujukan  </a:t>
            </a:r>
            <a:r>
              <a:rPr sz="1600" spc="-5" dirty="0">
                <a:solidFill>
                  <a:srgbClr val="FFFFFF"/>
                </a:solidFill>
                <a:latin typeface="Carlito"/>
                <a:cs typeface="Carlito"/>
              </a:rPr>
              <a:t>berjenjang </a:t>
            </a:r>
            <a:r>
              <a:rPr sz="1600" spc="-15" dirty="0">
                <a:solidFill>
                  <a:srgbClr val="FFFFFF"/>
                </a:solidFill>
                <a:latin typeface="Carlito"/>
                <a:cs typeface="Carlito"/>
              </a:rPr>
              <a:t>atau </a:t>
            </a:r>
            <a:r>
              <a:rPr sz="1600" spc="-10" dirty="0">
                <a:solidFill>
                  <a:srgbClr val="FFFFFF"/>
                </a:solidFill>
                <a:latin typeface="Carlito"/>
                <a:cs typeface="Carlito"/>
              </a:rPr>
              <a:t>yang saat </a:t>
            </a:r>
            <a:r>
              <a:rPr sz="1600" spc="-5" dirty="0">
                <a:solidFill>
                  <a:srgbClr val="FFFFFF"/>
                </a:solidFill>
                <a:latin typeface="Carlito"/>
                <a:cs typeface="Carlito"/>
              </a:rPr>
              <a:t>ini </a:t>
            </a:r>
            <a:r>
              <a:rPr sz="1600" spc="-10" dirty="0">
                <a:solidFill>
                  <a:srgbClr val="FFFFFF"/>
                </a:solidFill>
                <a:latin typeface="Carlito"/>
                <a:cs typeface="Carlito"/>
              </a:rPr>
              <a:t>rujukan </a:t>
            </a:r>
            <a:r>
              <a:rPr sz="1600" spc="-5" dirty="0">
                <a:solidFill>
                  <a:srgbClr val="FFFFFF"/>
                </a:solidFill>
                <a:latin typeface="Carlito"/>
                <a:cs typeface="Carlito"/>
              </a:rPr>
              <a:t>berjenjang </a:t>
            </a:r>
            <a:r>
              <a:rPr sz="1600" spc="-10" dirty="0">
                <a:solidFill>
                  <a:srgbClr val="FFFFFF"/>
                </a:solidFill>
                <a:latin typeface="Carlito"/>
                <a:cs typeface="Carlito"/>
              </a:rPr>
              <a:t>dibatasi berdasarkan jarak (rujukan </a:t>
            </a:r>
            <a:r>
              <a:rPr sz="1600" spc="-5" dirty="0">
                <a:solidFill>
                  <a:srgbClr val="FFFFFF"/>
                </a:solidFill>
                <a:latin typeface="Carlito"/>
                <a:cs typeface="Carlito"/>
              </a:rPr>
              <a:t>online). </a:t>
            </a:r>
            <a:r>
              <a:rPr sz="1600" spc="-20" dirty="0">
                <a:solidFill>
                  <a:srgbClr val="FFFFFF"/>
                </a:solidFill>
                <a:latin typeface="Carlito"/>
                <a:cs typeface="Carlito"/>
              </a:rPr>
              <a:t>Yang  </a:t>
            </a:r>
            <a:r>
              <a:rPr sz="1600" spc="-5" dirty="0">
                <a:solidFill>
                  <a:srgbClr val="FFFFFF"/>
                </a:solidFill>
                <a:latin typeface="Carlito"/>
                <a:cs typeface="Carlito"/>
              </a:rPr>
              <a:t>membuat </a:t>
            </a:r>
            <a:r>
              <a:rPr sz="1600" spc="-10" dirty="0">
                <a:solidFill>
                  <a:srgbClr val="FFFFFF"/>
                </a:solidFill>
                <a:latin typeface="Carlito"/>
                <a:cs typeface="Carlito"/>
              </a:rPr>
              <a:t>sangat sedikit yang dapat memanfaatkan </a:t>
            </a:r>
            <a:r>
              <a:rPr sz="1600" dirty="0">
                <a:solidFill>
                  <a:srgbClr val="FFFFFF"/>
                </a:solidFill>
                <a:latin typeface="Carlito"/>
                <a:cs typeface="Carlito"/>
              </a:rPr>
              <a:t>CoB </a:t>
            </a:r>
            <a:r>
              <a:rPr sz="1600" spc="-10" dirty="0">
                <a:solidFill>
                  <a:srgbClr val="FFFFFF"/>
                </a:solidFill>
                <a:latin typeface="Carlito"/>
                <a:cs typeface="Carlito"/>
              </a:rPr>
              <a:t>terdahulu, </a:t>
            </a:r>
            <a:r>
              <a:rPr sz="1600" spc="-15" dirty="0">
                <a:solidFill>
                  <a:srgbClr val="FFFFFF"/>
                </a:solidFill>
                <a:latin typeface="Carlito"/>
                <a:cs typeface="Carlito"/>
              </a:rPr>
              <a:t>kecuali </a:t>
            </a:r>
            <a:r>
              <a:rPr sz="1600" spc="-10" dirty="0">
                <a:solidFill>
                  <a:srgbClr val="FFFFFF"/>
                </a:solidFill>
                <a:latin typeface="Carlito"/>
                <a:cs typeface="Carlito"/>
              </a:rPr>
              <a:t>untuk kasus gawat</a:t>
            </a:r>
            <a:r>
              <a:rPr sz="1600" spc="150" dirty="0">
                <a:solidFill>
                  <a:srgbClr val="FFFFFF"/>
                </a:solidFill>
                <a:latin typeface="Carlito"/>
                <a:cs typeface="Carlito"/>
              </a:rPr>
              <a:t> </a:t>
            </a:r>
            <a:r>
              <a:rPr sz="1600" spc="-15" dirty="0">
                <a:solidFill>
                  <a:srgbClr val="FFFFFF"/>
                </a:solidFill>
                <a:latin typeface="Carlito"/>
                <a:cs typeface="Carlito"/>
              </a:rPr>
              <a:t>darurat</a:t>
            </a:r>
            <a:endParaRPr sz="1600" dirty="0">
              <a:latin typeface="Carlito"/>
              <a:cs typeface="Carlito"/>
            </a:endParaRPr>
          </a:p>
          <a:p>
            <a:pPr>
              <a:lnSpc>
                <a:spcPct val="100000"/>
              </a:lnSpc>
              <a:spcBef>
                <a:spcPts val="30"/>
              </a:spcBef>
            </a:pPr>
            <a:endParaRPr sz="2350" dirty="0">
              <a:latin typeface="Carlito"/>
              <a:cs typeface="Carlito"/>
            </a:endParaRPr>
          </a:p>
        </p:txBody>
      </p:sp>
      <p:sp>
        <p:nvSpPr>
          <p:cNvPr id="26" name="Title 25"/>
          <p:cNvSpPr>
            <a:spLocks noGrp="1"/>
          </p:cNvSpPr>
          <p:nvPr>
            <p:ph type="title"/>
          </p:nvPr>
        </p:nvSpPr>
        <p:spPr/>
        <p:txBody>
          <a:bodyPr/>
          <a:lstStyle/>
          <a:p>
            <a:endParaRPr lang="en-US"/>
          </a:p>
        </p:txBody>
      </p:sp>
      <p:sp>
        <p:nvSpPr>
          <p:cNvPr id="27" name="TextBox 26"/>
          <p:cNvSpPr txBox="1"/>
          <p:nvPr/>
        </p:nvSpPr>
        <p:spPr>
          <a:xfrm>
            <a:off x="1250696" y="533400"/>
            <a:ext cx="10026904" cy="769441"/>
          </a:xfrm>
          <a:prstGeom prst="rect">
            <a:avLst/>
          </a:prstGeom>
          <a:noFill/>
        </p:spPr>
        <p:txBody>
          <a:bodyPr wrap="square" rtlCol="0">
            <a:spAutoFit/>
          </a:bodyPr>
          <a:lstStyle/>
          <a:p>
            <a:r>
              <a:rPr lang="en-US" sz="4400" b="1" dirty="0"/>
              <a:t>EVALUASI PELAKSANAAN COB (2016-2020)</a:t>
            </a:r>
          </a:p>
        </p:txBody>
      </p:sp>
      <p:sp>
        <p:nvSpPr>
          <p:cNvPr id="28" name="Slide Number Placeholder 27"/>
          <p:cNvSpPr>
            <a:spLocks noGrp="1"/>
          </p:cNvSpPr>
          <p:nvPr>
            <p:ph type="sldNum" sz="quarter" idx="7"/>
          </p:nvPr>
        </p:nvSpPr>
        <p:spPr/>
        <p:txBody>
          <a:bodyPr/>
          <a:lstStyle/>
          <a:p>
            <a:pPr marL="38100">
              <a:lnSpc>
                <a:spcPts val="2005"/>
              </a:lnSpc>
            </a:pPr>
            <a:fld id="{81D60167-4931-47E6-BA6A-407CBD079E47}" type="slidenum">
              <a:rPr lang="en-ID" smtClean="0"/>
              <a:pPr marL="38100">
                <a:lnSpc>
                  <a:spcPts val="2005"/>
                </a:lnSpc>
              </a:pPr>
              <a:t>27</a:t>
            </a:fld>
            <a:endParaRPr lang="en-ID" dirty="0"/>
          </a:p>
        </p:txBody>
      </p:sp>
    </p:spTree>
    <p:extLst>
      <p:ext uri="{BB962C8B-B14F-4D97-AF65-F5344CB8AC3E}">
        <p14:creationId xmlns:p14="http://schemas.microsoft.com/office/powerpoint/2010/main" val="797895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1127760" y="1597152"/>
            <a:ext cx="9936480" cy="1033780"/>
            <a:chOff x="1127760" y="1597152"/>
            <a:chExt cx="9936480" cy="1033780"/>
          </a:xfrm>
        </p:grpSpPr>
        <p:sp>
          <p:nvSpPr>
            <p:cNvPr id="4" name="object 4"/>
            <p:cNvSpPr/>
            <p:nvPr/>
          </p:nvSpPr>
          <p:spPr>
            <a:xfrm>
              <a:off x="1133856" y="1603248"/>
              <a:ext cx="9924415" cy="1021080"/>
            </a:xfrm>
            <a:custGeom>
              <a:avLst/>
              <a:gdLst/>
              <a:ahLst/>
              <a:cxnLst/>
              <a:rect l="l" t="t" r="r" b="b"/>
              <a:pathLst>
                <a:path w="9924415" h="1021080">
                  <a:moveTo>
                    <a:pt x="9822180" y="0"/>
                  </a:moveTo>
                  <a:lnTo>
                    <a:pt x="102107" y="0"/>
                  </a:lnTo>
                  <a:lnTo>
                    <a:pt x="62364" y="8024"/>
                  </a:lnTo>
                  <a:lnTo>
                    <a:pt x="29908" y="29908"/>
                  </a:lnTo>
                  <a:lnTo>
                    <a:pt x="8024" y="62364"/>
                  </a:lnTo>
                  <a:lnTo>
                    <a:pt x="0" y="102107"/>
                  </a:lnTo>
                  <a:lnTo>
                    <a:pt x="0" y="918972"/>
                  </a:lnTo>
                  <a:lnTo>
                    <a:pt x="8024" y="958715"/>
                  </a:lnTo>
                  <a:lnTo>
                    <a:pt x="29908" y="991171"/>
                  </a:lnTo>
                  <a:lnTo>
                    <a:pt x="62364" y="1013055"/>
                  </a:lnTo>
                  <a:lnTo>
                    <a:pt x="102107" y="1021079"/>
                  </a:lnTo>
                  <a:lnTo>
                    <a:pt x="9822180" y="1021079"/>
                  </a:lnTo>
                  <a:lnTo>
                    <a:pt x="9861923" y="1013055"/>
                  </a:lnTo>
                  <a:lnTo>
                    <a:pt x="9894379" y="991171"/>
                  </a:lnTo>
                  <a:lnTo>
                    <a:pt x="9916263" y="958715"/>
                  </a:lnTo>
                  <a:lnTo>
                    <a:pt x="9924288" y="918972"/>
                  </a:lnTo>
                  <a:lnTo>
                    <a:pt x="9924288" y="102107"/>
                  </a:lnTo>
                  <a:lnTo>
                    <a:pt x="9916263" y="62364"/>
                  </a:lnTo>
                  <a:lnTo>
                    <a:pt x="9894379" y="29908"/>
                  </a:lnTo>
                  <a:lnTo>
                    <a:pt x="9861923" y="8024"/>
                  </a:lnTo>
                  <a:lnTo>
                    <a:pt x="9822180" y="0"/>
                  </a:lnTo>
                  <a:close/>
                </a:path>
              </a:pathLst>
            </a:custGeom>
            <a:solidFill>
              <a:srgbClr val="2E5496"/>
            </a:solidFill>
          </p:spPr>
          <p:txBody>
            <a:bodyPr wrap="square" lIns="0" tIns="0" rIns="0" bIns="0" rtlCol="0"/>
            <a:lstStyle/>
            <a:p>
              <a:endParaRPr/>
            </a:p>
          </p:txBody>
        </p:sp>
        <p:sp>
          <p:nvSpPr>
            <p:cNvPr id="5" name="object 5"/>
            <p:cNvSpPr/>
            <p:nvPr/>
          </p:nvSpPr>
          <p:spPr>
            <a:xfrm>
              <a:off x="1133856" y="1603248"/>
              <a:ext cx="9924415" cy="1021080"/>
            </a:xfrm>
            <a:custGeom>
              <a:avLst/>
              <a:gdLst/>
              <a:ahLst/>
              <a:cxnLst/>
              <a:rect l="l" t="t" r="r" b="b"/>
              <a:pathLst>
                <a:path w="9924415" h="1021080">
                  <a:moveTo>
                    <a:pt x="0" y="102107"/>
                  </a:moveTo>
                  <a:lnTo>
                    <a:pt x="8024" y="62364"/>
                  </a:lnTo>
                  <a:lnTo>
                    <a:pt x="29908" y="29908"/>
                  </a:lnTo>
                  <a:lnTo>
                    <a:pt x="62364" y="8024"/>
                  </a:lnTo>
                  <a:lnTo>
                    <a:pt x="102107" y="0"/>
                  </a:lnTo>
                  <a:lnTo>
                    <a:pt x="9822180" y="0"/>
                  </a:lnTo>
                  <a:lnTo>
                    <a:pt x="9861923" y="8024"/>
                  </a:lnTo>
                  <a:lnTo>
                    <a:pt x="9894379" y="29908"/>
                  </a:lnTo>
                  <a:lnTo>
                    <a:pt x="9916263" y="62364"/>
                  </a:lnTo>
                  <a:lnTo>
                    <a:pt x="9924288" y="102107"/>
                  </a:lnTo>
                  <a:lnTo>
                    <a:pt x="9924288" y="918972"/>
                  </a:lnTo>
                  <a:lnTo>
                    <a:pt x="9916263" y="958715"/>
                  </a:lnTo>
                  <a:lnTo>
                    <a:pt x="9894379" y="991171"/>
                  </a:lnTo>
                  <a:lnTo>
                    <a:pt x="9861923" y="1013055"/>
                  </a:lnTo>
                  <a:lnTo>
                    <a:pt x="9822180" y="1021079"/>
                  </a:lnTo>
                  <a:lnTo>
                    <a:pt x="102107" y="1021079"/>
                  </a:lnTo>
                  <a:lnTo>
                    <a:pt x="62364" y="1013055"/>
                  </a:lnTo>
                  <a:lnTo>
                    <a:pt x="29908" y="991171"/>
                  </a:lnTo>
                  <a:lnTo>
                    <a:pt x="8024" y="958715"/>
                  </a:lnTo>
                  <a:lnTo>
                    <a:pt x="0" y="918972"/>
                  </a:lnTo>
                  <a:lnTo>
                    <a:pt x="0" y="102107"/>
                  </a:lnTo>
                  <a:close/>
                </a:path>
              </a:pathLst>
            </a:custGeom>
            <a:ln w="12192">
              <a:solidFill>
                <a:srgbClr val="FFFFFF"/>
              </a:solidFill>
            </a:ln>
          </p:spPr>
          <p:txBody>
            <a:bodyPr wrap="square" lIns="0" tIns="0" rIns="0" bIns="0" rtlCol="0"/>
            <a:lstStyle/>
            <a:p>
              <a:endParaRPr/>
            </a:p>
          </p:txBody>
        </p:sp>
      </p:grpSp>
      <p:grpSp>
        <p:nvGrpSpPr>
          <p:cNvPr id="6" name="object 6"/>
          <p:cNvGrpSpPr/>
          <p:nvPr/>
        </p:nvGrpSpPr>
        <p:grpSpPr>
          <a:xfrm>
            <a:off x="1127760" y="2804160"/>
            <a:ext cx="1036319" cy="1033780"/>
            <a:chOff x="1127760" y="2804160"/>
            <a:chExt cx="1036319" cy="1033780"/>
          </a:xfrm>
        </p:grpSpPr>
        <p:sp>
          <p:nvSpPr>
            <p:cNvPr id="7" name="object 7"/>
            <p:cNvSpPr/>
            <p:nvPr/>
          </p:nvSpPr>
          <p:spPr>
            <a:xfrm>
              <a:off x="1133856" y="2810256"/>
              <a:ext cx="1024255" cy="1021080"/>
            </a:xfrm>
            <a:custGeom>
              <a:avLst/>
              <a:gdLst/>
              <a:ahLst/>
              <a:cxnLst/>
              <a:rect l="l" t="t" r="r" b="b"/>
              <a:pathLst>
                <a:path w="1024255" h="1021079">
                  <a:moveTo>
                    <a:pt x="853948" y="0"/>
                  </a:moveTo>
                  <a:lnTo>
                    <a:pt x="170180" y="0"/>
                  </a:lnTo>
                  <a:lnTo>
                    <a:pt x="124946" y="6079"/>
                  </a:lnTo>
                  <a:lnTo>
                    <a:pt x="84296" y="23236"/>
                  </a:lnTo>
                  <a:lnTo>
                    <a:pt x="49852" y="49847"/>
                  </a:lnTo>
                  <a:lnTo>
                    <a:pt x="23239" y="84290"/>
                  </a:lnTo>
                  <a:lnTo>
                    <a:pt x="6080" y="124942"/>
                  </a:lnTo>
                  <a:lnTo>
                    <a:pt x="0" y="170180"/>
                  </a:lnTo>
                  <a:lnTo>
                    <a:pt x="0" y="850900"/>
                  </a:lnTo>
                  <a:lnTo>
                    <a:pt x="6080" y="896137"/>
                  </a:lnTo>
                  <a:lnTo>
                    <a:pt x="23239" y="936789"/>
                  </a:lnTo>
                  <a:lnTo>
                    <a:pt x="49852" y="971232"/>
                  </a:lnTo>
                  <a:lnTo>
                    <a:pt x="84296" y="997843"/>
                  </a:lnTo>
                  <a:lnTo>
                    <a:pt x="124946" y="1015000"/>
                  </a:lnTo>
                  <a:lnTo>
                    <a:pt x="170180" y="1021080"/>
                  </a:lnTo>
                  <a:lnTo>
                    <a:pt x="853948" y="1021080"/>
                  </a:lnTo>
                  <a:lnTo>
                    <a:pt x="899185" y="1015000"/>
                  </a:lnTo>
                  <a:lnTo>
                    <a:pt x="939837" y="997843"/>
                  </a:lnTo>
                  <a:lnTo>
                    <a:pt x="974280" y="971232"/>
                  </a:lnTo>
                  <a:lnTo>
                    <a:pt x="1000891" y="936789"/>
                  </a:lnTo>
                  <a:lnTo>
                    <a:pt x="1018048" y="896137"/>
                  </a:lnTo>
                  <a:lnTo>
                    <a:pt x="1024127" y="850900"/>
                  </a:lnTo>
                  <a:lnTo>
                    <a:pt x="1024127" y="170180"/>
                  </a:lnTo>
                  <a:lnTo>
                    <a:pt x="1018048" y="124942"/>
                  </a:lnTo>
                  <a:lnTo>
                    <a:pt x="1000891" y="84290"/>
                  </a:lnTo>
                  <a:lnTo>
                    <a:pt x="974280" y="49847"/>
                  </a:lnTo>
                  <a:lnTo>
                    <a:pt x="939837" y="23236"/>
                  </a:lnTo>
                  <a:lnTo>
                    <a:pt x="899185" y="6079"/>
                  </a:lnTo>
                  <a:lnTo>
                    <a:pt x="853948" y="0"/>
                  </a:lnTo>
                  <a:close/>
                </a:path>
              </a:pathLst>
            </a:custGeom>
            <a:solidFill>
              <a:srgbClr val="4471C4"/>
            </a:solidFill>
          </p:spPr>
          <p:txBody>
            <a:bodyPr wrap="square" lIns="0" tIns="0" rIns="0" bIns="0" rtlCol="0"/>
            <a:lstStyle/>
            <a:p>
              <a:endParaRPr/>
            </a:p>
          </p:txBody>
        </p:sp>
        <p:sp>
          <p:nvSpPr>
            <p:cNvPr id="8" name="object 8"/>
            <p:cNvSpPr/>
            <p:nvPr/>
          </p:nvSpPr>
          <p:spPr>
            <a:xfrm>
              <a:off x="1133856" y="2810256"/>
              <a:ext cx="1024255" cy="1021080"/>
            </a:xfrm>
            <a:custGeom>
              <a:avLst/>
              <a:gdLst/>
              <a:ahLst/>
              <a:cxnLst/>
              <a:rect l="l" t="t" r="r" b="b"/>
              <a:pathLst>
                <a:path w="1024255" h="1021079">
                  <a:moveTo>
                    <a:pt x="0" y="170180"/>
                  </a:moveTo>
                  <a:lnTo>
                    <a:pt x="6080" y="124942"/>
                  </a:lnTo>
                  <a:lnTo>
                    <a:pt x="23239" y="84290"/>
                  </a:lnTo>
                  <a:lnTo>
                    <a:pt x="49852" y="49847"/>
                  </a:lnTo>
                  <a:lnTo>
                    <a:pt x="84296" y="23236"/>
                  </a:lnTo>
                  <a:lnTo>
                    <a:pt x="124946" y="6079"/>
                  </a:lnTo>
                  <a:lnTo>
                    <a:pt x="170180" y="0"/>
                  </a:lnTo>
                  <a:lnTo>
                    <a:pt x="853948" y="0"/>
                  </a:lnTo>
                  <a:lnTo>
                    <a:pt x="899185" y="6079"/>
                  </a:lnTo>
                  <a:lnTo>
                    <a:pt x="939837" y="23236"/>
                  </a:lnTo>
                  <a:lnTo>
                    <a:pt x="974280" y="49847"/>
                  </a:lnTo>
                  <a:lnTo>
                    <a:pt x="1000891" y="84290"/>
                  </a:lnTo>
                  <a:lnTo>
                    <a:pt x="1018048" y="124942"/>
                  </a:lnTo>
                  <a:lnTo>
                    <a:pt x="1024127" y="170180"/>
                  </a:lnTo>
                  <a:lnTo>
                    <a:pt x="1024127" y="850900"/>
                  </a:lnTo>
                  <a:lnTo>
                    <a:pt x="1018048" y="896137"/>
                  </a:lnTo>
                  <a:lnTo>
                    <a:pt x="1000891" y="936789"/>
                  </a:lnTo>
                  <a:lnTo>
                    <a:pt x="974280" y="971232"/>
                  </a:lnTo>
                  <a:lnTo>
                    <a:pt x="939837" y="997843"/>
                  </a:lnTo>
                  <a:lnTo>
                    <a:pt x="899185" y="1015000"/>
                  </a:lnTo>
                  <a:lnTo>
                    <a:pt x="853948" y="1021080"/>
                  </a:lnTo>
                  <a:lnTo>
                    <a:pt x="170180" y="1021080"/>
                  </a:lnTo>
                  <a:lnTo>
                    <a:pt x="124946" y="1015000"/>
                  </a:lnTo>
                  <a:lnTo>
                    <a:pt x="84296" y="997843"/>
                  </a:lnTo>
                  <a:lnTo>
                    <a:pt x="49852" y="971232"/>
                  </a:lnTo>
                  <a:lnTo>
                    <a:pt x="23239" y="936789"/>
                  </a:lnTo>
                  <a:lnTo>
                    <a:pt x="6080" y="896137"/>
                  </a:lnTo>
                  <a:lnTo>
                    <a:pt x="0" y="850900"/>
                  </a:lnTo>
                  <a:lnTo>
                    <a:pt x="0" y="170180"/>
                  </a:lnTo>
                  <a:close/>
                </a:path>
              </a:pathLst>
            </a:custGeom>
            <a:ln w="12192">
              <a:solidFill>
                <a:srgbClr val="FFFFFF"/>
              </a:solidFill>
            </a:ln>
          </p:spPr>
          <p:txBody>
            <a:bodyPr wrap="square" lIns="0" tIns="0" rIns="0" bIns="0" rtlCol="0"/>
            <a:lstStyle/>
            <a:p>
              <a:endParaRPr/>
            </a:p>
          </p:txBody>
        </p:sp>
      </p:grpSp>
      <p:grpSp>
        <p:nvGrpSpPr>
          <p:cNvPr id="9" name="object 9"/>
          <p:cNvGrpSpPr/>
          <p:nvPr/>
        </p:nvGrpSpPr>
        <p:grpSpPr>
          <a:xfrm>
            <a:off x="2212848" y="2804160"/>
            <a:ext cx="8851900" cy="1033780"/>
            <a:chOff x="2212848" y="2804160"/>
            <a:chExt cx="8851900" cy="1033780"/>
          </a:xfrm>
        </p:grpSpPr>
        <p:sp>
          <p:nvSpPr>
            <p:cNvPr id="10" name="object 10"/>
            <p:cNvSpPr/>
            <p:nvPr/>
          </p:nvSpPr>
          <p:spPr>
            <a:xfrm>
              <a:off x="2218944" y="2810256"/>
              <a:ext cx="8839200" cy="1021080"/>
            </a:xfrm>
            <a:custGeom>
              <a:avLst/>
              <a:gdLst/>
              <a:ahLst/>
              <a:cxnLst/>
              <a:rect l="l" t="t" r="r" b="b"/>
              <a:pathLst>
                <a:path w="8839200" h="1021079">
                  <a:moveTo>
                    <a:pt x="8669020" y="0"/>
                  </a:moveTo>
                  <a:lnTo>
                    <a:pt x="170180" y="0"/>
                  </a:lnTo>
                  <a:lnTo>
                    <a:pt x="124942" y="6079"/>
                  </a:lnTo>
                  <a:lnTo>
                    <a:pt x="84290" y="23236"/>
                  </a:lnTo>
                  <a:lnTo>
                    <a:pt x="49847" y="49847"/>
                  </a:lnTo>
                  <a:lnTo>
                    <a:pt x="23236" y="84290"/>
                  </a:lnTo>
                  <a:lnTo>
                    <a:pt x="6079" y="124942"/>
                  </a:lnTo>
                  <a:lnTo>
                    <a:pt x="0" y="170180"/>
                  </a:lnTo>
                  <a:lnTo>
                    <a:pt x="0" y="850900"/>
                  </a:lnTo>
                  <a:lnTo>
                    <a:pt x="6079" y="896137"/>
                  </a:lnTo>
                  <a:lnTo>
                    <a:pt x="23236" y="936789"/>
                  </a:lnTo>
                  <a:lnTo>
                    <a:pt x="49847" y="971232"/>
                  </a:lnTo>
                  <a:lnTo>
                    <a:pt x="84290" y="997843"/>
                  </a:lnTo>
                  <a:lnTo>
                    <a:pt x="124942" y="1015000"/>
                  </a:lnTo>
                  <a:lnTo>
                    <a:pt x="170180" y="1021080"/>
                  </a:lnTo>
                  <a:lnTo>
                    <a:pt x="8669020" y="1021080"/>
                  </a:lnTo>
                  <a:lnTo>
                    <a:pt x="8714257" y="1015000"/>
                  </a:lnTo>
                  <a:lnTo>
                    <a:pt x="8754909" y="997843"/>
                  </a:lnTo>
                  <a:lnTo>
                    <a:pt x="8789352" y="971232"/>
                  </a:lnTo>
                  <a:lnTo>
                    <a:pt x="8815963" y="936789"/>
                  </a:lnTo>
                  <a:lnTo>
                    <a:pt x="8833120" y="896137"/>
                  </a:lnTo>
                  <a:lnTo>
                    <a:pt x="8839200" y="850900"/>
                  </a:lnTo>
                  <a:lnTo>
                    <a:pt x="8839200" y="170180"/>
                  </a:lnTo>
                  <a:lnTo>
                    <a:pt x="8833120" y="124942"/>
                  </a:lnTo>
                  <a:lnTo>
                    <a:pt x="8815963" y="84290"/>
                  </a:lnTo>
                  <a:lnTo>
                    <a:pt x="8789352" y="49847"/>
                  </a:lnTo>
                  <a:lnTo>
                    <a:pt x="8754909" y="23236"/>
                  </a:lnTo>
                  <a:lnTo>
                    <a:pt x="8714257" y="6079"/>
                  </a:lnTo>
                  <a:lnTo>
                    <a:pt x="8669020" y="0"/>
                  </a:lnTo>
                  <a:close/>
                </a:path>
              </a:pathLst>
            </a:custGeom>
            <a:solidFill>
              <a:srgbClr val="4471C4"/>
            </a:solidFill>
          </p:spPr>
          <p:txBody>
            <a:bodyPr wrap="square" lIns="0" tIns="0" rIns="0" bIns="0" rtlCol="0"/>
            <a:lstStyle/>
            <a:p>
              <a:endParaRPr/>
            </a:p>
          </p:txBody>
        </p:sp>
        <p:sp>
          <p:nvSpPr>
            <p:cNvPr id="11" name="object 11"/>
            <p:cNvSpPr/>
            <p:nvPr/>
          </p:nvSpPr>
          <p:spPr>
            <a:xfrm>
              <a:off x="2218944" y="2810256"/>
              <a:ext cx="8839200" cy="1021080"/>
            </a:xfrm>
            <a:custGeom>
              <a:avLst/>
              <a:gdLst/>
              <a:ahLst/>
              <a:cxnLst/>
              <a:rect l="l" t="t" r="r" b="b"/>
              <a:pathLst>
                <a:path w="8839200" h="1021079">
                  <a:moveTo>
                    <a:pt x="0" y="170180"/>
                  </a:moveTo>
                  <a:lnTo>
                    <a:pt x="6079" y="124942"/>
                  </a:lnTo>
                  <a:lnTo>
                    <a:pt x="23236" y="84290"/>
                  </a:lnTo>
                  <a:lnTo>
                    <a:pt x="49847" y="49847"/>
                  </a:lnTo>
                  <a:lnTo>
                    <a:pt x="84290" y="23236"/>
                  </a:lnTo>
                  <a:lnTo>
                    <a:pt x="124942" y="6079"/>
                  </a:lnTo>
                  <a:lnTo>
                    <a:pt x="170180" y="0"/>
                  </a:lnTo>
                  <a:lnTo>
                    <a:pt x="8669020" y="0"/>
                  </a:lnTo>
                  <a:lnTo>
                    <a:pt x="8714257" y="6079"/>
                  </a:lnTo>
                  <a:lnTo>
                    <a:pt x="8754909" y="23236"/>
                  </a:lnTo>
                  <a:lnTo>
                    <a:pt x="8789352" y="49847"/>
                  </a:lnTo>
                  <a:lnTo>
                    <a:pt x="8815963" y="84290"/>
                  </a:lnTo>
                  <a:lnTo>
                    <a:pt x="8833120" y="124942"/>
                  </a:lnTo>
                  <a:lnTo>
                    <a:pt x="8839200" y="170180"/>
                  </a:lnTo>
                  <a:lnTo>
                    <a:pt x="8839200" y="850900"/>
                  </a:lnTo>
                  <a:lnTo>
                    <a:pt x="8833120" y="896137"/>
                  </a:lnTo>
                  <a:lnTo>
                    <a:pt x="8815963" y="936789"/>
                  </a:lnTo>
                  <a:lnTo>
                    <a:pt x="8789352" y="971232"/>
                  </a:lnTo>
                  <a:lnTo>
                    <a:pt x="8754909" y="997843"/>
                  </a:lnTo>
                  <a:lnTo>
                    <a:pt x="8714257" y="1015000"/>
                  </a:lnTo>
                  <a:lnTo>
                    <a:pt x="8669020" y="1021080"/>
                  </a:lnTo>
                  <a:lnTo>
                    <a:pt x="170180" y="1021080"/>
                  </a:lnTo>
                  <a:lnTo>
                    <a:pt x="124942" y="1015000"/>
                  </a:lnTo>
                  <a:lnTo>
                    <a:pt x="84290" y="997843"/>
                  </a:lnTo>
                  <a:lnTo>
                    <a:pt x="49847" y="971232"/>
                  </a:lnTo>
                  <a:lnTo>
                    <a:pt x="23236" y="936789"/>
                  </a:lnTo>
                  <a:lnTo>
                    <a:pt x="6079" y="896137"/>
                  </a:lnTo>
                  <a:lnTo>
                    <a:pt x="0" y="850900"/>
                  </a:lnTo>
                  <a:lnTo>
                    <a:pt x="0" y="170180"/>
                  </a:lnTo>
                  <a:close/>
                </a:path>
              </a:pathLst>
            </a:custGeom>
            <a:ln w="12191">
              <a:solidFill>
                <a:srgbClr val="FFFFFF"/>
              </a:solidFill>
            </a:ln>
          </p:spPr>
          <p:txBody>
            <a:bodyPr wrap="square" lIns="0" tIns="0" rIns="0" bIns="0" rtlCol="0"/>
            <a:lstStyle/>
            <a:p>
              <a:endParaRPr/>
            </a:p>
          </p:txBody>
        </p:sp>
      </p:grpSp>
      <p:grpSp>
        <p:nvGrpSpPr>
          <p:cNvPr id="12" name="object 12"/>
          <p:cNvGrpSpPr/>
          <p:nvPr/>
        </p:nvGrpSpPr>
        <p:grpSpPr>
          <a:xfrm>
            <a:off x="1127760" y="3950208"/>
            <a:ext cx="1036319" cy="1033780"/>
            <a:chOff x="1127760" y="3950208"/>
            <a:chExt cx="1036319" cy="1033780"/>
          </a:xfrm>
        </p:grpSpPr>
        <p:sp>
          <p:nvSpPr>
            <p:cNvPr id="13" name="object 13"/>
            <p:cNvSpPr/>
            <p:nvPr/>
          </p:nvSpPr>
          <p:spPr>
            <a:xfrm>
              <a:off x="1133856" y="3956304"/>
              <a:ext cx="1024255" cy="1021080"/>
            </a:xfrm>
            <a:custGeom>
              <a:avLst/>
              <a:gdLst/>
              <a:ahLst/>
              <a:cxnLst/>
              <a:rect l="l" t="t" r="r" b="b"/>
              <a:pathLst>
                <a:path w="1024255" h="1021079">
                  <a:moveTo>
                    <a:pt x="853948" y="0"/>
                  </a:moveTo>
                  <a:lnTo>
                    <a:pt x="170180" y="0"/>
                  </a:lnTo>
                  <a:lnTo>
                    <a:pt x="124946" y="6079"/>
                  </a:lnTo>
                  <a:lnTo>
                    <a:pt x="84296" y="23236"/>
                  </a:lnTo>
                  <a:lnTo>
                    <a:pt x="49852" y="49847"/>
                  </a:lnTo>
                  <a:lnTo>
                    <a:pt x="23239" y="84290"/>
                  </a:lnTo>
                  <a:lnTo>
                    <a:pt x="6080" y="124942"/>
                  </a:lnTo>
                  <a:lnTo>
                    <a:pt x="0" y="170180"/>
                  </a:lnTo>
                  <a:lnTo>
                    <a:pt x="0" y="850900"/>
                  </a:lnTo>
                  <a:lnTo>
                    <a:pt x="6080" y="896137"/>
                  </a:lnTo>
                  <a:lnTo>
                    <a:pt x="23239" y="936789"/>
                  </a:lnTo>
                  <a:lnTo>
                    <a:pt x="49852" y="971232"/>
                  </a:lnTo>
                  <a:lnTo>
                    <a:pt x="84296" y="997843"/>
                  </a:lnTo>
                  <a:lnTo>
                    <a:pt x="124946" y="1015000"/>
                  </a:lnTo>
                  <a:lnTo>
                    <a:pt x="170180" y="1021080"/>
                  </a:lnTo>
                  <a:lnTo>
                    <a:pt x="853948" y="1021080"/>
                  </a:lnTo>
                  <a:lnTo>
                    <a:pt x="899185" y="1015000"/>
                  </a:lnTo>
                  <a:lnTo>
                    <a:pt x="939837" y="997843"/>
                  </a:lnTo>
                  <a:lnTo>
                    <a:pt x="974280" y="971232"/>
                  </a:lnTo>
                  <a:lnTo>
                    <a:pt x="1000891" y="936789"/>
                  </a:lnTo>
                  <a:lnTo>
                    <a:pt x="1018048" y="896137"/>
                  </a:lnTo>
                  <a:lnTo>
                    <a:pt x="1024127" y="850900"/>
                  </a:lnTo>
                  <a:lnTo>
                    <a:pt x="1024127" y="170180"/>
                  </a:lnTo>
                  <a:lnTo>
                    <a:pt x="1018048" y="124942"/>
                  </a:lnTo>
                  <a:lnTo>
                    <a:pt x="1000891" y="84290"/>
                  </a:lnTo>
                  <a:lnTo>
                    <a:pt x="974280" y="49847"/>
                  </a:lnTo>
                  <a:lnTo>
                    <a:pt x="939837" y="23236"/>
                  </a:lnTo>
                  <a:lnTo>
                    <a:pt x="899185" y="6079"/>
                  </a:lnTo>
                  <a:lnTo>
                    <a:pt x="853948" y="0"/>
                  </a:lnTo>
                  <a:close/>
                </a:path>
              </a:pathLst>
            </a:custGeom>
            <a:solidFill>
              <a:srgbClr val="4471C4"/>
            </a:solidFill>
          </p:spPr>
          <p:txBody>
            <a:bodyPr wrap="square" lIns="0" tIns="0" rIns="0" bIns="0" rtlCol="0"/>
            <a:lstStyle/>
            <a:p>
              <a:endParaRPr/>
            </a:p>
          </p:txBody>
        </p:sp>
        <p:sp>
          <p:nvSpPr>
            <p:cNvPr id="14" name="object 14"/>
            <p:cNvSpPr/>
            <p:nvPr/>
          </p:nvSpPr>
          <p:spPr>
            <a:xfrm>
              <a:off x="1133856" y="3956304"/>
              <a:ext cx="1024255" cy="1021080"/>
            </a:xfrm>
            <a:custGeom>
              <a:avLst/>
              <a:gdLst/>
              <a:ahLst/>
              <a:cxnLst/>
              <a:rect l="l" t="t" r="r" b="b"/>
              <a:pathLst>
                <a:path w="1024255" h="1021079">
                  <a:moveTo>
                    <a:pt x="0" y="170180"/>
                  </a:moveTo>
                  <a:lnTo>
                    <a:pt x="6080" y="124942"/>
                  </a:lnTo>
                  <a:lnTo>
                    <a:pt x="23239" y="84290"/>
                  </a:lnTo>
                  <a:lnTo>
                    <a:pt x="49852" y="49847"/>
                  </a:lnTo>
                  <a:lnTo>
                    <a:pt x="84296" y="23236"/>
                  </a:lnTo>
                  <a:lnTo>
                    <a:pt x="124946" y="6079"/>
                  </a:lnTo>
                  <a:lnTo>
                    <a:pt x="170180" y="0"/>
                  </a:lnTo>
                  <a:lnTo>
                    <a:pt x="853948" y="0"/>
                  </a:lnTo>
                  <a:lnTo>
                    <a:pt x="899185" y="6079"/>
                  </a:lnTo>
                  <a:lnTo>
                    <a:pt x="939837" y="23236"/>
                  </a:lnTo>
                  <a:lnTo>
                    <a:pt x="974280" y="49847"/>
                  </a:lnTo>
                  <a:lnTo>
                    <a:pt x="1000891" y="84290"/>
                  </a:lnTo>
                  <a:lnTo>
                    <a:pt x="1018048" y="124942"/>
                  </a:lnTo>
                  <a:lnTo>
                    <a:pt x="1024127" y="170180"/>
                  </a:lnTo>
                  <a:lnTo>
                    <a:pt x="1024127" y="850900"/>
                  </a:lnTo>
                  <a:lnTo>
                    <a:pt x="1018048" y="896137"/>
                  </a:lnTo>
                  <a:lnTo>
                    <a:pt x="1000891" y="936789"/>
                  </a:lnTo>
                  <a:lnTo>
                    <a:pt x="974280" y="971232"/>
                  </a:lnTo>
                  <a:lnTo>
                    <a:pt x="939837" y="997843"/>
                  </a:lnTo>
                  <a:lnTo>
                    <a:pt x="899185" y="1015000"/>
                  </a:lnTo>
                  <a:lnTo>
                    <a:pt x="853948" y="1021080"/>
                  </a:lnTo>
                  <a:lnTo>
                    <a:pt x="170180" y="1021080"/>
                  </a:lnTo>
                  <a:lnTo>
                    <a:pt x="124946" y="1015000"/>
                  </a:lnTo>
                  <a:lnTo>
                    <a:pt x="84296" y="997843"/>
                  </a:lnTo>
                  <a:lnTo>
                    <a:pt x="49852" y="971232"/>
                  </a:lnTo>
                  <a:lnTo>
                    <a:pt x="23239" y="936789"/>
                  </a:lnTo>
                  <a:lnTo>
                    <a:pt x="6080" y="896137"/>
                  </a:lnTo>
                  <a:lnTo>
                    <a:pt x="0" y="850900"/>
                  </a:lnTo>
                  <a:lnTo>
                    <a:pt x="0" y="170180"/>
                  </a:lnTo>
                  <a:close/>
                </a:path>
              </a:pathLst>
            </a:custGeom>
            <a:ln w="12192">
              <a:solidFill>
                <a:srgbClr val="FFFFFF"/>
              </a:solidFill>
            </a:ln>
          </p:spPr>
          <p:txBody>
            <a:bodyPr wrap="square" lIns="0" tIns="0" rIns="0" bIns="0" rtlCol="0"/>
            <a:lstStyle/>
            <a:p>
              <a:endParaRPr/>
            </a:p>
          </p:txBody>
        </p:sp>
      </p:grpSp>
      <p:grpSp>
        <p:nvGrpSpPr>
          <p:cNvPr id="15" name="object 15"/>
          <p:cNvGrpSpPr/>
          <p:nvPr/>
        </p:nvGrpSpPr>
        <p:grpSpPr>
          <a:xfrm>
            <a:off x="2212848" y="3950208"/>
            <a:ext cx="8851900" cy="1033780"/>
            <a:chOff x="2212848" y="3950208"/>
            <a:chExt cx="8851900" cy="1033780"/>
          </a:xfrm>
        </p:grpSpPr>
        <p:sp>
          <p:nvSpPr>
            <p:cNvPr id="16" name="object 16"/>
            <p:cNvSpPr/>
            <p:nvPr/>
          </p:nvSpPr>
          <p:spPr>
            <a:xfrm>
              <a:off x="2218944" y="3956304"/>
              <a:ext cx="8839200" cy="1021080"/>
            </a:xfrm>
            <a:custGeom>
              <a:avLst/>
              <a:gdLst/>
              <a:ahLst/>
              <a:cxnLst/>
              <a:rect l="l" t="t" r="r" b="b"/>
              <a:pathLst>
                <a:path w="8839200" h="1021079">
                  <a:moveTo>
                    <a:pt x="8669020" y="0"/>
                  </a:moveTo>
                  <a:lnTo>
                    <a:pt x="170180" y="0"/>
                  </a:lnTo>
                  <a:lnTo>
                    <a:pt x="124942" y="6079"/>
                  </a:lnTo>
                  <a:lnTo>
                    <a:pt x="84290" y="23236"/>
                  </a:lnTo>
                  <a:lnTo>
                    <a:pt x="49847" y="49847"/>
                  </a:lnTo>
                  <a:lnTo>
                    <a:pt x="23236" y="84290"/>
                  </a:lnTo>
                  <a:lnTo>
                    <a:pt x="6079" y="124942"/>
                  </a:lnTo>
                  <a:lnTo>
                    <a:pt x="0" y="170180"/>
                  </a:lnTo>
                  <a:lnTo>
                    <a:pt x="0" y="850900"/>
                  </a:lnTo>
                  <a:lnTo>
                    <a:pt x="6079" y="896137"/>
                  </a:lnTo>
                  <a:lnTo>
                    <a:pt x="23236" y="936789"/>
                  </a:lnTo>
                  <a:lnTo>
                    <a:pt x="49847" y="971232"/>
                  </a:lnTo>
                  <a:lnTo>
                    <a:pt x="84290" y="997843"/>
                  </a:lnTo>
                  <a:lnTo>
                    <a:pt x="124942" y="1015000"/>
                  </a:lnTo>
                  <a:lnTo>
                    <a:pt x="170180" y="1021080"/>
                  </a:lnTo>
                  <a:lnTo>
                    <a:pt x="8669020" y="1021080"/>
                  </a:lnTo>
                  <a:lnTo>
                    <a:pt x="8714257" y="1015000"/>
                  </a:lnTo>
                  <a:lnTo>
                    <a:pt x="8754909" y="997843"/>
                  </a:lnTo>
                  <a:lnTo>
                    <a:pt x="8789352" y="971232"/>
                  </a:lnTo>
                  <a:lnTo>
                    <a:pt x="8815963" y="936789"/>
                  </a:lnTo>
                  <a:lnTo>
                    <a:pt x="8833120" y="896137"/>
                  </a:lnTo>
                  <a:lnTo>
                    <a:pt x="8839200" y="850900"/>
                  </a:lnTo>
                  <a:lnTo>
                    <a:pt x="8839200" y="170180"/>
                  </a:lnTo>
                  <a:lnTo>
                    <a:pt x="8833120" y="124942"/>
                  </a:lnTo>
                  <a:lnTo>
                    <a:pt x="8815963" y="84290"/>
                  </a:lnTo>
                  <a:lnTo>
                    <a:pt x="8789352" y="49847"/>
                  </a:lnTo>
                  <a:lnTo>
                    <a:pt x="8754909" y="23236"/>
                  </a:lnTo>
                  <a:lnTo>
                    <a:pt x="8714257" y="6079"/>
                  </a:lnTo>
                  <a:lnTo>
                    <a:pt x="8669020" y="0"/>
                  </a:lnTo>
                  <a:close/>
                </a:path>
              </a:pathLst>
            </a:custGeom>
            <a:solidFill>
              <a:srgbClr val="4471C4"/>
            </a:solidFill>
          </p:spPr>
          <p:txBody>
            <a:bodyPr wrap="square" lIns="0" tIns="0" rIns="0" bIns="0" rtlCol="0"/>
            <a:lstStyle/>
            <a:p>
              <a:endParaRPr/>
            </a:p>
          </p:txBody>
        </p:sp>
        <p:sp>
          <p:nvSpPr>
            <p:cNvPr id="17" name="object 17"/>
            <p:cNvSpPr/>
            <p:nvPr/>
          </p:nvSpPr>
          <p:spPr>
            <a:xfrm>
              <a:off x="2218944" y="3956304"/>
              <a:ext cx="8839200" cy="1021080"/>
            </a:xfrm>
            <a:custGeom>
              <a:avLst/>
              <a:gdLst/>
              <a:ahLst/>
              <a:cxnLst/>
              <a:rect l="l" t="t" r="r" b="b"/>
              <a:pathLst>
                <a:path w="8839200" h="1021079">
                  <a:moveTo>
                    <a:pt x="0" y="170180"/>
                  </a:moveTo>
                  <a:lnTo>
                    <a:pt x="6079" y="124942"/>
                  </a:lnTo>
                  <a:lnTo>
                    <a:pt x="23236" y="84290"/>
                  </a:lnTo>
                  <a:lnTo>
                    <a:pt x="49847" y="49847"/>
                  </a:lnTo>
                  <a:lnTo>
                    <a:pt x="84290" y="23236"/>
                  </a:lnTo>
                  <a:lnTo>
                    <a:pt x="124942" y="6079"/>
                  </a:lnTo>
                  <a:lnTo>
                    <a:pt x="170180" y="0"/>
                  </a:lnTo>
                  <a:lnTo>
                    <a:pt x="8669020" y="0"/>
                  </a:lnTo>
                  <a:lnTo>
                    <a:pt x="8714257" y="6079"/>
                  </a:lnTo>
                  <a:lnTo>
                    <a:pt x="8754909" y="23236"/>
                  </a:lnTo>
                  <a:lnTo>
                    <a:pt x="8789352" y="49847"/>
                  </a:lnTo>
                  <a:lnTo>
                    <a:pt x="8815963" y="84290"/>
                  </a:lnTo>
                  <a:lnTo>
                    <a:pt x="8833120" y="124942"/>
                  </a:lnTo>
                  <a:lnTo>
                    <a:pt x="8839200" y="170180"/>
                  </a:lnTo>
                  <a:lnTo>
                    <a:pt x="8839200" y="850900"/>
                  </a:lnTo>
                  <a:lnTo>
                    <a:pt x="8833120" y="896137"/>
                  </a:lnTo>
                  <a:lnTo>
                    <a:pt x="8815963" y="936789"/>
                  </a:lnTo>
                  <a:lnTo>
                    <a:pt x="8789352" y="971232"/>
                  </a:lnTo>
                  <a:lnTo>
                    <a:pt x="8754909" y="997843"/>
                  </a:lnTo>
                  <a:lnTo>
                    <a:pt x="8714257" y="1015000"/>
                  </a:lnTo>
                  <a:lnTo>
                    <a:pt x="8669020" y="1021080"/>
                  </a:lnTo>
                  <a:lnTo>
                    <a:pt x="170180" y="1021080"/>
                  </a:lnTo>
                  <a:lnTo>
                    <a:pt x="124942" y="1015000"/>
                  </a:lnTo>
                  <a:lnTo>
                    <a:pt x="84290" y="997843"/>
                  </a:lnTo>
                  <a:lnTo>
                    <a:pt x="49847" y="971232"/>
                  </a:lnTo>
                  <a:lnTo>
                    <a:pt x="23236" y="936789"/>
                  </a:lnTo>
                  <a:lnTo>
                    <a:pt x="6079" y="896137"/>
                  </a:lnTo>
                  <a:lnTo>
                    <a:pt x="0" y="850900"/>
                  </a:lnTo>
                  <a:lnTo>
                    <a:pt x="0" y="170180"/>
                  </a:lnTo>
                  <a:close/>
                </a:path>
              </a:pathLst>
            </a:custGeom>
            <a:ln w="12192">
              <a:solidFill>
                <a:srgbClr val="FFFFFF"/>
              </a:solidFill>
            </a:ln>
          </p:spPr>
          <p:txBody>
            <a:bodyPr wrap="square" lIns="0" tIns="0" rIns="0" bIns="0" rtlCol="0"/>
            <a:lstStyle/>
            <a:p>
              <a:endParaRPr/>
            </a:p>
          </p:txBody>
        </p:sp>
      </p:grpSp>
      <p:grpSp>
        <p:nvGrpSpPr>
          <p:cNvPr id="18" name="object 18"/>
          <p:cNvGrpSpPr/>
          <p:nvPr/>
        </p:nvGrpSpPr>
        <p:grpSpPr>
          <a:xfrm>
            <a:off x="1127760" y="5096255"/>
            <a:ext cx="1036319" cy="1033780"/>
            <a:chOff x="1127760" y="5096255"/>
            <a:chExt cx="1036319" cy="1033780"/>
          </a:xfrm>
        </p:grpSpPr>
        <p:sp>
          <p:nvSpPr>
            <p:cNvPr id="19" name="object 19"/>
            <p:cNvSpPr/>
            <p:nvPr/>
          </p:nvSpPr>
          <p:spPr>
            <a:xfrm>
              <a:off x="1133856" y="5102351"/>
              <a:ext cx="1024255" cy="1021080"/>
            </a:xfrm>
            <a:custGeom>
              <a:avLst/>
              <a:gdLst/>
              <a:ahLst/>
              <a:cxnLst/>
              <a:rect l="l" t="t" r="r" b="b"/>
              <a:pathLst>
                <a:path w="1024255" h="1021079">
                  <a:moveTo>
                    <a:pt x="853948" y="0"/>
                  </a:moveTo>
                  <a:lnTo>
                    <a:pt x="170180" y="0"/>
                  </a:lnTo>
                  <a:lnTo>
                    <a:pt x="124946" y="6079"/>
                  </a:lnTo>
                  <a:lnTo>
                    <a:pt x="84296" y="23236"/>
                  </a:lnTo>
                  <a:lnTo>
                    <a:pt x="49852" y="49847"/>
                  </a:lnTo>
                  <a:lnTo>
                    <a:pt x="23239" y="84290"/>
                  </a:lnTo>
                  <a:lnTo>
                    <a:pt x="6080" y="124942"/>
                  </a:lnTo>
                  <a:lnTo>
                    <a:pt x="0" y="170180"/>
                  </a:lnTo>
                  <a:lnTo>
                    <a:pt x="0" y="850861"/>
                  </a:lnTo>
                  <a:lnTo>
                    <a:pt x="6080" y="896111"/>
                  </a:lnTo>
                  <a:lnTo>
                    <a:pt x="23239" y="936772"/>
                  </a:lnTo>
                  <a:lnTo>
                    <a:pt x="49852" y="971222"/>
                  </a:lnTo>
                  <a:lnTo>
                    <a:pt x="84296" y="997839"/>
                  </a:lnTo>
                  <a:lnTo>
                    <a:pt x="124946" y="1014999"/>
                  </a:lnTo>
                  <a:lnTo>
                    <a:pt x="170180" y="1021080"/>
                  </a:lnTo>
                  <a:lnTo>
                    <a:pt x="853948" y="1021080"/>
                  </a:lnTo>
                  <a:lnTo>
                    <a:pt x="899185" y="1014999"/>
                  </a:lnTo>
                  <a:lnTo>
                    <a:pt x="939837" y="997839"/>
                  </a:lnTo>
                  <a:lnTo>
                    <a:pt x="974280" y="971222"/>
                  </a:lnTo>
                  <a:lnTo>
                    <a:pt x="1000891" y="936772"/>
                  </a:lnTo>
                  <a:lnTo>
                    <a:pt x="1018048" y="896111"/>
                  </a:lnTo>
                  <a:lnTo>
                    <a:pt x="1024127" y="850861"/>
                  </a:lnTo>
                  <a:lnTo>
                    <a:pt x="1024127" y="170180"/>
                  </a:lnTo>
                  <a:lnTo>
                    <a:pt x="1018048" y="124942"/>
                  </a:lnTo>
                  <a:lnTo>
                    <a:pt x="1000891" y="84290"/>
                  </a:lnTo>
                  <a:lnTo>
                    <a:pt x="974280" y="49847"/>
                  </a:lnTo>
                  <a:lnTo>
                    <a:pt x="939837" y="23236"/>
                  </a:lnTo>
                  <a:lnTo>
                    <a:pt x="899185" y="6079"/>
                  </a:lnTo>
                  <a:lnTo>
                    <a:pt x="853948" y="0"/>
                  </a:lnTo>
                  <a:close/>
                </a:path>
              </a:pathLst>
            </a:custGeom>
            <a:solidFill>
              <a:srgbClr val="4471C4"/>
            </a:solidFill>
          </p:spPr>
          <p:txBody>
            <a:bodyPr wrap="square" lIns="0" tIns="0" rIns="0" bIns="0" rtlCol="0"/>
            <a:lstStyle/>
            <a:p>
              <a:endParaRPr/>
            </a:p>
          </p:txBody>
        </p:sp>
        <p:sp>
          <p:nvSpPr>
            <p:cNvPr id="20" name="object 20"/>
            <p:cNvSpPr/>
            <p:nvPr/>
          </p:nvSpPr>
          <p:spPr>
            <a:xfrm>
              <a:off x="1133856" y="5102351"/>
              <a:ext cx="1024255" cy="1021080"/>
            </a:xfrm>
            <a:custGeom>
              <a:avLst/>
              <a:gdLst/>
              <a:ahLst/>
              <a:cxnLst/>
              <a:rect l="l" t="t" r="r" b="b"/>
              <a:pathLst>
                <a:path w="1024255" h="1021079">
                  <a:moveTo>
                    <a:pt x="0" y="170180"/>
                  </a:moveTo>
                  <a:lnTo>
                    <a:pt x="6080" y="124942"/>
                  </a:lnTo>
                  <a:lnTo>
                    <a:pt x="23239" y="84290"/>
                  </a:lnTo>
                  <a:lnTo>
                    <a:pt x="49852" y="49847"/>
                  </a:lnTo>
                  <a:lnTo>
                    <a:pt x="84296" y="23236"/>
                  </a:lnTo>
                  <a:lnTo>
                    <a:pt x="124946" y="6079"/>
                  </a:lnTo>
                  <a:lnTo>
                    <a:pt x="170180" y="0"/>
                  </a:lnTo>
                  <a:lnTo>
                    <a:pt x="853948" y="0"/>
                  </a:lnTo>
                  <a:lnTo>
                    <a:pt x="899185" y="6079"/>
                  </a:lnTo>
                  <a:lnTo>
                    <a:pt x="939837" y="23236"/>
                  </a:lnTo>
                  <a:lnTo>
                    <a:pt x="974280" y="49847"/>
                  </a:lnTo>
                  <a:lnTo>
                    <a:pt x="1000891" y="84290"/>
                  </a:lnTo>
                  <a:lnTo>
                    <a:pt x="1018048" y="124942"/>
                  </a:lnTo>
                  <a:lnTo>
                    <a:pt x="1024127" y="170180"/>
                  </a:lnTo>
                  <a:lnTo>
                    <a:pt x="1024127" y="850861"/>
                  </a:lnTo>
                  <a:lnTo>
                    <a:pt x="1018048" y="896111"/>
                  </a:lnTo>
                  <a:lnTo>
                    <a:pt x="1000891" y="936772"/>
                  </a:lnTo>
                  <a:lnTo>
                    <a:pt x="974280" y="971222"/>
                  </a:lnTo>
                  <a:lnTo>
                    <a:pt x="939837" y="997839"/>
                  </a:lnTo>
                  <a:lnTo>
                    <a:pt x="899185" y="1014999"/>
                  </a:lnTo>
                  <a:lnTo>
                    <a:pt x="853948" y="1021080"/>
                  </a:lnTo>
                  <a:lnTo>
                    <a:pt x="170180" y="1021080"/>
                  </a:lnTo>
                  <a:lnTo>
                    <a:pt x="124946" y="1014999"/>
                  </a:lnTo>
                  <a:lnTo>
                    <a:pt x="84296" y="997839"/>
                  </a:lnTo>
                  <a:lnTo>
                    <a:pt x="49852" y="971222"/>
                  </a:lnTo>
                  <a:lnTo>
                    <a:pt x="23239" y="936772"/>
                  </a:lnTo>
                  <a:lnTo>
                    <a:pt x="6080" y="896111"/>
                  </a:lnTo>
                  <a:lnTo>
                    <a:pt x="0" y="850861"/>
                  </a:lnTo>
                  <a:lnTo>
                    <a:pt x="0" y="170180"/>
                  </a:lnTo>
                  <a:close/>
                </a:path>
              </a:pathLst>
            </a:custGeom>
            <a:ln w="12192">
              <a:solidFill>
                <a:srgbClr val="FFFFFF"/>
              </a:solidFill>
            </a:ln>
          </p:spPr>
          <p:txBody>
            <a:bodyPr wrap="square" lIns="0" tIns="0" rIns="0" bIns="0" rtlCol="0"/>
            <a:lstStyle/>
            <a:p>
              <a:endParaRPr/>
            </a:p>
          </p:txBody>
        </p:sp>
      </p:grpSp>
      <p:grpSp>
        <p:nvGrpSpPr>
          <p:cNvPr id="21" name="object 21"/>
          <p:cNvGrpSpPr/>
          <p:nvPr/>
        </p:nvGrpSpPr>
        <p:grpSpPr>
          <a:xfrm>
            <a:off x="2212848" y="5096255"/>
            <a:ext cx="8851900" cy="1033780"/>
            <a:chOff x="2212848" y="5096255"/>
            <a:chExt cx="8851900" cy="1033780"/>
          </a:xfrm>
        </p:grpSpPr>
        <p:sp>
          <p:nvSpPr>
            <p:cNvPr id="22" name="object 22"/>
            <p:cNvSpPr/>
            <p:nvPr/>
          </p:nvSpPr>
          <p:spPr>
            <a:xfrm>
              <a:off x="2218944" y="5102351"/>
              <a:ext cx="8839200" cy="1021080"/>
            </a:xfrm>
            <a:custGeom>
              <a:avLst/>
              <a:gdLst/>
              <a:ahLst/>
              <a:cxnLst/>
              <a:rect l="l" t="t" r="r" b="b"/>
              <a:pathLst>
                <a:path w="8839200" h="1021079">
                  <a:moveTo>
                    <a:pt x="8669020" y="0"/>
                  </a:moveTo>
                  <a:lnTo>
                    <a:pt x="170180" y="0"/>
                  </a:lnTo>
                  <a:lnTo>
                    <a:pt x="124942" y="6079"/>
                  </a:lnTo>
                  <a:lnTo>
                    <a:pt x="84290" y="23236"/>
                  </a:lnTo>
                  <a:lnTo>
                    <a:pt x="49847" y="49847"/>
                  </a:lnTo>
                  <a:lnTo>
                    <a:pt x="23236" y="84290"/>
                  </a:lnTo>
                  <a:lnTo>
                    <a:pt x="6079" y="124942"/>
                  </a:lnTo>
                  <a:lnTo>
                    <a:pt x="0" y="170180"/>
                  </a:lnTo>
                  <a:lnTo>
                    <a:pt x="0" y="850861"/>
                  </a:lnTo>
                  <a:lnTo>
                    <a:pt x="6079" y="896111"/>
                  </a:lnTo>
                  <a:lnTo>
                    <a:pt x="23236" y="936772"/>
                  </a:lnTo>
                  <a:lnTo>
                    <a:pt x="49847" y="971222"/>
                  </a:lnTo>
                  <a:lnTo>
                    <a:pt x="84290" y="997839"/>
                  </a:lnTo>
                  <a:lnTo>
                    <a:pt x="124942" y="1014999"/>
                  </a:lnTo>
                  <a:lnTo>
                    <a:pt x="170180" y="1021080"/>
                  </a:lnTo>
                  <a:lnTo>
                    <a:pt x="8669020" y="1021080"/>
                  </a:lnTo>
                  <a:lnTo>
                    <a:pt x="8714257" y="1014999"/>
                  </a:lnTo>
                  <a:lnTo>
                    <a:pt x="8754909" y="997839"/>
                  </a:lnTo>
                  <a:lnTo>
                    <a:pt x="8789352" y="971222"/>
                  </a:lnTo>
                  <a:lnTo>
                    <a:pt x="8815963" y="936772"/>
                  </a:lnTo>
                  <a:lnTo>
                    <a:pt x="8833120" y="896111"/>
                  </a:lnTo>
                  <a:lnTo>
                    <a:pt x="8839200" y="850861"/>
                  </a:lnTo>
                  <a:lnTo>
                    <a:pt x="8839200" y="170180"/>
                  </a:lnTo>
                  <a:lnTo>
                    <a:pt x="8833120" y="124942"/>
                  </a:lnTo>
                  <a:lnTo>
                    <a:pt x="8815963" y="84290"/>
                  </a:lnTo>
                  <a:lnTo>
                    <a:pt x="8789352" y="49847"/>
                  </a:lnTo>
                  <a:lnTo>
                    <a:pt x="8754909" y="23236"/>
                  </a:lnTo>
                  <a:lnTo>
                    <a:pt x="8714257" y="6079"/>
                  </a:lnTo>
                  <a:lnTo>
                    <a:pt x="8669020" y="0"/>
                  </a:lnTo>
                  <a:close/>
                </a:path>
              </a:pathLst>
            </a:custGeom>
            <a:solidFill>
              <a:srgbClr val="4471C4"/>
            </a:solidFill>
          </p:spPr>
          <p:txBody>
            <a:bodyPr wrap="square" lIns="0" tIns="0" rIns="0" bIns="0" rtlCol="0"/>
            <a:lstStyle/>
            <a:p>
              <a:endParaRPr/>
            </a:p>
          </p:txBody>
        </p:sp>
        <p:sp>
          <p:nvSpPr>
            <p:cNvPr id="23" name="object 23"/>
            <p:cNvSpPr/>
            <p:nvPr/>
          </p:nvSpPr>
          <p:spPr>
            <a:xfrm>
              <a:off x="2218944" y="5102351"/>
              <a:ext cx="8839200" cy="1021080"/>
            </a:xfrm>
            <a:custGeom>
              <a:avLst/>
              <a:gdLst/>
              <a:ahLst/>
              <a:cxnLst/>
              <a:rect l="l" t="t" r="r" b="b"/>
              <a:pathLst>
                <a:path w="8839200" h="1021079">
                  <a:moveTo>
                    <a:pt x="0" y="170180"/>
                  </a:moveTo>
                  <a:lnTo>
                    <a:pt x="6079" y="124942"/>
                  </a:lnTo>
                  <a:lnTo>
                    <a:pt x="23236" y="84290"/>
                  </a:lnTo>
                  <a:lnTo>
                    <a:pt x="49847" y="49847"/>
                  </a:lnTo>
                  <a:lnTo>
                    <a:pt x="84290" y="23236"/>
                  </a:lnTo>
                  <a:lnTo>
                    <a:pt x="124942" y="6079"/>
                  </a:lnTo>
                  <a:lnTo>
                    <a:pt x="170180" y="0"/>
                  </a:lnTo>
                  <a:lnTo>
                    <a:pt x="8669020" y="0"/>
                  </a:lnTo>
                  <a:lnTo>
                    <a:pt x="8714257" y="6079"/>
                  </a:lnTo>
                  <a:lnTo>
                    <a:pt x="8754909" y="23236"/>
                  </a:lnTo>
                  <a:lnTo>
                    <a:pt x="8789352" y="49847"/>
                  </a:lnTo>
                  <a:lnTo>
                    <a:pt x="8815963" y="84290"/>
                  </a:lnTo>
                  <a:lnTo>
                    <a:pt x="8833120" y="124942"/>
                  </a:lnTo>
                  <a:lnTo>
                    <a:pt x="8839200" y="170180"/>
                  </a:lnTo>
                  <a:lnTo>
                    <a:pt x="8839200" y="850861"/>
                  </a:lnTo>
                  <a:lnTo>
                    <a:pt x="8833120" y="896111"/>
                  </a:lnTo>
                  <a:lnTo>
                    <a:pt x="8815963" y="936772"/>
                  </a:lnTo>
                  <a:lnTo>
                    <a:pt x="8789352" y="971222"/>
                  </a:lnTo>
                  <a:lnTo>
                    <a:pt x="8754909" y="997839"/>
                  </a:lnTo>
                  <a:lnTo>
                    <a:pt x="8714257" y="1014999"/>
                  </a:lnTo>
                  <a:lnTo>
                    <a:pt x="8669020" y="1021080"/>
                  </a:lnTo>
                  <a:lnTo>
                    <a:pt x="170180" y="1021080"/>
                  </a:lnTo>
                  <a:lnTo>
                    <a:pt x="124942" y="1014999"/>
                  </a:lnTo>
                  <a:lnTo>
                    <a:pt x="84290" y="997839"/>
                  </a:lnTo>
                  <a:lnTo>
                    <a:pt x="49847" y="971222"/>
                  </a:lnTo>
                  <a:lnTo>
                    <a:pt x="23236" y="936772"/>
                  </a:lnTo>
                  <a:lnTo>
                    <a:pt x="6079" y="896111"/>
                  </a:lnTo>
                  <a:lnTo>
                    <a:pt x="0" y="850861"/>
                  </a:lnTo>
                  <a:lnTo>
                    <a:pt x="0" y="170180"/>
                  </a:lnTo>
                  <a:close/>
                </a:path>
              </a:pathLst>
            </a:custGeom>
            <a:ln w="12192">
              <a:solidFill>
                <a:srgbClr val="FFFFFF"/>
              </a:solidFill>
            </a:ln>
          </p:spPr>
          <p:txBody>
            <a:bodyPr wrap="square" lIns="0" tIns="0" rIns="0" bIns="0" rtlCol="0"/>
            <a:lstStyle/>
            <a:p>
              <a:endParaRPr/>
            </a:p>
          </p:txBody>
        </p:sp>
      </p:grpSp>
      <p:sp>
        <p:nvSpPr>
          <p:cNvPr id="24" name="object 24"/>
          <p:cNvSpPr txBox="1"/>
          <p:nvPr/>
        </p:nvSpPr>
        <p:spPr>
          <a:xfrm>
            <a:off x="1299717" y="1732026"/>
            <a:ext cx="9845040" cy="4890770"/>
          </a:xfrm>
          <a:prstGeom prst="rect">
            <a:avLst/>
          </a:prstGeom>
        </p:spPr>
        <p:txBody>
          <a:bodyPr vert="horz" wrap="square" lIns="0" tIns="48895" rIns="0" bIns="0" rtlCol="0">
            <a:spAutoFit/>
          </a:bodyPr>
          <a:lstStyle/>
          <a:p>
            <a:pPr marL="289560" marR="256540" indent="-277495">
              <a:lnSpc>
                <a:spcPts val="2520"/>
              </a:lnSpc>
              <a:spcBef>
                <a:spcPts val="385"/>
              </a:spcBef>
            </a:pPr>
            <a:r>
              <a:rPr sz="2300" b="1" dirty="0">
                <a:solidFill>
                  <a:srgbClr val="FFFFFF"/>
                </a:solidFill>
                <a:latin typeface="Carlito"/>
                <a:cs typeface="Carlito"/>
              </a:rPr>
              <a:t>Dalam </a:t>
            </a:r>
            <a:r>
              <a:rPr sz="2300" b="1" spc="-10" dirty="0">
                <a:solidFill>
                  <a:srgbClr val="FFFFFF"/>
                </a:solidFill>
                <a:latin typeface="Carlito"/>
                <a:cs typeface="Carlito"/>
              </a:rPr>
              <a:t>Implementasinya </a:t>
            </a:r>
            <a:r>
              <a:rPr sz="2300" b="1" spc="-20" dirty="0">
                <a:solidFill>
                  <a:srgbClr val="FFFFFF"/>
                </a:solidFill>
                <a:latin typeface="Carlito"/>
                <a:cs typeface="Carlito"/>
              </a:rPr>
              <a:t>Secara </a:t>
            </a:r>
            <a:r>
              <a:rPr sz="2300" b="1" spc="-5" dirty="0">
                <a:solidFill>
                  <a:srgbClr val="FFFFFF"/>
                </a:solidFill>
                <a:latin typeface="Carlito"/>
                <a:cs typeface="Carlito"/>
              </a:rPr>
              <a:t>Regulasi </a:t>
            </a:r>
            <a:r>
              <a:rPr sz="2300" b="1" spc="-30" dirty="0">
                <a:solidFill>
                  <a:srgbClr val="FFFFFF"/>
                </a:solidFill>
                <a:latin typeface="Carlito"/>
                <a:cs typeface="Carlito"/>
              </a:rPr>
              <a:t>Teknis </a:t>
            </a:r>
            <a:r>
              <a:rPr sz="2300" b="1" spc="-10" dirty="0">
                <a:solidFill>
                  <a:srgbClr val="FFFFFF"/>
                </a:solidFill>
                <a:latin typeface="Carlito"/>
                <a:cs typeface="Carlito"/>
              </a:rPr>
              <a:t>COB </a:t>
            </a:r>
            <a:r>
              <a:rPr sz="2300" b="1" spc="-5" dirty="0">
                <a:solidFill>
                  <a:srgbClr val="FFFFFF"/>
                </a:solidFill>
                <a:latin typeface="Carlito"/>
                <a:cs typeface="Carlito"/>
              </a:rPr>
              <a:t>Baru Dilaksanakan </a:t>
            </a:r>
            <a:r>
              <a:rPr sz="2300" b="1" spc="-10" dirty="0">
                <a:solidFill>
                  <a:srgbClr val="FFFFFF"/>
                </a:solidFill>
                <a:latin typeface="Carlito"/>
                <a:cs typeface="Carlito"/>
              </a:rPr>
              <a:t>Dengan  </a:t>
            </a:r>
            <a:r>
              <a:rPr sz="2300" b="1" spc="-55" dirty="0">
                <a:solidFill>
                  <a:srgbClr val="FFFFFF"/>
                </a:solidFill>
                <a:latin typeface="Carlito"/>
                <a:cs typeface="Carlito"/>
              </a:rPr>
              <a:t>AKT, </a:t>
            </a:r>
            <a:r>
              <a:rPr sz="2300" b="1" dirty="0">
                <a:solidFill>
                  <a:srgbClr val="FFFFFF"/>
                </a:solidFill>
                <a:latin typeface="Carlito"/>
                <a:cs typeface="Carlito"/>
              </a:rPr>
              <a:t>Belum </a:t>
            </a:r>
            <a:r>
              <a:rPr sz="2300" b="1" spc="-10" dirty="0">
                <a:solidFill>
                  <a:srgbClr val="FFFFFF"/>
                </a:solidFill>
                <a:latin typeface="Carlito"/>
                <a:cs typeface="Carlito"/>
              </a:rPr>
              <a:t>Dengan </a:t>
            </a:r>
            <a:r>
              <a:rPr sz="2300" b="1" spc="-20" dirty="0">
                <a:solidFill>
                  <a:srgbClr val="FFFFFF"/>
                </a:solidFill>
                <a:latin typeface="Carlito"/>
                <a:cs typeface="Carlito"/>
              </a:rPr>
              <a:t>Penyelenggara </a:t>
            </a:r>
            <a:r>
              <a:rPr sz="2300" b="1" dirty="0">
                <a:solidFill>
                  <a:srgbClr val="FFFFFF"/>
                </a:solidFill>
                <a:latin typeface="Carlito"/>
                <a:cs typeface="Carlito"/>
              </a:rPr>
              <a:t>Jaminan </a:t>
            </a:r>
            <a:r>
              <a:rPr sz="2300" b="1" spc="-15" dirty="0">
                <a:solidFill>
                  <a:srgbClr val="FFFFFF"/>
                </a:solidFill>
                <a:latin typeface="Carlito"/>
                <a:cs typeface="Carlito"/>
              </a:rPr>
              <a:t>Kesehatan</a:t>
            </a:r>
            <a:r>
              <a:rPr sz="2300" b="1" spc="35" dirty="0">
                <a:solidFill>
                  <a:srgbClr val="FFFFFF"/>
                </a:solidFill>
                <a:latin typeface="Carlito"/>
                <a:cs typeface="Carlito"/>
              </a:rPr>
              <a:t> </a:t>
            </a:r>
            <a:r>
              <a:rPr sz="2300" b="1" spc="-5" dirty="0">
                <a:solidFill>
                  <a:srgbClr val="FFFFFF"/>
                </a:solidFill>
                <a:latin typeface="Carlito"/>
                <a:cs typeface="Carlito"/>
              </a:rPr>
              <a:t>Perusahaan/BUMN</a:t>
            </a:r>
            <a:endParaRPr sz="2300" dirty="0">
              <a:latin typeface="Carlito"/>
              <a:cs typeface="Carlito"/>
            </a:endParaRPr>
          </a:p>
          <a:p>
            <a:pPr>
              <a:lnSpc>
                <a:spcPct val="100000"/>
              </a:lnSpc>
              <a:spcBef>
                <a:spcPts val="25"/>
              </a:spcBef>
            </a:pPr>
            <a:endParaRPr sz="3250" dirty="0">
              <a:latin typeface="Carlito"/>
              <a:cs typeface="Carlito"/>
            </a:endParaRPr>
          </a:p>
          <a:p>
            <a:pPr marL="1155700" marR="311785" algn="ctr">
              <a:lnSpc>
                <a:spcPct val="91700"/>
              </a:lnSpc>
            </a:pPr>
            <a:r>
              <a:rPr sz="1800" b="1" spc="-10" dirty="0">
                <a:solidFill>
                  <a:srgbClr val="F8B81C"/>
                </a:solidFill>
                <a:latin typeface="Carlito"/>
                <a:cs typeface="Carlito"/>
              </a:rPr>
              <a:t>Permenkes </a:t>
            </a:r>
            <a:r>
              <a:rPr sz="1800" b="1" spc="-5" dirty="0">
                <a:solidFill>
                  <a:srgbClr val="F8B81C"/>
                </a:solidFill>
                <a:latin typeface="Carlito"/>
                <a:cs typeface="Carlito"/>
              </a:rPr>
              <a:t>no.28 </a:t>
            </a:r>
            <a:r>
              <a:rPr sz="1800" b="1" spc="-10" dirty="0">
                <a:solidFill>
                  <a:srgbClr val="F8B81C"/>
                </a:solidFill>
                <a:latin typeface="Carlito"/>
                <a:cs typeface="Carlito"/>
              </a:rPr>
              <a:t>tahun </a:t>
            </a:r>
            <a:r>
              <a:rPr sz="1800" b="1" spc="-5" dirty="0">
                <a:solidFill>
                  <a:srgbClr val="F8B81C"/>
                </a:solidFill>
                <a:latin typeface="Carlito"/>
                <a:cs typeface="Carlito"/>
              </a:rPr>
              <a:t>2014: </a:t>
            </a:r>
            <a:r>
              <a:rPr sz="1800" spc="-30" dirty="0">
                <a:solidFill>
                  <a:srgbClr val="FFFFFF"/>
                </a:solidFill>
                <a:latin typeface="Carlito"/>
                <a:cs typeface="Carlito"/>
              </a:rPr>
              <a:t>BPJS </a:t>
            </a:r>
            <a:r>
              <a:rPr sz="1800" spc="-15" dirty="0">
                <a:solidFill>
                  <a:srgbClr val="FFFFFF"/>
                </a:solidFill>
                <a:latin typeface="Carlito"/>
                <a:cs typeface="Carlito"/>
              </a:rPr>
              <a:t>Kesehatan </a:t>
            </a:r>
            <a:r>
              <a:rPr sz="1800" spc="-10" dirty="0">
                <a:solidFill>
                  <a:srgbClr val="FFFFFF"/>
                </a:solidFill>
                <a:latin typeface="Carlito"/>
                <a:cs typeface="Carlito"/>
              </a:rPr>
              <a:t>melakukan </a:t>
            </a:r>
            <a:r>
              <a:rPr sz="1800" spc="-15" dirty="0">
                <a:solidFill>
                  <a:srgbClr val="FFFFFF"/>
                </a:solidFill>
                <a:latin typeface="Carlito"/>
                <a:cs typeface="Carlito"/>
              </a:rPr>
              <a:t>koordinasi </a:t>
            </a:r>
            <a:r>
              <a:rPr sz="1800" spc="-10" dirty="0">
                <a:solidFill>
                  <a:srgbClr val="FFFFFF"/>
                </a:solidFill>
                <a:latin typeface="Carlito"/>
                <a:cs typeface="Carlito"/>
              </a:rPr>
              <a:t>manfaat </a:t>
            </a:r>
            <a:r>
              <a:rPr sz="1800" spc="-15" dirty="0">
                <a:solidFill>
                  <a:srgbClr val="FFFFFF"/>
                </a:solidFill>
                <a:latin typeface="Carlito"/>
                <a:cs typeface="Carlito"/>
              </a:rPr>
              <a:t>dengan  program </a:t>
            </a:r>
            <a:r>
              <a:rPr sz="1800" spc="-5" dirty="0">
                <a:solidFill>
                  <a:srgbClr val="FFFFFF"/>
                </a:solidFill>
                <a:latin typeface="Carlito"/>
                <a:cs typeface="Carlito"/>
              </a:rPr>
              <a:t>jaminan sosial di </a:t>
            </a:r>
            <a:r>
              <a:rPr sz="1800" spc="-10" dirty="0">
                <a:solidFill>
                  <a:srgbClr val="FFFFFF"/>
                </a:solidFill>
                <a:latin typeface="Carlito"/>
                <a:cs typeface="Carlito"/>
              </a:rPr>
              <a:t>bidang kecelakaan </a:t>
            </a:r>
            <a:r>
              <a:rPr sz="1800" spc="-15" dirty="0">
                <a:solidFill>
                  <a:srgbClr val="FFFFFF"/>
                </a:solidFill>
                <a:latin typeface="Carlito"/>
                <a:cs typeface="Carlito"/>
              </a:rPr>
              <a:t>kerja </a:t>
            </a:r>
            <a:r>
              <a:rPr sz="1800" spc="-5" dirty="0">
                <a:solidFill>
                  <a:srgbClr val="FFFFFF"/>
                </a:solidFill>
                <a:latin typeface="Carlito"/>
                <a:cs typeface="Carlito"/>
              </a:rPr>
              <a:t>dan </a:t>
            </a:r>
            <a:r>
              <a:rPr sz="1800" spc="-10" dirty="0">
                <a:solidFill>
                  <a:srgbClr val="FFFFFF"/>
                </a:solidFill>
                <a:latin typeface="Carlito"/>
                <a:cs typeface="Carlito"/>
              </a:rPr>
              <a:t>kecelakaan </a:t>
            </a:r>
            <a:r>
              <a:rPr sz="1800" spc="-5" dirty="0">
                <a:solidFill>
                  <a:srgbClr val="FFFFFF"/>
                </a:solidFill>
                <a:latin typeface="Carlito"/>
                <a:cs typeface="Carlito"/>
              </a:rPr>
              <a:t>lalu </a:t>
            </a:r>
            <a:r>
              <a:rPr sz="1800" spc="-15" dirty="0">
                <a:solidFill>
                  <a:srgbClr val="FFFFFF"/>
                </a:solidFill>
                <a:latin typeface="Carlito"/>
                <a:cs typeface="Carlito"/>
              </a:rPr>
              <a:t>lintas </a:t>
            </a:r>
            <a:r>
              <a:rPr sz="1800" spc="-10" dirty="0">
                <a:solidFill>
                  <a:srgbClr val="FFFFFF"/>
                </a:solidFill>
                <a:latin typeface="Carlito"/>
                <a:cs typeface="Carlito"/>
              </a:rPr>
              <a:t>serta </a:t>
            </a:r>
            <a:r>
              <a:rPr sz="1800" spc="-5" dirty="0">
                <a:solidFill>
                  <a:srgbClr val="FFFFFF"/>
                </a:solidFill>
                <a:latin typeface="Carlito"/>
                <a:cs typeface="Carlito"/>
              </a:rPr>
              <a:t>jaminan  </a:t>
            </a:r>
            <a:r>
              <a:rPr sz="1800" spc="-20" dirty="0">
                <a:solidFill>
                  <a:srgbClr val="FFFFFF"/>
                </a:solidFill>
                <a:latin typeface="Carlito"/>
                <a:cs typeface="Carlito"/>
              </a:rPr>
              <a:t>kesehatan</a:t>
            </a:r>
            <a:r>
              <a:rPr sz="1800" spc="35" dirty="0">
                <a:solidFill>
                  <a:srgbClr val="FFFFFF"/>
                </a:solidFill>
                <a:latin typeface="Carlito"/>
                <a:cs typeface="Carlito"/>
              </a:rPr>
              <a:t> </a:t>
            </a:r>
            <a:r>
              <a:rPr sz="1800" spc="-15" dirty="0">
                <a:solidFill>
                  <a:srgbClr val="FFFFFF"/>
                </a:solidFill>
                <a:latin typeface="Carlito"/>
                <a:cs typeface="Carlito"/>
              </a:rPr>
              <a:t>lainnya</a:t>
            </a:r>
            <a:endParaRPr sz="1800" dirty="0">
              <a:latin typeface="Carlito"/>
              <a:cs typeface="Carlito"/>
            </a:endParaRPr>
          </a:p>
          <a:p>
            <a:pPr>
              <a:lnSpc>
                <a:spcPct val="100000"/>
              </a:lnSpc>
            </a:pPr>
            <a:endParaRPr sz="1800" dirty="0">
              <a:latin typeface="Carlito"/>
              <a:cs typeface="Carlito"/>
            </a:endParaRPr>
          </a:p>
          <a:p>
            <a:pPr marL="1129030" marR="285750" indent="-1270" algn="ctr">
              <a:lnSpc>
                <a:spcPct val="91900"/>
              </a:lnSpc>
              <a:spcBef>
                <a:spcPts val="1225"/>
              </a:spcBef>
            </a:pPr>
            <a:r>
              <a:rPr sz="1600" b="1" spc="-5" dirty="0">
                <a:solidFill>
                  <a:srgbClr val="F8B81C"/>
                </a:solidFill>
                <a:latin typeface="Carlito"/>
                <a:cs typeface="Carlito"/>
              </a:rPr>
              <a:t>Per </a:t>
            </a:r>
            <a:r>
              <a:rPr sz="1600" b="1" spc="-20" dirty="0">
                <a:solidFill>
                  <a:srgbClr val="F8B81C"/>
                </a:solidFill>
                <a:latin typeface="Carlito"/>
                <a:cs typeface="Carlito"/>
              </a:rPr>
              <a:t>BPJS </a:t>
            </a:r>
            <a:r>
              <a:rPr sz="1600" b="1" spc="-5" dirty="0">
                <a:solidFill>
                  <a:srgbClr val="F8B81C"/>
                </a:solidFill>
                <a:latin typeface="Carlito"/>
                <a:cs typeface="Carlito"/>
              </a:rPr>
              <a:t>Kesehatan </a:t>
            </a:r>
            <a:r>
              <a:rPr sz="1600" b="1" dirty="0">
                <a:solidFill>
                  <a:srgbClr val="F8B81C"/>
                </a:solidFill>
                <a:latin typeface="Carlito"/>
                <a:cs typeface="Carlito"/>
              </a:rPr>
              <a:t>No.4 </a:t>
            </a:r>
            <a:r>
              <a:rPr sz="1600" b="1" spc="-5" dirty="0">
                <a:solidFill>
                  <a:srgbClr val="F8B81C"/>
                </a:solidFill>
                <a:latin typeface="Carlito"/>
                <a:cs typeface="Carlito"/>
              </a:rPr>
              <a:t>tahun </a:t>
            </a:r>
            <a:r>
              <a:rPr sz="1600" b="1" dirty="0">
                <a:solidFill>
                  <a:srgbClr val="F8B81C"/>
                </a:solidFill>
                <a:latin typeface="Carlito"/>
                <a:cs typeface="Carlito"/>
              </a:rPr>
              <a:t>2016</a:t>
            </a:r>
            <a:r>
              <a:rPr sz="1600" dirty="0">
                <a:solidFill>
                  <a:srgbClr val="FFFFFF"/>
                </a:solidFill>
                <a:latin typeface="Carlito"/>
                <a:cs typeface="Carlito"/>
              </a:rPr>
              <a:t>: </a:t>
            </a:r>
            <a:r>
              <a:rPr sz="1600" spc="-35" dirty="0">
                <a:solidFill>
                  <a:srgbClr val="FFFFFF"/>
                </a:solidFill>
                <a:latin typeface="Carlito"/>
                <a:cs typeface="Carlito"/>
              </a:rPr>
              <a:t>BPJS </a:t>
            </a:r>
            <a:r>
              <a:rPr sz="1600" spc="-15" dirty="0">
                <a:solidFill>
                  <a:srgbClr val="FFFFFF"/>
                </a:solidFill>
                <a:latin typeface="Carlito"/>
                <a:cs typeface="Carlito"/>
              </a:rPr>
              <a:t>Kesehatan </a:t>
            </a:r>
            <a:r>
              <a:rPr sz="1600" spc="-5" dirty="0">
                <a:solidFill>
                  <a:srgbClr val="FFFFFF"/>
                </a:solidFill>
                <a:latin typeface="Carlito"/>
                <a:cs typeface="Carlito"/>
              </a:rPr>
              <a:t>dan </a:t>
            </a:r>
            <a:r>
              <a:rPr sz="1600" spc="-10" dirty="0">
                <a:solidFill>
                  <a:srgbClr val="FFFFFF"/>
                </a:solidFill>
                <a:latin typeface="Carlito"/>
                <a:cs typeface="Carlito"/>
              </a:rPr>
              <a:t>Penyelenggara </a:t>
            </a:r>
            <a:r>
              <a:rPr sz="1600" spc="-5" dirty="0">
                <a:solidFill>
                  <a:srgbClr val="FFFFFF"/>
                </a:solidFill>
                <a:latin typeface="Carlito"/>
                <a:cs typeface="Carlito"/>
              </a:rPr>
              <a:t>Asuransi </a:t>
            </a:r>
            <a:r>
              <a:rPr sz="1600" spc="-15" dirty="0">
                <a:solidFill>
                  <a:srgbClr val="FFFFFF"/>
                </a:solidFill>
                <a:latin typeface="Carlito"/>
                <a:cs typeface="Carlito"/>
              </a:rPr>
              <a:t>Kesehatan  Tambahan </a:t>
            </a:r>
            <a:r>
              <a:rPr sz="1600" spc="-10" dirty="0">
                <a:solidFill>
                  <a:srgbClr val="FFFFFF"/>
                </a:solidFill>
                <a:latin typeface="Carlito"/>
                <a:cs typeface="Carlito"/>
              </a:rPr>
              <a:t>dapat melakukan </a:t>
            </a:r>
            <a:r>
              <a:rPr sz="1600" spc="-15" dirty="0">
                <a:solidFill>
                  <a:srgbClr val="FFFFFF"/>
                </a:solidFill>
                <a:latin typeface="Carlito"/>
                <a:cs typeface="Carlito"/>
              </a:rPr>
              <a:t>koordinasi </a:t>
            </a:r>
            <a:r>
              <a:rPr sz="1600" dirty="0">
                <a:solidFill>
                  <a:srgbClr val="FFFFFF"/>
                </a:solidFill>
                <a:latin typeface="Carlito"/>
                <a:cs typeface="Carlito"/>
              </a:rPr>
              <a:t>dalam </a:t>
            </a:r>
            <a:r>
              <a:rPr sz="1600" spc="-5" dirty="0">
                <a:solidFill>
                  <a:srgbClr val="FFFFFF"/>
                </a:solidFill>
                <a:latin typeface="Carlito"/>
                <a:cs typeface="Carlito"/>
              </a:rPr>
              <a:t>memberikan </a:t>
            </a:r>
            <a:r>
              <a:rPr sz="1600" spc="-10" dirty="0">
                <a:solidFill>
                  <a:srgbClr val="FFFFFF"/>
                </a:solidFill>
                <a:latin typeface="Carlito"/>
                <a:cs typeface="Carlito"/>
              </a:rPr>
              <a:t>Manfaat untuk Peserta </a:t>
            </a:r>
            <a:r>
              <a:rPr sz="1600" dirty="0">
                <a:solidFill>
                  <a:srgbClr val="FFFFFF"/>
                </a:solidFill>
                <a:latin typeface="Carlito"/>
                <a:cs typeface="Carlito"/>
              </a:rPr>
              <a:t>Jaminan </a:t>
            </a:r>
            <a:r>
              <a:rPr sz="1600" spc="-15" dirty="0">
                <a:solidFill>
                  <a:srgbClr val="FFFFFF"/>
                </a:solidFill>
                <a:latin typeface="Carlito"/>
                <a:cs typeface="Carlito"/>
              </a:rPr>
              <a:t>Kesehatan  </a:t>
            </a:r>
            <a:r>
              <a:rPr sz="1600" spc="-5" dirty="0">
                <a:solidFill>
                  <a:srgbClr val="FFFFFF"/>
                </a:solidFill>
                <a:latin typeface="Carlito"/>
                <a:cs typeface="Carlito"/>
              </a:rPr>
              <a:t>Nasional </a:t>
            </a:r>
            <a:r>
              <a:rPr sz="1600" spc="-10" dirty="0">
                <a:solidFill>
                  <a:srgbClr val="FFFFFF"/>
                </a:solidFill>
                <a:latin typeface="Carlito"/>
                <a:cs typeface="Carlito"/>
              </a:rPr>
              <a:t>yang </a:t>
            </a:r>
            <a:r>
              <a:rPr sz="1600" spc="-5" dirty="0">
                <a:solidFill>
                  <a:srgbClr val="FFFFFF"/>
                </a:solidFill>
                <a:latin typeface="Carlito"/>
                <a:cs typeface="Carlito"/>
              </a:rPr>
              <a:t>memiliki hak </a:t>
            </a:r>
            <a:r>
              <a:rPr sz="1600" spc="-15" dirty="0">
                <a:solidFill>
                  <a:srgbClr val="FFFFFF"/>
                </a:solidFill>
                <a:latin typeface="Carlito"/>
                <a:cs typeface="Carlito"/>
              </a:rPr>
              <a:t>atas </a:t>
            </a:r>
            <a:r>
              <a:rPr sz="1600" spc="-5" dirty="0">
                <a:solidFill>
                  <a:srgbClr val="FFFFFF"/>
                </a:solidFill>
                <a:latin typeface="Carlito"/>
                <a:cs typeface="Carlito"/>
              </a:rPr>
              <a:t>perlindungan </a:t>
            </a:r>
            <a:r>
              <a:rPr sz="1600" spc="-10" dirty="0">
                <a:solidFill>
                  <a:srgbClr val="FFFFFF"/>
                </a:solidFill>
                <a:latin typeface="Carlito"/>
                <a:cs typeface="Carlito"/>
              </a:rPr>
              <a:t>program </a:t>
            </a:r>
            <a:r>
              <a:rPr sz="1600" spc="-5" dirty="0">
                <a:solidFill>
                  <a:srgbClr val="FFFFFF"/>
                </a:solidFill>
                <a:latin typeface="Carlito"/>
                <a:cs typeface="Carlito"/>
              </a:rPr>
              <a:t>Asuransi </a:t>
            </a:r>
            <a:r>
              <a:rPr sz="1600" spc="-15" dirty="0">
                <a:solidFill>
                  <a:srgbClr val="FFFFFF"/>
                </a:solidFill>
                <a:latin typeface="Carlito"/>
                <a:cs typeface="Carlito"/>
              </a:rPr>
              <a:t>Kesehatan</a:t>
            </a:r>
            <a:r>
              <a:rPr sz="1600" spc="50" dirty="0">
                <a:solidFill>
                  <a:srgbClr val="FFFFFF"/>
                </a:solidFill>
                <a:latin typeface="Carlito"/>
                <a:cs typeface="Carlito"/>
              </a:rPr>
              <a:t> </a:t>
            </a:r>
            <a:r>
              <a:rPr sz="1600" spc="-15" dirty="0">
                <a:solidFill>
                  <a:srgbClr val="FFFFFF"/>
                </a:solidFill>
                <a:latin typeface="Carlito"/>
                <a:cs typeface="Carlito"/>
              </a:rPr>
              <a:t>Tambahan</a:t>
            </a:r>
            <a:endParaRPr sz="1600" dirty="0">
              <a:latin typeface="Carlito"/>
              <a:cs typeface="Carlito"/>
            </a:endParaRPr>
          </a:p>
          <a:p>
            <a:pPr>
              <a:lnSpc>
                <a:spcPct val="100000"/>
              </a:lnSpc>
              <a:spcBef>
                <a:spcPts val="50"/>
              </a:spcBef>
            </a:pPr>
            <a:endParaRPr sz="2300" dirty="0">
              <a:latin typeface="Carlito"/>
              <a:cs typeface="Carlito"/>
            </a:endParaRPr>
          </a:p>
          <a:p>
            <a:pPr marL="1156335" marR="315595" algn="ctr">
              <a:lnSpc>
                <a:spcPct val="91700"/>
              </a:lnSpc>
            </a:pPr>
            <a:r>
              <a:rPr sz="1600" spc="-5" dirty="0">
                <a:solidFill>
                  <a:srgbClr val="FFFFFF"/>
                </a:solidFill>
                <a:latin typeface="Carlito"/>
                <a:cs typeface="Carlito"/>
              </a:rPr>
              <a:t>Didalam </a:t>
            </a:r>
            <a:r>
              <a:rPr sz="1600" spc="-10" dirty="0">
                <a:solidFill>
                  <a:srgbClr val="FFFFFF"/>
                </a:solidFill>
                <a:latin typeface="Carlito"/>
                <a:cs typeface="Carlito"/>
              </a:rPr>
              <a:t>Permenkes </a:t>
            </a:r>
            <a:r>
              <a:rPr sz="1600" spc="-5" dirty="0">
                <a:solidFill>
                  <a:srgbClr val="FFFFFF"/>
                </a:solidFill>
                <a:latin typeface="Carlito"/>
                <a:cs typeface="Carlito"/>
              </a:rPr>
              <a:t>No.28 </a:t>
            </a:r>
            <a:r>
              <a:rPr sz="1600" spc="-10" dirty="0">
                <a:solidFill>
                  <a:srgbClr val="FFFFFF"/>
                </a:solidFill>
                <a:latin typeface="Carlito"/>
                <a:cs typeface="Carlito"/>
              </a:rPr>
              <a:t>tahun </a:t>
            </a:r>
            <a:r>
              <a:rPr sz="1600" dirty="0">
                <a:solidFill>
                  <a:srgbClr val="FFFFFF"/>
                </a:solidFill>
                <a:latin typeface="Carlito"/>
                <a:cs typeface="Carlito"/>
              </a:rPr>
              <a:t>2014 </a:t>
            </a:r>
            <a:r>
              <a:rPr sz="1600" spc="-10" dirty="0">
                <a:solidFill>
                  <a:srgbClr val="FFFFFF"/>
                </a:solidFill>
                <a:latin typeface="Carlito"/>
                <a:cs typeface="Carlito"/>
              </a:rPr>
              <a:t>disebutkan </a:t>
            </a:r>
            <a:r>
              <a:rPr sz="1600" spc="-15" dirty="0">
                <a:solidFill>
                  <a:srgbClr val="FFFFFF"/>
                </a:solidFill>
                <a:latin typeface="Carlito"/>
                <a:cs typeface="Carlito"/>
              </a:rPr>
              <a:t>serta </a:t>
            </a:r>
            <a:r>
              <a:rPr sz="1600" spc="-5" dirty="0">
                <a:solidFill>
                  <a:srgbClr val="FFFFFF"/>
                </a:solidFill>
                <a:latin typeface="Carlito"/>
                <a:cs typeface="Carlito"/>
              </a:rPr>
              <a:t>jaminan </a:t>
            </a:r>
            <a:r>
              <a:rPr sz="1600" spc="-20" dirty="0">
                <a:solidFill>
                  <a:srgbClr val="FFFFFF"/>
                </a:solidFill>
                <a:latin typeface="Carlito"/>
                <a:cs typeface="Carlito"/>
              </a:rPr>
              <a:t>kesehatan </a:t>
            </a:r>
            <a:r>
              <a:rPr sz="1600" spc="-5" dirty="0">
                <a:solidFill>
                  <a:srgbClr val="FFFFFF"/>
                </a:solidFill>
                <a:latin typeface="Carlito"/>
                <a:cs typeface="Carlito"/>
              </a:rPr>
              <a:t>lain, </a:t>
            </a:r>
            <a:r>
              <a:rPr sz="1600" dirty="0">
                <a:solidFill>
                  <a:srgbClr val="FFFFFF"/>
                </a:solidFill>
                <a:latin typeface="Carlito"/>
                <a:cs typeface="Carlito"/>
              </a:rPr>
              <a:t>dan </a:t>
            </a:r>
            <a:r>
              <a:rPr sz="1600" spc="-5" dirty="0">
                <a:solidFill>
                  <a:srgbClr val="FFFFFF"/>
                </a:solidFill>
                <a:latin typeface="Carlito"/>
                <a:cs typeface="Carlito"/>
              </a:rPr>
              <a:t>didalam </a:t>
            </a:r>
            <a:r>
              <a:rPr sz="1600" spc="-10" dirty="0">
                <a:solidFill>
                  <a:srgbClr val="FFFFFF"/>
                </a:solidFill>
                <a:latin typeface="Carlito"/>
                <a:cs typeface="Carlito"/>
              </a:rPr>
              <a:t>Per </a:t>
            </a:r>
            <a:r>
              <a:rPr sz="1600" spc="-35" dirty="0">
                <a:solidFill>
                  <a:srgbClr val="FFFFFF"/>
                </a:solidFill>
                <a:latin typeface="Carlito"/>
                <a:cs typeface="Carlito"/>
              </a:rPr>
              <a:t>BPJS  </a:t>
            </a:r>
            <a:r>
              <a:rPr sz="1600" spc="-15" dirty="0">
                <a:solidFill>
                  <a:srgbClr val="FFFFFF"/>
                </a:solidFill>
                <a:latin typeface="Carlito"/>
                <a:cs typeface="Carlito"/>
              </a:rPr>
              <a:t>Kesehatan </a:t>
            </a:r>
            <a:r>
              <a:rPr sz="1600" spc="-10" dirty="0">
                <a:solidFill>
                  <a:srgbClr val="FFFFFF"/>
                </a:solidFill>
                <a:latin typeface="Carlito"/>
                <a:cs typeface="Carlito"/>
              </a:rPr>
              <a:t>disebutkan </a:t>
            </a:r>
            <a:r>
              <a:rPr sz="1600" spc="-5" dirty="0">
                <a:solidFill>
                  <a:srgbClr val="FFFFFF"/>
                </a:solidFill>
                <a:latin typeface="Carlito"/>
                <a:cs typeface="Carlito"/>
              </a:rPr>
              <a:t>Asuransi </a:t>
            </a:r>
            <a:r>
              <a:rPr sz="1600" spc="-15" dirty="0">
                <a:solidFill>
                  <a:srgbClr val="FFFFFF"/>
                </a:solidFill>
                <a:latin typeface="Carlito"/>
                <a:cs typeface="Carlito"/>
              </a:rPr>
              <a:t>Kesehatan Tambahan. </a:t>
            </a:r>
            <a:r>
              <a:rPr sz="1600" spc="-5" dirty="0">
                <a:solidFill>
                  <a:srgbClr val="FFFFFF"/>
                </a:solidFill>
                <a:latin typeface="Carlito"/>
                <a:cs typeface="Carlito"/>
              </a:rPr>
              <a:t>Sehingga </a:t>
            </a:r>
            <a:r>
              <a:rPr sz="1600" spc="-10" dirty="0">
                <a:solidFill>
                  <a:srgbClr val="FFFFFF"/>
                </a:solidFill>
                <a:latin typeface="Carlito"/>
                <a:cs typeface="Carlito"/>
              </a:rPr>
              <a:t>penyelenggara </a:t>
            </a:r>
            <a:r>
              <a:rPr sz="1600" spc="-5" dirty="0">
                <a:solidFill>
                  <a:srgbClr val="FFFFFF"/>
                </a:solidFill>
                <a:latin typeface="Carlito"/>
                <a:cs typeface="Carlito"/>
              </a:rPr>
              <a:t>jaminan </a:t>
            </a:r>
            <a:r>
              <a:rPr sz="1600" spc="-20" dirty="0">
                <a:solidFill>
                  <a:srgbClr val="FFFFFF"/>
                </a:solidFill>
                <a:latin typeface="Carlito"/>
                <a:cs typeface="Carlito"/>
              </a:rPr>
              <a:t>kesehatan  </a:t>
            </a:r>
            <a:r>
              <a:rPr sz="1600" spc="-5" dirty="0">
                <a:solidFill>
                  <a:srgbClr val="FFFFFF"/>
                </a:solidFill>
                <a:latin typeface="Carlito"/>
                <a:cs typeface="Carlito"/>
              </a:rPr>
              <a:t>perusahaan </a:t>
            </a:r>
            <a:r>
              <a:rPr sz="1600" spc="-10" dirty="0">
                <a:solidFill>
                  <a:srgbClr val="FFFFFF"/>
                </a:solidFill>
                <a:latin typeface="Carlito"/>
                <a:cs typeface="Carlito"/>
              </a:rPr>
              <a:t>yang bukan </a:t>
            </a:r>
            <a:r>
              <a:rPr sz="1600" spc="-5" dirty="0">
                <a:solidFill>
                  <a:srgbClr val="FFFFFF"/>
                </a:solidFill>
                <a:latin typeface="Carlito"/>
                <a:cs typeface="Carlito"/>
              </a:rPr>
              <a:t>merupakan </a:t>
            </a:r>
            <a:r>
              <a:rPr sz="1600" spc="5" dirty="0">
                <a:solidFill>
                  <a:srgbClr val="FFFFFF"/>
                </a:solidFill>
                <a:latin typeface="Carlito"/>
                <a:cs typeface="Carlito"/>
              </a:rPr>
              <a:t>AKT </a:t>
            </a:r>
            <a:r>
              <a:rPr sz="1600" spc="-5" dirty="0">
                <a:solidFill>
                  <a:srgbClr val="FFFFFF"/>
                </a:solidFill>
                <a:latin typeface="Carlito"/>
                <a:cs typeface="Carlito"/>
              </a:rPr>
              <a:t>belum </a:t>
            </a:r>
            <a:r>
              <a:rPr sz="1600" spc="-10" dirty="0">
                <a:solidFill>
                  <a:srgbClr val="FFFFFF"/>
                </a:solidFill>
                <a:latin typeface="Carlito"/>
                <a:cs typeface="Carlito"/>
              </a:rPr>
              <a:t>melakukan CoB, </a:t>
            </a:r>
            <a:r>
              <a:rPr sz="1600" spc="-15" dirty="0">
                <a:solidFill>
                  <a:srgbClr val="FFFFFF"/>
                </a:solidFill>
                <a:latin typeface="Carlito"/>
                <a:cs typeface="Carlito"/>
              </a:rPr>
              <a:t>kecuali </a:t>
            </a:r>
            <a:r>
              <a:rPr sz="1600" spc="-5" dirty="0">
                <a:solidFill>
                  <a:srgbClr val="FFFFFF"/>
                </a:solidFill>
                <a:latin typeface="Carlito"/>
                <a:cs typeface="Carlito"/>
              </a:rPr>
              <a:t>PKS langsung dengan </a:t>
            </a:r>
            <a:r>
              <a:rPr sz="1600" spc="-15" dirty="0">
                <a:solidFill>
                  <a:srgbClr val="FFFFFF"/>
                </a:solidFill>
                <a:latin typeface="Carlito"/>
                <a:cs typeface="Carlito"/>
              </a:rPr>
              <a:t>RS  </a:t>
            </a:r>
            <a:r>
              <a:rPr sz="1600" dirty="0">
                <a:solidFill>
                  <a:srgbClr val="FFFFFF"/>
                </a:solidFill>
                <a:latin typeface="Carlito"/>
                <a:cs typeface="Carlito"/>
              </a:rPr>
              <a:t>namun </a:t>
            </a:r>
            <a:r>
              <a:rPr sz="1600" spc="-5" dirty="0">
                <a:solidFill>
                  <a:srgbClr val="FFFFFF"/>
                </a:solidFill>
                <a:latin typeface="Carlito"/>
                <a:cs typeface="Carlito"/>
              </a:rPr>
              <a:t>tidak dengan </a:t>
            </a:r>
            <a:r>
              <a:rPr sz="1600" spc="-35" dirty="0">
                <a:solidFill>
                  <a:srgbClr val="FFFFFF"/>
                </a:solidFill>
                <a:latin typeface="Carlito"/>
                <a:cs typeface="Carlito"/>
              </a:rPr>
              <a:t>BPJS</a:t>
            </a:r>
            <a:r>
              <a:rPr sz="1600" spc="-25" dirty="0">
                <a:solidFill>
                  <a:srgbClr val="FFFFFF"/>
                </a:solidFill>
                <a:latin typeface="Carlito"/>
                <a:cs typeface="Carlito"/>
              </a:rPr>
              <a:t> </a:t>
            </a:r>
            <a:r>
              <a:rPr sz="1600" spc="-15" dirty="0">
                <a:solidFill>
                  <a:srgbClr val="FFFFFF"/>
                </a:solidFill>
                <a:latin typeface="Carlito"/>
                <a:cs typeface="Carlito"/>
              </a:rPr>
              <a:t>Kesehatan</a:t>
            </a:r>
            <a:endParaRPr sz="1600" dirty="0">
              <a:latin typeface="Carlito"/>
              <a:cs typeface="Carlito"/>
            </a:endParaRPr>
          </a:p>
          <a:p>
            <a:pPr>
              <a:lnSpc>
                <a:spcPct val="100000"/>
              </a:lnSpc>
              <a:spcBef>
                <a:spcPts val="15"/>
              </a:spcBef>
            </a:pPr>
            <a:endParaRPr sz="1650" dirty="0">
              <a:latin typeface="Carlito"/>
              <a:cs typeface="Carlito"/>
            </a:endParaRPr>
          </a:p>
        </p:txBody>
      </p:sp>
      <p:sp>
        <p:nvSpPr>
          <p:cNvPr id="26" name="TextBox 25"/>
          <p:cNvSpPr txBox="1"/>
          <p:nvPr/>
        </p:nvSpPr>
        <p:spPr>
          <a:xfrm>
            <a:off x="1250696" y="533400"/>
            <a:ext cx="10026904" cy="769441"/>
          </a:xfrm>
          <a:prstGeom prst="rect">
            <a:avLst/>
          </a:prstGeom>
          <a:noFill/>
        </p:spPr>
        <p:txBody>
          <a:bodyPr wrap="square" rtlCol="0">
            <a:spAutoFit/>
          </a:bodyPr>
          <a:lstStyle/>
          <a:p>
            <a:r>
              <a:rPr lang="en-US" sz="4400" b="1" dirty="0"/>
              <a:t>EVALUASI PELAKSANAAN COB (2016-2020)</a:t>
            </a:r>
          </a:p>
        </p:txBody>
      </p:sp>
      <p:sp>
        <p:nvSpPr>
          <p:cNvPr id="27" name="Slide Number Placeholder 26"/>
          <p:cNvSpPr>
            <a:spLocks noGrp="1"/>
          </p:cNvSpPr>
          <p:nvPr>
            <p:ph type="sldNum" sz="quarter" idx="7"/>
          </p:nvPr>
        </p:nvSpPr>
        <p:spPr/>
        <p:txBody>
          <a:bodyPr/>
          <a:lstStyle/>
          <a:p>
            <a:pPr marL="38100">
              <a:lnSpc>
                <a:spcPts val="2005"/>
              </a:lnSpc>
            </a:pPr>
            <a:fld id="{81D60167-4931-47E6-BA6A-407CBD079E47}" type="slidenum">
              <a:rPr lang="en-ID" smtClean="0"/>
              <a:pPr marL="38100">
                <a:lnSpc>
                  <a:spcPts val="2005"/>
                </a:lnSpc>
              </a:pPr>
              <a:t>28</a:t>
            </a:fld>
            <a:endParaRPr lang="en-ID" dirty="0"/>
          </a:p>
        </p:txBody>
      </p:sp>
    </p:spTree>
    <p:extLst>
      <p:ext uri="{BB962C8B-B14F-4D97-AF65-F5344CB8AC3E}">
        <p14:creationId xmlns:p14="http://schemas.microsoft.com/office/powerpoint/2010/main" val="89268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603504" y="1990344"/>
            <a:ext cx="10985500" cy="1143000"/>
            <a:chOff x="603504" y="1990344"/>
            <a:chExt cx="10985500" cy="1143000"/>
          </a:xfrm>
        </p:grpSpPr>
        <p:sp>
          <p:nvSpPr>
            <p:cNvPr id="5" name="object 5"/>
            <p:cNvSpPr/>
            <p:nvPr/>
          </p:nvSpPr>
          <p:spPr>
            <a:xfrm>
              <a:off x="609600" y="1996440"/>
              <a:ext cx="10972800" cy="1130935"/>
            </a:xfrm>
            <a:custGeom>
              <a:avLst/>
              <a:gdLst/>
              <a:ahLst/>
              <a:cxnLst/>
              <a:rect l="l" t="t" r="r" b="b"/>
              <a:pathLst>
                <a:path w="10972800" h="1130935">
                  <a:moveTo>
                    <a:pt x="10859770" y="0"/>
                  </a:moveTo>
                  <a:lnTo>
                    <a:pt x="113080" y="0"/>
                  </a:lnTo>
                  <a:lnTo>
                    <a:pt x="69062" y="8891"/>
                  </a:lnTo>
                  <a:lnTo>
                    <a:pt x="33118" y="33131"/>
                  </a:lnTo>
                  <a:lnTo>
                    <a:pt x="8885" y="69062"/>
                  </a:lnTo>
                  <a:lnTo>
                    <a:pt x="0" y="113030"/>
                  </a:lnTo>
                  <a:lnTo>
                    <a:pt x="0" y="1017777"/>
                  </a:lnTo>
                  <a:lnTo>
                    <a:pt x="8885" y="1061745"/>
                  </a:lnTo>
                  <a:lnTo>
                    <a:pt x="33118" y="1097676"/>
                  </a:lnTo>
                  <a:lnTo>
                    <a:pt x="69062" y="1121916"/>
                  </a:lnTo>
                  <a:lnTo>
                    <a:pt x="113080" y="1130808"/>
                  </a:lnTo>
                  <a:lnTo>
                    <a:pt x="10859770" y="1130808"/>
                  </a:lnTo>
                  <a:lnTo>
                    <a:pt x="10903737" y="1121916"/>
                  </a:lnTo>
                  <a:lnTo>
                    <a:pt x="10939668" y="1097676"/>
                  </a:lnTo>
                  <a:lnTo>
                    <a:pt x="10963908" y="1061745"/>
                  </a:lnTo>
                  <a:lnTo>
                    <a:pt x="10972800" y="1017777"/>
                  </a:lnTo>
                  <a:lnTo>
                    <a:pt x="10972800" y="113030"/>
                  </a:lnTo>
                  <a:lnTo>
                    <a:pt x="10963908" y="69062"/>
                  </a:lnTo>
                  <a:lnTo>
                    <a:pt x="10939668" y="33131"/>
                  </a:lnTo>
                  <a:lnTo>
                    <a:pt x="10903737" y="8891"/>
                  </a:lnTo>
                  <a:lnTo>
                    <a:pt x="10859770" y="0"/>
                  </a:lnTo>
                  <a:close/>
                </a:path>
              </a:pathLst>
            </a:custGeom>
            <a:solidFill>
              <a:srgbClr val="2E5496"/>
            </a:solidFill>
          </p:spPr>
          <p:txBody>
            <a:bodyPr wrap="square" lIns="0" tIns="0" rIns="0" bIns="0" rtlCol="0"/>
            <a:lstStyle/>
            <a:p>
              <a:endParaRPr/>
            </a:p>
          </p:txBody>
        </p:sp>
        <p:sp>
          <p:nvSpPr>
            <p:cNvPr id="6" name="object 6"/>
            <p:cNvSpPr/>
            <p:nvPr/>
          </p:nvSpPr>
          <p:spPr>
            <a:xfrm>
              <a:off x="609600" y="1996440"/>
              <a:ext cx="10972800" cy="1130935"/>
            </a:xfrm>
            <a:custGeom>
              <a:avLst/>
              <a:gdLst/>
              <a:ahLst/>
              <a:cxnLst/>
              <a:rect l="l" t="t" r="r" b="b"/>
              <a:pathLst>
                <a:path w="10972800" h="1130935">
                  <a:moveTo>
                    <a:pt x="0" y="113030"/>
                  </a:moveTo>
                  <a:lnTo>
                    <a:pt x="8885" y="69062"/>
                  </a:lnTo>
                  <a:lnTo>
                    <a:pt x="33118" y="33131"/>
                  </a:lnTo>
                  <a:lnTo>
                    <a:pt x="69062" y="8891"/>
                  </a:lnTo>
                  <a:lnTo>
                    <a:pt x="113080" y="0"/>
                  </a:lnTo>
                  <a:lnTo>
                    <a:pt x="10859770" y="0"/>
                  </a:lnTo>
                  <a:lnTo>
                    <a:pt x="10903737" y="8891"/>
                  </a:lnTo>
                  <a:lnTo>
                    <a:pt x="10939668" y="33131"/>
                  </a:lnTo>
                  <a:lnTo>
                    <a:pt x="10963908" y="69062"/>
                  </a:lnTo>
                  <a:lnTo>
                    <a:pt x="10972800" y="113030"/>
                  </a:lnTo>
                  <a:lnTo>
                    <a:pt x="10972800" y="1017777"/>
                  </a:lnTo>
                  <a:lnTo>
                    <a:pt x="10963908" y="1061745"/>
                  </a:lnTo>
                  <a:lnTo>
                    <a:pt x="10939668" y="1097676"/>
                  </a:lnTo>
                  <a:lnTo>
                    <a:pt x="10903737" y="1121916"/>
                  </a:lnTo>
                  <a:lnTo>
                    <a:pt x="10859770" y="1130808"/>
                  </a:lnTo>
                  <a:lnTo>
                    <a:pt x="113080" y="1130808"/>
                  </a:lnTo>
                  <a:lnTo>
                    <a:pt x="69062" y="1121916"/>
                  </a:lnTo>
                  <a:lnTo>
                    <a:pt x="33118" y="1097676"/>
                  </a:lnTo>
                  <a:lnTo>
                    <a:pt x="8885" y="1061745"/>
                  </a:lnTo>
                  <a:lnTo>
                    <a:pt x="0" y="1017777"/>
                  </a:lnTo>
                  <a:lnTo>
                    <a:pt x="0" y="113030"/>
                  </a:lnTo>
                  <a:close/>
                </a:path>
              </a:pathLst>
            </a:custGeom>
            <a:ln w="12192">
              <a:solidFill>
                <a:srgbClr val="FFFFFF"/>
              </a:solidFill>
            </a:ln>
          </p:spPr>
          <p:txBody>
            <a:bodyPr wrap="square" lIns="0" tIns="0" rIns="0" bIns="0" rtlCol="0"/>
            <a:lstStyle/>
            <a:p>
              <a:endParaRPr/>
            </a:p>
          </p:txBody>
        </p:sp>
      </p:grpSp>
      <p:grpSp>
        <p:nvGrpSpPr>
          <p:cNvPr id="7" name="object 7"/>
          <p:cNvGrpSpPr/>
          <p:nvPr/>
        </p:nvGrpSpPr>
        <p:grpSpPr>
          <a:xfrm>
            <a:off x="603504" y="3325367"/>
            <a:ext cx="1143000" cy="1143000"/>
            <a:chOff x="603504" y="3325367"/>
            <a:chExt cx="1143000" cy="1143000"/>
          </a:xfrm>
        </p:grpSpPr>
        <p:sp>
          <p:nvSpPr>
            <p:cNvPr id="8" name="object 8"/>
            <p:cNvSpPr/>
            <p:nvPr/>
          </p:nvSpPr>
          <p:spPr>
            <a:xfrm>
              <a:off x="609600" y="3331463"/>
              <a:ext cx="1130935" cy="1130935"/>
            </a:xfrm>
            <a:custGeom>
              <a:avLst/>
              <a:gdLst/>
              <a:ahLst/>
              <a:cxnLst/>
              <a:rect l="l" t="t" r="r" b="b"/>
              <a:pathLst>
                <a:path w="1130935" h="1130935">
                  <a:moveTo>
                    <a:pt x="942340" y="0"/>
                  </a:moveTo>
                  <a:lnTo>
                    <a:pt x="188506" y="0"/>
                  </a:lnTo>
                  <a:lnTo>
                    <a:pt x="138391" y="6737"/>
                  </a:lnTo>
                  <a:lnTo>
                    <a:pt x="93360" y="25748"/>
                  </a:lnTo>
                  <a:lnTo>
                    <a:pt x="55210" y="55229"/>
                  </a:lnTo>
                  <a:lnTo>
                    <a:pt x="25735" y="93377"/>
                  </a:lnTo>
                  <a:lnTo>
                    <a:pt x="6733" y="138391"/>
                  </a:lnTo>
                  <a:lnTo>
                    <a:pt x="0" y="188468"/>
                  </a:lnTo>
                  <a:lnTo>
                    <a:pt x="0" y="942340"/>
                  </a:lnTo>
                  <a:lnTo>
                    <a:pt x="6733" y="992416"/>
                  </a:lnTo>
                  <a:lnTo>
                    <a:pt x="25735" y="1037430"/>
                  </a:lnTo>
                  <a:lnTo>
                    <a:pt x="55210" y="1075578"/>
                  </a:lnTo>
                  <a:lnTo>
                    <a:pt x="93360" y="1105059"/>
                  </a:lnTo>
                  <a:lnTo>
                    <a:pt x="138391" y="1124070"/>
                  </a:lnTo>
                  <a:lnTo>
                    <a:pt x="188506" y="1130808"/>
                  </a:lnTo>
                  <a:lnTo>
                    <a:pt x="942340" y="1130808"/>
                  </a:lnTo>
                  <a:lnTo>
                    <a:pt x="992416" y="1124070"/>
                  </a:lnTo>
                  <a:lnTo>
                    <a:pt x="1037430" y="1105059"/>
                  </a:lnTo>
                  <a:lnTo>
                    <a:pt x="1075578" y="1075578"/>
                  </a:lnTo>
                  <a:lnTo>
                    <a:pt x="1105059" y="1037430"/>
                  </a:lnTo>
                  <a:lnTo>
                    <a:pt x="1124070" y="992416"/>
                  </a:lnTo>
                  <a:lnTo>
                    <a:pt x="1130808" y="942340"/>
                  </a:lnTo>
                  <a:lnTo>
                    <a:pt x="1130808" y="188468"/>
                  </a:lnTo>
                  <a:lnTo>
                    <a:pt x="1124070" y="138391"/>
                  </a:lnTo>
                  <a:lnTo>
                    <a:pt x="1105059" y="93377"/>
                  </a:lnTo>
                  <a:lnTo>
                    <a:pt x="1075578" y="55229"/>
                  </a:lnTo>
                  <a:lnTo>
                    <a:pt x="1037430" y="25748"/>
                  </a:lnTo>
                  <a:lnTo>
                    <a:pt x="992416" y="6737"/>
                  </a:lnTo>
                  <a:lnTo>
                    <a:pt x="942340" y="0"/>
                  </a:lnTo>
                  <a:close/>
                </a:path>
              </a:pathLst>
            </a:custGeom>
            <a:solidFill>
              <a:srgbClr val="4471C4"/>
            </a:solidFill>
          </p:spPr>
          <p:txBody>
            <a:bodyPr wrap="square" lIns="0" tIns="0" rIns="0" bIns="0" rtlCol="0"/>
            <a:lstStyle/>
            <a:p>
              <a:endParaRPr/>
            </a:p>
          </p:txBody>
        </p:sp>
        <p:sp>
          <p:nvSpPr>
            <p:cNvPr id="9" name="object 9"/>
            <p:cNvSpPr/>
            <p:nvPr/>
          </p:nvSpPr>
          <p:spPr>
            <a:xfrm>
              <a:off x="609600" y="3331463"/>
              <a:ext cx="1130935" cy="1130935"/>
            </a:xfrm>
            <a:custGeom>
              <a:avLst/>
              <a:gdLst/>
              <a:ahLst/>
              <a:cxnLst/>
              <a:rect l="l" t="t" r="r" b="b"/>
              <a:pathLst>
                <a:path w="1130935" h="1130935">
                  <a:moveTo>
                    <a:pt x="0" y="188468"/>
                  </a:moveTo>
                  <a:lnTo>
                    <a:pt x="6733" y="138391"/>
                  </a:lnTo>
                  <a:lnTo>
                    <a:pt x="25735" y="93377"/>
                  </a:lnTo>
                  <a:lnTo>
                    <a:pt x="55210" y="55229"/>
                  </a:lnTo>
                  <a:lnTo>
                    <a:pt x="93360" y="25748"/>
                  </a:lnTo>
                  <a:lnTo>
                    <a:pt x="138391" y="6737"/>
                  </a:lnTo>
                  <a:lnTo>
                    <a:pt x="188506" y="0"/>
                  </a:lnTo>
                  <a:lnTo>
                    <a:pt x="942340" y="0"/>
                  </a:lnTo>
                  <a:lnTo>
                    <a:pt x="992416" y="6737"/>
                  </a:lnTo>
                  <a:lnTo>
                    <a:pt x="1037430" y="25748"/>
                  </a:lnTo>
                  <a:lnTo>
                    <a:pt x="1075578" y="55229"/>
                  </a:lnTo>
                  <a:lnTo>
                    <a:pt x="1105059" y="93377"/>
                  </a:lnTo>
                  <a:lnTo>
                    <a:pt x="1124070" y="138391"/>
                  </a:lnTo>
                  <a:lnTo>
                    <a:pt x="1130808" y="188468"/>
                  </a:lnTo>
                  <a:lnTo>
                    <a:pt x="1130808" y="942340"/>
                  </a:lnTo>
                  <a:lnTo>
                    <a:pt x="1124070" y="992416"/>
                  </a:lnTo>
                  <a:lnTo>
                    <a:pt x="1105059" y="1037430"/>
                  </a:lnTo>
                  <a:lnTo>
                    <a:pt x="1075578" y="1075578"/>
                  </a:lnTo>
                  <a:lnTo>
                    <a:pt x="1037430" y="1105059"/>
                  </a:lnTo>
                  <a:lnTo>
                    <a:pt x="992416" y="1124070"/>
                  </a:lnTo>
                  <a:lnTo>
                    <a:pt x="942340" y="1130808"/>
                  </a:lnTo>
                  <a:lnTo>
                    <a:pt x="188506" y="1130808"/>
                  </a:lnTo>
                  <a:lnTo>
                    <a:pt x="138391" y="1124070"/>
                  </a:lnTo>
                  <a:lnTo>
                    <a:pt x="93360" y="1105059"/>
                  </a:lnTo>
                  <a:lnTo>
                    <a:pt x="55210" y="1075578"/>
                  </a:lnTo>
                  <a:lnTo>
                    <a:pt x="25735" y="1037430"/>
                  </a:lnTo>
                  <a:lnTo>
                    <a:pt x="6733" y="992416"/>
                  </a:lnTo>
                  <a:lnTo>
                    <a:pt x="0" y="942340"/>
                  </a:lnTo>
                  <a:lnTo>
                    <a:pt x="0" y="188468"/>
                  </a:lnTo>
                  <a:close/>
                </a:path>
              </a:pathLst>
            </a:custGeom>
            <a:ln w="12192">
              <a:solidFill>
                <a:srgbClr val="FFFFFF"/>
              </a:solidFill>
            </a:ln>
          </p:spPr>
          <p:txBody>
            <a:bodyPr wrap="square" lIns="0" tIns="0" rIns="0" bIns="0" rtlCol="0"/>
            <a:lstStyle/>
            <a:p>
              <a:endParaRPr/>
            </a:p>
          </p:txBody>
        </p:sp>
      </p:grpSp>
      <p:grpSp>
        <p:nvGrpSpPr>
          <p:cNvPr id="10" name="object 10"/>
          <p:cNvGrpSpPr/>
          <p:nvPr/>
        </p:nvGrpSpPr>
        <p:grpSpPr>
          <a:xfrm>
            <a:off x="1801367" y="3325367"/>
            <a:ext cx="9787255" cy="1143000"/>
            <a:chOff x="1801367" y="3325367"/>
            <a:chExt cx="9787255" cy="1143000"/>
          </a:xfrm>
        </p:grpSpPr>
        <p:sp>
          <p:nvSpPr>
            <p:cNvPr id="11" name="object 11"/>
            <p:cNvSpPr/>
            <p:nvPr/>
          </p:nvSpPr>
          <p:spPr>
            <a:xfrm>
              <a:off x="1807463" y="3331463"/>
              <a:ext cx="9775190" cy="1130935"/>
            </a:xfrm>
            <a:custGeom>
              <a:avLst/>
              <a:gdLst/>
              <a:ahLst/>
              <a:cxnLst/>
              <a:rect l="l" t="t" r="r" b="b"/>
              <a:pathLst>
                <a:path w="9775190" h="1130935">
                  <a:moveTo>
                    <a:pt x="9586467" y="0"/>
                  </a:moveTo>
                  <a:lnTo>
                    <a:pt x="188468" y="0"/>
                  </a:lnTo>
                  <a:lnTo>
                    <a:pt x="138391" y="6737"/>
                  </a:lnTo>
                  <a:lnTo>
                    <a:pt x="93377" y="25748"/>
                  </a:lnTo>
                  <a:lnTo>
                    <a:pt x="55229" y="55229"/>
                  </a:lnTo>
                  <a:lnTo>
                    <a:pt x="25748" y="93377"/>
                  </a:lnTo>
                  <a:lnTo>
                    <a:pt x="6737" y="138391"/>
                  </a:lnTo>
                  <a:lnTo>
                    <a:pt x="0" y="188468"/>
                  </a:lnTo>
                  <a:lnTo>
                    <a:pt x="0" y="942340"/>
                  </a:lnTo>
                  <a:lnTo>
                    <a:pt x="6737" y="992416"/>
                  </a:lnTo>
                  <a:lnTo>
                    <a:pt x="25748" y="1037430"/>
                  </a:lnTo>
                  <a:lnTo>
                    <a:pt x="55229" y="1075578"/>
                  </a:lnTo>
                  <a:lnTo>
                    <a:pt x="93377" y="1105059"/>
                  </a:lnTo>
                  <a:lnTo>
                    <a:pt x="138391" y="1124070"/>
                  </a:lnTo>
                  <a:lnTo>
                    <a:pt x="188468" y="1130808"/>
                  </a:lnTo>
                  <a:lnTo>
                    <a:pt x="9586467" y="1130808"/>
                  </a:lnTo>
                  <a:lnTo>
                    <a:pt x="9636544" y="1124070"/>
                  </a:lnTo>
                  <a:lnTo>
                    <a:pt x="9681558" y="1105059"/>
                  </a:lnTo>
                  <a:lnTo>
                    <a:pt x="9719706" y="1075578"/>
                  </a:lnTo>
                  <a:lnTo>
                    <a:pt x="9749187" y="1037430"/>
                  </a:lnTo>
                  <a:lnTo>
                    <a:pt x="9768198" y="992416"/>
                  </a:lnTo>
                  <a:lnTo>
                    <a:pt x="9774936" y="942340"/>
                  </a:lnTo>
                  <a:lnTo>
                    <a:pt x="9774936" y="188468"/>
                  </a:lnTo>
                  <a:lnTo>
                    <a:pt x="9768198" y="138391"/>
                  </a:lnTo>
                  <a:lnTo>
                    <a:pt x="9749187" y="93377"/>
                  </a:lnTo>
                  <a:lnTo>
                    <a:pt x="9719706" y="55229"/>
                  </a:lnTo>
                  <a:lnTo>
                    <a:pt x="9681558" y="25748"/>
                  </a:lnTo>
                  <a:lnTo>
                    <a:pt x="9636544" y="6737"/>
                  </a:lnTo>
                  <a:lnTo>
                    <a:pt x="9586467" y="0"/>
                  </a:lnTo>
                  <a:close/>
                </a:path>
              </a:pathLst>
            </a:custGeom>
            <a:solidFill>
              <a:srgbClr val="4471C4"/>
            </a:solidFill>
          </p:spPr>
          <p:txBody>
            <a:bodyPr wrap="square" lIns="0" tIns="0" rIns="0" bIns="0" rtlCol="0"/>
            <a:lstStyle/>
            <a:p>
              <a:endParaRPr/>
            </a:p>
          </p:txBody>
        </p:sp>
        <p:sp>
          <p:nvSpPr>
            <p:cNvPr id="12" name="object 12"/>
            <p:cNvSpPr/>
            <p:nvPr/>
          </p:nvSpPr>
          <p:spPr>
            <a:xfrm>
              <a:off x="1807463" y="3331463"/>
              <a:ext cx="9775190" cy="1130935"/>
            </a:xfrm>
            <a:custGeom>
              <a:avLst/>
              <a:gdLst/>
              <a:ahLst/>
              <a:cxnLst/>
              <a:rect l="l" t="t" r="r" b="b"/>
              <a:pathLst>
                <a:path w="9775190" h="1130935">
                  <a:moveTo>
                    <a:pt x="0" y="188468"/>
                  </a:moveTo>
                  <a:lnTo>
                    <a:pt x="6737" y="138391"/>
                  </a:lnTo>
                  <a:lnTo>
                    <a:pt x="25748" y="93377"/>
                  </a:lnTo>
                  <a:lnTo>
                    <a:pt x="55229" y="55229"/>
                  </a:lnTo>
                  <a:lnTo>
                    <a:pt x="93377" y="25748"/>
                  </a:lnTo>
                  <a:lnTo>
                    <a:pt x="138391" y="6737"/>
                  </a:lnTo>
                  <a:lnTo>
                    <a:pt x="188468" y="0"/>
                  </a:lnTo>
                  <a:lnTo>
                    <a:pt x="9586467" y="0"/>
                  </a:lnTo>
                  <a:lnTo>
                    <a:pt x="9636544" y="6737"/>
                  </a:lnTo>
                  <a:lnTo>
                    <a:pt x="9681558" y="25748"/>
                  </a:lnTo>
                  <a:lnTo>
                    <a:pt x="9719706" y="55229"/>
                  </a:lnTo>
                  <a:lnTo>
                    <a:pt x="9749187" y="93377"/>
                  </a:lnTo>
                  <a:lnTo>
                    <a:pt x="9768198" y="138391"/>
                  </a:lnTo>
                  <a:lnTo>
                    <a:pt x="9774936" y="188468"/>
                  </a:lnTo>
                  <a:lnTo>
                    <a:pt x="9774936" y="942340"/>
                  </a:lnTo>
                  <a:lnTo>
                    <a:pt x="9768198" y="992416"/>
                  </a:lnTo>
                  <a:lnTo>
                    <a:pt x="9749187" y="1037430"/>
                  </a:lnTo>
                  <a:lnTo>
                    <a:pt x="9719706" y="1075578"/>
                  </a:lnTo>
                  <a:lnTo>
                    <a:pt x="9681558" y="1105059"/>
                  </a:lnTo>
                  <a:lnTo>
                    <a:pt x="9636544" y="1124070"/>
                  </a:lnTo>
                  <a:lnTo>
                    <a:pt x="9586467" y="1130808"/>
                  </a:lnTo>
                  <a:lnTo>
                    <a:pt x="188468" y="1130808"/>
                  </a:lnTo>
                  <a:lnTo>
                    <a:pt x="138391" y="1124070"/>
                  </a:lnTo>
                  <a:lnTo>
                    <a:pt x="93377" y="1105059"/>
                  </a:lnTo>
                  <a:lnTo>
                    <a:pt x="55229" y="1075578"/>
                  </a:lnTo>
                  <a:lnTo>
                    <a:pt x="25748" y="1037430"/>
                  </a:lnTo>
                  <a:lnTo>
                    <a:pt x="6737" y="992416"/>
                  </a:lnTo>
                  <a:lnTo>
                    <a:pt x="0" y="942340"/>
                  </a:lnTo>
                  <a:lnTo>
                    <a:pt x="0" y="188468"/>
                  </a:lnTo>
                  <a:close/>
                </a:path>
              </a:pathLst>
            </a:custGeom>
            <a:ln w="12192">
              <a:solidFill>
                <a:srgbClr val="FFFFFF"/>
              </a:solidFill>
            </a:ln>
          </p:spPr>
          <p:txBody>
            <a:bodyPr wrap="square" lIns="0" tIns="0" rIns="0" bIns="0" rtlCol="0"/>
            <a:lstStyle/>
            <a:p>
              <a:endParaRPr/>
            </a:p>
          </p:txBody>
        </p:sp>
      </p:grpSp>
      <p:grpSp>
        <p:nvGrpSpPr>
          <p:cNvPr id="13" name="object 13"/>
          <p:cNvGrpSpPr/>
          <p:nvPr/>
        </p:nvGrpSpPr>
        <p:grpSpPr>
          <a:xfrm>
            <a:off x="603504" y="4593335"/>
            <a:ext cx="1143000" cy="1143000"/>
            <a:chOff x="603504" y="4593335"/>
            <a:chExt cx="1143000" cy="1143000"/>
          </a:xfrm>
        </p:grpSpPr>
        <p:sp>
          <p:nvSpPr>
            <p:cNvPr id="14" name="object 14"/>
            <p:cNvSpPr/>
            <p:nvPr/>
          </p:nvSpPr>
          <p:spPr>
            <a:xfrm>
              <a:off x="609600" y="4599431"/>
              <a:ext cx="1130935" cy="1130935"/>
            </a:xfrm>
            <a:custGeom>
              <a:avLst/>
              <a:gdLst/>
              <a:ahLst/>
              <a:cxnLst/>
              <a:rect l="l" t="t" r="r" b="b"/>
              <a:pathLst>
                <a:path w="1130935" h="1130935">
                  <a:moveTo>
                    <a:pt x="942340" y="0"/>
                  </a:moveTo>
                  <a:lnTo>
                    <a:pt x="188506" y="0"/>
                  </a:lnTo>
                  <a:lnTo>
                    <a:pt x="138391" y="6737"/>
                  </a:lnTo>
                  <a:lnTo>
                    <a:pt x="93360" y="25748"/>
                  </a:lnTo>
                  <a:lnTo>
                    <a:pt x="55210" y="55229"/>
                  </a:lnTo>
                  <a:lnTo>
                    <a:pt x="25735" y="93377"/>
                  </a:lnTo>
                  <a:lnTo>
                    <a:pt x="6733" y="138391"/>
                  </a:lnTo>
                  <a:lnTo>
                    <a:pt x="0" y="188468"/>
                  </a:lnTo>
                  <a:lnTo>
                    <a:pt x="0" y="942340"/>
                  </a:lnTo>
                  <a:lnTo>
                    <a:pt x="6733" y="992438"/>
                  </a:lnTo>
                  <a:lnTo>
                    <a:pt x="25735" y="1037458"/>
                  </a:lnTo>
                  <a:lnTo>
                    <a:pt x="55210" y="1075602"/>
                  </a:lnTo>
                  <a:lnTo>
                    <a:pt x="93360" y="1105074"/>
                  </a:lnTo>
                  <a:lnTo>
                    <a:pt x="138391" y="1124074"/>
                  </a:lnTo>
                  <a:lnTo>
                    <a:pt x="188506" y="1130808"/>
                  </a:lnTo>
                  <a:lnTo>
                    <a:pt x="942340" y="1130808"/>
                  </a:lnTo>
                  <a:lnTo>
                    <a:pt x="992416" y="1124074"/>
                  </a:lnTo>
                  <a:lnTo>
                    <a:pt x="1037430" y="1105074"/>
                  </a:lnTo>
                  <a:lnTo>
                    <a:pt x="1075578" y="1075602"/>
                  </a:lnTo>
                  <a:lnTo>
                    <a:pt x="1105059" y="1037458"/>
                  </a:lnTo>
                  <a:lnTo>
                    <a:pt x="1124070" y="992438"/>
                  </a:lnTo>
                  <a:lnTo>
                    <a:pt x="1130808" y="942340"/>
                  </a:lnTo>
                  <a:lnTo>
                    <a:pt x="1130808" y="188468"/>
                  </a:lnTo>
                  <a:lnTo>
                    <a:pt x="1124070" y="138391"/>
                  </a:lnTo>
                  <a:lnTo>
                    <a:pt x="1105059" y="93377"/>
                  </a:lnTo>
                  <a:lnTo>
                    <a:pt x="1075578" y="55229"/>
                  </a:lnTo>
                  <a:lnTo>
                    <a:pt x="1037430" y="25748"/>
                  </a:lnTo>
                  <a:lnTo>
                    <a:pt x="992416" y="6737"/>
                  </a:lnTo>
                  <a:lnTo>
                    <a:pt x="942340" y="0"/>
                  </a:lnTo>
                  <a:close/>
                </a:path>
              </a:pathLst>
            </a:custGeom>
            <a:solidFill>
              <a:srgbClr val="4471C4"/>
            </a:solidFill>
          </p:spPr>
          <p:txBody>
            <a:bodyPr wrap="square" lIns="0" tIns="0" rIns="0" bIns="0" rtlCol="0"/>
            <a:lstStyle/>
            <a:p>
              <a:endParaRPr/>
            </a:p>
          </p:txBody>
        </p:sp>
        <p:sp>
          <p:nvSpPr>
            <p:cNvPr id="15" name="object 15"/>
            <p:cNvSpPr/>
            <p:nvPr/>
          </p:nvSpPr>
          <p:spPr>
            <a:xfrm>
              <a:off x="609600" y="4599431"/>
              <a:ext cx="1130935" cy="1130935"/>
            </a:xfrm>
            <a:custGeom>
              <a:avLst/>
              <a:gdLst/>
              <a:ahLst/>
              <a:cxnLst/>
              <a:rect l="l" t="t" r="r" b="b"/>
              <a:pathLst>
                <a:path w="1130935" h="1130935">
                  <a:moveTo>
                    <a:pt x="0" y="188468"/>
                  </a:moveTo>
                  <a:lnTo>
                    <a:pt x="6733" y="138391"/>
                  </a:lnTo>
                  <a:lnTo>
                    <a:pt x="25735" y="93377"/>
                  </a:lnTo>
                  <a:lnTo>
                    <a:pt x="55210" y="55229"/>
                  </a:lnTo>
                  <a:lnTo>
                    <a:pt x="93360" y="25748"/>
                  </a:lnTo>
                  <a:lnTo>
                    <a:pt x="138391" y="6737"/>
                  </a:lnTo>
                  <a:lnTo>
                    <a:pt x="188506" y="0"/>
                  </a:lnTo>
                  <a:lnTo>
                    <a:pt x="942340" y="0"/>
                  </a:lnTo>
                  <a:lnTo>
                    <a:pt x="992416" y="6737"/>
                  </a:lnTo>
                  <a:lnTo>
                    <a:pt x="1037430" y="25748"/>
                  </a:lnTo>
                  <a:lnTo>
                    <a:pt x="1075578" y="55229"/>
                  </a:lnTo>
                  <a:lnTo>
                    <a:pt x="1105059" y="93377"/>
                  </a:lnTo>
                  <a:lnTo>
                    <a:pt x="1124070" y="138391"/>
                  </a:lnTo>
                  <a:lnTo>
                    <a:pt x="1130808" y="188468"/>
                  </a:lnTo>
                  <a:lnTo>
                    <a:pt x="1130808" y="942340"/>
                  </a:lnTo>
                  <a:lnTo>
                    <a:pt x="1124070" y="992438"/>
                  </a:lnTo>
                  <a:lnTo>
                    <a:pt x="1105059" y="1037458"/>
                  </a:lnTo>
                  <a:lnTo>
                    <a:pt x="1075578" y="1075602"/>
                  </a:lnTo>
                  <a:lnTo>
                    <a:pt x="1037430" y="1105074"/>
                  </a:lnTo>
                  <a:lnTo>
                    <a:pt x="992416" y="1124074"/>
                  </a:lnTo>
                  <a:lnTo>
                    <a:pt x="942340" y="1130808"/>
                  </a:lnTo>
                  <a:lnTo>
                    <a:pt x="188506" y="1130808"/>
                  </a:lnTo>
                  <a:lnTo>
                    <a:pt x="138391" y="1124074"/>
                  </a:lnTo>
                  <a:lnTo>
                    <a:pt x="93360" y="1105074"/>
                  </a:lnTo>
                  <a:lnTo>
                    <a:pt x="55210" y="1075602"/>
                  </a:lnTo>
                  <a:lnTo>
                    <a:pt x="25735" y="1037458"/>
                  </a:lnTo>
                  <a:lnTo>
                    <a:pt x="6733" y="992438"/>
                  </a:lnTo>
                  <a:lnTo>
                    <a:pt x="0" y="942340"/>
                  </a:lnTo>
                  <a:lnTo>
                    <a:pt x="0" y="188468"/>
                  </a:lnTo>
                  <a:close/>
                </a:path>
              </a:pathLst>
            </a:custGeom>
            <a:ln w="12192">
              <a:solidFill>
                <a:srgbClr val="FFFFFF"/>
              </a:solidFill>
            </a:ln>
          </p:spPr>
          <p:txBody>
            <a:bodyPr wrap="square" lIns="0" tIns="0" rIns="0" bIns="0" rtlCol="0"/>
            <a:lstStyle/>
            <a:p>
              <a:endParaRPr/>
            </a:p>
          </p:txBody>
        </p:sp>
      </p:grpSp>
      <p:grpSp>
        <p:nvGrpSpPr>
          <p:cNvPr id="16" name="object 16"/>
          <p:cNvGrpSpPr/>
          <p:nvPr/>
        </p:nvGrpSpPr>
        <p:grpSpPr>
          <a:xfrm>
            <a:off x="1801367" y="4593335"/>
            <a:ext cx="9787255" cy="1143000"/>
            <a:chOff x="1801367" y="4593335"/>
            <a:chExt cx="9787255" cy="1143000"/>
          </a:xfrm>
        </p:grpSpPr>
        <p:sp>
          <p:nvSpPr>
            <p:cNvPr id="17" name="object 17"/>
            <p:cNvSpPr/>
            <p:nvPr/>
          </p:nvSpPr>
          <p:spPr>
            <a:xfrm>
              <a:off x="1807463" y="4599431"/>
              <a:ext cx="9775190" cy="1130935"/>
            </a:xfrm>
            <a:custGeom>
              <a:avLst/>
              <a:gdLst/>
              <a:ahLst/>
              <a:cxnLst/>
              <a:rect l="l" t="t" r="r" b="b"/>
              <a:pathLst>
                <a:path w="9775190" h="1130935">
                  <a:moveTo>
                    <a:pt x="9586467" y="0"/>
                  </a:moveTo>
                  <a:lnTo>
                    <a:pt x="188468" y="0"/>
                  </a:lnTo>
                  <a:lnTo>
                    <a:pt x="138391" y="6737"/>
                  </a:lnTo>
                  <a:lnTo>
                    <a:pt x="93377" y="25748"/>
                  </a:lnTo>
                  <a:lnTo>
                    <a:pt x="55229" y="55229"/>
                  </a:lnTo>
                  <a:lnTo>
                    <a:pt x="25748" y="93377"/>
                  </a:lnTo>
                  <a:lnTo>
                    <a:pt x="6737" y="138391"/>
                  </a:lnTo>
                  <a:lnTo>
                    <a:pt x="0" y="188468"/>
                  </a:lnTo>
                  <a:lnTo>
                    <a:pt x="0" y="942340"/>
                  </a:lnTo>
                  <a:lnTo>
                    <a:pt x="6737" y="992433"/>
                  </a:lnTo>
                  <a:lnTo>
                    <a:pt x="25748" y="1037452"/>
                  </a:lnTo>
                  <a:lnTo>
                    <a:pt x="55229" y="1075597"/>
                  </a:lnTo>
                  <a:lnTo>
                    <a:pt x="93377" y="1105071"/>
                  </a:lnTo>
                  <a:lnTo>
                    <a:pt x="138391" y="1124074"/>
                  </a:lnTo>
                  <a:lnTo>
                    <a:pt x="188468" y="1130808"/>
                  </a:lnTo>
                  <a:lnTo>
                    <a:pt x="9586467" y="1130808"/>
                  </a:lnTo>
                  <a:lnTo>
                    <a:pt x="9636544" y="1124074"/>
                  </a:lnTo>
                  <a:lnTo>
                    <a:pt x="9681558" y="1105071"/>
                  </a:lnTo>
                  <a:lnTo>
                    <a:pt x="9719706" y="1075597"/>
                  </a:lnTo>
                  <a:lnTo>
                    <a:pt x="9749187" y="1037452"/>
                  </a:lnTo>
                  <a:lnTo>
                    <a:pt x="9768198" y="992433"/>
                  </a:lnTo>
                  <a:lnTo>
                    <a:pt x="9774936" y="942340"/>
                  </a:lnTo>
                  <a:lnTo>
                    <a:pt x="9774936" y="188468"/>
                  </a:lnTo>
                  <a:lnTo>
                    <a:pt x="9768198" y="138391"/>
                  </a:lnTo>
                  <a:lnTo>
                    <a:pt x="9749187" y="93377"/>
                  </a:lnTo>
                  <a:lnTo>
                    <a:pt x="9719706" y="55229"/>
                  </a:lnTo>
                  <a:lnTo>
                    <a:pt x="9681558" y="25748"/>
                  </a:lnTo>
                  <a:lnTo>
                    <a:pt x="9636544" y="6737"/>
                  </a:lnTo>
                  <a:lnTo>
                    <a:pt x="9586467" y="0"/>
                  </a:lnTo>
                  <a:close/>
                </a:path>
              </a:pathLst>
            </a:custGeom>
            <a:solidFill>
              <a:srgbClr val="4471C4"/>
            </a:solidFill>
          </p:spPr>
          <p:txBody>
            <a:bodyPr wrap="square" lIns="0" tIns="0" rIns="0" bIns="0" rtlCol="0"/>
            <a:lstStyle/>
            <a:p>
              <a:endParaRPr/>
            </a:p>
          </p:txBody>
        </p:sp>
        <p:sp>
          <p:nvSpPr>
            <p:cNvPr id="18" name="object 18"/>
            <p:cNvSpPr/>
            <p:nvPr/>
          </p:nvSpPr>
          <p:spPr>
            <a:xfrm>
              <a:off x="1807463" y="4599431"/>
              <a:ext cx="9775190" cy="1130935"/>
            </a:xfrm>
            <a:custGeom>
              <a:avLst/>
              <a:gdLst/>
              <a:ahLst/>
              <a:cxnLst/>
              <a:rect l="l" t="t" r="r" b="b"/>
              <a:pathLst>
                <a:path w="9775190" h="1130935">
                  <a:moveTo>
                    <a:pt x="0" y="188468"/>
                  </a:moveTo>
                  <a:lnTo>
                    <a:pt x="6737" y="138391"/>
                  </a:lnTo>
                  <a:lnTo>
                    <a:pt x="25748" y="93377"/>
                  </a:lnTo>
                  <a:lnTo>
                    <a:pt x="55229" y="55229"/>
                  </a:lnTo>
                  <a:lnTo>
                    <a:pt x="93377" y="25748"/>
                  </a:lnTo>
                  <a:lnTo>
                    <a:pt x="138391" y="6737"/>
                  </a:lnTo>
                  <a:lnTo>
                    <a:pt x="188468" y="0"/>
                  </a:lnTo>
                  <a:lnTo>
                    <a:pt x="9586467" y="0"/>
                  </a:lnTo>
                  <a:lnTo>
                    <a:pt x="9636544" y="6737"/>
                  </a:lnTo>
                  <a:lnTo>
                    <a:pt x="9681558" y="25748"/>
                  </a:lnTo>
                  <a:lnTo>
                    <a:pt x="9719706" y="55229"/>
                  </a:lnTo>
                  <a:lnTo>
                    <a:pt x="9749187" y="93377"/>
                  </a:lnTo>
                  <a:lnTo>
                    <a:pt x="9768198" y="138391"/>
                  </a:lnTo>
                  <a:lnTo>
                    <a:pt x="9774936" y="188468"/>
                  </a:lnTo>
                  <a:lnTo>
                    <a:pt x="9774936" y="942340"/>
                  </a:lnTo>
                  <a:lnTo>
                    <a:pt x="9768198" y="992433"/>
                  </a:lnTo>
                  <a:lnTo>
                    <a:pt x="9749187" y="1037452"/>
                  </a:lnTo>
                  <a:lnTo>
                    <a:pt x="9719706" y="1075597"/>
                  </a:lnTo>
                  <a:lnTo>
                    <a:pt x="9681558" y="1105071"/>
                  </a:lnTo>
                  <a:lnTo>
                    <a:pt x="9636544" y="1124074"/>
                  </a:lnTo>
                  <a:lnTo>
                    <a:pt x="9586467" y="1130808"/>
                  </a:lnTo>
                  <a:lnTo>
                    <a:pt x="188468" y="1130808"/>
                  </a:lnTo>
                  <a:lnTo>
                    <a:pt x="138391" y="1124074"/>
                  </a:lnTo>
                  <a:lnTo>
                    <a:pt x="93377" y="1105071"/>
                  </a:lnTo>
                  <a:lnTo>
                    <a:pt x="55229" y="1075597"/>
                  </a:lnTo>
                  <a:lnTo>
                    <a:pt x="25748" y="1037452"/>
                  </a:lnTo>
                  <a:lnTo>
                    <a:pt x="6737" y="992433"/>
                  </a:lnTo>
                  <a:lnTo>
                    <a:pt x="0" y="942340"/>
                  </a:lnTo>
                  <a:lnTo>
                    <a:pt x="0" y="188468"/>
                  </a:lnTo>
                  <a:close/>
                </a:path>
              </a:pathLst>
            </a:custGeom>
            <a:ln w="12192">
              <a:solidFill>
                <a:srgbClr val="FFFFFF"/>
              </a:solidFill>
            </a:ln>
          </p:spPr>
          <p:txBody>
            <a:bodyPr wrap="square" lIns="0" tIns="0" rIns="0" bIns="0" rtlCol="0"/>
            <a:lstStyle/>
            <a:p>
              <a:endParaRPr/>
            </a:p>
          </p:txBody>
        </p:sp>
      </p:grpSp>
      <p:sp>
        <p:nvSpPr>
          <p:cNvPr id="19" name="object 19"/>
          <p:cNvSpPr txBox="1">
            <a:spLocks noGrp="1"/>
          </p:cNvSpPr>
          <p:nvPr>
            <p:ph type="body" idx="1"/>
          </p:nvPr>
        </p:nvSpPr>
        <p:spPr>
          <a:prstGeom prst="rect">
            <a:avLst/>
          </a:prstGeom>
        </p:spPr>
        <p:txBody>
          <a:bodyPr vert="horz" wrap="square" lIns="0" tIns="43815" rIns="0" bIns="0" rtlCol="0">
            <a:spAutoFit/>
          </a:bodyPr>
          <a:lstStyle/>
          <a:p>
            <a:pPr marL="13970" marR="5080" algn="ctr">
              <a:lnSpc>
                <a:spcPct val="91300"/>
              </a:lnSpc>
              <a:spcBef>
                <a:spcPts val="345"/>
              </a:spcBef>
            </a:pPr>
            <a:r>
              <a:rPr spc="-45" dirty="0"/>
              <a:t>Yayasan </a:t>
            </a:r>
            <a:r>
              <a:rPr spc="-15" dirty="0"/>
              <a:t>Kesehatan </a:t>
            </a:r>
            <a:r>
              <a:rPr spc="-10" dirty="0"/>
              <a:t>yang </a:t>
            </a:r>
            <a:r>
              <a:rPr spc="-5" dirty="0"/>
              <a:t>mengelola </a:t>
            </a:r>
            <a:r>
              <a:rPr spc="-20" dirty="0"/>
              <a:t>kesehatan </a:t>
            </a:r>
            <a:r>
              <a:rPr dirty="0"/>
              <a:t>pensiunan </a:t>
            </a:r>
            <a:r>
              <a:rPr spc="-20" dirty="0"/>
              <a:t>atau </a:t>
            </a:r>
            <a:r>
              <a:rPr spc="-15" dirty="0"/>
              <a:t>pekerja </a:t>
            </a:r>
            <a:r>
              <a:rPr spc="-5" dirty="0"/>
              <a:t>aktif perusahaan  </a:t>
            </a:r>
            <a:r>
              <a:rPr spc="5" dirty="0"/>
              <a:t>belum </a:t>
            </a:r>
            <a:r>
              <a:rPr spc="-5" dirty="0"/>
              <a:t>masuk </a:t>
            </a:r>
            <a:r>
              <a:rPr dirty="0"/>
              <a:t>dalam </a:t>
            </a:r>
            <a:r>
              <a:rPr spc="-5" dirty="0"/>
              <a:t>salah </a:t>
            </a:r>
            <a:r>
              <a:rPr spc="-15" dirty="0"/>
              <a:t>satu </a:t>
            </a:r>
            <a:r>
              <a:rPr spc="-10" dirty="0"/>
              <a:t>yang </a:t>
            </a:r>
            <a:r>
              <a:rPr spc="-5" dirty="0"/>
              <a:t>dapat </a:t>
            </a:r>
            <a:r>
              <a:rPr spc="-15" dirty="0"/>
              <a:t>membayar </a:t>
            </a:r>
            <a:r>
              <a:rPr spc="-5" dirty="0"/>
              <a:t>selisih </a:t>
            </a:r>
            <a:r>
              <a:rPr spc="-20" dirty="0"/>
              <a:t>biaya </a:t>
            </a:r>
            <a:r>
              <a:rPr spc="-5" dirty="0"/>
              <a:t>akibat peningkatan  </a:t>
            </a:r>
            <a:r>
              <a:rPr spc="-15" dirty="0"/>
              <a:t>pelayanan</a:t>
            </a:r>
          </a:p>
          <a:p>
            <a:pPr marL="1270">
              <a:lnSpc>
                <a:spcPct val="100000"/>
              </a:lnSpc>
            </a:pPr>
            <a:endParaRPr spc="-15" dirty="0"/>
          </a:p>
          <a:p>
            <a:pPr marL="1202055" algn="ctr">
              <a:lnSpc>
                <a:spcPts val="2305"/>
              </a:lnSpc>
              <a:spcBef>
                <a:spcPts val="1535"/>
              </a:spcBef>
            </a:pPr>
            <a:r>
              <a:rPr sz="2000" b="0" spc="-20" dirty="0">
                <a:latin typeface="Carlito"/>
                <a:cs typeface="Carlito"/>
              </a:rPr>
              <a:t>Perpres </a:t>
            </a:r>
            <a:r>
              <a:rPr sz="2000" b="0" spc="-10" dirty="0">
                <a:latin typeface="Carlito"/>
                <a:cs typeface="Carlito"/>
              </a:rPr>
              <a:t>82: Selisih </a:t>
            </a:r>
            <a:r>
              <a:rPr sz="2000" b="0" spc="-15" dirty="0">
                <a:latin typeface="Carlito"/>
                <a:cs typeface="Carlito"/>
              </a:rPr>
              <a:t>biaya </a:t>
            </a:r>
            <a:r>
              <a:rPr sz="2000" b="0" spc="-5" dirty="0">
                <a:latin typeface="Carlito"/>
                <a:cs typeface="Carlito"/>
              </a:rPr>
              <a:t>akibat </a:t>
            </a:r>
            <a:r>
              <a:rPr sz="2000" b="0" spc="-10" dirty="0">
                <a:latin typeface="Carlito"/>
                <a:cs typeface="Carlito"/>
              </a:rPr>
              <a:t>peningkatan pelayanan </a:t>
            </a:r>
            <a:r>
              <a:rPr sz="2000" b="0" spc="-5" dirty="0">
                <a:latin typeface="Carlito"/>
                <a:cs typeface="Carlito"/>
              </a:rPr>
              <a:t>dapat </a:t>
            </a:r>
            <a:r>
              <a:rPr sz="2000" b="0" spc="-15" dirty="0">
                <a:latin typeface="Carlito"/>
                <a:cs typeface="Carlito"/>
              </a:rPr>
              <a:t>dibayar </a:t>
            </a:r>
            <a:r>
              <a:rPr sz="2000" b="0" spc="-10" dirty="0">
                <a:latin typeface="Carlito"/>
                <a:cs typeface="Carlito"/>
              </a:rPr>
              <a:t>oleh: </a:t>
            </a:r>
            <a:r>
              <a:rPr sz="2000" b="0" spc="-20" dirty="0">
                <a:latin typeface="Carlito"/>
                <a:cs typeface="Carlito"/>
              </a:rPr>
              <a:t>Peserta</a:t>
            </a:r>
            <a:r>
              <a:rPr sz="2000" b="0" spc="320" dirty="0">
                <a:latin typeface="Carlito"/>
                <a:cs typeface="Carlito"/>
              </a:rPr>
              <a:t> </a:t>
            </a:r>
            <a:r>
              <a:rPr sz="2000" b="0" spc="-10" dirty="0">
                <a:latin typeface="Carlito"/>
                <a:cs typeface="Carlito"/>
              </a:rPr>
              <a:t>yang</a:t>
            </a:r>
            <a:endParaRPr sz="2000">
              <a:latin typeface="Carlito"/>
              <a:cs typeface="Carlito"/>
            </a:endParaRPr>
          </a:p>
          <a:p>
            <a:pPr marL="1196340" algn="ctr">
              <a:lnSpc>
                <a:spcPts val="2305"/>
              </a:lnSpc>
            </a:pPr>
            <a:r>
              <a:rPr sz="2000" b="0" spc="-10" dirty="0">
                <a:latin typeface="Carlito"/>
                <a:cs typeface="Carlito"/>
              </a:rPr>
              <a:t>bersangkutan; </a:t>
            </a:r>
            <a:r>
              <a:rPr sz="2000" b="0" spc="-15" dirty="0">
                <a:latin typeface="Carlito"/>
                <a:cs typeface="Carlito"/>
              </a:rPr>
              <a:t>Pemberi Kerja; atau </a:t>
            </a:r>
            <a:r>
              <a:rPr sz="2000" b="0" spc="-10" dirty="0">
                <a:latin typeface="Carlito"/>
                <a:cs typeface="Carlito"/>
              </a:rPr>
              <a:t>asuransi </a:t>
            </a:r>
            <a:r>
              <a:rPr sz="2000" b="0" spc="-20" dirty="0">
                <a:latin typeface="Carlito"/>
                <a:cs typeface="Carlito"/>
              </a:rPr>
              <a:t>kesehatan</a:t>
            </a:r>
            <a:r>
              <a:rPr sz="2000" b="0" spc="185" dirty="0">
                <a:latin typeface="Carlito"/>
                <a:cs typeface="Carlito"/>
              </a:rPr>
              <a:t> </a:t>
            </a:r>
            <a:r>
              <a:rPr sz="2000" b="0" spc="-5" dirty="0">
                <a:latin typeface="Carlito"/>
                <a:cs typeface="Carlito"/>
              </a:rPr>
              <a:t>tambahan</a:t>
            </a:r>
            <a:endParaRPr sz="2000">
              <a:latin typeface="Carlito"/>
              <a:cs typeface="Carlito"/>
            </a:endParaRPr>
          </a:p>
          <a:p>
            <a:pPr marL="1270">
              <a:lnSpc>
                <a:spcPct val="100000"/>
              </a:lnSpc>
            </a:pPr>
            <a:endParaRPr sz="2000">
              <a:latin typeface="Carlito"/>
              <a:cs typeface="Carlito"/>
            </a:endParaRPr>
          </a:p>
          <a:p>
            <a:pPr marL="1270">
              <a:lnSpc>
                <a:spcPct val="100000"/>
              </a:lnSpc>
              <a:spcBef>
                <a:spcPts val="50"/>
              </a:spcBef>
            </a:pPr>
            <a:endParaRPr sz="1900">
              <a:latin typeface="Carlito"/>
              <a:cs typeface="Carlito"/>
            </a:endParaRPr>
          </a:p>
          <a:p>
            <a:pPr marL="1383665" marR="173355" algn="ctr">
              <a:lnSpc>
                <a:spcPct val="91700"/>
              </a:lnSpc>
              <a:spcBef>
                <a:spcPts val="5"/>
              </a:spcBef>
            </a:pPr>
            <a:r>
              <a:rPr sz="1800" b="0" spc="-15" dirty="0">
                <a:latin typeface="Carlito"/>
                <a:cs typeface="Carlito"/>
              </a:rPr>
              <a:t>Pengelola </a:t>
            </a:r>
            <a:r>
              <a:rPr sz="1800" b="0" spc="-10" dirty="0">
                <a:latin typeface="Carlito"/>
                <a:cs typeface="Carlito"/>
              </a:rPr>
              <a:t>pelayanan </a:t>
            </a:r>
            <a:r>
              <a:rPr sz="1800" b="0" spc="-20" dirty="0">
                <a:latin typeface="Carlito"/>
                <a:cs typeface="Carlito"/>
              </a:rPr>
              <a:t>kesehatan </a:t>
            </a:r>
            <a:r>
              <a:rPr sz="1800" b="0" spc="-10" dirty="0">
                <a:latin typeface="Carlito"/>
                <a:cs typeface="Carlito"/>
              </a:rPr>
              <a:t>seperti </a:t>
            </a:r>
            <a:r>
              <a:rPr sz="1800" b="0" spc="-25" dirty="0">
                <a:latin typeface="Carlito"/>
                <a:cs typeface="Carlito"/>
              </a:rPr>
              <a:t>Yayasan </a:t>
            </a:r>
            <a:r>
              <a:rPr sz="1800" b="0" spc="-20" dirty="0">
                <a:latin typeface="Carlito"/>
                <a:cs typeface="Carlito"/>
              </a:rPr>
              <a:t>kesehatan </a:t>
            </a:r>
            <a:r>
              <a:rPr sz="1800" b="0" spc="-10" dirty="0">
                <a:latin typeface="Carlito"/>
                <a:cs typeface="Carlito"/>
              </a:rPr>
              <a:t>di </a:t>
            </a:r>
            <a:r>
              <a:rPr sz="1800" b="0" spc="-5" dirty="0">
                <a:latin typeface="Carlito"/>
                <a:cs typeface="Carlito"/>
              </a:rPr>
              <a:t>perusahaan </a:t>
            </a:r>
            <a:r>
              <a:rPr sz="1800" b="0" spc="-15" dirty="0">
                <a:latin typeface="Carlito"/>
                <a:cs typeface="Carlito"/>
              </a:rPr>
              <a:t>atau </a:t>
            </a:r>
            <a:r>
              <a:rPr sz="1800" b="0" dirty="0">
                <a:latin typeface="Carlito"/>
                <a:cs typeface="Carlito"/>
              </a:rPr>
              <a:t>BUMN </a:t>
            </a:r>
            <a:r>
              <a:rPr sz="1800" b="0" spc="-15" dirty="0">
                <a:latin typeface="Carlito"/>
                <a:cs typeface="Carlito"/>
              </a:rPr>
              <a:t>menyatakan  </a:t>
            </a:r>
            <a:r>
              <a:rPr sz="1800" b="0" spc="-10" dirty="0">
                <a:latin typeface="Carlito"/>
                <a:cs typeface="Carlito"/>
              </a:rPr>
              <a:t>belum </a:t>
            </a:r>
            <a:r>
              <a:rPr sz="1800" b="0" spc="-5" dirty="0">
                <a:latin typeface="Carlito"/>
                <a:cs typeface="Carlito"/>
              </a:rPr>
              <a:t>masuk </a:t>
            </a:r>
            <a:r>
              <a:rPr sz="1800" b="0" spc="-20" dirty="0">
                <a:latin typeface="Carlito"/>
                <a:cs typeface="Carlito"/>
              </a:rPr>
              <a:t>kategori </a:t>
            </a:r>
            <a:r>
              <a:rPr sz="1800" b="0" spc="-5" dirty="0">
                <a:latin typeface="Carlito"/>
                <a:cs typeface="Carlito"/>
              </a:rPr>
              <a:t>baik </a:t>
            </a:r>
            <a:r>
              <a:rPr sz="1800" b="0" spc="-10" dirty="0">
                <a:latin typeface="Carlito"/>
                <a:cs typeface="Carlito"/>
              </a:rPr>
              <a:t>sebagai </a:t>
            </a:r>
            <a:r>
              <a:rPr sz="1800" b="0" spc="-5" dirty="0">
                <a:latin typeface="Carlito"/>
                <a:cs typeface="Carlito"/>
              </a:rPr>
              <a:t>pemberi </a:t>
            </a:r>
            <a:r>
              <a:rPr sz="1800" b="0" spc="-15" dirty="0">
                <a:latin typeface="Carlito"/>
                <a:cs typeface="Carlito"/>
              </a:rPr>
              <a:t>kerja atau </a:t>
            </a:r>
            <a:r>
              <a:rPr sz="1800" b="0" spc="-45" dirty="0">
                <a:latin typeface="Carlito"/>
                <a:cs typeface="Carlito"/>
              </a:rPr>
              <a:t>AKT. </a:t>
            </a:r>
            <a:r>
              <a:rPr sz="1800" b="0" spc="-10" dirty="0">
                <a:latin typeface="Carlito"/>
                <a:cs typeface="Carlito"/>
              </a:rPr>
              <a:t>Sehingga perlu menambahkan  </a:t>
            </a:r>
            <a:r>
              <a:rPr sz="1800" b="0" spc="-15" dirty="0">
                <a:latin typeface="Carlito"/>
                <a:cs typeface="Carlito"/>
              </a:rPr>
              <a:t>penyelenggara </a:t>
            </a:r>
            <a:r>
              <a:rPr sz="1800" b="0" spc="-5" dirty="0">
                <a:latin typeface="Carlito"/>
                <a:cs typeface="Carlito"/>
              </a:rPr>
              <a:t>lain </a:t>
            </a:r>
            <a:r>
              <a:rPr sz="1800" b="0" spc="-10" dirty="0">
                <a:latin typeface="Carlito"/>
                <a:cs typeface="Carlito"/>
              </a:rPr>
              <a:t>seperti </a:t>
            </a:r>
            <a:r>
              <a:rPr sz="1800" b="0" spc="-25" dirty="0">
                <a:latin typeface="Carlito"/>
                <a:cs typeface="Carlito"/>
              </a:rPr>
              <a:t>Yayasan </a:t>
            </a:r>
            <a:r>
              <a:rPr sz="1800" b="0" spc="-15" dirty="0">
                <a:latin typeface="Carlito"/>
                <a:cs typeface="Carlito"/>
              </a:rPr>
              <a:t>kesehatan </a:t>
            </a:r>
            <a:r>
              <a:rPr sz="1800" b="0" spc="-5" dirty="0">
                <a:latin typeface="Carlito"/>
                <a:cs typeface="Carlito"/>
              </a:rPr>
              <a:t>dan</a:t>
            </a:r>
            <a:r>
              <a:rPr sz="1800" b="0" spc="175" dirty="0">
                <a:latin typeface="Carlito"/>
                <a:cs typeface="Carlito"/>
              </a:rPr>
              <a:t> </a:t>
            </a:r>
            <a:r>
              <a:rPr sz="1800" b="0" spc="-15" dirty="0">
                <a:latin typeface="Carlito"/>
                <a:cs typeface="Carlito"/>
              </a:rPr>
              <a:t>sebagainya</a:t>
            </a:r>
            <a:endParaRPr sz="1800">
              <a:latin typeface="Carlito"/>
              <a:cs typeface="Carlito"/>
            </a:endParaRPr>
          </a:p>
        </p:txBody>
      </p:sp>
      <p:sp>
        <p:nvSpPr>
          <p:cNvPr id="21" name="TextBox 20"/>
          <p:cNvSpPr txBox="1"/>
          <p:nvPr/>
        </p:nvSpPr>
        <p:spPr>
          <a:xfrm>
            <a:off x="1250696" y="533400"/>
            <a:ext cx="10026904" cy="769441"/>
          </a:xfrm>
          <a:prstGeom prst="rect">
            <a:avLst/>
          </a:prstGeom>
          <a:noFill/>
        </p:spPr>
        <p:txBody>
          <a:bodyPr wrap="square" rtlCol="0">
            <a:spAutoFit/>
          </a:bodyPr>
          <a:lstStyle/>
          <a:p>
            <a:r>
              <a:rPr lang="en-US" sz="4400" b="1" dirty="0"/>
              <a:t>EVALUASI PELAKSANAAN COB (2016-2020)</a:t>
            </a:r>
          </a:p>
        </p:txBody>
      </p:sp>
      <p:sp>
        <p:nvSpPr>
          <p:cNvPr id="22" name="Slide Number Placeholder 21"/>
          <p:cNvSpPr>
            <a:spLocks noGrp="1"/>
          </p:cNvSpPr>
          <p:nvPr>
            <p:ph type="sldNum" sz="quarter" idx="7"/>
          </p:nvPr>
        </p:nvSpPr>
        <p:spPr/>
        <p:txBody>
          <a:bodyPr/>
          <a:lstStyle/>
          <a:p>
            <a:pPr marL="38100">
              <a:lnSpc>
                <a:spcPts val="2005"/>
              </a:lnSpc>
            </a:pPr>
            <a:fld id="{81D60167-4931-47E6-BA6A-407CBD079E47}" type="slidenum">
              <a:rPr lang="en-ID" smtClean="0"/>
              <a:pPr marL="38100">
                <a:lnSpc>
                  <a:spcPts val="2005"/>
                </a:lnSpc>
              </a:pPr>
              <a:t>29</a:t>
            </a:fld>
            <a:endParaRPr lang="en-ID" dirty="0"/>
          </a:p>
        </p:txBody>
      </p:sp>
    </p:spTree>
    <p:extLst>
      <p:ext uri="{BB962C8B-B14F-4D97-AF65-F5344CB8AC3E}">
        <p14:creationId xmlns:p14="http://schemas.microsoft.com/office/powerpoint/2010/main" val="41474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19200" y="381000"/>
            <a:ext cx="10668000" cy="1030667"/>
          </a:xfrm>
          <a:prstGeom prst="rect">
            <a:avLst/>
          </a:prstGeom>
        </p:spPr>
        <p:txBody>
          <a:bodyPr vert="horz" wrap="square" lIns="0" tIns="74930" rIns="0" bIns="0" rtlCol="0">
            <a:spAutoFit/>
          </a:bodyPr>
          <a:lstStyle/>
          <a:p>
            <a:pPr marL="12700" marR="5080">
              <a:lnSpc>
                <a:spcPts val="3890"/>
              </a:lnSpc>
              <a:spcBef>
                <a:spcPts val="590"/>
              </a:spcBef>
              <a:tabLst>
                <a:tab pos="8063865" algn="l"/>
              </a:tabLst>
            </a:pPr>
            <a:r>
              <a:rPr sz="3000" b="1" spc="-20" dirty="0" err="1">
                <a:solidFill>
                  <a:srgbClr val="001F5F"/>
                </a:solidFill>
                <a:latin typeface="Verdana" panose="020B0604030504040204" pitchFamily="34" charset="0"/>
                <a:ea typeface="Verdana" panose="020B0604030504040204" pitchFamily="34" charset="0"/>
                <a:cs typeface="Caladea"/>
              </a:rPr>
              <a:t>Arah</a:t>
            </a:r>
            <a:r>
              <a:rPr sz="3000" b="1" spc="-20" dirty="0">
                <a:solidFill>
                  <a:srgbClr val="001F5F"/>
                </a:solidFill>
                <a:latin typeface="Verdana" panose="020B0604030504040204" pitchFamily="34" charset="0"/>
                <a:ea typeface="Verdana" panose="020B0604030504040204" pitchFamily="34" charset="0"/>
                <a:cs typeface="Caladea"/>
              </a:rPr>
              <a:t> </a:t>
            </a:r>
            <a:r>
              <a:rPr sz="3000" b="1" spc="-15" dirty="0" err="1">
                <a:solidFill>
                  <a:srgbClr val="001F5F"/>
                </a:solidFill>
                <a:latin typeface="Verdana" panose="020B0604030504040204" pitchFamily="34" charset="0"/>
                <a:ea typeface="Verdana" panose="020B0604030504040204" pitchFamily="34" charset="0"/>
                <a:cs typeface="Caladea"/>
              </a:rPr>
              <a:t>Kebijakan</a:t>
            </a:r>
            <a:r>
              <a:rPr sz="3000" b="1" spc="-15" dirty="0">
                <a:solidFill>
                  <a:srgbClr val="001F5F"/>
                </a:solidFill>
                <a:latin typeface="Verdana" panose="020B0604030504040204" pitchFamily="34" charset="0"/>
                <a:ea typeface="Verdana" panose="020B0604030504040204" pitchFamily="34" charset="0"/>
                <a:cs typeface="Caladea"/>
              </a:rPr>
              <a:t> </a:t>
            </a:r>
            <a:r>
              <a:rPr sz="3000" b="1" dirty="0" err="1">
                <a:solidFill>
                  <a:srgbClr val="001F5F"/>
                </a:solidFill>
                <a:latin typeface="Verdana" panose="020B0604030504040204" pitchFamily="34" charset="0"/>
                <a:ea typeface="Verdana" panose="020B0604030504040204" pitchFamily="34" charset="0"/>
                <a:cs typeface="Caladea"/>
              </a:rPr>
              <a:t>Umum</a:t>
            </a:r>
            <a:r>
              <a:rPr sz="3000" b="1" spc="50" dirty="0">
                <a:solidFill>
                  <a:srgbClr val="001F5F"/>
                </a:solidFill>
                <a:latin typeface="Verdana" panose="020B0604030504040204" pitchFamily="34" charset="0"/>
                <a:ea typeface="Verdana" panose="020B0604030504040204" pitchFamily="34" charset="0"/>
                <a:cs typeface="Caladea"/>
              </a:rPr>
              <a:t> </a:t>
            </a:r>
            <a:r>
              <a:rPr sz="3000" b="1" spc="-5" dirty="0">
                <a:solidFill>
                  <a:srgbClr val="001F5F"/>
                </a:solidFill>
                <a:latin typeface="Verdana" panose="020B0604030504040204" pitchFamily="34" charset="0"/>
                <a:ea typeface="Verdana" panose="020B0604030504040204" pitchFamily="34" charset="0"/>
                <a:cs typeface="Caladea"/>
              </a:rPr>
              <a:t>JKN</a:t>
            </a:r>
            <a:r>
              <a:rPr sz="3000" b="1" spc="10" dirty="0">
                <a:solidFill>
                  <a:srgbClr val="001F5F"/>
                </a:solidFill>
                <a:latin typeface="Verdana" panose="020B0604030504040204" pitchFamily="34" charset="0"/>
                <a:ea typeface="Verdana" panose="020B0604030504040204" pitchFamily="34" charset="0"/>
                <a:cs typeface="Caladea"/>
              </a:rPr>
              <a:t> </a:t>
            </a:r>
            <a:r>
              <a:rPr sz="3000" b="1" dirty="0" err="1">
                <a:solidFill>
                  <a:srgbClr val="001F5F"/>
                </a:solidFill>
                <a:latin typeface="Verdana" panose="020B0604030504040204" pitchFamily="34" charset="0"/>
                <a:ea typeface="Verdana" panose="020B0604030504040204" pitchFamily="34" charset="0"/>
                <a:cs typeface="Caladea"/>
              </a:rPr>
              <a:t>Bertujuan</a:t>
            </a:r>
            <a:r>
              <a:rPr lang="en-ID" sz="3000" b="1" dirty="0">
                <a:solidFill>
                  <a:srgbClr val="001F5F"/>
                </a:solidFill>
                <a:latin typeface="Verdana" panose="020B0604030504040204" pitchFamily="34" charset="0"/>
                <a:ea typeface="Verdana" panose="020B0604030504040204" pitchFamily="34" charset="0"/>
                <a:cs typeface="Caladea"/>
              </a:rPr>
              <a:t> </a:t>
            </a:r>
            <a:r>
              <a:rPr sz="3000" b="1" dirty="0">
                <a:solidFill>
                  <a:srgbClr val="001F5F"/>
                </a:solidFill>
                <a:latin typeface="Wingdings"/>
                <a:cs typeface="Wingdings"/>
              </a:rPr>
              <a:t></a:t>
            </a:r>
            <a:r>
              <a:rPr sz="3000" b="1" spc="-185" dirty="0">
                <a:solidFill>
                  <a:srgbClr val="001F5F"/>
                </a:solidFill>
                <a:latin typeface="Times New Roman"/>
                <a:cs typeface="Times New Roman"/>
              </a:rPr>
              <a:t> </a:t>
            </a:r>
            <a:r>
              <a:rPr sz="3000" b="1" spc="-25" dirty="0">
                <a:solidFill>
                  <a:srgbClr val="FF0000"/>
                </a:solidFill>
                <a:latin typeface="Verdana" panose="020B0604030504040204" pitchFamily="34" charset="0"/>
                <a:ea typeface="Verdana" panose="020B0604030504040204" pitchFamily="34" charset="0"/>
                <a:cs typeface="Caladea"/>
              </a:rPr>
              <a:t>Program  </a:t>
            </a:r>
            <a:r>
              <a:rPr sz="3000" b="1" spc="-10" dirty="0">
                <a:solidFill>
                  <a:srgbClr val="FF0000"/>
                </a:solidFill>
                <a:latin typeface="Verdana" panose="020B0604030504040204" pitchFamily="34" charset="0"/>
                <a:ea typeface="Verdana" panose="020B0604030504040204" pitchFamily="34" charset="0"/>
                <a:cs typeface="Caladea"/>
              </a:rPr>
              <a:t>Berkesinambungan, </a:t>
            </a:r>
            <a:r>
              <a:rPr sz="3000" b="1" spc="-15" dirty="0">
                <a:solidFill>
                  <a:srgbClr val="FF0000"/>
                </a:solidFill>
                <a:latin typeface="Verdana" panose="020B0604030504040204" pitchFamily="34" charset="0"/>
                <a:ea typeface="Verdana" panose="020B0604030504040204" pitchFamily="34" charset="0"/>
                <a:cs typeface="Caladea"/>
              </a:rPr>
              <a:t>Berkualitas </a:t>
            </a:r>
            <a:r>
              <a:rPr sz="3000" b="1" spc="-5" dirty="0">
                <a:solidFill>
                  <a:srgbClr val="FF0000"/>
                </a:solidFill>
                <a:latin typeface="Verdana" panose="020B0604030504040204" pitchFamily="34" charset="0"/>
                <a:ea typeface="Verdana" panose="020B0604030504040204" pitchFamily="34" charset="0"/>
                <a:cs typeface="Caladea"/>
              </a:rPr>
              <a:t>dan</a:t>
            </a:r>
            <a:r>
              <a:rPr sz="3000" b="1" spc="-35" dirty="0">
                <a:solidFill>
                  <a:srgbClr val="FF0000"/>
                </a:solidFill>
                <a:latin typeface="Verdana" panose="020B0604030504040204" pitchFamily="34" charset="0"/>
                <a:ea typeface="Verdana" panose="020B0604030504040204" pitchFamily="34" charset="0"/>
                <a:cs typeface="Caladea"/>
              </a:rPr>
              <a:t> </a:t>
            </a:r>
            <a:r>
              <a:rPr sz="3000" b="1" spc="-10" dirty="0">
                <a:solidFill>
                  <a:srgbClr val="FF0000"/>
                </a:solidFill>
                <a:latin typeface="Verdana" panose="020B0604030504040204" pitchFamily="34" charset="0"/>
                <a:ea typeface="Verdana" panose="020B0604030504040204" pitchFamily="34" charset="0"/>
                <a:cs typeface="Caladea"/>
              </a:rPr>
              <a:t>Berkeadilan</a:t>
            </a:r>
            <a:endParaRPr sz="3000" dirty="0">
              <a:latin typeface="Verdana" panose="020B0604030504040204" pitchFamily="34" charset="0"/>
              <a:ea typeface="Verdana" panose="020B0604030504040204" pitchFamily="34" charset="0"/>
              <a:cs typeface="Caladea"/>
            </a:endParaRPr>
          </a:p>
        </p:txBody>
      </p:sp>
      <p:grpSp>
        <p:nvGrpSpPr>
          <p:cNvPr id="30" name="object 4">
            <a:extLst>
              <a:ext uri="{FF2B5EF4-FFF2-40B4-BE49-F238E27FC236}">
                <a16:creationId xmlns:a16="http://schemas.microsoft.com/office/drawing/2014/main" id="{0BF15D6C-2461-41A1-905B-F73F226703BC}"/>
              </a:ext>
            </a:extLst>
          </p:cNvPr>
          <p:cNvGrpSpPr/>
          <p:nvPr/>
        </p:nvGrpSpPr>
        <p:grpSpPr>
          <a:xfrm>
            <a:off x="624840" y="2535261"/>
            <a:ext cx="3535680" cy="2627503"/>
            <a:chOff x="624840" y="2913888"/>
            <a:chExt cx="3535680" cy="2627503"/>
          </a:xfrm>
        </p:grpSpPr>
        <p:sp>
          <p:nvSpPr>
            <p:cNvPr id="31" name="object 5">
              <a:extLst>
                <a:ext uri="{FF2B5EF4-FFF2-40B4-BE49-F238E27FC236}">
                  <a16:creationId xmlns:a16="http://schemas.microsoft.com/office/drawing/2014/main" id="{495CEBB4-5C58-4BB5-8368-72D3D1AAA527}"/>
                </a:ext>
              </a:extLst>
            </p:cNvPr>
            <p:cNvSpPr/>
            <p:nvPr/>
          </p:nvSpPr>
          <p:spPr>
            <a:xfrm>
              <a:off x="624840" y="2913888"/>
              <a:ext cx="3502660" cy="94615"/>
            </a:xfrm>
            <a:custGeom>
              <a:avLst/>
              <a:gdLst/>
              <a:ahLst/>
              <a:cxnLst/>
              <a:rect l="l" t="t" r="r" b="b"/>
              <a:pathLst>
                <a:path w="3502660" h="94614">
                  <a:moveTo>
                    <a:pt x="3502152" y="0"/>
                  </a:moveTo>
                  <a:lnTo>
                    <a:pt x="0" y="0"/>
                  </a:lnTo>
                  <a:lnTo>
                    <a:pt x="0" y="94487"/>
                  </a:lnTo>
                  <a:lnTo>
                    <a:pt x="3502152" y="94487"/>
                  </a:lnTo>
                  <a:lnTo>
                    <a:pt x="3502152" y="0"/>
                  </a:lnTo>
                  <a:close/>
                </a:path>
              </a:pathLst>
            </a:custGeom>
            <a:solidFill>
              <a:schemeClr val="tx2">
                <a:lumMod val="50000"/>
              </a:schemeClr>
            </a:solidFill>
            <a:ln>
              <a:noFill/>
            </a:ln>
          </p:spPr>
          <p:txBody>
            <a:bodyPr wrap="square" lIns="0" tIns="0" rIns="0" bIns="0" rtlCol="0"/>
            <a:lstStyle/>
            <a:p>
              <a:endParaRPr/>
            </a:p>
          </p:txBody>
        </p:sp>
        <p:sp>
          <p:nvSpPr>
            <p:cNvPr id="32" name="object 6">
              <a:extLst>
                <a:ext uri="{FF2B5EF4-FFF2-40B4-BE49-F238E27FC236}">
                  <a16:creationId xmlns:a16="http://schemas.microsoft.com/office/drawing/2014/main" id="{CDE9B511-C227-4157-A899-7A665470DFC1}"/>
                </a:ext>
              </a:extLst>
            </p:cNvPr>
            <p:cNvSpPr/>
            <p:nvPr/>
          </p:nvSpPr>
          <p:spPr>
            <a:xfrm>
              <a:off x="670560" y="3160777"/>
              <a:ext cx="3489960" cy="1695236"/>
            </a:xfrm>
            <a:custGeom>
              <a:avLst/>
              <a:gdLst/>
              <a:ahLst/>
              <a:cxnLst/>
              <a:rect l="l" t="t" r="r" b="b"/>
              <a:pathLst>
                <a:path w="3489960" h="2380615">
                  <a:moveTo>
                    <a:pt x="3489960" y="0"/>
                  </a:moveTo>
                  <a:lnTo>
                    <a:pt x="0" y="0"/>
                  </a:lnTo>
                  <a:lnTo>
                    <a:pt x="0" y="2380488"/>
                  </a:lnTo>
                  <a:lnTo>
                    <a:pt x="3489960" y="2380488"/>
                  </a:lnTo>
                  <a:lnTo>
                    <a:pt x="3489960" y="0"/>
                  </a:lnTo>
                  <a:close/>
                </a:path>
              </a:pathLst>
            </a:custGeom>
            <a:solidFill>
              <a:srgbClr val="BCD6ED"/>
            </a:solidFill>
            <a:ln>
              <a:noFill/>
            </a:ln>
          </p:spPr>
          <p:txBody>
            <a:bodyPr wrap="square" lIns="0" tIns="0" rIns="0" bIns="0" rtlCol="0"/>
            <a:lstStyle/>
            <a:p>
              <a:endParaRPr dirty="0"/>
            </a:p>
          </p:txBody>
        </p:sp>
        <p:sp>
          <p:nvSpPr>
            <p:cNvPr id="33" name="object 7">
              <a:extLst>
                <a:ext uri="{FF2B5EF4-FFF2-40B4-BE49-F238E27FC236}">
                  <a16:creationId xmlns:a16="http://schemas.microsoft.com/office/drawing/2014/main" id="{B96AD687-9FBB-4A70-919E-F4D557C5264F}"/>
                </a:ext>
              </a:extLst>
            </p:cNvPr>
            <p:cNvSpPr/>
            <p:nvPr/>
          </p:nvSpPr>
          <p:spPr>
            <a:xfrm>
              <a:off x="670560" y="3160776"/>
              <a:ext cx="3489960" cy="2380615"/>
            </a:xfrm>
            <a:custGeom>
              <a:avLst/>
              <a:gdLst/>
              <a:ahLst/>
              <a:cxnLst/>
              <a:rect l="l" t="t" r="r" b="b"/>
              <a:pathLst>
                <a:path w="3489960" h="2380615">
                  <a:moveTo>
                    <a:pt x="0" y="2380488"/>
                  </a:moveTo>
                  <a:lnTo>
                    <a:pt x="3489960" y="2380488"/>
                  </a:lnTo>
                  <a:lnTo>
                    <a:pt x="3489960" y="0"/>
                  </a:lnTo>
                  <a:lnTo>
                    <a:pt x="0" y="0"/>
                  </a:lnTo>
                  <a:lnTo>
                    <a:pt x="0" y="2380488"/>
                  </a:lnTo>
                  <a:close/>
                </a:path>
              </a:pathLst>
            </a:custGeom>
            <a:ln w="12192">
              <a:noFill/>
            </a:ln>
          </p:spPr>
          <p:txBody>
            <a:bodyPr wrap="square" lIns="0" tIns="0" rIns="0" bIns="0" rtlCol="0"/>
            <a:lstStyle/>
            <a:p>
              <a:endParaRPr/>
            </a:p>
          </p:txBody>
        </p:sp>
      </p:grpSp>
      <p:grpSp>
        <p:nvGrpSpPr>
          <p:cNvPr id="34" name="object 10">
            <a:extLst>
              <a:ext uri="{FF2B5EF4-FFF2-40B4-BE49-F238E27FC236}">
                <a16:creationId xmlns:a16="http://schemas.microsoft.com/office/drawing/2014/main" id="{FEBDF230-1142-4530-8079-C43DC105C3F0}"/>
              </a:ext>
            </a:extLst>
          </p:cNvPr>
          <p:cNvGrpSpPr/>
          <p:nvPr/>
        </p:nvGrpSpPr>
        <p:grpSpPr>
          <a:xfrm>
            <a:off x="4285488" y="2535261"/>
            <a:ext cx="3551174" cy="2678794"/>
            <a:chOff x="4285488" y="2913888"/>
            <a:chExt cx="3551174" cy="3442342"/>
          </a:xfrm>
        </p:grpSpPr>
        <p:sp>
          <p:nvSpPr>
            <p:cNvPr id="35" name="object 11">
              <a:extLst>
                <a:ext uri="{FF2B5EF4-FFF2-40B4-BE49-F238E27FC236}">
                  <a16:creationId xmlns:a16="http://schemas.microsoft.com/office/drawing/2014/main" id="{FBDCB52B-E31E-4672-BA6D-5852FA1C25C7}"/>
                </a:ext>
              </a:extLst>
            </p:cNvPr>
            <p:cNvSpPr/>
            <p:nvPr/>
          </p:nvSpPr>
          <p:spPr>
            <a:xfrm>
              <a:off x="4285488" y="2913888"/>
              <a:ext cx="3505200" cy="94615"/>
            </a:xfrm>
            <a:custGeom>
              <a:avLst/>
              <a:gdLst/>
              <a:ahLst/>
              <a:cxnLst/>
              <a:rect l="l" t="t" r="r" b="b"/>
              <a:pathLst>
                <a:path w="3505200" h="94614">
                  <a:moveTo>
                    <a:pt x="3505200" y="0"/>
                  </a:moveTo>
                  <a:lnTo>
                    <a:pt x="0" y="0"/>
                  </a:lnTo>
                  <a:lnTo>
                    <a:pt x="0" y="94487"/>
                  </a:lnTo>
                  <a:lnTo>
                    <a:pt x="3505200" y="94487"/>
                  </a:lnTo>
                  <a:lnTo>
                    <a:pt x="3505200" y="0"/>
                  </a:lnTo>
                  <a:close/>
                </a:path>
              </a:pathLst>
            </a:custGeom>
            <a:solidFill>
              <a:srgbClr val="EC7C30"/>
            </a:solidFill>
          </p:spPr>
          <p:txBody>
            <a:bodyPr wrap="square" lIns="0" tIns="0" rIns="0" bIns="0" rtlCol="0"/>
            <a:lstStyle/>
            <a:p>
              <a:endParaRPr/>
            </a:p>
          </p:txBody>
        </p:sp>
        <p:sp>
          <p:nvSpPr>
            <p:cNvPr id="36" name="object 12">
              <a:extLst>
                <a:ext uri="{FF2B5EF4-FFF2-40B4-BE49-F238E27FC236}">
                  <a16:creationId xmlns:a16="http://schemas.microsoft.com/office/drawing/2014/main" id="{AFFE6D54-31FA-40D5-9A99-ACEB4261E03C}"/>
                </a:ext>
              </a:extLst>
            </p:cNvPr>
            <p:cNvSpPr/>
            <p:nvPr/>
          </p:nvSpPr>
          <p:spPr>
            <a:xfrm>
              <a:off x="4355592" y="3185160"/>
              <a:ext cx="3481070" cy="3171070"/>
            </a:xfrm>
            <a:custGeom>
              <a:avLst/>
              <a:gdLst/>
              <a:ahLst/>
              <a:cxnLst/>
              <a:rect l="l" t="t" r="r" b="b"/>
              <a:pathLst>
                <a:path w="3481070" h="3121660">
                  <a:moveTo>
                    <a:pt x="3480816" y="0"/>
                  </a:moveTo>
                  <a:lnTo>
                    <a:pt x="0" y="0"/>
                  </a:lnTo>
                  <a:lnTo>
                    <a:pt x="0" y="3121152"/>
                  </a:lnTo>
                  <a:lnTo>
                    <a:pt x="3480816" y="3121152"/>
                  </a:lnTo>
                  <a:lnTo>
                    <a:pt x="3480816" y="0"/>
                  </a:lnTo>
                  <a:close/>
                </a:path>
              </a:pathLst>
            </a:custGeom>
            <a:solidFill>
              <a:srgbClr val="F8CAAC"/>
            </a:solidFill>
          </p:spPr>
          <p:txBody>
            <a:bodyPr wrap="square" lIns="0" tIns="0" rIns="0" bIns="0" rtlCol="0"/>
            <a:lstStyle/>
            <a:p>
              <a:endParaRPr/>
            </a:p>
          </p:txBody>
        </p:sp>
      </p:grpSp>
      <p:grpSp>
        <p:nvGrpSpPr>
          <p:cNvPr id="37" name="object 15">
            <a:extLst>
              <a:ext uri="{FF2B5EF4-FFF2-40B4-BE49-F238E27FC236}">
                <a16:creationId xmlns:a16="http://schemas.microsoft.com/office/drawing/2014/main" id="{5DE30D0A-34A5-4824-8F1A-DF13728AA235}"/>
              </a:ext>
            </a:extLst>
          </p:cNvPr>
          <p:cNvGrpSpPr/>
          <p:nvPr/>
        </p:nvGrpSpPr>
        <p:grpSpPr>
          <a:xfrm>
            <a:off x="7949183" y="2535261"/>
            <a:ext cx="3572510" cy="3636939"/>
            <a:chOff x="7949183" y="2913888"/>
            <a:chExt cx="3572510" cy="3855720"/>
          </a:xfrm>
        </p:grpSpPr>
        <p:sp>
          <p:nvSpPr>
            <p:cNvPr id="38" name="object 16">
              <a:extLst>
                <a:ext uri="{FF2B5EF4-FFF2-40B4-BE49-F238E27FC236}">
                  <a16:creationId xmlns:a16="http://schemas.microsoft.com/office/drawing/2014/main" id="{6D15AC0C-87F8-48B8-9E1D-56B874800507}"/>
                </a:ext>
              </a:extLst>
            </p:cNvPr>
            <p:cNvSpPr/>
            <p:nvPr/>
          </p:nvSpPr>
          <p:spPr>
            <a:xfrm>
              <a:off x="7949183" y="2913888"/>
              <a:ext cx="3505200" cy="94615"/>
            </a:xfrm>
            <a:custGeom>
              <a:avLst/>
              <a:gdLst/>
              <a:ahLst/>
              <a:cxnLst/>
              <a:rect l="l" t="t" r="r" b="b"/>
              <a:pathLst>
                <a:path w="3505200" h="94614">
                  <a:moveTo>
                    <a:pt x="3505200" y="0"/>
                  </a:moveTo>
                  <a:lnTo>
                    <a:pt x="0" y="0"/>
                  </a:lnTo>
                  <a:lnTo>
                    <a:pt x="0" y="94487"/>
                  </a:lnTo>
                  <a:lnTo>
                    <a:pt x="3505200" y="94487"/>
                  </a:lnTo>
                  <a:lnTo>
                    <a:pt x="3505200" y="0"/>
                  </a:lnTo>
                  <a:close/>
                </a:path>
              </a:pathLst>
            </a:custGeom>
            <a:solidFill>
              <a:schemeClr val="accent3">
                <a:lumMod val="50000"/>
              </a:schemeClr>
            </a:solidFill>
          </p:spPr>
          <p:txBody>
            <a:bodyPr wrap="square" lIns="0" tIns="0" rIns="0" bIns="0" rtlCol="0"/>
            <a:lstStyle/>
            <a:p>
              <a:endParaRPr/>
            </a:p>
          </p:txBody>
        </p:sp>
        <p:sp>
          <p:nvSpPr>
            <p:cNvPr id="39" name="object 17">
              <a:extLst>
                <a:ext uri="{FF2B5EF4-FFF2-40B4-BE49-F238E27FC236}">
                  <a16:creationId xmlns:a16="http://schemas.microsoft.com/office/drawing/2014/main" id="{6536E23B-E881-492D-827A-C172F70DD296}"/>
                </a:ext>
              </a:extLst>
            </p:cNvPr>
            <p:cNvSpPr/>
            <p:nvPr/>
          </p:nvSpPr>
          <p:spPr>
            <a:xfrm>
              <a:off x="8031479" y="3157726"/>
              <a:ext cx="3489960" cy="3611879"/>
            </a:xfrm>
            <a:custGeom>
              <a:avLst/>
              <a:gdLst/>
              <a:ahLst/>
              <a:cxnLst/>
              <a:rect l="l" t="t" r="r" b="b"/>
              <a:pathLst>
                <a:path w="3489959" h="3611879">
                  <a:moveTo>
                    <a:pt x="3489960" y="0"/>
                  </a:moveTo>
                  <a:lnTo>
                    <a:pt x="0" y="0"/>
                  </a:lnTo>
                  <a:lnTo>
                    <a:pt x="0" y="3611879"/>
                  </a:lnTo>
                  <a:lnTo>
                    <a:pt x="3489960" y="3611879"/>
                  </a:lnTo>
                  <a:lnTo>
                    <a:pt x="3489960" y="0"/>
                  </a:lnTo>
                  <a:close/>
                </a:path>
              </a:pathLst>
            </a:custGeom>
            <a:solidFill>
              <a:srgbClr val="E1EFD9"/>
            </a:solidFill>
          </p:spPr>
          <p:txBody>
            <a:bodyPr wrap="square" lIns="0" tIns="0" rIns="0" bIns="0" rtlCol="0"/>
            <a:lstStyle/>
            <a:p>
              <a:endParaRPr/>
            </a:p>
          </p:txBody>
        </p:sp>
      </p:grpSp>
      <p:sp>
        <p:nvSpPr>
          <p:cNvPr id="40" name="object 19">
            <a:extLst>
              <a:ext uri="{FF2B5EF4-FFF2-40B4-BE49-F238E27FC236}">
                <a16:creationId xmlns:a16="http://schemas.microsoft.com/office/drawing/2014/main" id="{4FD1BAE0-74F5-40EB-B433-7E5DF1EE581C}"/>
              </a:ext>
            </a:extLst>
          </p:cNvPr>
          <p:cNvSpPr txBox="1"/>
          <p:nvPr/>
        </p:nvSpPr>
        <p:spPr>
          <a:xfrm>
            <a:off x="658368" y="1694688"/>
            <a:ext cx="3469004" cy="700192"/>
          </a:xfrm>
          <a:prstGeom prst="rect">
            <a:avLst/>
          </a:prstGeom>
          <a:solidFill>
            <a:schemeClr val="tx2">
              <a:lumMod val="50000"/>
            </a:schemeClr>
          </a:solidFill>
        </p:spPr>
        <p:txBody>
          <a:bodyPr vert="horz" wrap="square" lIns="0" tIns="33020" rIns="0" bIns="0" rtlCol="0">
            <a:spAutoFit/>
          </a:bodyPr>
          <a:lstStyle/>
          <a:p>
            <a:pPr marL="300990" marR="153035" indent="-143510">
              <a:lnSpc>
                <a:spcPts val="2590"/>
              </a:lnSpc>
              <a:spcBef>
                <a:spcPts val="260"/>
              </a:spcBef>
            </a:pPr>
            <a:r>
              <a:rPr sz="2200" b="1" spc="-15" dirty="0">
                <a:solidFill>
                  <a:schemeClr val="bg1"/>
                </a:solidFill>
                <a:cs typeface="Carlito"/>
              </a:rPr>
              <a:t>Penguatan </a:t>
            </a:r>
            <a:r>
              <a:rPr sz="2200" b="1" spc="-10" dirty="0">
                <a:solidFill>
                  <a:schemeClr val="bg1"/>
                </a:solidFill>
                <a:cs typeface="Carlito"/>
              </a:rPr>
              <a:t>Implementasi  </a:t>
            </a:r>
            <a:r>
              <a:rPr sz="2200" b="1" dirty="0">
                <a:solidFill>
                  <a:schemeClr val="bg1"/>
                </a:solidFill>
                <a:cs typeface="Carlito"/>
              </a:rPr>
              <a:t>Prinsip </a:t>
            </a:r>
            <a:r>
              <a:rPr sz="2200" b="1" spc="-5" dirty="0">
                <a:solidFill>
                  <a:schemeClr val="bg1"/>
                </a:solidFill>
                <a:cs typeface="Carlito"/>
              </a:rPr>
              <a:t>Asuransi</a:t>
            </a:r>
            <a:r>
              <a:rPr sz="2200" b="1" spc="-105" dirty="0">
                <a:solidFill>
                  <a:schemeClr val="bg1"/>
                </a:solidFill>
                <a:cs typeface="Carlito"/>
              </a:rPr>
              <a:t> </a:t>
            </a:r>
            <a:r>
              <a:rPr lang="en-US" sz="2200" b="1" dirty="0">
                <a:solidFill>
                  <a:schemeClr val="bg1"/>
                </a:solidFill>
                <a:cs typeface="Carlito"/>
              </a:rPr>
              <a:t>So</a:t>
            </a:r>
            <a:r>
              <a:rPr sz="2200" b="1" dirty="0">
                <a:solidFill>
                  <a:schemeClr val="bg1"/>
                </a:solidFill>
                <a:cs typeface="Carlito"/>
              </a:rPr>
              <a:t>sial</a:t>
            </a:r>
            <a:endParaRPr sz="2200" dirty="0">
              <a:solidFill>
                <a:schemeClr val="bg1"/>
              </a:solidFill>
              <a:cs typeface="Carlito"/>
            </a:endParaRPr>
          </a:p>
        </p:txBody>
      </p:sp>
      <p:sp>
        <p:nvSpPr>
          <p:cNvPr id="41" name="object 20">
            <a:extLst>
              <a:ext uri="{FF2B5EF4-FFF2-40B4-BE49-F238E27FC236}">
                <a16:creationId xmlns:a16="http://schemas.microsoft.com/office/drawing/2014/main" id="{19D9B09D-6E2B-4091-B58A-DAB3A5E9B353}"/>
              </a:ext>
            </a:extLst>
          </p:cNvPr>
          <p:cNvSpPr txBox="1"/>
          <p:nvPr/>
        </p:nvSpPr>
        <p:spPr>
          <a:xfrm>
            <a:off x="4288535" y="1682495"/>
            <a:ext cx="3469004" cy="680443"/>
          </a:xfrm>
          <a:prstGeom prst="rect">
            <a:avLst/>
          </a:prstGeom>
          <a:solidFill>
            <a:schemeClr val="accent6">
              <a:lumMod val="75000"/>
            </a:schemeClr>
          </a:solidFill>
        </p:spPr>
        <p:txBody>
          <a:bodyPr vert="horz" wrap="square" lIns="0" tIns="0" rIns="0" bIns="0" rtlCol="0">
            <a:spAutoFit/>
          </a:bodyPr>
          <a:lstStyle/>
          <a:p>
            <a:pPr algn="ctr">
              <a:lnSpc>
                <a:spcPts val="2675"/>
              </a:lnSpc>
            </a:pPr>
            <a:r>
              <a:rPr sz="2200" b="1" dirty="0">
                <a:solidFill>
                  <a:schemeClr val="bg1"/>
                </a:solidFill>
                <a:cs typeface="Carlito"/>
              </a:rPr>
              <a:t>Mendorong</a:t>
            </a:r>
            <a:r>
              <a:rPr sz="2200" b="1" spc="-70" dirty="0">
                <a:solidFill>
                  <a:schemeClr val="bg1"/>
                </a:solidFill>
                <a:cs typeface="Carlito"/>
              </a:rPr>
              <a:t> </a:t>
            </a:r>
            <a:r>
              <a:rPr sz="2200" b="1" spc="-20" dirty="0">
                <a:solidFill>
                  <a:schemeClr val="bg1"/>
                </a:solidFill>
                <a:cs typeface="Carlito"/>
              </a:rPr>
              <a:t>Manfaat</a:t>
            </a:r>
            <a:endParaRPr sz="2200" dirty="0">
              <a:solidFill>
                <a:schemeClr val="bg1"/>
              </a:solidFill>
              <a:cs typeface="Carlito"/>
            </a:endParaRPr>
          </a:p>
          <a:p>
            <a:pPr algn="ctr">
              <a:lnSpc>
                <a:spcPts val="2735"/>
              </a:lnSpc>
            </a:pPr>
            <a:r>
              <a:rPr sz="2200" b="1" spc="-20" dirty="0">
                <a:solidFill>
                  <a:schemeClr val="bg1"/>
                </a:solidFill>
                <a:cs typeface="Carlito"/>
              </a:rPr>
              <a:t>yang</a:t>
            </a:r>
            <a:r>
              <a:rPr sz="2200" b="1" spc="20" dirty="0">
                <a:solidFill>
                  <a:schemeClr val="bg1"/>
                </a:solidFill>
                <a:cs typeface="Carlito"/>
              </a:rPr>
              <a:t> </a:t>
            </a:r>
            <a:r>
              <a:rPr sz="2200" b="1" spc="-5" dirty="0">
                <a:solidFill>
                  <a:schemeClr val="bg1"/>
                </a:solidFill>
                <a:cs typeface="Carlito"/>
              </a:rPr>
              <a:t>Rasional</a:t>
            </a:r>
            <a:endParaRPr sz="2200" dirty="0">
              <a:solidFill>
                <a:schemeClr val="bg1"/>
              </a:solidFill>
              <a:cs typeface="Carlito"/>
            </a:endParaRPr>
          </a:p>
        </p:txBody>
      </p:sp>
      <p:sp>
        <p:nvSpPr>
          <p:cNvPr id="42" name="object 21">
            <a:extLst>
              <a:ext uri="{FF2B5EF4-FFF2-40B4-BE49-F238E27FC236}">
                <a16:creationId xmlns:a16="http://schemas.microsoft.com/office/drawing/2014/main" id="{346B58CC-0DA8-41DA-80FD-2061214B7DA0}"/>
              </a:ext>
            </a:extLst>
          </p:cNvPr>
          <p:cNvSpPr txBox="1"/>
          <p:nvPr/>
        </p:nvSpPr>
        <p:spPr>
          <a:xfrm>
            <a:off x="7918704" y="1664207"/>
            <a:ext cx="3469004" cy="680443"/>
          </a:xfrm>
          <a:prstGeom prst="rect">
            <a:avLst/>
          </a:prstGeom>
          <a:solidFill>
            <a:schemeClr val="accent3">
              <a:lumMod val="50000"/>
            </a:schemeClr>
          </a:solidFill>
        </p:spPr>
        <p:txBody>
          <a:bodyPr vert="horz" wrap="square" lIns="0" tIns="0" rIns="0" bIns="0" rtlCol="0">
            <a:spAutoFit/>
          </a:bodyPr>
          <a:lstStyle/>
          <a:p>
            <a:pPr marL="336550">
              <a:lnSpc>
                <a:spcPts val="2680"/>
              </a:lnSpc>
            </a:pPr>
            <a:r>
              <a:rPr sz="2200" b="1" spc="-15" dirty="0">
                <a:solidFill>
                  <a:schemeClr val="bg1"/>
                </a:solidFill>
                <a:cs typeface="Carlito"/>
              </a:rPr>
              <a:t>Evaluasi </a:t>
            </a:r>
            <a:r>
              <a:rPr sz="2200" b="1" spc="-40" dirty="0">
                <a:solidFill>
                  <a:schemeClr val="bg1"/>
                </a:solidFill>
                <a:cs typeface="Carlito"/>
              </a:rPr>
              <a:t>Tarif</a:t>
            </a:r>
            <a:r>
              <a:rPr sz="2200" b="1" spc="-20" dirty="0">
                <a:solidFill>
                  <a:schemeClr val="bg1"/>
                </a:solidFill>
                <a:cs typeface="Carlito"/>
              </a:rPr>
              <a:t> </a:t>
            </a:r>
            <a:r>
              <a:rPr sz="2200" b="1" spc="-5" dirty="0">
                <a:solidFill>
                  <a:schemeClr val="bg1"/>
                </a:solidFill>
                <a:cs typeface="Carlito"/>
              </a:rPr>
              <a:t>Kapitasi,</a:t>
            </a:r>
            <a:endParaRPr sz="2200" dirty="0">
              <a:solidFill>
                <a:schemeClr val="bg1"/>
              </a:solidFill>
              <a:cs typeface="Carlito"/>
            </a:endParaRPr>
          </a:p>
          <a:p>
            <a:pPr marL="196850">
              <a:lnSpc>
                <a:spcPts val="2735"/>
              </a:lnSpc>
            </a:pPr>
            <a:r>
              <a:rPr sz="2200" b="1" dirty="0">
                <a:solidFill>
                  <a:schemeClr val="bg1"/>
                </a:solidFill>
                <a:cs typeface="Carlito"/>
              </a:rPr>
              <a:t>INA </a:t>
            </a:r>
            <a:r>
              <a:rPr sz="2200" b="1" spc="-5" dirty="0">
                <a:solidFill>
                  <a:schemeClr val="bg1"/>
                </a:solidFill>
                <a:cs typeface="Carlito"/>
              </a:rPr>
              <a:t>CBGs, dan </a:t>
            </a:r>
            <a:r>
              <a:rPr sz="2200" b="1" spc="-10" dirty="0">
                <a:solidFill>
                  <a:schemeClr val="bg1"/>
                </a:solidFill>
                <a:cs typeface="Carlito"/>
              </a:rPr>
              <a:t>Iuran</a:t>
            </a:r>
            <a:r>
              <a:rPr sz="2200" b="1" spc="-60" dirty="0">
                <a:solidFill>
                  <a:schemeClr val="bg1"/>
                </a:solidFill>
                <a:cs typeface="Carlito"/>
              </a:rPr>
              <a:t> </a:t>
            </a:r>
            <a:r>
              <a:rPr sz="2200" b="1" spc="-5" dirty="0">
                <a:solidFill>
                  <a:schemeClr val="bg1"/>
                </a:solidFill>
                <a:cs typeface="Carlito"/>
              </a:rPr>
              <a:t>JKN</a:t>
            </a:r>
            <a:endParaRPr sz="2200" dirty="0">
              <a:solidFill>
                <a:schemeClr val="bg1"/>
              </a:solidFill>
              <a:cs typeface="Carlito"/>
            </a:endParaRPr>
          </a:p>
        </p:txBody>
      </p:sp>
      <p:sp>
        <p:nvSpPr>
          <p:cNvPr id="43" name="object 8">
            <a:extLst>
              <a:ext uri="{FF2B5EF4-FFF2-40B4-BE49-F238E27FC236}">
                <a16:creationId xmlns:a16="http://schemas.microsoft.com/office/drawing/2014/main" id="{56E66BE2-26A7-4125-B1B0-92EBE7A33CB0}"/>
              </a:ext>
            </a:extLst>
          </p:cNvPr>
          <p:cNvSpPr txBox="1"/>
          <p:nvPr/>
        </p:nvSpPr>
        <p:spPr>
          <a:xfrm>
            <a:off x="783463" y="2806533"/>
            <a:ext cx="3343909" cy="1540165"/>
          </a:xfrm>
          <a:prstGeom prst="rect">
            <a:avLst/>
          </a:prstGeom>
        </p:spPr>
        <p:txBody>
          <a:bodyPr vert="horz" wrap="square" lIns="0" tIns="13970" rIns="0" bIns="0" rtlCol="0">
            <a:spAutoFit/>
          </a:bodyPr>
          <a:lstStyle/>
          <a:p>
            <a:pPr marL="380365" indent="-380365">
              <a:lnSpc>
                <a:spcPts val="1920"/>
              </a:lnSpc>
              <a:spcBef>
                <a:spcPts val="110"/>
              </a:spcBef>
              <a:buFont typeface="Arial"/>
              <a:buChar char="•"/>
              <a:tabLst>
                <a:tab pos="380365" algn="l"/>
                <a:tab pos="381000" algn="l"/>
              </a:tabLst>
            </a:pPr>
            <a:r>
              <a:rPr sz="1600" spc="-5" dirty="0">
                <a:cs typeface="Carlito"/>
              </a:rPr>
              <a:t>Kepesertaan </a:t>
            </a:r>
            <a:r>
              <a:rPr sz="1600" spc="-10" dirty="0" err="1">
                <a:cs typeface="Carlito"/>
              </a:rPr>
              <a:t>Wajib</a:t>
            </a:r>
            <a:r>
              <a:rPr sz="1600" spc="-100" dirty="0">
                <a:cs typeface="Carlito"/>
              </a:rPr>
              <a:t> </a:t>
            </a:r>
            <a:r>
              <a:rPr sz="1600" spc="-5" dirty="0" err="1">
                <a:cs typeface="Carlito"/>
              </a:rPr>
              <a:t>Semesta</a:t>
            </a:r>
            <a:endParaRPr lang="en-GB" sz="1600" dirty="0">
              <a:cs typeface="Carlito"/>
            </a:endParaRPr>
          </a:p>
          <a:p>
            <a:pPr marL="380365" indent="-380365">
              <a:lnSpc>
                <a:spcPts val="1920"/>
              </a:lnSpc>
              <a:spcBef>
                <a:spcPts val="110"/>
              </a:spcBef>
              <a:buFont typeface="Arial"/>
              <a:buChar char="•"/>
              <a:tabLst>
                <a:tab pos="380365" algn="l"/>
                <a:tab pos="381000" algn="l"/>
              </a:tabLst>
            </a:pPr>
            <a:r>
              <a:rPr sz="1600" spc="-5" dirty="0" err="1">
                <a:cs typeface="Carlito"/>
              </a:rPr>
              <a:t>Penegakan</a:t>
            </a:r>
            <a:r>
              <a:rPr sz="1600" spc="-5" dirty="0">
                <a:cs typeface="Carlito"/>
              </a:rPr>
              <a:t> </a:t>
            </a:r>
            <a:r>
              <a:rPr sz="1600" spc="-5" dirty="0" err="1">
                <a:cs typeface="Carlito"/>
              </a:rPr>
              <a:t>Kepatuhan</a:t>
            </a:r>
            <a:r>
              <a:rPr sz="1600" spc="-135" dirty="0">
                <a:cs typeface="Carlito"/>
              </a:rPr>
              <a:t> </a:t>
            </a:r>
            <a:r>
              <a:rPr sz="1600" spc="-5" dirty="0" err="1">
                <a:cs typeface="Carlito"/>
              </a:rPr>
              <a:t>Pesert</a:t>
            </a:r>
            <a:r>
              <a:rPr lang="en-ID" sz="1600" spc="-5" dirty="0">
                <a:cs typeface="Carlito"/>
              </a:rPr>
              <a:t>a</a:t>
            </a:r>
            <a:r>
              <a:rPr lang="en-ID" sz="1600" dirty="0">
                <a:cs typeface="Carlito"/>
              </a:rPr>
              <a:t> </a:t>
            </a:r>
            <a:r>
              <a:rPr lang="en-ID" sz="1600" spc="-10" dirty="0">
                <a:cs typeface="Carlito"/>
              </a:rPr>
              <a:t>(</a:t>
            </a:r>
            <a:r>
              <a:rPr lang="en-ID" sz="1600" spc="-10" dirty="0" err="1">
                <a:cs typeface="Carlito"/>
              </a:rPr>
              <a:t>kolektabilitas</a:t>
            </a:r>
            <a:r>
              <a:rPr lang="en-ID" sz="1600" spc="-10" dirty="0">
                <a:cs typeface="Carlito"/>
              </a:rPr>
              <a:t> </a:t>
            </a:r>
            <a:r>
              <a:rPr lang="en-ID" sz="1600" dirty="0">
                <a:cs typeface="Carlito"/>
              </a:rPr>
              <a:t>yang</a:t>
            </a:r>
            <a:r>
              <a:rPr lang="en-ID" sz="1600" spc="-70" dirty="0">
                <a:cs typeface="Carlito"/>
              </a:rPr>
              <a:t> </a:t>
            </a:r>
            <a:r>
              <a:rPr lang="en-ID" sz="1600" dirty="0" err="1">
                <a:cs typeface="Carlito"/>
              </a:rPr>
              <a:t>tinggi</a:t>
            </a:r>
            <a:r>
              <a:rPr lang="en-ID" sz="1600" dirty="0">
                <a:cs typeface="Carlito"/>
              </a:rPr>
              <a:t>)</a:t>
            </a:r>
          </a:p>
          <a:p>
            <a:pPr marL="380365" indent="-380365">
              <a:lnSpc>
                <a:spcPts val="1920"/>
              </a:lnSpc>
              <a:spcBef>
                <a:spcPts val="105"/>
              </a:spcBef>
              <a:buFont typeface="Arial"/>
              <a:buChar char="•"/>
              <a:tabLst>
                <a:tab pos="380365" algn="l"/>
                <a:tab pos="381000" algn="l"/>
              </a:tabLst>
            </a:pPr>
            <a:r>
              <a:rPr lang="en-ID" sz="1600" spc="5" dirty="0">
                <a:cs typeface="Carlito"/>
              </a:rPr>
              <a:t>PBI </a:t>
            </a:r>
            <a:r>
              <a:rPr lang="en-ID" sz="1600" dirty="0" err="1">
                <a:cs typeface="Carlito"/>
              </a:rPr>
              <a:t>Didanai</a:t>
            </a:r>
            <a:r>
              <a:rPr lang="en-ID" sz="1600" dirty="0">
                <a:cs typeface="Carlito"/>
              </a:rPr>
              <a:t> Dari</a:t>
            </a:r>
            <a:r>
              <a:rPr lang="en-ID" sz="1600" spc="-70" dirty="0">
                <a:cs typeface="Carlito"/>
              </a:rPr>
              <a:t> </a:t>
            </a:r>
            <a:r>
              <a:rPr lang="en-ID" sz="1600" spc="5" dirty="0">
                <a:cs typeface="Carlito"/>
              </a:rPr>
              <a:t>APBN</a:t>
            </a:r>
            <a:endParaRPr lang="en-ID" sz="1600" dirty="0">
              <a:cs typeface="Carlito"/>
            </a:endParaRPr>
          </a:p>
          <a:p>
            <a:pPr marL="380365" marR="5080" indent="-380365">
              <a:lnSpc>
                <a:spcPts val="1920"/>
              </a:lnSpc>
              <a:spcBef>
                <a:spcPts val="290"/>
              </a:spcBef>
              <a:buFont typeface="Arial"/>
              <a:buChar char="•"/>
              <a:tabLst>
                <a:tab pos="380365" algn="l"/>
                <a:tab pos="381000" algn="l"/>
              </a:tabLst>
            </a:pPr>
            <a:r>
              <a:rPr lang="en-ID" sz="1600" spc="-5" dirty="0">
                <a:cs typeface="Carlito"/>
              </a:rPr>
              <a:t>Peran </a:t>
            </a:r>
            <a:r>
              <a:rPr lang="en-ID" sz="1600" dirty="0" err="1">
                <a:cs typeface="Carlito"/>
              </a:rPr>
              <a:t>Pemda</a:t>
            </a:r>
            <a:r>
              <a:rPr lang="en-ID" sz="1600" dirty="0">
                <a:cs typeface="Carlito"/>
              </a:rPr>
              <a:t> </a:t>
            </a:r>
            <a:r>
              <a:rPr lang="en-ID" sz="1600" dirty="0" err="1">
                <a:cs typeface="Carlito"/>
              </a:rPr>
              <a:t>dalam</a:t>
            </a:r>
            <a:r>
              <a:rPr lang="en-ID" sz="1600" spc="-150" dirty="0">
                <a:cs typeface="Carlito"/>
              </a:rPr>
              <a:t> </a:t>
            </a:r>
            <a:r>
              <a:rPr lang="en-ID" sz="1600" dirty="0" err="1">
                <a:cs typeface="Carlito"/>
              </a:rPr>
              <a:t>pendanaan</a:t>
            </a:r>
            <a:r>
              <a:rPr lang="en-ID" sz="1600" dirty="0">
                <a:cs typeface="Carlito"/>
              </a:rPr>
              <a:t>  </a:t>
            </a:r>
            <a:r>
              <a:rPr lang="en-ID" sz="1600" spc="5" dirty="0">
                <a:cs typeface="Carlito"/>
              </a:rPr>
              <a:t>PBPU </a:t>
            </a:r>
            <a:r>
              <a:rPr lang="en-ID" sz="1600" spc="-5" dirty="0">
                <a:cs typeface="Carlito"/>
              </a:rPr>
              <a:t>Kelas</a:t>
            </a:r>
            <a:r>
              <a:rPr lang="en-ID" sz="1600" spc="-90" dirty="0">
                <a:cs typeface="Carlito"/>
              </a:rPr>
              <a:t> </a:t>
            </a:r>
            <a:r>
              <a:rPr lang="en-ID" sz="1600" dirty="0">
                <a:cs typeface="Carlito"/>
              </a:rPr>
              <a:t>III</a:t>
            </a:r>
          </a:p>
        </p:txBody>
      </p:sp>
      <p:sp>
        <p:nvSpPr>
          <p:cNvPr id="46" name="object 13">
            <a:extLst>
              <a:ext uri="{FF2B5EF4-FFF2-40B4-BE49-F238E27FC236}">
                <a16:creationId xmlns:a16="http://schemas.microsoft.com/office/drawing/2014/main" id="{D6DDD40E-FFF2-4345-BDE5-AE23D1CAEBC8}"/>
              </a:ext>
            </a:extLst>
          </p:cNvPr>
          <p:cNvSpPr txBox="1"/>
          <p:nvPr/>
        </p:nvSpPr>
        <p:spPr>
          <a:xfrm>
            <a:off x="4509507" y="2702487"/>
            <a:ext cx="3137814" cy="2417970"/>
          </a:xfrm>
          <a:prstGeom prst="rect">
            <a:avLst/>
          </a:prstGeom>
        </p:spPr>
        <p:txBody>
          <a:bodyPr vert="horz" wrap="square" lIns="0" tIns="133985" rIns="0" bIns="0" rtlCol="0">
            <a:spAutoFit/>
          </a:bodyPr>
          <a:lstStyle/>
          <a:p>
            <a:pPr marL="381000" indent="-381635">
              <a:lnSpc>
                <a:spcPts val="1920"/>
              </a:lnSpc>
              <a:buFont typeface="Arial"/>
              <a:buChar char="•"/>
              <a:tabLst>
                <a:tab pos="381000" algn="l"/>
                <a:tab pos="381635" algn="l"/>
              </a:tabLst>
            </a:pPr>
            <a:r>
              <a:rPr sz="1600" dirty="0">
                <a:cs typeface="Carlito"/>
              </a:rPr>
              <a:t>Kebutuhan Dasar</a:t>
            </a:r>
            <a:r>
              <a:rPr sz="1600" spc="-90" dirty="0">
                <a:cs typeface="Carlito"/>
              </a:rPr>
              <a:t> </a:t>
            </a:r>
            <a:r>
              <a:rPr sz="1600" spc="-5" dirty="0">
                <a:cs typeface="Carlito"/>
              </a:rPr>
              <a:t>Kesehatan</a:t>
            </a:r>
            <a:r>
              <a:rPr lang="en-GB" sz="1600" dirty="0">
                <a:cs typeface="Carlito"/>
              </a:rPr>
              <a:t> </a:t>
            </a:r>
            <a:r>
              <a:rPr sz="1600" spc="-5" dirty="0">
                <a:cs typeface="Carlito"/>
              </a:rPr>
              <a:t>(</a:t>
            </a:r>
            <a:r>
              <a:rPr sz="1600" spc="-5" dirty="0" err="1">
                <a:cs typeface="Carlito"/>
              </a:rPr>
              <a:t>Kemenkes</a:t>
            </a:r>
            <a:r>
              <a:rPr sz="1600" spc="-5" dirty="0">
                <a:cs typeface="Carlito"/>
              </a:rPr>
              <a:t>)</a:t>
            </a:r>
            <a:endParaRPr lang="en-GB" sz="1600" spc="-5" dirty="0">
              <a:cs typeface="Carlito"/>
            </a:endParaRPr>
          </a:p>
          <a:p>
            <a:pPr marL="381000" indent="-381635">
              <a:lnSpc>
                <a:spcPts val="1920"/>
              </a:lnSpc>
              <a:spcBef>
                <a:spcPts val="105"/>
              </a:spcBef>
              <a:buFont typeface="Arial"/>
              <a:buChar char="•"/>
              <a:tabLst>
                <a:tab pos="381000" algn="l"/>
                <a:tab pos="381635" algn="l"/>
              </a:tabLst>
            </a:pPr>
            <a:r>
              <a:rPr lang="en-ID" sz="1600" spc="-5" dirty="0">
                <a:cs typeface="Carlito"/>
              </a:rPr>
              <a:t>Kelas </a:t>
            </a:r>
            <a:r>
              <a:rPr lang="en-ID" sz="1600" spc="-15" dirty="0">
                <a:cs typeface="Carlito"/>
              </a:rPr>
              <a:t>Rawat </a:t>
            </a:r>
            <a:r>
              <a:rPr lang="en-ID" sz="1600" dirty="0" err="1">
                <a:cs typeface="Carlito"/>
              </a:rPr>
              <a:t>Inap</a:t>
            </a:r>
            <a:r>
              <a:rPr lang="en-ID" sz="1600" dirty="0">
                <a:cs typeface="Carlito"/>
              </a:rPr>
              <a:t> JKN</a:t>
            </a:r>
            <a:r>
              <a:rPr lang="en-ID" sz="1600" spc="265" dirty="0">
                <a:cs typeface="Carlito"/>
              </a:rPr>
              <a:t> </a:t>
            </a:r>
            <a:r>
              <a:rPr lang="en-ID" sz="1600" spc="-5" dirty="0">
                <a:cs typeface="Carlito"/>
              </a:rPr>
              <a:t>(DJSN)</a:t>
            </a:r>
            <a:endParaRPr lang="en-ID" sz="1600" dirty="0">
              <a:cs typeface="Carlito"/>
            </a:endParaRPr>
          </a:p>
          <a:p>
            <a:pPr marL="381000" marR="5080" indent="-381635" algn="just">
              <a:lnSpc>
                <a:spcPts val="1920"/>
              </a:lnSpc>
              <a:spcBef>
                <a:spcPts val="290"/>
              </a:spcBef>
              <a:buFont typeface="Arial"/>
              <a:buChar char="•"/>
              <a:tabLst>
                <a:tab pos="381635" algn="l"/>
              </a:tabLst>
            </a:pPr>
            <a:r>
              <a:rPr lang="en-ID" sz="1600" spc="-5" dirty="0" err="1">
                <a:cs typeface="Carlito"/>
              </a:rPr>
              <a:t>Penguatan</a:t>
            </a:r>
            <a:r>
              <a:rPr lang="en-ID" sz="1600" spc="-5" dirty="0">
                <a:cs typeface="Carlito"/>
              </a:rPr>
              <a:t> </a:t>
            </a:r>
            <a:r>
              <a:rPr lang="en-ID" sz="1600" spc="-5" dirty="0" err="1">
                <a:cs typeface="Carlito"/>
              </a:rPr>
              <a:t>Koordinasi</a:t>
            </a:r>
            <a:r>
              <a:rPr lang="en-ID" sz="1600" spc="-5" dirty="0">
                <a:cs typeface="Carlito"/>
              </a:rPr>
              <a:t> </a:t>
            </a:r>
            <a:r>
              <a:rPr lang="en-ID" sz="1600" spc="-10" dirty="0" err="1">
                <a:cs typeface="Carlito"/>
              </a:rPr>
              <a:t>Antar</a:t>
            </a:r>
            <a:r>
              <a:rPr lang="en-ID" sz="1600" spc="-10" dirty="0">
                <a:cs typeface="Carlito"/>
              </a:rPr>
              <a:t>  Badan </a:t>
            </a:r>
            <a:r>
              <a:rPr lang="en-ID" sz="1600" spc="-10" dirty="0" err="1">
                <a:cs typeface="Carlito"/>
              </a:rPr>
              <a:t>Penyelenggara</a:t>
            </a:r>
            <a:r>
              <a:rPr lang="en-ID" sz="1600" spc="-10" dirty="0">
                <a:cs typeface="Carlito"/>
              </a:rPr>
              <a:t> </a:t>
            </a:r>
            <a:r>
              <a:rPr lang="en-ID" sz="1600" spc="-10" dirty="0" err="1">
                <a:cs typeface="Carlito"/>
              </a:rPr>
              <a:t>Jaminan</a:t>
            </a:r>
            <a:r>
              <a:rPr lang="en-ID" sz="1600" spc="-10" dirty="0">
                <a:cs typeface="Carlito"/>
              </a:rPr>
              <a:t> Kesehatan</a:t>
            </a:r>
          </a:p>
          <a:p>
            <a:pPr marL="381000" marR="5080" indent="-381635" algn="just">
              <a:lnSpc>
                <a:spcPts val="1920"/>
              </a:lnSpc>
              <a:spcBef>
                <a:spcPts val="290"/>
              </a:spcBef>
              <a:buFont typeface="Arial"/>
              <a:buChar char="•"/>
              <a:tabLst>
                <a:tab pos="381635" algn="l"/>
              </a:tabLst>
            </a:pPr>
            <a:r>
              <a:rPr lang="en-ID" sz="1600" spc="-5" dirty="0" err="1">
                <a:cs typeface="Carlito"/>
              </a:rPr>
              <a:t>Dibutuhkan</a:t>
            </a:r>
            <a:r>
              <a:rPr lang="en-ID" sz="1600" spc="-5" dirty="0">
                <a:cs typeface="Carlito"/>
              </a:rPr>
              <a:t> </a:t>
            </a:r>
            <a:r>
              <a:rPr lang="en-ID" sz="1600" dirty="0" err="1">
                <a:cs typeface="Carlito"/>
              </a:rPr>
              <a:t>Revisi</a:t>
            </a:r>
            <a:r>
              <a:rPr lang="en-ID" sz="1600" spc="-100" dirty="0">
                <a:cs typeface="Carlito"/>
              </a:rPr>
              <a:t> </a:t>
            </a:r>
            <a:r>
              <a:rPr lang="en-ID" sz="1600" spc="-10" dirty="0" err="1">
                <a:cs typeface="Carlito"/>
              </a:rPr>
              <a:t>Peraturan</a:t>
            </a:r>
            <a:r>
              <a:rPr lang="en-ID" sz="1600" spc="-10" dirty="0">
                <a:cs typeface="Carlito"/>
              </a:rPr>
              <a:t>  </a:t>
            </a:r>
            <a:r>
              <a:rPr lang="en-ID" sz="1600" dirty="0" err="1">
                <a:cs typeface="Carlito"/>
              </a:rPr>
              <a:t>Presiden</a:t>
            </a:r>
            <a:r>
              <a:rPr lang="en-ID" sz="1600" dirty="0">
                <a:cs typeface="Carlito"/>
              </a:rPr>
              <a:t> No. </a:t>
            </a:r>
            <a:r>
              <a:rPr lang="en-ID" sz="1600" spc="5" dirty="0">
                <a:cs typeface="Carlito"/>
              </a:rPr>
              <a:t>82 </a:t>
            </a:r>
            <a:r>
              <a:rPr lang="en-ID" sz="1600" spc="-25" dirty="0" err="1">
                <a:cs typeface="Carlito"/>
              </a:rPr>
              <a:t>Tahun</a:t>
            </a:r>
            <a:r>
              <a:rPr lang="en-ID" sz="1600" spc="-25" dirty="0">
                <a:cs typeface="Carlito"/>
              </a:rPr>
              <a:t> </a:t>
            </a:r>
            <a:r>
              <a:rPr lang="en-ID" sz="1600" spc="5" dirty="0">
                <a:cs typeface="Carlito"/>
              </a:rPr>
              <a:t>2018  </a:t>
            </a:r>
            <a:r>
              <a:rPr lang="en-ID" sz="1600" spc="-5" dirty="0">
                <a:cs typeface="Carlito"/>
              </a:rPr>
              <a:t>(</a:t>
            </a:r>
            <a:r>
              <a:rPr lang="en-ID" sz="1600" spc="-5" dirty="0" err="1">
                <a:cs typeface="Carlito"/>
              </a:rPr>
              <a:t>Kemenkes</a:t>
            </a:r>
            <a:r>
              <a:rPr lang="en-ID" sz="1600" spc="-5" dirty="0">
                <a:cs typeface="Carlito"/>
              </a:rPr>
              <a:t>)</a:t>
            </a:r>
            <a:endParaRPr lang="en-ID" sz="1600" dirty="0">
              <a:cs typeface="Carlito"/>
            </a:endParaRPr>
          </a:p>
        </p:txBody>
      </p:sp>
      <p:sp>
        <p:nvSpPr>
          <p:cNvPr id="47" name="object 18">
            <a:extLst>
              <a:ext uri="{FF2B5EF4-FFF2-40B4-BE49-F238E27FC236}">
                <a16:creationId xmlns:a16="http://schemas.microsoft.com/office/drawing/2014/main" id="{B6988CDE-F77C-4AF2-AFD3-FA3A5B4BDC34}"/>
              </a:ext>
            </a:extLst>
          </p:cNvPr>
          <p:cNvSpPr txBox="1">
            <a:spLocks/>
          </p:cNvSpPr>
          <p:nvPr/>
        </p:nvSpPr>
        <p:spPr>
          <a:xfrm>
            <a:off x="8139365" y="2715898"/>
            <a:ext cx="3274187" cy="3454151"/>
          </a:xfrm>
          <a:prstGeom prst="rect">
            <a:avLst/>
          </a:prstGeom>
        </p:spPr>
        <p:txBody>
          <a:bodyPr vert="horz" wrap="square" lIns="0" tIns="118745" rIns="0" bIns="0" rtlCol="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41300" indent="-229235">
              <a:lnSpc>
                <a:spcPts val="1920"/>
              </a:lnSpc>
              <a:spcBef>
                <a:spcPts val="935"/>
              </a:spcBef>
              <a:buFont typeface="Arial"/>
              <a:buChar char="•"/>
              <a:tabLst>
                <a:tab pos="241300" algn="l"/>
                <a:tab pos="241935" algn="l"/>
              </a:tabLst>
            </a:pPr>
            <a:r>
              <a:rPr lang="en-ID" sz="1600" kern="0" spc="-15" dirty="0" err="1">
                <a:solidFill>
                  <a:sysClr val="windowText" lastClr="000000"/>
                </a:solidFill>
              </a:rPr>
              <a:t>Metode</a:t>
            </a:r>
            <a:r>
              <a:rPr lang="en-ID" sz="1600" kern="0" spc="-15" dirty="0">
                <a:solidFill>
                  <a:sysClr val="windowText" lastClr="000000"/>
                </a:solidFill>
              </a:rPr>
              <a:t> </a:t>
            </a:r>
            <a:r>
              <a:rPr lang="en-ID" sz="1600" kern="0" spc="-5" dirty="0" err="1">
                <a:solidFill>
                  <a:sysClr val="windowText" lastClr="000000"/>
                </a:solidFill>
              </a:rPr>
              <a:t>Aktuaria</a:t>
            </a:r>
            <a:r>
              <a:rPr lang="en-ID" sz="1600" kern="0" spc="-5" dirty="0">
                <a:solidFill>
                  <a:sysClr val="windowText" lastClr="000000"/>
                </a:solidFill>
              </a:rPr>
              <a:t> </a:t>
            </a:r>
            <a:r>
              <a:rPr lang="en-ID" sz="1600" kern="0" spc="-15" dirty="0">
                <a:solidFill>
                  <a:sysClr val="windowText" lastClr="000000"/>
                </a:solidFill>
              </a:rPr>
              <a:t>yang </a:t>
            </a:r>
            <a:r>
              <a:rPr lang="en-ID" sz="1600" kern="0" spc="-20" dirty="0" err="1">
                <a:solidFill>
                  <a:sysClr val="windowText" lastClr="000000"/>
                </a:solidFill>
              </a:rPr>
              <a:t>Konsisten</a:t>
            </a:r>
            <a:r>
              <a:rPr lang="en-ID" sz="1600" kern="0" spc="130" dirty="0">
                <a:solidFill>
                  <a:sysClr val="windowText" lastClr="000000"/>
                </a:solidFill>
              </a:rPr>
              <a:t> </a:t>
            </a:r>
            <a:r>
              <a:rPr lang="en-ID" sz="1600" kern="0" spc="-5" dirty="0">
                <a:solidFill>
                  <a:sysClr val="windowText" lastClr="000000"/>
                </a:solidFill>
              </a:rPr>
              <a:t>dan</a:t>
            </a:r>
          </a:p>
          <a:p>
            <a:pPr marL="241300">
              <a:lnSpc>
                <a:spcPts val="1920"/>
              </a:lnSpc>
            </a:pPr>
            <a:r>
              <a:rPr lang="en-ID" sz="1600" kern="0" spc="-15" dirty="0" err="1">
                <a:solidFill>
                  <a:sysClr val="windowText" lastClr="000000"/>
                </a:solidFill>
              </a:rPr>
              <a:t>Akuntabel</a:t>
            </a:r>
            <a:endParaRPr lang="en-ID" sz="1600" kern="0" spc="-15" dirty="0">
              <a:solidFill>
                <a:sysClr val="windowText" lastClr="000000"/>
              </a:solidFill>
            </a:endParaRPr>
          </a:p>
          <a:p>
            <a:pPr marL="241300" marR="29845" indent="-229235">
              <a:lnSpc>
                <a:spcPts val="1920"/>
              </a:lnSpc>
              <a:spcBef>
                <a:spcPts val="840"/>
              </a:spcBef>
              <a:buFont typeface="Arial"/>
              <a:buChar char="•"/>
              <a:tabLst>
                <a:tab pos="241300" algn="l"/>
                <a:tab pos="241935" algn="l"/>
              </a:tabLst>
            </a:pPr>
            <a:r>
              <a:rPr lang="en-ID" sz="1600" kern="0" spc="-10" dirty="0" err="1">
                <a:solidFill>
                  <a:sysClr val="windowText" lastClr="000000"/>
                </a:solidFill>
              </a:rPr>
              <a:t>Mempertimbangkan</a:t>
            </a:r>
            <a:r>
              <a:rPr lang="en-ID" sz="1600" kern="0" spc="-10" dirty="0">
                <a:solidFill>
                  <a:sysClr val="windowText" lastClr="000000"/>
                </a:solidFill>
              </a:rPr>
              <a:t> </a:t>
            </a:r>
            <a:r>
              <a:rPr lang="en-ID" sz="1600" kern="0" spc="-15" dirty="0" err="1">
                <a:solidFill>
                  <a:sysClr val="windowText" lastClr="000000"/>
                </a:solidFill>
              </a:rPr>
              <a:t>Penyesuaian</a:t>
            </a:r>
            <a:r>
              <a:rPr lang="en-ID" sz="1600" kern="0" spc="-15" dirty="0">
                <a:solidFill>
                  <a:sysClr val="windowText" lastClr="000000"/>
                </a:solidFill>
              </a:rPr>
              <a:t>  </a:t>
            </a:r>
            <a:r>
              <a:rPr lang="en-ID" sz="1600" kern="0" spc="-15" dirty="0" err="1">
                <a:solidFill>
                  <a:sysClr val="windowText" lastClr="000000"/>
                </a:solidFill>
              </a:rPr>
              <a:t>manfaat</a:t>
            </a:r>
            <a:r>
              <a:rPr lang="en-ID" sz="1600" kern="0" spc="-15" dirty="0">
                <a:solidFill>
                  <a:sysClr val="windowText" lastClr="000000"/>
                </a:solidFill>
              </a:rPr>
              <a:t> </a:t>
            </a:r>
            <a:r>
              <a:rPr lang="en-ID" sz="1600" kern="0" spc="-5" dirty="0">
                <a:solidFill>
                  <a:sysClr val="windowText" lastClr="000000"/>
                </a:solidFill>
              </a:rPr>
              <a:t>(KDK dan KRI), </a:t>
            </a:r>
            <a:r>
              <a:rPr lang="en-ID" sz="1600" kern="0" spc="-10" dirty="0" err="1">
                <a:solidFill>
                  <a:sysClr val="windowText" lastClr="000000"/>
                </a:solidFill>
              </a:rPr>
              <a:t>Kemampuan</a:t>
            </a:r>
            <a:r>
              <a:rPr lang="en-ID" sz="1600" kern="0" spc="-10" dirty="0">
                <a:solidFill>
                  <a:sysClr val="windowText" lastClr="000000"/>
                </a:solidFill>
              </a:rPr>
              <a:t>  </a:t>
            </a:r>
            <a:r>
              <a:rPr lang="en-ID" sz="1600" kern="0" spc="-15" dirty="0" err="1">
                <a:solidFill>
                  <a:sysClr val="windowText" lastClr="000000"/>
                </a:solidFill>
              </a:rPr>
              <a:t>Membayar</a:t>
            </a:r>
            <a:r>
              <a:rPr lang="en-ID" sz="1600" kern="0" spc="-15" dirty="0">
                <a:solidFill>
                  <a:sysClr val="windowText" lastClr="000000"/>
                </a:solidFill>
              </a:rPr>
              <a:t> </a:t>
            </a:r>
            <a:r>
              <a:rPr lang="en-ID" sz="1600" kern="0" spc="-10" dirty="0" err="1">
                <a:solidFill>
                  <a:sysClr val="windowText" lastClr="000000"/>
                </a:solidFill>
              </a:rPr>
              <a:t>iuran</a:t>
            </a:r>
            <a:r>
              <a:rPr lang="en-ID" sz="1600" kern="0" spc="-10" dirty="0">
                <a:solidFill>
                  <a:sysClr val="windowText" lastClr="000000"/>
                </a:solidFill>
              </a:rPr>
              <a:t> </a:t>
            </a:r>
            <a:r>
              <a:rPr lang="en-ID" sz="1600" kern="0" spc="-5" dirty="0">
                <a:solidFill>
                  <a:sysClr val="windowText" lastClr="000000"/>
                </a:solidFill>
              </a:rPr>
              <a:t>dan </a:t>
            </a:r>
            <a:r>
              <a:rPr lang="en-ID" sz="1600" kern="0" spc="-10" dirty="0" err="1">
                <a:solidFill>
                  <a:sysClr val="windowText" lastClr="000000"/>
                </a:solidFill>
              </a:rPr>
              <a:t>kapasitas</a:t>
            </a:r>
            <a:r>
              <a:rPr lang="en-ID" sz="1600" kern="0" spc="-10" dirty="0">
                <a:solidFill>
                  <a:sysClr val="windowText" lastClr="000000"/>
                </a:solidFill>
              </a:rPr>
              <a:t> </a:t>
            </a:r>
            <a:r>
              <a:rPr lang="en-ID" sz="1600" kern="0" spc="-10" dirty="0" err="1">
                <a:solidFill>
                  <a:sysClr val="windowText" lastClr="000000"/>
                </a:solidFill>
              </a:rPr>
              <a:t>fiskal</a:t>
            </a:r>
            <a:r>
              <a:rPr lang="en-ID" sz="1600" kern="0" spc="-10" dirty="0">
                <a:solidFill>
                  <a:sysClr val="windowText" lastClr="000000"/>
                </a:solidFill>
              </a:rPr>
              <a:t>  </a:t>
            </a:r>
            <a:r>
              <a:rPr lang="en-ID" sz="1600" kern="0" spc="-15" dirty="0" err="1">
                <a:solidFill>
                  <a:sysClr val="windowText" lastClr="000000"/>
                </a:solidFill>
              </a:rPr>
              <a:t>Pemerintah</a:t>
            </a:r>
            <a:r>
              <a:rPr lang="en-ID" sz="1600" kern="0" spc="-15" dirty="0">
                <a:solidFill>
                  <a:sysClr val="windowText" lastClr="000000"/>
                </a:solidFill>
              </a:rPr>
              <a:t>, </a:t>
            </a:r>
            <a:r>
              <a:rPr lang="en-ID" sz="1600" kern="0" spc="-10" dirty="0" err="1">
                <a:solidFill>
                  <a:sysClr val="windowText" lastClr="000000"/>
                </a:solidFill>
              </a:rPr>
              <a:t>Inflasi</a:t>
            </a:r>
            <a:r>
              <a:rPr lang="en-ID" sz="1600" kern="0" spc="-10" dirty="0">
                <a:solidFill>
                  <a:sysClr val="windowText" lastClr="000000"/>
                </a:solidFill>
              </a:rPr>
              <a:t> </a:t>
            </a:r>
            <a:r>
              <a:rPr lang="en-ID" sz="1600" kern="0" spc="-15" dirty="0">
                <a:solidFill>
                  <a:sysClr val="windowText" lastClr="000000"/>
                </a:solidFill>
              </a:rPr>
              <a:t>Kesehatan, </a:t>
            </a:r>
            <a:r>
              <a:rPr lang="en-ID" sz="1600" kern="0" spc="-5" dirty="0">
                <a:solidFill>
                  <a:sysClr val="windowText" lastClr="000000"/>
                </a:solidFill>
              </a:rPr>
              <a:t>dan  </a:t>
            </a:r>
            <a:r>
              <a:rPr lang="en-ID" sz="1600" kern="0" spc="-10" dirty="0" err="1">
                <a:solidFill>
                  <a:sysClr val="windowText" lastClr="000000"/>
                </a:solidFill>
              </a:rPr>
              <a:t>Perbaikan</a:t>
            </a:r>
            <a:r>
              <a:rPr lang="en-ID" sz="1600" kern="0" spc="-10" dirty="0">
                <a:solidFill>
                  <a:sysClr val="windowText" lastClr="000000"/>
                </a:solidFill>
              </a:rPr>
              <a:t> </a:t>
            </a:r>
            <a:r>
              <a:rPr lang="en-ID" sz="1600" kern="0" spc="-40" dirty="0">
                <a:solidFill>
                  <a:sysClr val="windowText" lastClr="000000"/>
                </a:solidFill>
              </a:rPr>
              <a:t>Tata </a:t>
            </a:r>
            <a:r>
              <a:rPr lang="en-ID" sz="1600" kern="0" spc="-15" dirty="0">
                <a:solidFill>
                  <a:sysClr val="windowText" lastClr="000000"/>
                </a:solidFill>
              </a:rPr>
              <a:t>Kelola</a:t>
            </a:r>
            <a:r>
              <a:rPr lang="en-ID" sz="1600" kern="0" spc="90" dirty="0">
                <a:solidFill>
                  <a:sysClr val="windowText" lastClr="000000"/>
                </a:solidFill>
              </a:rPr>
              <a:t> </a:t>
            </a:r>
            <a:r>
              <a:rPr lang="en-ID" sz="1600" kern="0" spc="-5" dirty="0">
                <a:solidFill>
                  <a:sysClr val="windowText" lastClr="000000"/>
                </a:solidFill>
              </a:rPr>
              <a:t>JKN</a:t>
            </a:r>
          </a:p>
          <a:p>
            <a:pPr marL="241300" indent="-229235">
              <a:lnSpc>
                <a:spcPts val="1920"/>
              </a:lnSpc>
              <a:spcBef>
                <a:spcPts val="840"/>
              </a:spcBef>
              <a:buFont typeface="Arial"/>
              <a:buChar char="•"/>
              <a:tabLst>
                <a:tab pos="241300" algn="l"/>
                <a:tab pos="241935" algn="l"/>
              </a:tabLst>
            </a:pPr>
            <a:r>
              <a:rPr lang="en-ID" sz="1600" kern="0" spc="-10" dirty="0" err="1">
                <a:solidFill>
                  <a:sysClr val="windowText" lastClr="000000"/>
                </a:solidFill>
              </a:rPr>
              <a:t>Perhitungan</a:t>
            </a:r>
            <a:r>
              <a:rPr lang="en-ID" sz="1600" kern="0" spc="-10" dirty="0">
                <a:solidFill>
                  <a:sysClr val="windowText" lastClr="000000"/>
                </a:solidFill>
              </a:rPr>
              <a:t> </a:t>
            </a:r>
            <a:r>
              <a:rPr lang="en-ID" sz="1600" kern="0" spc="-10" dirty="0" err="1">
                <a:solidFill>
                  <a:sysClr val="windowText" lastClr="000000"/>
                </a:solidFill>
              </a:rPr>
              <a:t>tarif</a:t>
            </a:r>
            <a:r>
              <a:rPr lang="en-ID" sz="1600" kern="0" spc="-10" dirty="0">
                <a:solidFill>
                  <a:sysClr val="windowText" lastClr="000000"/>
                </a:solidFill>
              </a:rPr>
              <a:t> </a:t>
            </a:r>
            <a:r>
              <a:rPr lang="en-ID" sz="1600" kern="0" spc="-15" dirty="0">
                <a:solidFill>
                  <a:sysClr val="windowText" lastClr="000000"/>
                </a:solidFill>
              </a:rPr>
              <a:t>INA </a:t>
            </a:r>
            <a:r>
              <a:rPr lang="en-ID" sz="1600" kern="0" spc="-5" dirty="0">
                <a:solidFill>
                  <a:sysClr val="windowText" lastClr="000000"/>
                </a:solidFill>
              </a:rPr>
              <a:t>CBGS</a:t>
            </a:r>
            <a:r>
              <a:rPr lang="en-ID" sz="1600" kern="0" spc="40" dirty="0">
                <a:solidFill>
                  <a:sysClr val="windowText" lastClr="000000"/>
                </a:solidFill>
              </a:rPr>
              <a:t> </a:t>
            </a:r>
            <a:r>
              <a:rPr lang="en-ID" sz="1600" kern="0" spc="-10" dirty="0">
                <a:solidFill>
                  <a:sysClr val="windowText" lastClr="000000"/>
                </a:solidFill>
              </a:rPr>
              <a:t>(</a:t>
            </a:r>
            <a:r>
              <a:rPr lang="en-ID" sz="1600" i="1" kern="0" spc="-10" dirty="0">
                <a:solidFill>
                  <a:sysClr val="windowText" lastClr="000000"/>
                </a:solidFill>
              </a:rPr>
              <a:t>fairness</a:t>
            </a:r>
            <a:r>
              <a:rPr lang="en-ID" sz="1600" kern="0" spc="-10" dirty="0">
                <a:solidFill>
                  <a:sysClr val="windowText" lastClr="000000"/>
                </a:solidFill>
              </a:rPr>
              <a:t>)</a:t>
            </a:r>
          </a:p>
          <a:p>
            <a:pPr marL="241300" indent="-229235">
              <a:lnSpc>
                <a:spcPts val="1920"/>
              </a:lnSpc>
              <a:spcBef>
                <a:spcPts val="844"/>
              </a:spcBef>
              <a:buFont typeface="Arial"/>
              <a:buChar char="•"/>
              <a:tabLst>
                <a:tab pos="241300" algn="l"/>
                <a:tab pos="241935" algn="l"/>
              </a:tabLst>
            </a:pPr>
            <a:r>
              <a:rPr lang="en-ID" sz="1600" kern="0" spc="-15" dirty="0" err="1">
                <a:solidFill>
                  <a:sysClr val="windowText" lastClr="000000"/>
                </a:solidFill>
              </a:rPr>
              <a:t>Penyesuaian</a:t>
            </a:r>
            <a:r>
              <a:rPr lang="en-ID" sz="1600" kern="0" spc="60" dirty="0">
                <a:solidFill>
                  <a:sysClr val="windowText" lastClr="000000"/>
                </a:solidFill>
              </a:rPr>
              <a:t> </a:t>
            </a:r>
            <a:r>
              <a:rPr lang="en-ID" sz="1600" kern="0" spc="-10" dirty="0" err="1">
                <a:solidFill>
                  <a:sysClr val="windowText" lastClr="000000"/>
                </a:solidFill>
              </a:rPr>
              <a:t>Kapitasi</a:t>
            </a:r>
            <a:endParaRPr lang="en-ID" sz="1600" kern="0" spc="-10" dirty="0">
              <a:solidFill>
                <a:sysClr val="windowText" lastClr="000000"/>
              </a:solidFill>
            </a:endParaRPr>
          </a:p>
          <a:p>
            <a:pPr marL="241300" indent="-229235">
              <a:lnSpc>
                <a:spcPts val="1900"/>
              </a:lnSpc>
              <a:spcBef>
                <a:spcPts val="840"/>
              </a:spcBef>
              <a:buFont typeface="Arial"/>
              <a:buChar char="•"/>
              <a:tabLst>
                <a:tab pos="241300" algn="l"/>
                <a:tab pos="241935" algn="l"/>
              </a:tabLst>
            </a:pPr>
            <a:r>
              <a:rPr lang="en-ID" sz="1600" kern="0" spc="-10" dirty="0" err="1">
                <a:solidFill>
                  <a:sysClr val="windowText" lastClr="000000"/>
                </a:solidFill>
              </a:rPr>
              <a:t>Keseimbangan</a:t>
            </a:r>
            <a:r>
              <a:rPr lang="en-ID" sz="1600" kern="0" spc="-10" dirty="0">
                <a:solidFill>
                  <a:sysClr val="windowText" lastClr="000000"/>
                </a:solidFill>
              </a:rPr>
              <a:t> </a:t>
            </a:r>
            <a:r>
              <a:rPr lang="en-ID" sz="1600" kern="0" spc="-15" dirty="0" err="1">
                <a:solidFill>
                  <a:sysClr val="windowText" lastClr="000000"/>
                </a:solidFill>
              </a:rPr>
              <a:t>antara</a:t>
            </a:r>
            <a:r>
              <a:rPr lang="en-ID" sz="1600" kern="0" spc="-15" dirty="0">
                <a:solidFill>
                  <a:sysClr val="windowText" lastClr="000000"/>
                </a:solidFill>
              </a:rPr>
              <a:t> </a:t>
            </a:r>
            <a:r>
              <a:rPr lang="en-ID" sz="1600" kern="0" spc="-15" dirty="0" err="1">
                <a:solidFill>
                  <a:sysClr val="windowText" lastClr="000000"/>
                </a:solidFill>
              </a:rPr>
              <a:t>biaya</a:t>
            </a:r>
            <a:r>
              <a:rPr lang="en-ID" sz="1600" kern="0" spc="-15" dirty="0">
                <a:solidFill>
                  <a:sysClr val="windowText" lastClr="000000"/>
                </a:solidFill>
              </a:rPr>
              <a:t> dan </a:t>
            </a:r>
            <a:r>
              <a:rPr lang="en-ID" sz="1600" kern="0" spc="-15" dirty="0" err="1">
                <a:solidFill>
                  <a:sysClr val="windowText" lastClr="000000"/>
                </a:solidFill>
              </a:rPr>
              <a:t>iuran</a:t>
            </a:r>
            <a:r>
              <a:rPr lang="en-ID" sz="1600" kern="0" spc="-15" dirty="0">
                <a:solidFill>
                  <a:sysClr val="windowText" lastClr="000000"/>
                </a:solidFill>
              </a:rPr>
              <a:t> per orang per </a:t>
            </a:r>
            <a:r>
              <a:rPr lang="en-ID" sz="1600" kern="0" spc="-15" dirty="0" err="1">
                <a:solidFill>
                  <a:sysClr val="windowText" lastClr="000000"/>
                </a:solidFill>
              </a:rPr>
              <a:t>bulan</a:t>
            </a:r>
            <a:r>
              <a:rPr lang="en-ID" sz="1600" kern="0" spc="-15" dirty="0">
                <a:solidFill>
                  <a:sysClr val="windowText" lastClr="000000"/>
                </a:solidFill>
              </a:rPr>
              <a:t> (</a:t>
            </a:r>
            <a:r>
              <a:rPr lang="en-ID" sz="1600" kern="0" spc="-5" dirty="0">
                <a:solidFill>
                  <a:sysClr val="windowText" lastClr="000000"/>
                </a:solidFill>
              </a:rPr>
              <a:t>CPMPM</a:t>
            </a:r>
            <a:r>
              <a:rPr lang="en-ID" sz="1600" kern="0" spc="40" dirty="0">
                <a:solidFill>
                  <a:sysClr val="windowText" lastClr="000000"/>
                </a:solidFill>
              </a:rPr>
              <a:t> </a:t>
            </a:r>
            <a:r>
              <a:rPr lang="en-ID" sz="1600" kern="0" spc="-5" dirty="0">
                <a:solidFill>
                  <a:sysClr val="windowText" lastClr="000000"/>
                </a:solidFill>
              </a:rPr>
              <a:t>= </a:t>
            </a:r>
            <a:r>
              <a:rPr lang="en-ID" sz="1600" kern="0" spc="-10" dirty="0">
                <a:solidFill>
                  <a:sysClr val="windowText" lastClr="000000"/>
                </a:solidFill>
              </a:rPr>
              <a:t>PPMPM)</a:t>
            </a:r>
          </a:p>
        </p:txBody>
      </p:sp>
      <p:sp>
        <p:nvSpPr>
          <p:cNvPr id="48" name="Holder 6">
            <a:extLst>
              <a:ext uri="{FF2B5EF4-FFF2-40B4-BE49-F238E27FC236}">
                <a16:creationId xmlns:a16="http://schemas.microsoft.com/office/drawing/2014/main" id="{0A4DB939-402D-45E9-B7AA-35D4EC6C95FA}"/>
              </a:ext>
            </a:extLst>
          </p:cNvPr>
          <p:cNvSpPr txBox="1">
            <a:spLocks/>
          </p:cNvSpPr>
          <p:nvPr/>
        </p:nvSpPr>
        <p:spPr>
          <a:xfrm>
            <a:off x="11138268" y="6477000"/>
            <a:ext cx="748932" cy="266868"/>
          </a:xfrm>
          <a:prstGeom prst="rect">
            <a:avLst/>
          </a:prstGeom>
        </p:spPr>
        <p:txBody>
          <a:bodyPr wrap="square" lIns="0" tIns="0" rIns="0" bIns="0">
            <a:spAutoFit/>
          </a:bodyPr>
          <a:lstStyle>
            <a:defPPr>
              <a:defRPr lang="en-US"/>
            </a:defPPr>
            <a:lvl1pPr marL="0" algn="ctr" defTabSz="914400" rtl="0" eaLnBrk="1" latinLnBrk="0" hangingPunct="1">
              <a:defRPr sz="2200" b="0" i="0" kern="1200">
                <a:solidFill>
                  <a:srgbClr val="002060"/>
                </a:solidFill>
                <a:latin typeface="+mj-lt"/>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005"/>
              </a:lnSpc>
            </a:pPr>
            <a:r>
              <a:rPr lang="en-ID" dirty="0">
                <a:solidFill>
                  <a:schemeClr val="tx1"/>
                </a:solidFill>
              </a:rPr>
              <a:t>- </a:t>
            </a:r>
            <a:fld id="{81D60167-4931-47E6-BA6A-407CBD079E47}" type="slidenum">
              <a:rPr lang="en-ID" smtClean="0">
                <a:solidFill>
                  <a:schemeClr val="tx1"/>
                </a:solidFill>
              </a:rPr>
              <a:pPr marL="38100">
                <a:lnSpc>
                  <a:spcPts val="2005"/>
                </a:lnSpc>
              </a:pPr>
              <a:t>3</a:t>
            </a:fld>
            <a:r>
              <a:rPr lang="en-ID" dirty="0">
                <a:solidFill>
                  <a:schemeClr val="tx1"/>
                </a:solidFill>
              </a:rPr>
              <a:t> - </a:t>
            </a:r>
          </a:p>
        </p:txBody>
      </p:sp>
    </p:spTree>
    <p:extLst>
      <p:ext uri="{BB962C8B-B14F-4D97-AF65-F5344CB8AC3E}">
        <p14:creationId xmlns:p14="http://schemas.microsoft.com/office/powerpoint/2010/main" val="419647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603504" y="1990344"/>
            <a:ext cx="10985500" cy="1143000"/>
            <a:chOff x="603504" y="1990344"/>
            <a:chExt cx="10985500" cy="1143000"/>
          </a:xfrm>
        </p:grpSpPr>
        <p:sp>
          <p:nvSpPr>
            <p:cNvPr id="5" name="object 5"/>
            <p:cNvSpPr/>
            <p:nvPr/>
          </p:nvSpPr>
          <p:spPr>
            <a:xfrm>
              <a:off x="609600" y="1996440"/>
              <a:ext cx="10972800" cy="1130935"/>
            </a:xfrm>
            <a:custGeom>
              <a:avLst/>
              <a:gdLst/>
              <a:ahLst/>
              <a:cxnLst/>
              <a:rect l="l" t="t" r="r" b="b"/>
              <a:pathLst>
                <a:path w="10972800" h="1130935">
                  <a:moveTo>
                    <a:pt x="10859770" y="0"/>
                  </a:moveTo>
                  <a:lnTo>
                    <a:pt x="113080" y="0"/>
                  </a:lnTo>
                  <a:lnTo>
                    <a:pt x="69062" y="8891"/>
                  </a:lnTo>
                  <a:lnTo>
                    <a:pt x="33118" y="33131"/>
                  </a:lnTo>
                  <a:lnTo>
                    <a:pt x="8885" y="69062"/>
                  </a:lnTo>
                  <a:lnTo>
                    <a:pt x="0" y="113030"/>
                  </a:lnTo>
                  <a:lnTo>
                    <a:pt x="0" y="1017777"/>
                  </a:lnTo>
                  <a:lnTo>
                    <a:pt x="8885" y="1061745"/>
                  </a:lnTo>
                  <a:lnTo>
                    <a:pt x="33118" y="1097676"/>
                  </a:lnTo>
                  <a:lnTo>
                    <a:pt x="69062" y="1121916"/>
                  </a:lnTo>
                  <a:lnTo>
                    <a:pt x="113080" y="1130808"/>
                  </a:lnTo>
                  <a:lnTo>
                    <a:pt x="10859770" y="1130808"/>
                  </a:lnTo>
                  <a:lnTo>
                    <a:pt x="10903737" y="1121916"/>
                  </a:lnTo>
                  <a:lnTo>
                    <a:pt x="10939668" y="1097676"/>
                  </a:lnTo>
                  <a:lnTo>
                    <a:pt x="10963908" y="1061745"/>
                  </a:lnTo>
                  <a:lnTo>
                    <a:pt x="10972800" y="1017777"/>
                  </a:lnTo>
                  <a:lnTo>
                    <a:pt x="10972800" y="113030"/>
                  </a:lnTo>
                  <a:lnTo>
                    <a:pt x="10963908" y="69062"/>
                  </a:lnTo>
                  <a:lnTo>
                    <a:pt x="10939668" y="33131"/>
                  </a:lnTo>
                  <a:lnTo>
                    <a:pt x="10903737" y="8891"/>
                  </a:lnTo>
                  <a:lnTo>
                    <a:pt x="10859770" y="0"/>
                  </a:lnTo>
                  <a:close/>
                </a:path>
              </a:pathLst>
            </a:custGeom>
            <a:solidFill>
              <a:srgbClr val="2E5496"/>
            </a:solidFill>
          </p:spPr>
          <p:txBody>
            <a:bodyPr wrap="square" lIns="0" tIns="0" rIns="0" bIns="0" rtlCol="0"/>
            <a:lstStyle/>
            <a:p>
              <a:endParaRPr/>
            </a:p>
          </p:txBody>
        </p:sp>
        <p:sp>
          <p:nvSpPr>
            <p:cNvPr id="6" name="object 6"/>
            <p:cNvSpPr/>
            <p:nvPr/>
          </p:nvSpPr>
          <p:spPr>
            <a:xfrm>
              <a:off x="609600" y="1996440"/>
              <a:ext cx="10972800" cy="1130935"/>
            </a:xfrm>
            <a:custGeom>
              <a:avLst/>
              <a:gdLst/>
              <a:ahLst/>
              <a:cxnLst/>
              <a:rect l="l" t="t" r="r" b="b"/>
              <a:pathLst>
                <a:path w="10972800" h="1130935">
                  <a:moveTo>
                    <a:pt x="0" y="113030"/>
                  </a:moveTo>
                  <a:lnTo>
                    <a:pt x="8885" y="69062"/>
                  </a:lnTo>
                  <a:lnTo>
                    <a:pt x="33118" y="33131"/>
                  </a:lnTo>
                  <a:lnTo>
                    <a:pt x="69062" y="8891"/>
                  </a:lnTo>
                  <a:lnTo>
                    <a:pt x="113080" y="0"/>
                  </a:lnTo>
                  <a:lnTo>
                    <a:pt x="10859770" y="0"/>
                  </a:lnTo>
                  <a:lnTo>
                    <a:pt x="10903737" y="8891"/>
                  </a:lnTo>
                  <a:lnTo>
                    <a:pt x="10939668" y="33131"/>
                  </a:lnTo>
                  <a:lnTo>
                    <a:pt x="10963908" y="69062"/>
                  </a:lnTo>
                  <a:lnTo>
                    <a:pt x="10972800" y="113030"/>
                  </a:lnTo>
                  <a:lnTo>
                    <a:pt x="10972800" y="1017777"/>
                  </a:lnTo>
                  <a:lnTo>
                    <a:pt x="10963908" y="1061745"/>
                  </a:lnTo>
                  <a:lnTo>
                    <a:pt x="10939668" y="1097676"/>
                  </a:lnTo>
                  <a:lnTo>
                    <a:pt x="10903737" y="1121916"/>
                  </a:lnTo>
                  <a:lnTo>
                    <a:pt x="10859770" y="1130808"/>
                  </a:lnTo>
                  <a:lnTo>
                    <a:pt x="113080" y="1130808"/>
                  </a:lnTo>
                  <a:lnTo>
                    <a:pt x="69062" y="1121916"/>
                  </a:lnTo>
                  <a:lnTo>
                    <a:pt x="33118" y="1097676"/>
                  </a:lnTo>
                  <a:lnTo>
                    <a:pt x="8885" y="1061745"/>
                  </a:lnTo>
                  <a:lnTo>
                    <a:pt x="0" y="1017777"/>
                  </a:lnTo>
                  <a:lnTo>
                    <a:pt x="0" y="113030"/>
                  </a:lnTo>
                  <a:close/>
                </a:path>
              </a:pathLst>
            </a:custGeom>
            <a:ln w="12192">
              <a:solidFill>
                <a:srgbClr val="FFFFFF"/>
              </a:solidFill>
            </a:ln>
          </p:spPr>
          <p:txBody>
            <a:bodyPr wrap="square" lIns="0" tIns="0" rIns="0" bIns="0" rtlCol="0"/>
            <a:lstStyle/>
            <a:p>
              <a:endParaRPr/>
            </a:p>
          </p:txBody>
        </p:sp>
      </p:grpSp>
      <p:grpSp>
        <p:nvGrpSpPr>
          <p:cNvPr id="7" name="object 7"/>
          <p:cNvGrpSpPr/>
          <p:nvPr/>
        </p:nvGrpSpPr>
        <p:grpSpPr>
          <a:xfrm>
            <a:off x="603504" y="3325367"/>
            <a:ext cx="1143000" cy="1143000"/>
            <a:chOff x="603504" y="3325367"/>
            <a:chExt cx="1143000" cy="1143000"/>
          </a:xfrm>
        </p:grpSpPr>
        <p:sp>
          <p:nvSpPr>
            <p:cNvPr id="8" name="object 8"/>
            <p:cNvSpPr/>
            <p:nvPr/>
          </p:nvSpPr>
          <p:spPr>
            <a:xfrm>
              <a:off x="609600" y="3331463"/>
              <a:ext cx="1130935" cy="1130935"/>
            </a:xfrm>
            <a:custGeom>
              <a:avLst/>
              <a:gdLst/>
              <a:ahLst/>
              <a:cxnLst/>
              <a:rect l="l" t="t" r="r" b="b"/>
              <a:pathLst>
                <a:path w="1130935" h="1130935">
                  <a:moveTo>
                    <a:pt x="942340" y="0"/>
                  </a:moveTo>
                  <a:lnTo>
                    <a:pt x="188506" y="0"/>
                  </a:lnTo>
                  <a:lnTo>
                    <a:pt x="138391" y="6737"/>
                  </a:lnTo>
                  <a:lnTo>
                    <a:pt x="93360" y="25748"/>
                  </a:lnTo>
                  <a:lnTo>
                    <a:pt x="55210" y="55229"/>
                  </a:lnTo>
                  <a:lnTo>
                    <a:pt x="25735" y="93377"/>
                  </a:lnTo>
                  <a:lnTo>
                    <a:pt x="6733" y="138391"/>
                  </a:lnTo>
                  <a:lnTo>
                    <a:pt x="0" y="188468"/>
                  </a:lnTo>
                  <a:lnTo>
                    <a:pt x="0" y="942340"/>
                  </a:lnTo>
                  <a:lnTo>
                    <a:pt x="6733" y="992416"/>
                  </a:lnTo>
                  <a:lnTo>
                    <a:pt x="25735" y="1037430"/>
                  </a:lnTo>
                  <a:lnTo>
                    <a:pt x="55210" y="1075578"/>
                  </a:lnTo>
                  <a:lnTo>
                    <a:pt x="93360" y="1105059"/>
                  </a:lnTo>
                  <a:lnTo>
                    <a:pt x="138391" y="1124070"/>
                  </a:lnTo>
                  <a:lnTo>
                    <a:pt x="188506" y="1130808"/>
                  </a:lnTo>
                  <a:lnTo>
                    <a:pt x="942340" y="1130808"/>
                  </a:lnTo>
                  <a:lnTo>
                    <a:pt x="992416" y="1124070"/>
                  </a:lnTo>
                  <a:lnTo>
                    <a:pt x="1037430" y="1105059"/>
                  </a:lnTo>
                  <a:lnTo>
                    <a:pt x="1075578" y="1075578"/>
                  </a:lnTo>
                  <a:lnTo>
                    <a:pt x="1105059" y="1037430"/>
                  </a:lnTo>
                  <a:lnTo>
                    <a:pt x="1124070" y="992416"/>
                  </a:lnTo>
                  <a:lnTo>
                    <a:pt x="1130808" y="942340"/>
                  </a:lnTo>
                  <a:lnTo>
                    <a:pt x="1130808" y="188468"/>
                  </a:lnTo>
                  <a:lnTo>
                    <a:pt x="1124070" y="138391"/>
                  </a:lnTo>
                  <a:lnTo>
                    <a:pt x="1105059" y="93377"/>
                  </a:lnTo>
                  <a:lnTo>
                    <a:pt x="1075578" y="55229"/>
                  </a:lnTo>
                  <a:lnTo>
                    <a:pt x="1037430" y="25748"/>
                  </a:lnTo>
                  <a:lnTo>
                    <a:pt x="992416" y="6737"/>
                  </a:lnTo>
                  <a:lnTo>
                    <a:pt x="942340" y="0"/>
                  </a:lnTo>
                  <a:close/>
                </a:path>
              </a:pathLst>
            </a:custGeom>
            <a:solidFill>
              <a:srgbClr val="4471C4"/>
            </a:solidFill>
          </p:spPr>
          <p:txBody>
            <a:bodyPr wrap="square" lIns="0" tIns="0" rIns="0" bIns="0" rtlCol="0"/>
            <a:lstStyle/>
            <a:p>
              <a:endParaRPr/>
            </a:p>
          </p:txBody>
        </p:sp>
        <p:sp>
          <p:nvSpPr>
            <p:cNvPr id="9" name="object 9"/>
            <p:cNvSpPr/>
            <p:nvPr/>
          </p:nvSpPr>
          <p:spPr>
            <a:xfrm>
              <a:off x="609600" y="3331463"/>
              <a:ext cx="1130935" cy="1130935"/>
            </a:xfrm>
            <a:custGeom>
              <a:avLst/>
              <a:gdLst/>
              <a:ahLst/>
              <a:cxnLst/>
              <a:rect l="l" t="t" r="r" b="b"/>
              <a:pathLst>
                <a:path w="1130935" h="1130935">
                  <a:moveTo>
                    <a:pt x="0" y="188468"/>
                  </a:moveTo>
                  <a:lnTo>
                    <a:pt x="6733" y="138391"/>
                  </a:lnTo>
                  <a:lnTo>
                    <a:pt x="25735" y="93377"/>
                  </a:lnTo>
                  <a:lnTo>
                    <a:pt x="55210" y="55229"/>
                  </a:lnTo>
                  <a:lnTo>
                    <a:pt x="93360" y="25748"/>
                  </a:lnTo>
                  <a:lnTo>
                    <a:pt x="138391" y="6737"/>
                  </a:lnTo>
                  <a:lnTo>
                    <a:pt x="188506" y="0"/>
                  </a:lnTo>
                  <a:lnTo>
                    <a:pt x="942340" y="0"/>
                  </a:lnTo>
                  <a:lnTo>
                    <a:pt x="992416" y="6737"/>
                  </a:lnTo>
                  <a:lnTo>
                    <a:pt x="1037430" y="25748"/>
                  </a:lnTo>
                  <a:lnTo>
                    <a:pt x="1075578" y="55229"/>
                  </a:lnTo>
                  <a:lnTo>
                    <a:pt x="1105059" y="93377"/>
                  </a:lnTo>
                  <a:lnTo>
                    <a:pt x="1124070" y="138391"/>
                  </a:lnTo>
                  <a:lnTo>
                    <a:pt x="1130808" y="188468"/>
                  </a:lnTo>
                  <a:lnTo>
                    <a:pt x="1130808" y="942340"/>
                  </a:lnTo>
                  <a:lnTo>
                    <a:pt x="1124070" y="992416"/>
                  </a:lnTo>
                  <a:lnTo>
                    <a:pt x="1105059" y="1037430"/>
                  </a:lnTo>
                  <a:lnTo>
                    <a:pt x="1075578" y="1075578"/>
                  </a:lnTo>
                  <a:lnTo>
                    <a:pt x="1037430" y="1105059"/>
                  </a:lnTo>
                  <a:lnTo>
                    <a:pt x="992416" y="1124070"/>
                  </a:lnTo>
                  <a:lnTo>
                    <a:pt x="942340" y="1130808"/>
                  </a:lnTo>
                  <a:lnTo>
                    <a:pt x="188506" y="1130808"/>
                  </a:lnTo>
                  <a:lnTo>
                    <a:pt x="138391" y="1124070"/>
                  </a:lnTo>
                  <a:lnTo>
                    <a:pt x="93360" y="1105059"/>
                  </a:lnTo>
                  <a:lnTo>
                    <a:pt x="55210" y="1075578"/>
                  </a:lnTo>
                  <a:lnTo>
                    <a:pt x="25735" y="1037430"/>
                  </a:lnTo>
                  <a:lnTo>
                    <a:pt x="6733" y="992416"/>
                  </a:lnTo>
                  <a:lnTo>
                    <a:pt x="0" y="942340"/>
                  </a:lnTo>
                  <a:lnTo>
                    <a:pt x="0" y="188468"/>
                  </a:lnTo>
                  <a:close/>
                </a:path>
              </a:pathLst>
            </a:custGeom>
            <a:ln w="12192">
              <a:solidFill>
                <a:srgbClr val="FFFFFF"/>
              </a:solidFill>
            </a:ln>
          </p:spPr>
          <p:txBody>
            <a:bodyPr wrap="square" lIns="0" tIns="0" rIns="0" bIns="0" rtlCol="0"/>
            <a:lstStyle/>
            <a:p>
              <a:endParaRPr/>
            </a:p>
          </p:txBody>
        </p:sp>
      </p:grpSp>
      <p:grpSp>
        <p:nvGrpSpPr>
          <p:cNvPr id="10" name="object 10"/>
          <p:cNvGrpSpPr/>
          <p:nvPr/>
        </p:nvGrpSpPr>
        <p:grpSpPr>
          <a:xfrm>
            <a:off x="1801367" y="3325367"/>
            <a:ext cx="9787255" cy="1143000"/>
            <a:chOff x="1801367" y="3325367"/>
            <a:chExt cx="9787255" cy="1143000"/>
          </a:xfrm>
        </p:grpSpPr>
        <p:sp>
          <p:nvSpPr>
            <p:cNvPr id="11" name="object 11"/>
            <p:cNvSpPr/>
            <p:nvPr/>
          </p:nvSpPr>
          <p:spPr>
            <a:xfrm>
              <a:off x="1807463" y="3331463"/>
              <a:ext cx="9775190" cy="1130935"/>
            </a:xfrm>
            <a:custGeom>
              <a:avLst/>
              <a:gdLst/>
              <a:ahLst/>
              <a:cxnLst/>
              <a:rect l="l" t="t" r="r" b="b"/>
              <a:pathLst>
                <a:path w="9775190" h="1130935">
                  <a:moveTo>
                    <a:pt x="9586467" y="0"/>
                  </a:moveTo>
                  <a:lnTo>
                    <a:pt x="188468" y="0"/>
                  </a:lnTo>
                  <a:lnTo>
                    <a:pt x="138391" y="6737"/>
                  </a:lnTo>
                  <a:lnTo>
                    <a:pt x="93377" y="25748"/>
                  </a:lnTo>
                  <a:lnTo>
                    <a:pt x="55229" y="55229"/>
                  </a:lnTo>
                  <a:lnTo>
                    <a:pt x="25748" y="93377"/>
                  </a:lnTo>
                  <a:lnTo>
                    <a:pt x="6737" y="138391"/>
                  </a:lnTo>
                  <a:lnTo>
                    <a:pt x="0" y="188468"/>
                  </a:lnTo>
                  <a:lnTo>
                    <a:pt x="0" y="942340"/>
                  </a:lnTo>
                  <a:lnTo>
                    <a:pt x="6737" y="992416"/>
                  </a:lnTo>
                  <a:lnTo>
                    <a:pt x="25748" y="1037430"/>
                  </a:lnTo>
                  <a:lnTo>
                    <a:pt x="55229" y="1075578"/>
                  </a:lnTo>
                  <a:lnTo>
                    <a:pt x="93377" y="1105059"/>
                  </a:lnTo>
                  <a:lnTo>
                    <a:pt x="138391" y="1124070"/>
                  </a:lnTo>
                  <a:lnTo>
                    <a:pt x="188468" y="1130808"/>
                  </a:lnTo>
                  <a:lnTo>
                    <a:pt x="9586467" y="1130808"/>
                  </a:lnTo>
                  <a:lnTo>
                    <a:pt x="9636544" y="1124070"/>
                  </a:lnTo>
                  <a:lnTo>
                    <a:pt x="9681558" y="1105059"/>
                  </a:lnTo>
                  <a:lnTo>
                    <a:pt x="9719706" y="1075578"/>
                  </a:lnTo>
                  <a:lnTo>
                    <a:pt x="9749187" y="1037430"/>
                  </a:lnTo>
                  <a:lnTo>
                    <a:pt x="9768198" y="992416"/>
                  </a:lnTo>
                  <a:lnTo>
                    <a:pt x="9774936" y="942340"/>
                  </a:lnTo>
                  <a:lnTo>
                    <a:pt x="9774936" y="188468"/>
                  </a:lnTo>
                  <a:lnTo>
                    <a:pt x="9768198" y="138391"/>
                  </a:lnTo>
                  <a:lnTo>
                    <a:pt x="9749187" y="93377"/>
                  </a:lnTo>
                  <a:lnTo>
                    <a:pt x="9719706" y="55229"/>
                  </a:lnTo>
                  <a:lnTo>
                    <a:pt x="9681558" y="25748"/>
                  </a:lnTo>
                  <a:lnTo>
                    <a:pt x="9636544" y="6737"/>
                  </a:lnTo>
                  <a:lnTo>
                    <a:pt x="9586467" y="0"/>
                  </a:lnTo>
                  <a:close/>
                </a:path>
              </a:pathLst>
            </a:custGeom>
            <a:solidFill>
              <a:srgbClr val="4471C4"/>
            </a:solidFill>
          </p:spPr>
          <p:txBody>
            <a:bodyPr wrap="square" lIns="0" tIns="0" rIns="0" bIns="0" rtlCol="0"/>
            <a:lstStyle/>
            <a:p>
              <a:endParaRPr/>
            </a:p>
          </p:txBody>
        </p:sp>
        <p:sp>
          <p:nvSpPr>
            <p:cNvPr id="12" name="object 12"/>
            <p:cNvSpPr/>
            <p:nvPr/>
          </p:nvSpPr>
          <p:spPr>
            <a:xfrm>
              <a:off x="1807463" y="3331463"/>
              <a:ext cx="9775190" cy="1130935"/>
            </a:xfrm>
            <a:custGeom>
              <a:avLst/>
              <a:gdLst/>
              <a:ahLst/>
              <a:cxnLst/>
              <a:rect l="l" t="t" r="r" b="b"/>
              <a:pathLst>
                <a:path w="9775190" h="1130935">
                  <a:moveTo>
                    <a:pt x="0" y="188468"/>
                  </a:moveTo>
                  <a:lnTo>
                    <a:pt x="6737" y="138391"/>
                  </a:lnTo>
                  <a:lnTo>
                    <a:pt x="25748" y="93377"/>
                  </a:lnTo>
                  <a:lnTo>
                    <a:pt x="55229" y="55229"/>
                  </a:lnTo>
                  <a:lnTo>
                    <a:pt x="93377" y="25748"/>
                  </a:lnTo>
                  <a:lnTo>
                    <a:pt x="138391" y="6737"/>
                  </a:lnTo>
                  <a:lnTo>
                    <a:pt x="188468" y="0"/>
                  </a:lnTo>
                  <a:lnTo>
                    <a:pt x="9586467" y="0"/>
                  </a:lnTo>
                  <a:lnTo>
                    <a:pt x="9636544" y="6737"/>
                  </a:lnTo>
                  <a:lnTo>
                    <a:pt x="9681558" y="25748"/>
                  </a:lnTo>
                  <a:lnTo>
                    <a:pt x="9719706" y="55229"/>
                  </a:lnTo>
                  <a:lnTo>
                    <a:pt x="9749187" y="93377"/>
                  </a:lnTo>
                  <a:lnTo>
                    <a:pt x="9768198" y="138391"/>
                  </a:lnTo>
                  <a:lnTo>
                    <a:pt x="9774936" y="188468"/>
                  </a:lnTo>
                  <a:lnTo>
                    <a:pt x="9774936" y="942340"/>
                  </a:lnTo>
                  <a:lnTo>
                    <a:pt x="9768198" y="992416"/>
                  </a:lnTo>
                  <a:lnTo>
                    <a:pt x="9749187" y="1037430"/>
                  </a:lnTo>
                  <a:lnTo>
                    <a:pt x="9719706" y="1075578"/>
                  </a:lnTo>
                  <a:lnTo>
                    <a:pt x="9681558" y="1105059"/>
                  </a:lnTo>
                  <a:lnTo>
                    <a:pt x="9636544" y="1124070"/>
                  </a:lnTo>
                  <a:lnTo>
                    <a:pt x="9586467" y="1130808"/>
                  </a:lnTo>
                  <a:lnTo>
                    <a:pt x="188468" y="1130808"/>
                  </a:lnTo>
                  <a:lnTo>
                    <a:pt x="138391" y="1124070"/>
                  </a:lnTo>
                  <a:lnTo>
                    <a:pt x="93377" y="1105059"/>
                  </a:lnTo>
                  <a:lnTo>
                    <a:pt x="55229" y="1075578"/>
                  </a:lnTo>
                  <a:lnTo>
                    <a:pt x="25748" y="1037430"/>
                  </a:lnTo>
                  <a:lnTo>
                    <a:pt x="6737" y="992416"/>
                  </a:lnTo>
                  <a:lnTo>
                    <a:pt x="0" y="942340"/>
                  </a:lnTo>
                  <a:lnTo>
                    <a:pt x="0" y="188468"/>
                  </a:lnTo>
                  <a:close/>
                </a:path>
              </a:pathLst>
            </a:custGeom>
            <a:ln w="12192">
              <a:solidFill>
                <a:srgbClr val="FFFFFF"/>
              </a:solidFill>
            </a:ln>
          </p:spPr>
          <p:txBody>
            <a:bodyPr wrap="square" lIns="0" tIns="0" rIns="0" bIns="0" rtlCol="0"/>
            <a:lstStyle/>
            <a:p>
              <a:endParaRPr/>
            </a:p>
          </p:txBody>
        </p:sp>
      </p:grpSp>
      <p:grpSp>
        <p:nvGrpSpPr>
          <p:cNvPr id="13" name="object 13"/>
          <p:cNvGrpSpPr/>
          <p:nvPr/>
        </p:nvGrpSpPr>
        <p:grpSpPr>
          <a:xfrm>
            <a:off x="603504" y="4593335"/>
            <a:ext cx="1143000" cy="1143000"/>
            <a:chOff x="603504" y="4593335"/>
            <a:chExt cx="1143000" cy="1143000"/>
          </a:xfrm>
        </p:grpSpPr>
        <p:sp>
          <p:nvSpPr>
            <p:cNvPr id="14" name="object 14"/>
            <p:cNvSpPr/>
            <p:nvPr/>
          </p:nvSpPr>
          <p:spPr>
            <a:xfrm>
              <a:off x="609600" y="4599431"/>
              <a:ext cx="1130935" cy="1130935"/>
            </a:xfrm>
            <a:custGeom>
              <a:avLst/>
              <a:gdLst/>
              <a:ahLst/>
              <a:cxnLst/>
              <a:rect l="l" t="t" r="r" b="b"/>
              <a:pathLst>
                <a:path w="1130935" h="1130935">
                  <a:moveTo>
                    <a:pt x="942340" y="0"/>
                  </a:moveTo>
                  <a:lnTo>
                    <a:pt x="188506" y="0"/>
                  </a:lnTo>
                  <a:lnTo>
                    <a:pt x="138391" y="6737"/>
                  </a:lnTo>
                  <a:lnTo>
                    <a:pt x="93360" y="25748"/>
                  </a:lnTo>
                  <a:lnTo>
                    <a:pt x="55210" y="55229"/>
                  </a:lnTo>
                  <a:lnTo>
                    <a:pt x="25735" y="93377"/>
                  </a:lnTo>
                  <a:lnTo>
                    <a:pt x="6733" y="138391"/>
                  </a:lnTo>
                  <a:lnTo>
                    <a:pt x="0" y="188468"/>
                  </a:lnTo>
                  <a:lnTo>
                    <a:pt x="0" y="942340"/>
                  </a:lnTo>
                  <a:lnTo>
                    <a:pt x="6733" y="992438"/>
                  </a:lnTo>
                  <a:lnTo>
                    <a:pt x="25735" y="1037458"/>
                  </a:lnTo>
                  <a:lnTo>
                    <a:pt x="55210" y="1075602"/>
                  </a:lnTo>
                  <a:lnTo>
                    <a:pt x="93360" y="1105074"/>
                  </a:lnTo>
                  <a:lnTo>
                    <a:pt x="138391" y="1124074"/>
                  </a:lnTo>
                  <a:lnTo>
                    <a:pt x="188506" y="1130808"/>
                  </a:lnTo>
                  <a:lnTo>
                    <a:pt x="942340" y="1130808"/>
                  </a:lnTo>
                  <a:lnTo>
                    <a:pt x="992416" y="1124074"/>
                  </a:lnTo>
                  <a:lnTo>
                    <a:pt x="1037430" y="1105074"/>
                  </a:lnTo>
                  <a:lnTo>
                    <a:pt x="1075578" y="1075602"/>
                  </a:lnTo>
                  <a:lnTo>
                    <a:pt x="1105059" y="1037458"/>
                  </a:lnTo>
                  <a:lnTo>
                    <a:pt x="1124070" y="992438"/>
                  </a:lnTo>
                  <a:lnTo>
                    <a:pt x="1130808" y="942340"/>
                  </a:lnTo>
                  <a:lnTo>
                    <a:pt x="1130808" y="188468"/>
                  </a:lnTo>
                  <a:lnTo>
                    <a:pt x="1124070" y="138391"/>
                  </a:lnTo>
                  <a:lnTo>
                    <a:pt x="1105059" y="93377"/>
                  </a:lnTo>
                  <a:lnTo>
                    <a:pt x="1075578" y="55229"/>
                  </a:lnTo>
                  <a:lnTo>
                    <a:pt x="1037430" y="25748"/>
                  </a:lnTo>
                  <a:lnTo>
                    <a:pt x="992416" y="6737"/>
                  </a:lnTo>
                  <a:lnTo>
                    <a:pt x="942340" y="0"/>
                  </a:lnTo>
                  <a:close/>
                </a:path>
              </a:pathLst>
            </a:custGeom>
            <a:solidFill>
              <a:srgbClr val="4471C4"/>
            </a:solidFill>
          </p:spPr>
          <p:txBody>
            <a:bodyPr wrap="square" lIns="0" tIns="0" rIns="0" bIns="0" rtlCol="0"/>
            <a:lstStyle/>
            <a:p>
              <a:endParaRPr/>
            </a:p>
          </p:txBody>
        </p:sp>
        <p:sp>
          <p:nvSpPr>
            <p:cNvPr id="15" name="object 15"/>
            <p:cNvSpPr/>
            <p:nvPr/>
          </p:nvSpPr>
          <p:spPr>
            <a:xfrm>
              <a:off x="609600" y="4599431"/>
              <a:ext cx="1130935" cy="1130935"/>
            </a:xfrm>
            <a:custGeom>
              <a:avLst/>
              <a:gdLst/>
              <a:ahLst/>
              <a:cxnLst/>
              <a:rect l="l" t="t" r="r" b="b"/>
              <a:pathLst>
                <a:path w="1130935" h="1130935">
                  <a:moveTo>
                    <a:pt x="0" y="188468"/>
                  </a:moveTo>
                  <a:lnTo>
                    <a:pt x="6733" y="138391"/>
                  </a:lnTo>
                  <a:lnTo>
                    <a:pt x="25735" y="93377"/>
                  </a:lnTo>
                  <a:lnTo>
                    <a:pt x="55210" y="55229"/>
                  </a:lnTo>
                  <a:lnTo>
                    <a:pt x="93360" y="25748"/>
                  </a:lnTo>
                  <a:lnTo>
                    <a:pt x="138391" y="6737"/>
                  </a:lnTo>
                  <a:lnTo>
                    <a:pt x="188506" y="0"/>
                  </a:lnTo>
                  <a:lnTo>
                    <a:pt x="942340" y="0"/>
                  </a:lnTo>
                  <a:lnTo>
                    <a:pt x="992416" y="6737"/>
                  </a:lnTo>
                  <a:lnTo>
                    <a:pt x="1037430" y="25748"/>
                  </a:lnTo>
                  <a:lnTo>
                    <a:pt x="1075578" y="55229"/>
                  </a:lnTo>
                  <a:lnTo>
                    <a:pt x="1105059" y="93377"/>
                  </a:lnTo>
                  <a:lnTo>
                    <a:pt x="1124070" y="138391"/>
                  </a:lnTo>
                  <a:lnTo>
                    <a:pt x="1130808" y="188468"/>
                  </a:lnTo>
                  <a:lnTo>
                    <a:pt x="1130808" y="942340"/>
                  </a:lnTo>
                  <a:lnTo>
                    <a:pt x="1124070" y="992438"/>
                  </a:lnTo>
                  <a:lnTo>
                    <a:pt x="1105059" y="1037458"/>
                  </a:lnTo>
                  <a:lnTo>
                    <a:pt x="1075578" y="1075602"/>
                  </a:lnTo>
                  <a:lnTo>
                    <a:pt x="1037430" y="1105074"/>
                  </a:lnTo>
                  <a:lnTo>
                    <a:pt x="992416" y="1124074"/>
                  </a:lnTo>
                  <a:lnTo>
                    <a:pt x="942340" y="1130808"/>
                  </a:lnTo>
                  <a:lnTo>
                    <a:pt x="188506" y="1130808"/>
                  </a:lnTo>
                  <a:lnTo>
                    <a:pt x="138391" y="1124074"/>
                  </a:lnTo>
                  <a:lnTo>
                    <a:pt x="93360" y="1105074"/>
                  </a:lnTo>
                  <a:lnTo>
                    <a:pt x="55210" y="1075602"/>
                  </a:lnTo>
                  <a:lnTo>
                    <a:pt x="25735" y="1037458"/>
                  </a:lnTo>
                  <a:lnTo>
                    <a:pt x="6733" y="992438"/>
                  </a:lnTo>
                  <a:lnTo>
                    <a:pt x="0" y="942340"/>
                  </a:lnTo>
                  <a:lnTo>
                    <a:pt x="0" y="188468"/>
                  </a:lnTo>
                  <a:close/>
                </a:path>
              </a:pathLst>
            </a:custGeom>
            <a:ln w="12192">
              <a:solidFill>
                <a:srgbClr val="FFFFFF"/>
              </a:solidFill>
            </a:ln>
          </p:spPr>
          <p:txBody>
            <a:bodyPr wrap="square" lIns="0" tIns="0" rIns="0" bIns="0" rtlCol="0"/>
            <a:lstStyle/>
            <a:p>
              <a:endParaRPr/>
            </a:p>
          </p:txBody>
        </p:sp>
      </p:grpSp>
      <p:grpSp>
        <p:nvGrpSpPr>
          <p:cNvPr id="16" name="object 16"/>
          <p:cNvGrpSpPr/>
          <p:nvPr/>
        </p:nvGrpSpPr>
        <p:grpSpPr>
          <a:xfrm>
            <a:off x="1801367" y="4593335"/>
            <a:ext cx="9787255" cy="1143000"/>
            <a:chOff x="1801367" y="4593335"/>
            <a:chExt cx="9787255" cy="1143000"/>
          </a:xfrm>
        </p:grpSpPr>
        <p:sp>
          <p:nvSpPr>
            <p:cNvPr id="17" name="object 17"/>
            <p:cNvSpPr/>
            <p:nvPr/>
          </p:nvSpPr>
          <p:spPr>
            <a:xfrm>
              <a:off x="1807463" y="4599431"/>
              <a:ext cx="9775190" cy="1130935"/>
            </a:xfrm>
            <a:custGeom>
              <a:avLst/>
              <a:gdLst/>
              <a:ahLst/>
              <a:cxnLst/>
              <a:rect l="l" t="t" r="r" b="b"/>
              <a:pathLst>
                <a:path w="9775190" h="1130935">
                  <a:moveTo>
                    <a:pt x="9586467" y="0"/>
                  </a:moveTo>
                  <a:lnTo>
                    <a:pt x="188468" y="0"/>
                  </a:lnTo>
                  <a:lnTo>
                    <a:pt x="138391" y="6737"/>
                  </a:lnTo>
                  <a:lnTo>
                    <a:pt x="93377" y="25748"/>
                  </a:lnTo>
                  <a:lnTo>
                    <a:pt x="55229" y="55229"/>
                  </a:lnTo>
                  <a:lnTo>
                    <a:pt x="25748" y="93377"/>
                  </a:lnTo>
                  <a:lnTo>
                    <a:pt x="6737" y="138391"/>
                  </a:lnTo>
                  <a:lnTo>
                    <a:pt x="0" y="188468"/>
                  </a:lnTo>
                  <a:lnTo>
                    <a:pt x="0" y="942340"/>
                  </a:lnTo>
                  <a:lnTo>
                    <a:pt x="6737" y="992433"/>
                  </a:lnTo>
                  <a:lnTo>
                    <a:pt x="25748" y="1037452"/>
                  </a:lnTo>
                  <a:lnTo>
                    <a:pt x="55229" y="1075597"/>
                  </a:lnTo>
                  <a:lnTo>
                    <a:pt x="93377" y="1105071"/>
                  </a:lnTo>
                  <a:lnTo>
                    <a:pt x="138391" y="1124074"/>
                  </a:lnTo>
                  <a:lnTo>
                    <a:pt x="188468" y="1130808"/>
                  </a:lnTo>
                  <a:lnTo>
                    <a:pt x="9586467" y="1130808"/>
                  </a:lnTo>
                  <a:lnTo>
                    <a:pt x="9636544" y="1124074"/>
                  </a:lnTo>
                  <a:lnTo>
                    <a:pt x="9681558" y="1105071"/>
                  </a:lnTo>
                  <a:lnTo>
                    <a:pt x="9719706" y="1075597"/>
                  </a:lnTo>
                  <a:lnTo>
                    <a:pt x="9749187" y="1037452"/>
                  </a:lnTo>
                  <a:lnTo>
                    <a:pt x="9768198" y="992433"/>
                  </a:lnTo>
                  <a:lnTo>
                    <a:pt x="9774936" y="942340"/>
                  </a:lnTo>
                  <a:lnTo>
                    <a:pt x="9774936" y="188468"/>
                  </a:lnTo>
                  <a:lnTo>
                    <a:pt x="9768198" y="138391"/>
                  </a:lnTo>
                  <a:lnTo>
                    <a:pt x="9749187" y="93377"/>
                  </a:lnTo>
                  <a:lnTo>
                    <a:pt x="9719706" y="55229"/>
                  </a:lnTo>
                  <a:lnTo>
                    <a:pt x="9681558" y="25748"/>
                  </a:lnTo>
                  <a:lnTo>
                    <a:pt x="9636544" y="6737"/>
                  </a:lnTo>
                  <a:lnTo>
                    <a:pt x="9586467" y="0"/>
                  </a:lnTo>
                  <a:close/>
                </a:path>
              </a:pathLst>
            </a:custGeom>
            <a:solidFill>
              <a:srgbClr val="4471C4"/>
            </a:solidFill>
          </p:spPr>
          <p:txBody>
            <a:bodyPr wrap="square" lIns="0" tIns="0" rIns="0" bIns="0" rtlCol="0"/>
            <a:lstStyle/>
            <a:p>
              <a:endParaRPr/>
            </a:p>
          </p:txBody>
        </p:sp>
        <p:sp>
          <p:nvSpPr>
            <p:cNvPr id="18" name="object 18"/>
            <p:cNvSpPr/>
            <p:nvPr/>
          </p:nvSpPr>
          <p:spPr>
            <a:xfrm>
              <a:off x="1807463" y="4599431"/>
              <a:ext cx="9775190" cy="1130935"/>
            </a:xfrm>
            <a:custGeom>
              <a:avLst/>
              <a:gdLst/>
              <a:ahLst/>
              <a:cxnLst/>
              <a:rect l="l" t="t" r="r" b="b"/>
              <a:pathLst>
                <a:path w="9775190" h="1130935">
                  <a:moveTo>
                    <a:pt x="0" y="188468"/>
                  </a:moveTo>
                  <a:lnTo>
                    <a:pt x="6737" y="138391"/>
                  </a:lnTo>
                  <a:lnTo>
                    <a:pt x="25748" y="93377"/>
                  </a:lnTo>
                  <a:lnTo>
                    <a:pt x="55229" y="55229"/>
                  </a:lnTo>
                  <a:lnTo>
                    <a:pt x="93377" y="25748"/>
                  </a:lnTo>
                  <a:lnTo>
                    <a:pt x="138391" y="6737"/>
                  </a:lnTo>
                  <a:lnTo>
                    <a:pt x="188468" y="0"/>
                  </a:lnTo>
                  <a:lnTo>
                    <a:pt x="9586467" y="0"/>
                  </a:lnTo>
                  <a:lnTo>
                    <a:pt x="9636544" y="6737"/>
                  </a:lnTo>
                  <a:lnTo>
                    <a:pt x="9681558" y="25748"/>
                  </a:lnTo>
                  <a:lnTo>
                    <a:pt x="9719706" y="55229"/>
                  </a:lnTo>
                  <a:lnTo>
                    <a:pt x="9749187" y="93377"/>
                  </a:lnTo>
                  <a:lnTo>
                    <a:pt x="9768198" y="138391"/>
                  </a:lnTo>
                  <a:lnTo>
                    <a:pt x="9774936" y="188468"/>
                  </a:lnTo>
                  <a:lnTo>
                    <a:pt x="9774936" y="942340"/>
                  </a:lnTo>
                  <a:lnTo>
                    <a:pt x="9768198" y="992433"/>
                  </a:lnTo>
                  <a:lnTo>
                    <a:pt x="9749187" y="1037452"/>
                  </a:lnTo>
                  <a:lnTo>
                    <a:pt x="9719706" y="1075597"/>
                  </a:lnTo>
                  <a:lnTo>
                    <a:pt x="9681558" y="1105071"/>
                  </a:lnTo>
                  <a:lnTo>
                    <a:pt x="9636544" y="1124074"/>
                  </a:lnTo>
                  <a:lnTo>
                    <a:pt x="9586467" y="1130808"/>
                  </a:lnTo>
                  <a:lnTo>
                    <a:pt x="188468" y="1130808"/>
                  </a:lnTo>
                  <a:lnTo>
                    <a:pt x="138391" y="1124074"/>
                  </a:lnTo>
                  <a:lnTo>
                    <a:pt x="93377" y="1105071"/>
                  </a:lnTo>
                  <a:lnTo>
                    <a:pt x="55229" y="1075597"/>
                  </a:lnTo>
                  <a:lnTo>
                    <a:pt x="25748" y="1037452"/>
                  </a:lnTo>
                  <a:lnTo>
                    <a:pt x="6737" y="992433"/>
                  </a:lnTo>
                  <a:lnTo>
                    <a:pt x="0" y="942340"/>
                  </a:lnTo>
                  <a:lnTo>
                    <a:pt x="0" y="188468"/>
                  </a:lnTo>
                  <a:close/>
                </a:path>
              </a:pathLst>
            </a:custGeom>
            <a:ln w="12192">
              <a:solidFill>
                <a:srgbClr val="FFFFFF"/>
              </a:solidFill>
            </a:ln>
          </p:spPr>
          <p:txBody>
            <a:bodyPr wrap="square" lIns="0" tIns="0" rIns="0" bIns="0" rtlCol="0"/>
            <a:lstStyle/>
            <a:p>
              <a:endParaRPr/>
            </a:p>
          </p:txBody>
        </p:sp>
      </p:grpSp>
      <p:sp>
        <p:nvSpPr>
          <p:cNvPr id="19" name="object 19"/>
          <p:cNvSpPr txBox="1"/>
          <p:nvPr/>
        </p:nvSpPr>
        <p:spPr>
          <a:xfrm>
            <a:off x="750214" y="2019757"/>
            <a:ext cx="10693400" cy="3520440"/>
          </a:xfrm>
          <a:prstGeom prst="rect">
            <a:avLst/>
          </a:prstGeom>
        </p:spPr>
        <p:txBody>
          <a:bodyPr vert="horz" wrap="square" lIns="0" tIns="43815" rIns="0" bIns="0" rtlCol="0">
            <a:spAutoFit/>
          </a:bodyPr>
          <a:lstStyle/>
          <a:p>
            <a:pPr marL="12700" marR="5080" algn="ctr">
              <a:lnSpc>
                <a:spcPct val="91300"/>
              </a:lnSpc>
              <a:spcBef>
                <a:spcPts val="345"/>
              </a:spcBef>
            </a:pPr>
            <a:r>
              <a:rPr sz="2300" b="1" spc="-45" dirty="0">
                <a:solidFill>
                  <a:srgbClr val="FFFFFF"/>
                </a:solidFill>
                <a:latin typeface="Carlito"/>
                <a:cs typeface="Carlito"/>
              </a:rPr>
              <a:t>Yayasan </a:t>
            </a:r>
            <a:r>
              <a:rPr sz="2300" b="1" spc="-15" dirty="0">
                <a:solidFill>
                  <a:srgbClr val="FFFFFF"/>
                </a:solidFill>
                <a:latin typeface="Carlito"/>
                <a:cs typeface="Carlito"/>
              </a:rPr>
              <a:t>Kesehatan </a:t>
            </a:r>
            <a:r>
              <a:rPr sz="2300" b="1" spc="-45" dirty="0">
                <a:solidFill>
                  <a:srgbClr val="FFFFFF"/>
                </a:solidFill>
                <a:latin typeface="Carlito"/>
                <a:cs typeface="Carlito"/>
              </a:rPr>
              <a:t>Yang </a:t>
            </a:r>
            <a:r>
              <a:rPr sz="2300" b="1" dirty="0">
                <a:solidFill>
                  <a:srgbClr val="FFFFFF"/>
                </a:solidFill>
                <a:latin typeface="Carlito"/>
                <a:cs typeface="Carlito"/>
              </a:rPr>
              <a:t>Mengelola </a:t>
            </a:r>
            <a:r>
              <a:rPr sz="2300" b="1" spc="-15" dirty="0">
                <a:solidFill>
                  <a:srgbClr val="FFFFFF"/>
                </a:solidFill>
                <a:latin typeface="Carlito"/>
                <a:cs typeface="Carlito"/>
              </a:rPr>
              <a:t>Kesehatan </a:t>
            </a:r>
            <a:r>
              <a:rPr sz="2300" b="1" spc="-10" dirty="0">
                <a:solidFill>
                  <a:srgbClr val="FFFFFF"/>
                </a:solidFill>
                <a:latin typeface="Carlito"/>
                <a:cs typeface="Carlito"/>
              </a:rPr>
              <a:t>Pensiunan </a:t>
            </a:r>
            <a:r>
              <a:rPr sz="2300" b="1" spc="-30" dirty="0">
                <a:solidFill>
                  <a:srgbClr val="FFFFFF"/>
                </a:solidFill>
                <a:latin typeface="Carlito"/>
                <a:cs typeface="Carlito"/>
              </a:rPr>
              <a:t>Atau </a:t>
            </a:r>
            <a:r>
              <a:rPr sz="2300" b="1" spc="-25" dirty="0">
                <a:solidFill>
                  <a:srgbClr val="FFFFFF"/>
                </a:solidFill>
                <a:latin typeface="Carlito"/>
                <a:cs typeface="Carlito"/>
              </a:rPr>
              <a:t>Pekerja </a:t>
            </a:r>
            <a:r>
              <a:rPr sz="2300" b="1" spc="-5" dirty="0">
                <a:solidFill>
                  <a:srgbClr val="FFFFFF"/>
                </a:solidFill>
                <a:latin typeface="Carlito"/>
                <a:cs typeface="Carlito"/>
              </a:rPr>
              <a:t>Aktif </a:t>
            </a:r>
            <a:r>
              <a:rPr sz="2300" b="1" spc="-10" dirty="0">
                <a:solidFill>
                  <a:srgbClr val="FFFFFF"/>
                </a:solidFill>
                <a:latin typeface="Carlito"/>
                <a:cs typeface="Carlito"/>
              </a:rPr>
              <a:t>Perusahaan  </a:t>
            </a:r>
            <a:r>
              <a:rPr sz="2300" b="1" dirty="0">
                <a:solidFill>
                  <a:srgbClr val="FFFFFF"/>
                </a:solidFill>
                <a:latin typeface="Carlito"/>
                <a:cs typeface="Carlito"/>
              </a:rPr>
              <a:t>Belum </a:t>
            </a:r>
            <a:r>
              <a:rPr sz="2300" b="1" spc="-5" dirty="0">
                <a:solidFill>
                  <a:srgbClr val="FFFFFF"/>
                </a:solidFill>
                <a:latin typeface="Carlito"/>
                <a:cs typeface="Carlito"/>
              </a:rPr>
              <a:t>Masuk </a:t>
            </a:r>
            <a:r>
              <a:rPr sz="2300" b="1" dirty="0">
                <a:solidFill>
                  <a:srgbClr val="FFFFFF"/>
                </a:solidFill>
                <a:latin typeface="Carlito"/>
                <a:cs typeface="Carlito"/>
              </a:rPr>
              <a:t>Dalam </a:t>
            </a:r>
            <a:r>
              <a:rPr sz="2300" b="1" spc="-5" dirty="0">
                <a:solidFill>
                  <a:srgbClr val="FFFFFF"/>
                </a:solidFill>
                <a:latin typeface="Carlito"/>
                <a:cs typeface="Carlito"/>
              </a:rPr>
              <a:t>Salah </a:t>
            </a:r>
            <a:r>
              <a:rPr sz="2300" b="1" spc="-15" dirty="0">
                <a:solidFill>
                  <a:srgbClr val="FFFFFF"/>
                </a:solidFill>
                <a:latin typeface="Carlito"/>
                <a:cs typeface="Carlito"/>
              </a:rPr>
              <a:t>Satu </a:t>
            </a:r>
            <a:r>
              <a:rPr sz="2300" b="1" spc="-40" dirty="0">
                <a:solidFill>
                  <a:srgbClr val="FFFFFF"/>
                </a:solidFill>
                <a:latin typeface="Carlito"/>
                <a:cs typeface="Carlito"/>
              </a:rPr>
              <a:t>Yang </a:t>
            </a:r>
            <a:r>
              <a:rPr sz="2300" b="1" spc="-5" dirty="0">
                <a:solidFill>
                  <a:srgbClr val="FFFFFF"/>
                </a:solidFill>
                <a:latin typeface="Carlito"/>
                <a:cs typeface="Carlito"/>
              </a:rPr>
              <a:t>Dapat </a:t>
            </a:r>
            <a:r>
              <a:rPr sz="2300" b="1" spc="-15" dirty="0">
                <a:solidFill>
                  <a:srgbClr val="FFFFFF"/>
                </a:solidFill>
                <a:latin typeface="Carlito"/>
                <a:cs typeface="Carlito"/>
              </a:rPr>
              <a:t>Membayar </a:t>
            </a:r>
            <a:r>
              <a:rPr sz="2300" b="1" spc="-5" dirty="0">
                <a:solidFill>
                  <a:srgbClr val="FFFFFF"/>
                </a:solidFill>
                <a:latin typeface="Carlito"/>
                <a:cs typeface="Carlito"/>
              </a:rPr>
              <a:t>Selisih </a:t>
            </a:r>
            <a:r>
              <a:rPr sz="2300" b="1" spc="-20" dirty="0">
                <a:solidFill>
                  <a:srgbClr val="FFFFFF"/>
                </a:solidFill>
                <a:latin typeface="Carlito"/>
                <a:cs typeface="Carlito"/>
              </a:rPr>
              <a:t>Biaya </a:t>
            </a:r>
            <a:r>
              <a:rPr sz="2300" b="1" spc="-5" dirty="0">
                <a:solidFill>
                  <a:srgbClr val="FFFFFF"/>
                </a:solidFill>
                <a:latin typeface="Carlito"/>
                <a:cs typeface="Carlito"/>
              </a:rPr>
              <a:t>Akibat </a:t>
            </a:r>
            <a:r>
              <a:rPr sz="2300" b="1" spc="-15" dirty="0">
                <a:solidFill>
                  <a:srgbClr val="FFFFFF"/>
                </a:solidFill>
                <a:latin typeface="Carlito"/>
                <a:cs typeface="Carlito"/>
              </a:rPr>
              <a:t>Peningkatan  </a:t>
            </a:r>
            <a:r>
              <a:rPr sz="2300" b="1" spc="-20" dirty="0">
                <a:solidFill>
                  <a:srgbClr val="FFFFFF"/>
                </a:solidFill>
                <a:latin typeface="Carlito"/>
                <a:cs typeface="Carlito"/>
              </a:rPr>
              <a:t>Pelayanan</a:t>
            </a:r>
            <a:endParaRPr sz="2300">
              <a:latin typeface="Carlito"/>
              <a:cs typeface="Carlito"/>
            </a:endParaRPr>
          </a:p>
          <a:p>
            <a:pPr>
              <a:lnSpc>
                <a:spcPct val="100000"/>
              </a:lnSpc>
            </a:pPr>
            <a:endParaRPr sz="2300">
              <a:latin typeface="Carlito"/>
              <a:cs typeface="Carlito"/>
            </a:endParaRPr>
          </a:p>
          <a:p>
            <a:pPr marL="1256030" algn="just">
              <a:lnSpc>
                <a:spcPts val="2305"/>
              </a:lnSpc>
              <a:spcBef>
                <a:spcPts val="1535"/>
              </a:spcBef>
            </a:pPr>
            <a:r>
              <a:rPr sz="2000" spc="-15" dirty="0">
                <a:solidFill>
                  <a:srgbClr val="FFFFFF"/>
                </a:solidFill>
                <a:latin typeface="Carlito"/>
                <a:cs typeface="Carlito"/>
              </a:rPr>
              <a:t>Perpres</a:t>
            </a:r>
            <a:r>
              <a:rPr sz="2000" spc="240" dirty="0">
                <a:solidFill>
                  <a:srgbClr val="FFFFFF"/>
                </a:solidFill>
                <a:latin typeface="Carlito"/>
                <a:cs typeface="Carlito"/>
              </a:rPr>
              <a:t> </a:t>
            </a:r>
            <a:r>
              <a:rPr sz="2000" dirty="0">
                <a:solidFill>
                  <a:srgbClr val="FFFFFF"/>
                </a:solidFill>
                <a:latin typeface="Carlito"/>
                <a:cs typeface="Carlito"/>
              </a:rPr>
              <a:t>82:</a:t>
            </a:r>
            <a:r>
              <a:rPr sz="2000" spc="240" dirty="0">
                <a:solidFill>
                  <a:srgbClr val="FFFFFF"/>
                </a:solidFill>
                <a:latin typeface="Carlito"/>
                <a:cs typeface="Carlito"/>
              </a:rPr>
              <a:t> </a:t>
            </a:r>
            <a:r>
              <a:rPr sz="2000" spc="-5" dirty="0">
                <a:solidFill>
                  <a:srgbClr val="FFFFFF"/>
                </a:solidFill>
                <a:latin typeface="Carlito"/>
                <a:cs typeface="Carlito"/>
              </a:rPr>
              <a:t>Selisih</a:t>
            </a:r>
            <a:r>
              <a:rPr sz="2000" spc="260" dirty="0">
                <a:solidFill>
                  <a:srgbClr val="FFFFFF"/>
                </a:solidFill>
                <a:latin typeface="Carlito"/>
                <a:cs typeface="Carlito"/>
              </a:rPr>
              <a:t> </a:t>
            </a:r>
            <a:r>
              <a:rPr sz="2000" spc="-15" dirty="0">
                <a:solidFill>
                  <a:srgbClr val="FFFFFF"/>
                </a:solidFill>
                <a:latin typeface="Carlito"/>
                <a:cs typeface="Carlito"/>
              </a:rPr>
              <a:t>biaya</a:t>
            </a:r>
            <a:r>
              <a:rPr sz="2000" spc="250" dirty="0">
                <a:solidFill>
                  <a:srgbClr val="FFFFFF"/>
                </a:solidFill>
                <a:latin typeface="Carlito"/>
                <a:cs typeface="Carlito"/>
              </a:rPr>
              <a:t> </a:t>
            </a:r>
            <a:r>
              <a:rPr sz="2000" spc="-5" dirty="0">
                <a:solidFill>
                  <a:srgbClr val="FFFFFF"/>
                </a:solidFill>
                <a:latin typeface="Carlito"/>
                <a:cs typeface="Carlito"/>
              </a:rPr>
              <a:t>akibat</a:t>
            </a:r>
            <a:r>
              <a:rPr sz="2000" spc="260" dirty="0">
                <a:solidFill>
                  <a:srgbClr val="FFFFFF"/>
                </a:solidFill>
                <a:latin typeface="Carlito"/>
                <a:cs typeface="Carlito"/>
              </a:rPr>
              <a:t> </a:t>
            </a:r>
            <a:r>
              <a:rPr sz="2000" spc="-10" dirty="0">
                <a:solidFill>
                  <a:srgbClr val="FFFFFF"/>
                </a:solidFill>
                <a:latin typeface="Carlito"/>
                <a:cs typeface="Carlito"/>
              </a:rPr>
              <a:t>peningkatan</a:t>
            </a:r>
            <a:r>
              <a:rPr sz="2000" spc="265" dirty="0">
                <a:solidFill>
                  <a:srgbClr val="FFFFFF"/>
                </a:solidFill>
                <a:latin typeface="Carlito"/>
                <a:cs typeface="Carlito"/>
              </a:rPr>
              <a:t> </a:t>
            </a:r>
            <a:r>
              <a:rPr sz="2000" spc="-10" dirty="0">
                <a:solidFill>
                  <a:srgbClr val="FFFFFF"/>
                </a:solidFill>
                <a:latin typeface="Carlito"/>
                <a:cs typeface="Carlito"/>
              </a:rPr>
              <a:t>pelayanan</a:t>
            </a:r>
            <a:r>
              <a:rPr sz="2000" spc="265" dirty="0">
                <a:solidFill>
                  <a:srgbClr val="FFFFFF"/>
                </a:solidFill>
                <a:latin typeface="Carlito"/>
                <a:cs typeface="Carlito"/>
              </a:rPr>
              <a:t> </a:t>
            </a:r>
            <a:r>
              <a:rPr sz="2000" spc="-5" dirty="0">
                <a:solidFill>
                  <a:srgbClr val="FFFFFF"/>
                </a:solidFill>
                <a:latin typeface="Carlito"/>
                <a:cs typeface="Carlito"/>
              </a:rPr>
              <a:t>dapat</a:t>
            </a:r>
            <a:r>
              <a:rPr sz="2000" spc="260" dirty="0">
                <a:solidFill>
                  <a:srgbClr val="FFFFFF"/>
                </a:solidFill>
                <a:latin typeface="Carlito"/>
                <a:cs typeface="Carlito"/>
              </a:rPr>
              <a:t> </a:t>
            </a:r>
            <a:r>
              <a:rPr sz="2000" spc="-10" dirty="0">
                <a:solidFill>
                  <a:srgbClr val="FFFFFF"/>
                </a:solidFill>
                <a:latin typeface="Carlito"/>
                <a:cs typeface="Carlito"/>
              </a:rPr>
              <a:t>dibayar</a:t>
            </a:r>
            <a:r>
              <a:rPr sz="2000" spc="245" dirty="0">
                <a:solidFill>
                  <a:srgbClr val="FFFFFF"/>
                </a:solidFill>
                <a:latin typeface="Carlito"/>
                <a:cs typeface="Carlito"/>
              </a:rPr>
              <a:t> </a:t>
            </a:r>
            <a:r>
              <a:rPr sz="2000" spc="-5" dirty="0">
                <a:solidFill>
                  <a:srgbClr val="FFFFFF"/>
                </a:solidFill>
                <a:latin typeface="Carlito"/>
                <a:cs typeface="Carlito"/>
              </a:rPr>
              <a:t>oleh:</a:t>
            </a:r>
            <a:r>
              <a:rPr sz="2000" spc="240" dirty="0">
                <a:solidFill>
                  <a:srgbClr val="FFFFFF"/>
                </a:solidFill>
                <a:latin typeface="Carlito"/>
                <a:cs typeface="Carlito"/>
              </a:rPr>
              <a:t> </a:t>
            </a:r>
            <a:r>
              <a:rPr sz="2000" spc="-15" dirty="0">
                <a:solidFill>
                  <a:srgbClr val="FFFFFF"/>
                </a:solidFill>
                <a:latin typeface="Carlito"/>
                <a:cs typeface="Carlito"/>
              </a:rPr>
              <a:t>Peserta</a:t>
            </a:r>
            <a:r>
              <a:rPr sz="2000" spc="254" dirty="0">
                <a:solidFill>
                  <a:srgbClr val="FFFFFF"/>
                </a:solidFill>
                <a:latin typeface="Carlito"/>
                <a:cs typeface="Carlito"/>
              </a:rPr>
              <a:t> </a:t>
            </a:r>
            <a:r>
              <a:rPr sz="2000" spc="-10" dirty="0">
                <a:solidFill>
                  <a:srgbClr val="FFFFFF"/>
                </a:solidFill>
                <a:latin typeface="Carlito"/>
                <a:cs typeface="Carlito"/>
              </a:rPr>
              <a:t>yang</a:t>
            </a:r>
            <a:endParaRPr sz="2000">
              <a:latin typeface="Carlito"/>
              <a:cs typeface="Carlito"/>
            </a:endParaRPr>
          </a:p>
          <a:p>
            <a:pPr marL="1256030" algn="just">
              <a:lnSpc>
                <a:spcPts val="2305"/>
              </a:lnSpc>
            </a:pPr>
            <a:r>
              <a:rPr sz="2000" spc="-10" dirty="0">
                <a:solidFill>
                  <a:srgbClr val="FFFFFF"/>
                </a:solidFill>
                <a:latin typeface="Carlito"/>
                <a:cs typeface="Carlito"/>
              </a:rPr>
              <a:t>bersangkutan; </a:t>
            </a:r>
            <a:r>
              <a:rPr sz="2000" spc="-15" dirty="0">
                <a:solidFill>
                  <a:srgbClr val="FFFFFF"/>
                </a:solidFill>
                <a:latin typeface="Carlito"/>
                <a:cs typeface="Carlito"/>
              </a:rPr>
              <a:t>Pemberi Kerja; atau </a:t>
            </a:r>
            <a:r>
              <a:rPr sz="2000" spc="-10" dirty="0">
                <a:solidFill>
                  <a:srgbClr val="FFFFFF"/>
                </a:solidFill>
                <a:latin typeface="Carlito"/>
                <a:cs typeface="Carlito"/>
              </a:rPr>
              <a:t>asuransi </a:t>
            </a:r>
            <a:r>
              <a:rPr sz="2000" spc="-20" dirty="0">
                <a:solidFill>
                  <a:srgbClr val="FFFFFF"/>
                </a:solidFill>
                <a:latin typeface="Carlito"/>
                <a:cs typeface="Carlito"/>
              </a:rPr>
              <a:t>kesehatan</a:t>
            </a:r>
            <a:r>
              <a:rPr sz="2000" spc="195" dirty="0">
                <a:solidFill>
                  <a:srgbClr val="FFFFFF"/>
                </a:solidFill>
                <a:latin typeface="Carlito"/>
                <a:cs typeface="Carlito"/>
              </a:rPr>
              <a:t> </a:t>
            </a:r>
            <a:r>
              <a:rPr sz="2000" spc="-5" dirty="0">
                <a:solidFill>
                  <a:srgbClr val="FFFFFF"/>
                </a:solidFill>
                <a:latin typeface="Carlito"/>
                <a:cs typeface="Carlito"/>
              </a:rPr>
              <a:t>tambahan</a:t>
            </a:r>
            <a:endParaRPr sz="2000">
              <a:latin typeface="Carlito"/>
              <a:cs typeface="Carlito"/>
            </a:endParaRPr>
          </a:p>
          <a:p>
            <a:pPr>
              <a:lnSpc>
                <a:spcPct val="100000"/>
              </a:lnSpc>
            </a:pPr>
            <a:endParaRPr sz="2000">
              <a:latin typeface="Carlito"/>
              <a:cs typeface="Carlito"/>
            </a:endParaRPr>
          </a:p>
          <a:p>
            <a:pPr>
              <a:lnSpc>
                <a:spcPct val="100000"/>
              </a:lnSpc>
              <a:spcBef>
                <a:spcPts val="50"/>
              </a:spcBef>
            </a:pPr>
            <a:endParaRPr sz="1900">
              <a:latin typeface="Carlito"/>
              <a:cs typeface="Carlito"/>
            </a:endParaRPr>
          </a:p>
          <a:p>
            <a:pPr marL="1242060" marR="33020" algn="just">
              <a:lnSpc>
                <a:spcPct val="91700"/>
              </a:lnSpc>
              <a:spcBef>
                <a:spcPts val="5"/>
              </a:spcBef>
            </a:pPr>
            <a:r>
              <a:rPr sz="1800" spc="-15" dirty="0">
                <a:solidFill>
                  <a:srgbClr val="FFFFFF"/>
                </a:solidFill>
                <a:latin typeface="Carlito"/>
                <a:cs typeface="Carlito"/>
              </a:rPr>
              <a:t>Pengelola </a:t>
            </a:r>
            <a:r>
              <a:rPr sz="1800" spc="-10" dirty="0">
                <a:solidFill>
                  <a:srgbClr val="FFFFFF"/>
                </a:solidFill>
                <a:latin typeface="Carlito"/>
                <a:cs typeface="Carlito"/>
              </a:rPr>
              <a:t>pelayanan </a:t>
            </a:r>
            <a:r>
              <a:rPr sz="1800" spc="-15" dirty="0">
                <a:solidFill>
                  <a:srgbClr val="FFFFFF"/>
                </a:solidFill>
                <a:latin typeface="Carlito"/>
                <a:cs typeface="Carlito"/>
              </a:rPr>
              <a:t>kesehatan </a:t>
            </a:r>
            <a:r>
              <a:rPr sz="1800" spc="-5" dirty="0">
                <a:solidFill>
                  <a:srgbClr val="FFFFFF"/>
                </a:solidFill>
                <a:latin typeface="Carlito"/>
                <a:cs typeface="Carlito"/>
              </a:rPr>
              <a:t>seperti </a:t>
            </a:r>
            <a:r>
              <a:rPr sz="1800" spc="-25" dirty="0">
                <a:solidFill>
                  <a:srgbClr val="FFFFFF"/>
                </a:solidFill>
                <a:latin typeface="Carlito"/>
                <a:cs typeface="Carlito"/>
              </a:rPr>
              <a:t>Yayasan </a:t>
            </a:r>
            <a:r>
              <a:rPr sz="1800" spc="-20" dirty="0">
                <a:solidFill>
                  <a:srgbClr val="FFFFFF"/>
                </a:solidFill>
                <a:latin typeface="Carlito"/>
                <a:cs typeface="Carlito"/>
              </a:rPr>
              <a:t>kesehatan </a:t>
            </a:r>
            <a:r>
              <a:rPr sz="1800" spc="-10" dirty="0">
                <a:solidFill>
                  <a:srgbClr val="FFFFFF"/>
                </a:solidFill>
                <a:latin typeface="Carlito"/>
                <a:cs typeface="Carlito"/>
              </a:rPr>
              <a:t>di </a:t>
            </a:r>
            <a:r>
              <a:rPr sz="1800" spc="-5" dirty="0">
                <a:solidFill>
                  <a:srgbClr val="FFFFFF"/>
                </a:solidFill>
                <a:latin typeface="Carlito"/>
                <a:cs typeface="Carlito"/>
              </a:rPr>
              <a:t>perusahaan </a:t>
            </a:r>
            <a:r>
              <a:rPr sz="1800" spc="-10" dirty="0">
                <a:solidFill>
                  <a:srgbClr val="FFFFFF"/>
                </a:solidFill>
                <a:latin typeface="Carlito"/>
                <a:cs typeface="Carlito"/>
              </a:rPr>
              <a:t>atau </a:t>
            </a:r>
            <a:r>
              <a:rPr sz="1800" spc="-5" dirty="0">
                <a:solidFill>
                  <a:srgbClr val="FFFFFF"/>
                </a:solidFill>
                <a:latin typeface="Carlito"/>
                <a:cs typeface="Carlito"/>
              </a:rPr>
              <a:t>BUMN </a:t>
            </a:r>
            <a:r>
              <a:rPr sz="1800" spc="-15" dirty="0">
                <a:solidFill>
                  <a:srgbClr val="FFFFFF"/>
                </a:solidFill>
                <a:latin typeface="Carlito"/>
                <a:cs typeface="Carlito"/>
              </a:rPr>
              <a:t>menyatakan  </a:t>
            </a:r>
            <a:r>
              <a:rPr sz="1800" spc="-10" dirty="0">
                <a:solidFill>
                  <a:srgbClr val="FFFFFF"/>
                </a:solidFill>
                <a:latin typeface="Carlito"/>
                <a:cs typeface="Carlito"/>
              </a:rPr>
              <a:t>belum </a:t>
            </a:r>
            <a:r>
              <a:rPr sz="1800" spc="-5" dirty="0">
                <a:solidFill>
                  <a:srgbClr val="FFFFFF"/>
                </a:solidFill>
                <a:latin typeface="Carlito"/>
                <a:cs typeface="Carlito"/>
              </a:rPr>
              <a:t>masuk </a:t>
            </a:r>
            <a:r>
              <a:rPr sz="1800" spc="-15" dirty="0">
                <a:solidFill>
                  <a:srgbClr val="FFFFFF"/>
                </a:solidFill>
                <a:latin typeface="Carlito"/>
                <a:cs typeface="Carlito"/>
              </a:rPr>
              <a:t>kategori </a:t>
            </a:r>
            <a:r>
              <a:rPr sz="1800" spc="-5" dirty="0">
                <a:solidFill>
                  <a:srgbClr val="FFFFFF"/>
                </a:solidFill>
                <a:latin typeface="Carlito"/>
                <a:cs typeface="Carlito"/>
              </a:rPr>
              <a:t>baik </a:t>
            </a:r>
            <a:r>
              <a:rPr sz="1800" spc="-10" dirty="0">
                <a:solidFill>
                  <a:srgbClr val="FFFFFF"/>
                </a:solidFill>
                <a:latin typeface="Carlito"/>
                <a:cs typeface="Carlito"/>
              </a:rPr>
              <a:t>sebagai </a:t>
            </a:r>
            <a:r>
              <a:rPr sz="1800" dirty="0">
                <a:solidFill>
                  <a:srgbClr val="FFFFFF"/>
                </a:solidFill>
                <a:latin typeface="Carlito"/>
                <a:cs typeface="Carlito"/>
              </a:rPr>
              <a:t>pemberi </a:t>
            </a:r>
            <a:r>
              <a:rPr sz="1800" spc="-15" dirty="0">
                <a:solidFill>
                  <a:srgbClr val="FFFFFF"/>
                </a:solidFill>
                <a:latin typeface="Carlito"/>
                <a:cs typeface="Carlito"/>
              </a:rPr>
              <a:t>kerja atau </a:t>
            </a:r>
            <a:r>
              <a:rPr sz="1800" spc="-40" dirty="0">
                <a:solidFill>
                  <a:srgbClr val="FFFFFF"/>
                </a:solidFill>
                <a:latin typeface="Carlito"/>
                <a:cs typeface="Carlito"/>
              </a:rPr>
              <a:t>AKT. </a:t>
            </a:r>
            <a:r>
              <a:rPr sz="1800" spc="-10" dirty="0">
                <a:solidFill>
                  <a:srgbClr val="FFFFFF"/>
                </a:solidFill>
                <a:latin typeface="Carlito"/>
                <a:cs typeface="Carlito"/>
              </a:rPr>
              <a:t>Sehingga </a:t>
            </a:r>
            <a:r>
              <a:rPr sz="1800" spc="-5" dirty="0">
                <a:solidFill>
                  <a:srgbClr val="FFFFFF"/>
                </a:solidFill>
                <a:latin typeface="Carlito"/>
                <a:cs typeface="Carlito"/>
              </a:rPr>
              <a:t>perlu menambahkan  </a:t>
            </a:r>
            <a:r>
              <a:rPr sz="1800" spc="-15" dirty="0">
                <a:solidFill>
                  <a:srgbClr val="FFFFFF"/>
                </a:solidFill>
                <a:latin typeface="Carlito"/>
                <a:cs typeface="Carlito"/>
              </a:rPr>
              <a:t>penyelenggara </a:t>
            </a:r>
            <a:r>
              <a:rPr sz="1800" spc="-5" dirty="0">
                <a:solidFill>
                  <a:srgbClr val="FFFFFF"/>
                </a:solidFill>
                <a:latin typeface="Carlito"/>
                <a:cs typeface="Carlito"/>
              </a:rPr>
              <a:t>lain </a:t>
            </a:r>
            <a:r>
              <a:rPr sz="1800" spc="-10" dirty="0">
                <a:solidFill>
                  <a:srgbClr val="FFFFFF"/>
                </a:solidFill>
                <a:latin typeface="Carlito"/>
                <a:cs typeface="Carlito"/>
              </a:rPr>
              <a:t>seperti </a:t>
            </a:r>
            <a:r>
              <a:rPr sz="1800" spc="-25" dirty="0">
                <a:solidFill>
                  <a:srgbClr val="FFFFFF"/>
                </a:solidFill>
                <a:latin typeface="Carlito"/>
                <a:cs typeface="Carlito"/>
              </a:rPr>
              <a:t>Yayasan </a:t>
            </a:r>
            <a:r>
              <a:rPr sz="1800" spc="-20" dirty="0">
                <a:solidFill>
                  <a:srgbClr val="FFFFFF"/>
                </a:solidFill>
                <a:latin typeface="Carlito"/>
                <a:cs typeface="Carlito"/>
              </a:rPr>
              <a:t>kesehatan </a:t>
            </a:r>
            <a:r>
              <a:rPr sz="1800" spc="-5" dirty="0">
                <a:solidFill>
                  <a:srgbClr val="FFFFFF"/>
                </a:solidFill>
                <a:latin typeface="Carlito"/>
                <a:cs typeface="Carlito"/>
              </a:rPr>
              <a:t>dan</a:t>
            </a:r>
            <a:r>
              <a:rPr sz="1800" spc="195" dirty="0">
                <a:solidFill>
                  <a:srgbClr val="FFFFFF"/>
                </a:solidFill>
                <a:latin typeface="Carlito"/>
                <a:cs typeface="Carlito"/>
              </a:rPr>
              <a:t> </a:t>
            </a:r>
            <a:r>
              <a:rPr sz="1800" spc="-15" dirty="0">
                <a:solidFill>
                  <a:srgbClr val="FFFFFF"/>
                </a:solidFill>
                <a:latin typeface="Carlito"/>
                <a:cs typeface="Carlito"/>
              </a:rPr>
              <a:t>sebagainya</a:t>
            </a:r>
            <a:endParaRPr sz="1800">
              <a:latin typeface="Carlito"/>
              <a:cs typeface="Carlito"/>
            </a:endParaRPr>
          </a:p>
        </p:txBody>
      </p:sp>
      <p:sp>
        <p:nvSpPr>
          <p:cNvPr id="21" name="TextBox 20"/>
          <p:cNvSpPr txBox="1"/>
          <p:nvPr/>
        </p:nvSpPr>
        <p:spPr>
          <a:xfrm>
            <a:off x="1250696" y="533400"/>
            <a:ext cx="10026904" cy="769441"/>
          </a:xfrm>
          <a:prstGeom prst="rect">
            <a:avLst/>
          </a:prstGeom>
          <a:noFill/>
        </p:spPr>
        <p:txBody>
          <a:bodyPr wrap="square" rtlCol="0">
            <a:spAutoFit/>
          </a:bodyPr>
          <a:lstStyle/>
          <a:p>
            <a:r>
              <a:rPr lang="en-US" sz="4400" b="1" dirty="0"/>
              <a:t>EVALUASI PELAKSANAAN COB (2016-2020)</a:t>
            </a:r>
          </a:p>
        </p:txBody>
      </p:sp>
      <p:sp>
        <p:nvSpPr>
          <p:cNvPr id="22" name="Slide Number Placeholder 21"/>
          <p:cNvSpPr>
            <a:spLocks noGrp="1"/>
          </p:cNvSpPr>
          <p:nvPr>
            <p:ph type="sldNum" sz="quarter" idx="7"/>
          </p:nvPr>
        </p:nvSpPr>
        <p:spPr/>
        <p:txBody>
          <a:bodyPr/>
          <a:lstStyle/>
          <a:p>
            <a:pPr marL="38100">
              <a:lnSpc>
                <a:spcPts val="2005"/>
              </a:lnSpc>
            </a:pPr>
            <a:fld id="{81D60167-4931-47E6-BA6A-407CBD079E47}" type="slidenum">
              <a:rPr lang="en-ID" smtClean="0"/>
              <a:pPr marL="38100">
                <a:lnSpc>
                  <a:spcPts val="2005"/>
                </a:lnSpc>
              </a:pPr>
              <a:t>30</a:t>
            </a:fld>
            <a:endParaRPr lang="en-ID" dirty="0"/>
          </a:p>
        </p:txBody>
      </p:sp>
    </p:spTree>
    <p:extLst>
      <p:ext uri="{BB962C8B-B14F-4D97-AF65-F5344CB8AC3E}">
        <p14:creationId xmlns:p14="http://schemas.microsoft.com/office/powerpoint/2010/main" val="202350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12042" y="2314846"/>
            <a:ext cx="4528799" cy="2933827"/>
            <a:chOff x="7662671" y="1962911"/>
            <a:chExt cx="4340352" cy="2933827"/>
          </a:xfrm>
        </p:grpSpPr>
        <p:sp>
          <p:nvSpPr>
            <p:cNvPr id="3" name="object 3"/>
            <p:cNvSpPr/>
            <p:nvPr/>
          </p:nvSpPr>
          <p:spPr>
            <a:xfrm>
              <a:off x="7662671" y="1962911"/>
              <a:ext cx="4340352" cy="2932176"/>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11443715" y="4497323"/>
              <a:ext cx="402590" cy="399415"/>
            </a:xfrm>
            <a:custGeom>
              <a:avLst/>
              <a:gdLst/>
              <a:ahLst/>
              <a:cxnLst/>
              <a:rect l="l" t="t" r="r" b="b"/>
              <a:pathLst>
                <a:path w="402590" h="399414">
                  <a:moveTo>
                    <a:pt x="0" y="199644"/>
                  </a:moveTo>
                  <a:lnTo>
                    <a:pt x="5311" y="153875"/>
                  </a:lnTo>
                  <a:lnTo>
                    <a:pt x="20442" y="111856"/>
                  </a:lnTo>
                  <a:lnTo>
                    <a:pt x="44187" y="74787"/>
                  </a:lnTo>
                  <a:lnTo>
                    <a:pt x="75338" y="43867"/>
                  </a:lnTo>
                  <a:lnTo>
                    <a:pt x="112689" y="20296"/>
                  </a:lnTo>
                  <a:lnTo>
                    <a:pt x="155034" y="5274"/>
                  </a:lnTo>
                  <a:lnTo>
                    <a:pt x="201167" y="0"/>
                  </a:lnTo>
                  <a:lnTo>
                    <a:pt x="247301" y="5274"/>
                  </a:lnTo>
                  <a:lnTo>
                    <a:pt x="289646" y="20296"/>
                  </a:lnTo>
                  <a:lnTo>
                    <a:pt x="326997" y="43867"/>
                  </a:lnTo>
                  <a:lnTo>
                    <a:pt x="358148" y="74787"/>
                  </a:lnTo>
                  <a:lnTo>
                    <a:pt x="381893" y="111856"/>
                  </a:lnTo>
                  <a:lnTo>
                    <a:pt x="397024" y="153875"/>
                  </a:lnTo>
                  <a:lnTo>
                    <a:pt x="402335" y="199644"/>
                  </a:lnTo>
                  <a:lnTo>
                    <a:pt x="397024" y="245412"/>
                  </a:lnTo>
                  <a:lnTo>
                    <a:pt x="381893" y="287431"/>
                  </a:lnTo>
                  <a:lnTo>
                    <a:pt x="358148" y="324500"/>
                  </a:lnTo>
                  <a:lnTo>
                    <a:pt x="326997" y="355420"/>
                  </a:lnTo>
                  <a:lnTo>
                    <a:pt x="289646" y="378991"/>
                  </a:lnTo>
                  <a:lnTo>
                    <a:pt x="247301" y="394013"/>
                  </a:lnTo>
                  <a:lnTo>
                    <a:pt x="201167" y="399288"/>
                  </a:lnTo>
                  <a:lnTo>
                    <a:pt x="155034" y="394013"/>
                  </a:lnTo>
                  <a:lnTo>
                    <a:pt x="112689" y="378991"/>
                  </a:lnTo>
                  <a:lnTo>
                    <a:pt x="75338" y="355420"/>
                  </a:lnTo>
                  <a:lnTo>
                    <a:pt x="44187" y="324500"/>
                  </a:lnTo>
                  <a:lnTo>
                    <a:pt x="20442" y="287431"/>
                  </a:lnTo>
                  <a:lnTo>
                    <a:pt x="5311" y="245412"/>
                  </a:lnTo>
                  <a:lnTo>
                    <a:pt x="0" y="199644"/>
                  </a:lnTo>
                  <a:close/>
                </a:path>
              </a:pathLst>
            </a:custGeom>
            <a:ln w="27432">
              <a:solidFill>
                <a:srgbClr val="C55A11"/>
              </a:solidFill>
            </a:ln>
          </p:spPr>
          <p:txBody>
            <a:bodyPr wrap="square" lIns="0" tIns="0" rIns="0" bIns="0" rtlCol="0"/>
            <a:lstStyle/>
            <a:p>
              <a:endParaRPr/>
            </a:p>
          </p:txBody>
        </p:sp>
      </p:grpSp>
      <p:sp>
        <p:nvSpPr>
          <p:cNvPr id="5" name="object 7"/>
          <p:cNvSpPr txBox="1"/>
          <p:nvPr/>
        </p:nvSpPr>
        <p:spPr>
          <a:xfrm>
            <a:off x="7574527" y="1595484"/>
            <a:ext cx="4340860" cy="554990"/>
          </a:xfrm>
          <a:prstGeom prst="rect">
            <a:avLst/>
          </a:prstGeom>
          <a:solidFill>
            <a:srgbClr val="6FAC46"/>
          </a:solidFill>
        </p:spPr>
        <p:txBody>
          <a:bodyPr vert="horz" wrap="square" lIns="0" tIns="42545" rIns="0" bIns="0" rtlCol="0">
            <a:spAutoFit/>
          </a:bodyPr>
          <a:lstStyle/>
          <a:p>
            <a:pPr marL="635" algn="ctr">
              <a:lnSpc>
                <a:spcPts val="1900"/>
              </a:lnSpc>
              <a:spcBef>
                <a:spcPts val="335"/>
              </a:spcBef>
            </a:pPr>
            <a:r>
              <a:rPr sz="1600" b="1" spc="-25" dirty="0">
                <a:solidFill>
                  <a:srgbClr val="FFFFFF"/>
                </a:solidFill>
                <a:latin typeface="Arial"/>
                <a:cs typeface="Arial"/>
              </a:rPr>
              <a:t>Target</a:t>
            </a:r>
            <a:r>
              <a:rPr sz="1600" b="1" spc="-20" dirty="0">
                <a:solidFill>
                  <a:srgbClr val="FFFFFF"/>
                </a:solidFill>
                <a:latin typeface="Arial"/>
                <a:cs typeface="Arial"/>
              </a:rPr>
              <a:t> </a:t>
            </a:r>
            <a:r>
              <a:rPr sz="1600" b="1" spc="-30" dirty="0">
                <a:solidFill>
                  <a:srgbClr val="FFFFFF"/>
                </a:solidFill>
                <a:latin typeface="Arial"/>
                <a:cs typeface="Arial"/>
              </a:rPr>
              <a:t>Kepesertaan</a:t>
            </a:r>
            <a:endParaRPr sz="1600">
              <a:latin typeface="Arial"/>
              <a:cs typeface="Arial"/>
            </a:endParaRPr>
          </a:p>
          <a:p>
            <a:pPr marL="5080" algn="ctr">
              <a:lnSpc>
                <a:spcPts val="1660"/>
              </a:lnSpc>
            </a:pPr>
            <a:r>
              <a:rPr sz="1400" b="1" spc="-40" dirty="0">
                <a:solidFill>
                  <a:srgbClr val="FFFFFF"/>
                </a:solidFill>
                <a:latin typeface="Arial"/>
                <a:cs typeface="Arial"/>
              </a:rPr>
              <a:t>Jaminan </a:t>
            </a:r>
            <a:r>
              <a:rPr sz="1400" b="1" spc="-45" dirty="0">
                <a:solidFill>
                  <a:srgbClr val="FFFFFF"/>
                </a:solidFill>
                <a:latin typeface="Arial"/>
                <a:cs typeface="Arial"/>
              </a:rPr>
              <a:t>Kesehatan</a:t>
            </a:r>
            <a:r>
              <a:rPr sz="1400" b="1" spc="155" dirty="0">
                <a:solidFill>
                  <a:srgbClr val="FFFFFF"/>
                </a:solidFill>
                <a:latin typeface="Arial"/>
                <a:cs typeface="Arial"/>
              </a:rPr>
              <a:t> </a:t>
            </a:r>
            <a:r>
              <a:rPr sz="1400" b="1" spc="15" dirty="0">
                <a:solidFill>
                  <a:srgbClr val="FFFFFF"/>
                </a:solidFill>
                <a:latin typeface="Arial"/>
                <a:cs typeface="Arial"/>
              </a:rPr>
              <a:t>2020-2024</a:t>
            </a:r>
            <a:endParaRPr sz="1400">
              <a:latin typeface="Arial"/>
              <a:cs typeface="Arial"/>
            </a:endParaRPr>
          </a:p>
        </p:txBody>
      </p:sp>
      <p:sp>
        <p:nvSpPr>
          <p:cNvPr id="12" name="object 14"/>
          <p:cNvSpPr txBox="1"/>
          <p:nvPr/>
        </p:nvSpPr>
        <p:spPr>
          <a:xfrm>
            <a:off x="204722" y="6023920"/>
            <a:ext cx="3835399" cy="226985"/>
          </a:xfrm>
          <a:prstGeom prst="rect">
            <a:avLst/>
          </a:prstGeom>
        </p:spPr>
        <p:txBody>
          <a:bodyPr vert="horz" wrap="square" lIns="0" tIns="11430" rIns="0" bIns="0" rtlCol="0">
            <a:spAutoFit/>
          </a:bodyPr>
          <a:lstStyle/>
          <a:p>
            <a:pPr marL="12700">
              <a:lnSpc>
                <a:spcPct val="100000"/>
              </a:lnSpc>
              <a:spcBef>
                <a:spcPts val="90"/>
              </a:spcBef>
            </a:pPr>
            <a:r>
              <a:rPr sz="1400" spc="-10" dirty="0">
                <a:latin typeface="Carlito"/>
                <a:cs typeface="Carlito"/>
              </a:rPr>
              <a:t>Sumber </a:t>
            </a:r>
            <a:r>
              <a:rPr sz="1400" spc="-5" dirty="0">
                <a:latin typeface="Carlito"/>
                <a:cs typeface="Carlito"/>
              </a:rPr>
              <a:t>: </a:t>
            </a:r>
            <a:r>
              <a:rPr sz="1400" spc="-10" dirty="0">
                <a:latin typeface="Carlito"/>
                <a:cs typeface="Carlito"/>
              </a:rPr>
              <a:t>SISMONEV DJSN, </a:t>
            </a:r>
            <a:r>
              <a:rPr sz="1400" dirty="0">
                <a:latin typeface="Carlito"/>
                <a:cs typeface="Carlito"/>
              </a:rPr>
              <a:t>APRIL</a:t>
            </a:r>
            <a:r>
              <a:rPr sz="1400" spc="15" dirty="0">
                <a:latin typeface="Carlito"/>
                <a:cs typeface="Carlito"/>
              </a:rPr>
              <a:t> </a:t>
            </a:r>
            <a:r>
              <a:rPr sz="1400" spc="-15" dirty="0">
                <a:latin typeface="Carlito"/>
                <a:cs typeface="Carlito"/>
              </a:rPr>
              <a:t>2021</a:t>
            </a:r>
            <a:endParaRPr sz="1400">
              <a:latin typeface="Carlito"/>
              <a:cs typeface="Carlito"/>
            </a:endParaRPr>
          </a:p>
        </p:txBody>
      </p:sp>
      <p:sp>
        <p:nvSpPr>
          <p:cNvPr id="13" name="object 17"/>
          <p:cNvSpPr txBox="1"/>
          <p:nvPr/>
        </p:nvSpPr>
        <p:spPr>
          <a:xfrm>
            <a:off x="674623" y="1412824"/>
            <a:ext cx="2223770"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FFFF"/>
                </a:solidFill>
                <a:latin typeface="Carlito"/>
                <a:cs typeface="Carlito"/>
              </a:rPr>
              <a:t>Cakupan Kepesertaan</a:t>
            </a:r>
            <a:r>
              <a:rPr sz="1600" b="1" spc="-55" dirty="0">
                <a:solidFill>
                  <a:srgbClr val="FFFFFF"/>
                </a:solidFill>
                <a:latin typeface="Carlito"/>
                <a:cs typeface="Carlito"/>
              </a:rPr>
              <a:t> </a:t>
            </a:r>
            <a:r>
              <a:rPr sz="1600" b="1" spc="5" dirty="0">
                <a:solidFill>
                  <a:srgbClr val="FFFFFF"/>
                </a:solidFill>
                <a:latin typeface="Carlito"/>
                <a:cs typeface="Carlito"/>
              </a:rPr>
              <a:t>JKN</a:t>
            </a:r>
            <a:endParaRPr sz="1600">
              <a:latin typeface="Carlito"/>
              <a:cs typeface="Carlito"/>
            </a:endParaRPr>
          </a:p>
        </p:txBody>
      </p:sp>
      <p:sp>
        <p:nvSpPr>
          <p:cNvPr id="21" name="object 17"/>
          <p:cNvSpPr txBox="1"/>
          <p:nvPr/>
        </p:nvSpPr>
        <p:spPr>
          <a:xfrm>
            <a:off x="827023" y="1565224"/>
            <a:ext cx="2223770"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FFFF"/>
                </a:solidFill>
                <a:latin typeface="Carlito"/>
                <a:cs typeface="Carlito"/>
              </a:rPr>
              <a:t>Cakupan Kepesertaan</a:t>
            </a:r>
            <a:r>
              <a:rPr sz="1600" b="1" spc="-55" dirty="0">
                <a:solidFill>
                  <a:srgbClr val="FFFFFF"/>
                </a:solidFill>
                <a:latin typeface="Carlito"/>
                <a:cs typeface="Carlito"/>
              </a:rPr>
              <a:t> </a:t>
            </a:r>
            <a:r>
              <a:rPr sz="1600" b="1" spc="5" dirty="0">
                <a:solidFill>
                  <a:srgbClr val="FFFFFF"/>
                </a:solidFill>
                <a:latin typeface="Carlito"/>
                <a:cs typeface="Carlito"/>
              </a:rPr>
              <a:t>JKN</a:t>
            </a:r>
            <a:endParaRPr sz="1600" dirty="0">
              <a:latin typeface="Carlito"/>
              <a:cs typeface="Carlito"/>
            </a:endParaRPr>
          </a:p>
        </p:txBody>
      </p:sp>
      <p:sp>
        <p:nvSpPr>
          <p:cNvPr id="23" name="object 13"/>
          <p:cNvSpPr/>
          <p:nvPr/>
        </p:nvSpPr>
        <p:spPr>
          <a:xfrm>
            <a:off x="276613" y="1595484"/>
            <a:ext cx="3496056" cy="368767"/>
          </a:xfrm>
          <a:custGeom>
            <a:avLst/>
            <a:gdLst/>
            <a:ahLst/>
            <a:cxnLst/>
            <a:rect l="l" t="t" r="r" b="b"/>
            <a:pathLst>
              <a:path w="3368040" h="338455">
                <a:moveTo>
                  <a:pt x="3368040" y="0"/>
                </a:moveTo>
                <a:lnTo>
                  <a:pt x="0" y="0"/>
                </a:lnTo>
                <a:lnTo>
                  <a:pt x="0" y="338327"/>
                </a:lnTo>
                <a:lnTo>
                  <a:pt x="3368040" y="338327"/>
                </a:lnTo>
                <a:lnTo>
                  <a:pt x="3368040" y="0"/>
                </a:lnTo>
                <a:close/>
              </a:path>
            </a:pathLst>
          </a:custGeom>
          <a:solidFill>
            <a:srgbClr val="002060"/>
          </a:solidFill>
        </p:spPr>
        <p:txBody>
          <a:bodyPr wrap="square" lIns="0" tIns="0" rIns="0" bIns="0" rtlCol="0" anchor="ctr"/>
          <a:lstStyle/>
          <a:p>
            <a:r>
              <a:rPr lang="en-US" sz="1400" b="1" dirty="0">
                <a:solidFill>
                  <a:schemeClr val="bg1"/>
                </a:solidFill>
                <a:latin typeface="Verdana" charset="0"/>
                <a:ea typeface="Verdana" charset="0"/>
                <a:cs typeface="Verdana" charset="0"/>
              </a:rPr>
              <a:t>       </a:t>
            </a:r>
            <a:r>
              <a:rPr lang="en-US" sz="1400" b="1" dirty="0" err="1">
                <a:solidFill>
                  <a:schemeClr val="bg1"/>
                </a:solidFill>
                <a:latin typeface="Verdana" charset="0"/>
                <a:ea typeface="Verdana" charset="0"/>
                <a:cs typeface="Verdana" charset="0"/>
              </a:rPr>
              <a:t>Cakupan</a:t>
            </a:r>
            <a:r>
              <a:rPr lang="en-US" sz="1400" b="1" dirty="0">
                <a:solidFill>
                  <a:schemeClr val="bg1"/>
                </a:solidFill>
                <a:latin typeface="Verdana" charset="0"/>
                <a:ea typeface="Verdana" charset="0"/>
                <a:cs typeface="Verdana" charset="0"/>
              </a:rPr>
              <a:t> </a:t>
            </a:r>
            <a:r>
              <a:rPr lang="en-US" sz="1400" b="1" dirty="0" err="1">
                <a:solidFill>
                  <a:schemeClr val="bg1"/>
                </a:solidFill>
                <a:latin typeface="Verdana" charset="0"/>
                <a:ea typeface="Verdana" charset="0"/>
                <a:cs typeface="Verdana" charset="0"/>
              </a:rPr>
              <a:t>Kepesertaan</a:t>
            </a:r>
            <a:r>
              <a:rPr lang="en-US" sz="1400" b="1" dirty="0">
                <a:solidFill>
                  <a:schemeClr val="bg1"/>
                </a:solidFill>
                <a:latin typeface="Verdana" charset="0"/>
                <a:ea typeface="Verdana" charset="0"/>
                <a:cs typeface="Verdana" charset="0"/>
              </a:rPr>
              <a:t> JKN</a:t>
            </a:r>
            <a:endParaRPr sz="1400" b="1" dirty="0">
              <a:solidFill>
                <a:schemeClr val="bg1"/>
              </a:solidFill>
              <a:latin typeface="Verdana" charset="0"/>
              <a:ea typeface="Verdana" charset="0"/>
              <a:cs typeface="Verdana" charset="0"/>
            </a:endParaRPr>
          </a:p>
        </p:txBody>
      </p:sp>
      <p:sp>
        <p:nvSpPr>
          <p:cNvPr id="6" name="Title 5">
            <a:extLst>
              <a:ext uri="{FF2B5EF4-FFF2-40B4-BE49-F238E27FC236}">
                <a16:creationId xmlns:a16="http://schemas.microsoft.com/office/drawing/2014/main" id="{0764EC01-1DF6-49C6-99B2-51AA86CC81DE}"/>
              </a:ext>
            </a:extLst>
          </p:cNvPr>
          <p:cNvSpPr>
            <a:spLocks noGrp="1"/>
          </p:cNvSpPr>
          <p:nvPr>
            <p:ph type="title"/>
          </p:nvPr>
        </p:nvSpPr>
        <p:spPr>
          <a:xfrm>
            <a:off x="1219200" y="457200"/>
            <a:ext cx="8686800" cy="940926"/>
          </a:xfrm>
        </p:spPr>
        <p:txBody>
          <a:bodyPr/>
          <a:lstStyle/>
          <a:p>
            <a:r>
              <a:rPr lang="en-US" sz="3400" b="1" dirty="0">
                <a:solidFill>
                  <a:srgbClr val="002060"/>
                </a:solidFill>
                <a:latin typeface="Verdana" panose="020B0604030504040204" pitchFamily="34" charset="0"/>
                <a:ea typeface="Verdana" panose="020B0604030504040204" pitchFamily="34" charset="0"/>
              </a:rPr>
              <a:t>KEPESERTAAN JKN BERSIFAT WAJIB SEMESTA</a:t>
            </a:r>
            <a:endParaRPr lang="en-ID" sz="3400" dirty="0">
              <a:solidFill>
                <a:srgbClr val="002060"/>
              </a:solidFill>
              <a:latin typeface="Verdana" panose="020B0604030504040204" pitchFamily="34" charset="0"/>
              <a:ea typeface="Verdana" panose="020B0604030504040204" pitchFamily="34" charset="0"/>
            </a:endParaRPr>
          </a:p>
        </p:txBody>
      </p:sp>
      <p:graphicFrame>
        <p:nvGraphicFramePr>
          <p:cNvPr id="27" name="Chart 26"/>
          <p:cNvGraphicFramePr/>
          <p:nvPr>
            <p:extLst>
              <p:ext uri="{D42A27DB-BD31-4B8C-83A1-F6EECF244321}">
                <p14:modId xmlns:p14="http://schemas.microsoft.com/office/powerpoint/2010/main" val="1170015769"/>
              </p:ext>
            </p:extLst>
          </p:nvPr>
        </p:nvGraphicFramePr>
        <p:xfrm>
          <a:off x="3919654" y="2033125"/>
          <a:ext cx="3569311" cy="2826952"/>
        </p:xfrm>
        <a:graphic>
          <a:graphicData uri="http://schemas.openxmlformats.org/drawingml/2006/chart">
            <c:chart xmlns:c="http://schemas.openxmlformats.org/drawingml/2006/chart" xmlns:r="http://schemas.openxmlformats.org/officeDocument/2006/relationships" r:id="rId3"/>
          </a:graphicData>
        </a:graphic>
      </p:graphicFrame>
      <p:grpSp>
        <p:nvGrpSpPr>
          <p:cNvPr id="10" name="Group 9">
            <a:extLst>
              <a:ext uri="{FF2B5EF4-FFF2-40B4-BE49-F238E27FC236}">
                <a16:creationId xmlns:a16="http://schemas.microsoft.com/office/drawing/2014/main" id="{6B8D5215-FC61-40AD-9971-795B00112860}"/>
              </a:ext>
            </a:extLst>
          </p:cNvPr>
          <p:cNvGrpSpPr/>
          <p:nvPr/>
        </p:nvGrpSpPr>
        <p:grpSpPr>
          <a:xfrm>
            <a:off x="49784" y="1804591"/>
            <a:ext cx="5105399" cy="4169665"/>
            <a:chOff x="-76200" y="1788990"/>
            <a:chExt cx="5105399" cy="4169665"/>
          </a:xfrm>
        </p:grpSpPr>
        <p:grpSp>
          <p:nvGrpSpPr>
            <p:cNvPr id="14" name="object 18"/>
            <p:cNvGrpSpPr/>
            <p:nvPr/>
          </p:nvGrpSpPr>
          <p:grpSpPr>
            <a:xfrm>
              <a:off x="-76200" y="1788990"/>
              <a:ext cx="5105399" cy="4169665"/>
              <a:chOff x="9144" y="1685543"/>
              <a:chExt cx="4459224" cy="4169665"/>
            </a:xfrm>
          </p:grpSpPr>
          <p:sp>
            <p:nvSpPr>
              <p:cNvPr id="15" name="object 19"/>
              <p:cNvSpPr/>
              <p:nvPr/>
            </p:nvSpPr>
            <p:spPr>
              <a:xfrm>
                <a:off x="3471672" y="5218176"/>
                <a:ext cx="996696" cy="637032"/>
              </a:xfrm>
              <a:prstGeom prst="rect">
                <a:avLst/>
              </a:prstGeom>
              <a:blipFill>
                <a:blip r:embed="rId4" cstate="print"/>
                <a:stretch>
                  <a:fillRect/>
                </a:stretch>
              </a:blipFill>
            </p:spPr>
            <p:txBody>
              <a:bodyPr wrap="square" lIns="0" tIns="0" rIns="0" bIns="0" rtlCol="0"/>
              <a:lstStyle/>
              <a:p>
                <a:endParaRPr/>
              </a:p>
            </p:txBody>
          </p:sp>
          <p:sp>
            <p:nvSpPr>
              <p:cNvPr id="17" name="object 21"/>
              <p:cNvSpPr/>
              <p:nvPr/>
            </p:nvSpPr>
            <p:spPr>
              <a:xfrm>
                <a:off x="146304" y="5209032"/>
                <a:ext cx="2026920" cy="633984"/>
              </a:xfrm>
              <a:prstGeom prst="rect">
                <a:avLst/>
              </a:prstGeom>
              <a:blipFill>
                <a:blip r:embed="rId5" cstate="print"/>
                <a:stretch>
                  <a:fillRect/>
                </a:stretch>
              </a:blipFill>
            </p:spPr>
            <p:txBody>
              <a:bodyPr wrap="square" lIns="0" tIns="0" rIns="0" bIns="0" rtlCol="0"/>
              <a:lstStyle/>
              <a:p>
                <a:endParaRPr/>
              </a:p>
            </p:txBody>
          </p:sp>
          <p:sp>
            <p:nvSpPr>
              <p:cNvPr id="18" name="object 22"/>
              <p:cNvSpPr/>
              <p:nvPr/>
            </p:nvSpPr>
            <p:spPr>
              <a:xfrm>
                <a:off x="2304288" y="5218176"/>
                <a:ext cx="1075943" cy="633984"/>
              </a:xfrm>
              <a:prstGeom prst="rect">
                <a:avLst/>
              </a:prstGeom>
              <a:blipFill>
                <a:blip r:embed="rId6" cstate="print"/>
                <a:stretch>
                  <a:fillRect/>
                </a:stretch>
              </a:blipFill>
            </p:spPr>
            <p:txBody>
              <a:bodyPr wrap="square" lIns="0" tIns="0" rIns="0" bIns="0" rtlCol="0"/>
              <a:lstStyle/>
              <a:p>
                <a:endParaRPr/>
              </a:p>
            </p:txBody>
          </p:sp>
          <p:sp>
            <p:nvSpPr>
              <p:cNvPr id="19" name="object 23"/>
              <p:cNvSpPr/>
              <p:nvPr/>
            </p:nvSpPr>
            <p:spPr>
              <a:xfrm>
                <a:off x="9144" y="1685543"/>
                <a:ext cx="3760470" cy="3742182"/>
              </a:xfrm>
              <a:prstGeom prst="rect">
                <a:avLst/>
              </a:prstGeom>
              <a:blipFill>
                <a:blip r:embed="rId7" cstate="print"/>
                <a:stretch>
                  <a:fillRect/>
                </a:stretch>
              </a:blipFill>
            </p:spPr>
            <p:txBody>
              <a:bodyPr wrap="square" lIns="0" tIns="0" rIns="0" bIns="0" rtlCol="0"/>
              <a:lstStyle/>
              <a:p>
                <a:endParaRPr/>
              </a:p>
            </p:txBody>
          </p:sp>
          <p:sp>
            <p:nvSpPr>
              <p:cNvPr id="20" name="object 24"/>
              <p:cNvSpPr/>
              <p:nvPr/>
            </p:nvSpPr>
            <p:spPr>
              <a:xfrm>
                <a:off x="207264" y="1883664"/>
                <a:ext cx="3188208" cy="3169920"/>
              </a:xfrm>
              <a:prstGeom prst="rect">
                <a:avLst/>
              </a:prstGeom>
              <a:blipFill>
                <a:blip r:embed="rId8" cstate="print"/>
                <a:stretch>
                  <a:fillRect/>
                </a:stretch>
              </a:blipFill>
            </p:spPr>
            <p:txBody>
              <a:bodyPr wrap="square" lIns="0" tIns="0" rIns="0" bIns="0" rtlCol="0"/>
              <a:lstStyle/>
              <a:p>
                <a:endParaRPr dirty="0"/>
              </a:p>
            </p:txBody>
          </p:sp>
        </p:grpSp>
        <p:sp>
          <p:nvSpPr>
            <p:cNvPr id="8" name="Rectangle 7">
              <a:extLst>
                <a:ext uri="{FF2B5EF4-FFF2-40B4-BE49-F238E27FC236}">
                  <a16:creationId xmlns:a16="http://schemas.microsoft.com/office/drawing/2014/main" id="{4A258981-8016-4FCB-93A9-218FCC9170CE}"/>
                </a:ext>
              </a:extLst>
            </p:cNvPr>
            <p:cNvSpPr/>
            <p:nvPr/>
          </p:nvSpPr>
          <p:spPr>
            <a:xfrm>
              <a:off x="2645743" y="5024396"/>
              <a:ext cx="1155089" cy="132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sp>
        <p:nvSpPr>
          <p:cNvPr id="25" name="Holder 6">
            <a:extLst>
              <a:ext uri="{FF2B5EF4-FFF2-40B4-BE49-F238E27FC236}">
                <a16:creationId xmlns:a16="http://schemas.microsoft.com/office/drawing/2014/main" id="{39A233D8-B0DD-4FE4-961D-AF2AB8C0EE12}"/>
              </a:ext>
            </a:extLst>
          </p:cNvPr>
          <p:cNvSpPr txBox="1">
            <a:spLocks/>
          </p:cNvSpPr>
          <p:nvPr/>
        </p:nvSpPr>
        <p:spPr>
          <a:xfrm>
            <a:off x="11138268" y="6477000"/>
            <a:ext cx="748932" cy="266868"/>
          </a:xfrm>
          <a:prstGeom prst="rect">
            <a:avLst/>
          </a:prstGeom>
        </p:spPr>
        <p:txBody>
          <a:bodyPr wrap="square" lIns="0" tIns="0" rIns="0" bIns="0">
            <a:spAutoFit/>
          </a:bodyPr>
          <a:lstStyle>
            <a:defPPr>
              <a:defRPr lang="en-US"/>
            </a:defPPr>
            <a:lvl1pPr marL="0" algn="ctr" defTabSz="914400" rtl="0" eaLnBrk="1" latinLnBrk="0" hangingPunct="1">
              <a:defRPr sz="2200" b="0" i="0" kern="1200">
                <a:solidFill>
                  <a:srgbClr val="002060"/>
                </a:solidFill>
                <a:latin typeface="+mj-lt"/>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005"/>
              </a:lnSpc>
            </a:pPr>
            <a:r>
              <a:rPr lang="en-ID" dirty="0">
                <a:solidFill>
                  <a:schemeClr val="tx1"/>
                </a:solidFill>
              </a:rPr>
              <a:t>- </a:t>
            </a:r>
            <a:fld id="{81D60167-4931-47E6-BA6A-407CBD079E47}" type="slidenum">
              <a:rPr lang="en-ID" smtClean="0">
                <a:solidFill>
                  <a:schemeClr val="tx1"/>
                </a:solidFill>
              </a:rPr>
              <a:pPr marL="38100">
                <a:lnSpc>
                  <a:spcPts val="2005"/>
                </a:lnSpc>
              </a:pPr>
              <a:t>4</a:t>
            </a:fld>
            <a:r>
              <a:rPr lang="en-ID" dirty="0">
                <a:solidFill>
                  <a:schemeClr val="tx1"/>
                </a:solidFill>
              </a:rPr>
              <a:t> - </a:t>
            </a:r>
          </a:p>
        </p:txBody>
      </p:sp>
    </p:spTree>
    <p:extLst>
      <p:ext uri="{BB962C8B-B14F-4D97-AF65-F5344CB8AC3E}">
        <p14:creationId xmlns:p14="http://schemas.microsoft.com/office/powerpoint/2010/main" val="165730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DE4909-2D83-49EF-84DD-B91D04D340F0}"/>
              </a:ext>
            </a:extLst>
          </p:cNvPr>
          <p:cNvPicPr>
            <a:picLocks noChangeAspect="1"/>
          </p:cNvPicPr>
          <p:nvPr/>
        </p:nvPicPr>
        <p:blipFill rotWithShape="1">
          <a:blip r:embed="rId2">
            <a:duotone>
              <a:prstClr val="black"/>
              <a:schemeClr val="accent3">
                <a:tint val="45000"/>
                <a:satMod val="400000"/>
              </a:schemeClr>
            </a:duotone>
          </a:blip>
          <a:srcRect l="-1" r="11129"/>
          <a:stretch/>
        </p:blipFill>
        <p:spPr>
          <a:xfrm>
            <a:off x="-15630" y="-10187"/>
            <a:ext cx="12207630" cy="6868187"/>
          </a:xfrm>
          <a:prstGeom prst="rect">
            <a:avLst/>
          </a:prstGeom>
        </p:spPr>
      </p:pic>
      <p:sp>
        <p:nvSpPr>
          <p:cNvPr id="4" name="Title 1">
            <a:extLst>
              <a:ext uri="{FF2B5EF4-FFF2-40B4-BE49-F238E27FC236}">
                <a16:creationId xmlns:a16="http://schemas.microsoft.com/office/drawing/2014/main" id="{14938142-6F72-4C1A-AF52-3833B6742F25}"/>
              </a:ext>
            </a:extLst>
          </p:cNvPr>
          <p:cNvSpPr txBox="1">
            <a:spLocks/>
          </p:cNvSpPr>
          <p:nvPr/>
        </p:nvSpPr>
        <p:spPr>
          <a:xfrm>
            <a:off x="5585035" y="1920620"/>
            <a:ext cx="5866767" cy="2856600"/>
          </a:xfrm>
          <a:prstGeom prst="rect">
            <a:avLst/>
          </a:prstGeom>
        </p:spPr>
        <p:txBody>
          <a:bodyPr>
            <a:noAutofit/>
          </a:bodyPr>
          <a:lstStyle>
            <a:lvl1pPr algn="l" defTabSz="914048" rtl="0" eaLnBrk="1" latinLnBrk="0" hangingPunct="1">
              <a:lnSpc>
                <a:spcPct val="90000"/>
              </a:lnSpc>
              <a:spcBef>
                <a:spcPct val="0"/>
              </a:spcBef>
              <a:buNone/>
              <a:defRPr sz="4400" kern="1200">
                <a:solidFill>
                  <a:schemeClr val="tx1"/>
                </a:solidFill>
                <a:latin typeface="+mj-lt"/>
                <a:ea typeface="+mj-ea"/>
                <a:cs typeface="+mj-cs"/>
              </a:defRPr>
            </a:lvl1pPr>
          </a:lstStyle>
          <a:p>
            <a:r>
              <a:rPr lang="nb-NO" sz="4800" b="1" dirty="0">
                <a:solidFill>
                  <a:srgbClr val="002060"/>
                </a:solidFill>
                <a:latin typeface="Verdana" panose="020B0604030504040204" pitchFamily="34" charset="0"/>
                <a:ea typeface="Verdana" panose="020B0604030504040204" pitchFamily="34" charset="0"/>
                <a:cs typeface="Aharoni" panose="02010803020104030203" pitchFamily="2" charset="-79"/>
              </a:rPr>
              <a:t>KEAMANAN DATA PESERTA JKN</a:t>
            </a:r>
            <a:endParaRPr lang="en-US" sz="4800" b="1" dirty="0">
              <a:solidFill>
                <a:srgbClr val="002060"/>
              </a:solidFill>
              <a:latin typeface="Verdana" panose="020B0604030504040204" pitchFamily="34" charset="0"/>
              <a:ea typeface="Verdana" panose="020B0604030504040204" pitchFamily="34" charset="0"/>
              <a:cs typeface="Aharoni" panose="02010803020104030203" pitchFamily="2" charset="-79"/>
            </a:endParaRPr>
          </a:p>
        </p:txBody>
      </p:sp>
      <p:cxnSp>
        <p:nvCxnSpPr>
          <p:cNvPr id="11" name="Straight Connector 10">
            <a:extLst>
              <a:ext uri="{FF2B5EF4-FFF2-40B4-BE49-F238E27FC236}">
                <a16:creationId xmlns:a16="http://schemas.microsoft.com/office/drawing/2014/main" id="{B822153F-84A5-41BE-9A8C-83FA83A6A814}"/>
              </a:ext>
            </a:extLst>
          </p:cNvPr>
          <p:cNvCxnSpPr>
            <a:cxnSpLocks/>
          </p:cNvCxnSpPr>
          <p:nvPr/>
        </p:nvCxnSpPr>
        <p:spPr>
          <a:xfrm>
            <a:off x="5715000" y="4114800"/>
            <a:ext cx="6477000"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6" descr="SISMONEV | DJSN">
            <a:extLst>
              <a:ext uri="{FF2B5EF4-FFF2-40B4-BE49-F238E27FC236}">
                <a16:creationId xmlns:a16="http://schemas.microsoft.com/office/drawing/2014/main" id="{196FAA6F-5C64-4358-A9C6-862AD38DF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810045"/>
            <a:ext cx="957931" cy="1139883"/>
          </a:xfrm>
          <a:prstGeom prst="rect">
            <a:avLst/>
          </a:prstGeom>
          <a:noFill/>
          <a:extLst>
            <a:ext uri="{909E8E84-426E-40DD-AFC4-6F175D3DCCD1}">
              <a14:hiddenFill xmlns:a14="http://schemas.microsoft.com/office/drawing/2010/main">
                <a:solidFill>
                  <a:srgbClr val="FFFFFF"/>
                </a:solidFill>
              </a14:hiddenFill>
            </a:ext>
          </a:extLst>
        </p:spPr>
      </p:pic>
      <p:sp>
        <p:nvSpPr>
          <p:cNvPr id="10" name="Holder 6">
            <a:extLst>
              <a:ext uri="{FF2B5EF4-FFF2-40B4-BE49-F238E27FC236}">
                <a16:creationId xmlns:a16="http://schemas.microsoft.com/office/drawing/2014/main" id="{0DC18140-522A-4D31-B9B0-81350C817195}"/>
              </a:ext>
            </a:extLst>
          </p:cNvPr>
          <p:cNvSpPr txBox="1">
            <a:spLocks/>
          </p:cNvSpPr>
          <p:nvPr/>
        </p:nvSpPr>
        <p:spPr>
          <a:xfrm>
            <a:off x="11138268" y="6477000"/>
            <a:ext cx="748932" cy="266868"/>
          </a:xfrm>
          <a:prstGeom prst="rect">
            <a:avLst/>
          </a:prstGeom>
        </p:spPr>
        <p:txBody>
          <a:bodyPr wrap="square" lIns="0" tIns="0" rIns="0" bIns="0">
            <a:spAutoFit/>
          </a:bodyPr>
          <a:lstStyle>
            <a:defPPr>
              <a:defRPr lang="en-US"/>
            </a:defPPr>
            <a:lvl1pPr marL="0" algn="ctr" defTabSz="914400" rtl="0" eaLnBrk="1" latinLnBrk="0" hangingPunct="1">
              <a:defRPr sz="2200" b="0" i="0" kern="1200">
                <a:solidFill>
                  <a:srgbClr val="002060"/>
                </a:solidFill>
                <a:latin typeface="+mj-lt"/>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005"/>
              </a:lnSpc>
            </a:pPr>
            <a:r>
              <a:rPr lang="en-ID" dirty="0">
                <a:solidFill>
                  <a:schemeClr val="tx1"/>
                </a:solidFill>
              </a:rPr>
              <a:t>- </a:t>
            </a:r>
            <a:fld id="{81D60167-4931-47E6-BA6A-407CBD079E47}" type="slidenum">
              <a:rPr lang="en-ID" smtClean="0">
                <a:solidFill>
                  <a:schemeClr val="tx1"/>
                </a:solidFill>
              </a:rPr>
              <a:pPr marL="38100">
                <a:lnSpc>
                  <a:spcPts val="2005"/>
                </a:lnSpc>
              </a:pPr>
              <a:t>5</a:t>
            </a:fld>
            <a:r>
              <a:rPr lang="en-ID" dirty="0">
                <a:solidFill>
                  <a:schemeClr val="tx1"/>
                </a:solidFill>
              </a:rPr>
              <a:t> - </a:t>
            </a:r>
          </a:p>
        </p:txBody>
      </p:sp>
    </p:spTree>
    <p:extLst>
      <p:ext uri="{BB962C8B-B14F-4D97-AF65-F5344CB8AC3E}">
        <p14:creationId xmlns:p14="http://schemas.microsoft.com/office/powerpoint/2010/main" val="58906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Folded Corner 14">
            <a:extLst>
              <a:ext uri="{FF2B5EF4-FFF2-40B4-BE49-F238E27FC236}">
                <a16:creationId xmlns:a16="http://schemas.microsoft.com/office/drawing/2014/main" id="{A079750D-6216-4388-A43B-3B82DDC20FFC}"/>
              </a:ext>
            </a:extLst>
          </p:cNvPr>
          <p:cNvSpPr/>
          <p:nvPr/>
        </p:nvSpPr>
        <p:spPr>
          <a:xfrm>
            <a:off x="6213413" y="1976552"/>
            <a:ext cx="4744258" cy="4209991"/>
          </a:xfrm>
          <a:prstGeom prst="foldedCorner">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16" name="Rectangle 15">
            <a:extLst>
              <a:ext uri="{FF2B5EF4-FFF2-40B4-BE49-F238E27FC236}">
                <a16:creationId xmlns:a16="http://schemas.microsoft.com/office/drawing/2014/main" id="{56B43BE2-FA15-4C85-811A-910F832A806C}"/>
              </a:ext>
            </a:extLst>
          </p:cNvPr>
          <p:cNvSpPr/>
          <p:nvPr/>
        </p:nvSpPr>
        <p:spPr>
          <a:xfrm>
            <a:off x="6229577" y="2652446"/>
            <a:ext cx="4589856" cy="3139321"/>
          </a:xfrm>
          <a:prstGeom prst="rect">
            <a:avLst/>
          </a:prstGeom>
        </p:spPr>
        <p:txBody>
          <a:bodyPr wrap="square">
            <a:spAutoFit/>
          </a:bodyPr>
          <a:lstStyle/>
          <a:p>
            <a:pPr marL="342900" indent="-342900" algn="just">
              <a:buFont typeface="Arial" charset="0"/>
              <a:buChar char="•"/>
            </a:pPr>
            <a:r>
              <a:rPr lang="en-ID" b="0" kern="0" dirty="0">
                <a:latin typeface="+mn-lt"/>
              </a:rPr>
              <a:t>DJSN </a:t>
            </a:r>
            <a:r>
              <a:rPr lang="en-ID" b="0" kern="0" dirty="0" err="1">
                <a:latin typeface="+mn-lt"/>
              </a:rPr>
              <a:t>telah</a:t>
            </a:r>
            <a:r>
              <a:rPr lang="en-ID" b="0" kern="0" dirty="0">
                <a:latin typeface="+mn-lt"/>
              </a:rPr>
              <a:t> </a:t>
            </a:r>
            <a:r>
              <a:rPr lang="en-ID" b="0" kern="0" dirty="0" err="1">
                <a:latin typeface="+mn-lt"/>
              </a:rPr>
              <a:t>melakukan</a:t>
            </a:r>
            <a:r>
              <a:rPr lang="en-ID" b="0" kern="0" dirty="0">
                <a:latin typeface="+mn-lt"/>
              </a:rPr>
              <a:t> </a:t>
            </a:r>
            <a:r>
              <a:rPr lang="en-ID" b="0" kern="0" dirty="0" err="1">
                <a:latin typeface="+mn-lt"/>
              </a:rPr>
              <a:t>koordinasi</a:t>
            </a:r>
            <a:r>
              <a:rPr lang="en-ID" b="0" kern="0" dirty="0">
                <a:latin typeface="+mn-lt"/>
              </a:rPr>
              <a:t> </a:t>
            </a:r>
            <a:r>
              <a:rPr lang="en-ID" b="0" kern="0" dirty="0" err="1">
                <a:latin typeface="+mn-lt"/>
              </a:rPr>
              <a:t>kepada</a:t>
            </a:r>
            <a:r>
              <a:rPr lang="en-ID" b="0" kern="0" dirty="0">
                <a:latin typeface="+mn-lt"/>
              </a:rPr>
              <a:t> </a:t>
            </a:r>
            <a:r>
              <a:rPr lang="en-ID" b="0" kern="0" dirty="0" err="1">
                <a:latin typeface="+mn-lt"/>
              </a:rPr>
              <a:t>Dewas</a:t>
            </a:r>
            <a:r>
              <a:rPr lang="en-ID" b="0" kern="0" dirty="0">
                <a:latin typeface="+mn-lt"/>
              </a:rPr>
              <a:t> dan </a:t>
            </a:r>
            <a:r>
              <a:rPr lang="en-ID" b="0" kern="0" dirty="0" err="1">
                <a:latin typeface="+mn-lt"/>
              </a:rPr>
              <a:t>Direksi</a:t>
            </a:r>
            <a:r>
              <a:rPr lang="en-ID" b="0" kern="0" dirty="0">
                <a:latin typeface="+mn-lt"/>
              </a:rPr>
              <a:t> BPJSK </a:t>
            </a:r>
            <a:r>
              <a:rPr lang="en-ID" b="0" kern="0" dirty="0" err="1">
                <a:latin typeface="+mn-lt"/>
              </a:rPr>
              <a:t>untuk</a:t>
            </a:r>
            <a:r>
              <a:rPr lang="en-ID" b="0" kern="0" dirty="0">
                <a:latin typeface="+mn-lt"/>
              </a:rPr>
              <a:t> </a:t>
            </a:r>
            <a:r>
              <a:rPr lang="en-ID" b="0" kern="0" dirty="0" err="1">
                <a:latin typeface="+mn-lt"/>
              </a:rPr>
              <a:t>menelusuri</a:t>
            </a:r>
            <a:r>
              <a:rPr lang="en-ID" b="0" kern="0" dirty="0">
                <a:latin typeface="+mn-lt"/>
              </a:rPr>
              <a:t> dan </a:t>
            </a:r>
            <a:r>
              <a:rPr lang="en-ID" b="0" kern="0" dirty="0" err="1">
                <a:latin typeface="+mn-lt"/>
              </a:rPr>
              <a:t>mengevaluasi</a:t>
            </a:r>
            <a:r>
              <a:rPr lang="en-ID" b="0" kern="0" dirty="0">
                <a:latin typeface="+mn-lt"/>
              </a:rPr>
              <a:t> </a:t>
            </a:r>
            <a:r>
              <a:rPr lang="en-ID" b="0" kern="0" dirty="0" err="1">
                <a:latin typeface="+mn-lt"/>
              </a:rPr>
              <a:t>potensi</a:t>
            </a:r>
            <a:r>
              <a:rPr lang="en-ID" b="0" kern="0" dirty="0">
                <a:latin typeface="+mn-lt"/>
              </a:rPr>
              <a:t> </a:t>
            </a:r>
            <a:r>
              <a:rPr lang="en-ID" b="0" kern="0" dirty="0" err="1">
                <a:latin typeface="+mn-lt"/>
              </a:rPr>
              <a:t>celah</a:t>
            </a:r>
            <a:r>
              <a:rPr lang="en-ID" b="0" kern="0" dirty="0">
                <a:latin typeface="+mn-lt"/>
              </a:rPr>
              <a:t> </a:t>
            </a:r>
            <a:r>
              <a:rPr lang="en-ID" b="0" kern="0" dirty="0" err="1">
                <a:latin typeface="+mn-lt"/>
              </a:rPr>
              <a:t>sistem</a:t>
            </a:r>
            <a:r>
              <a:rPr lang="en-ID" b="0" kern="0" dirty="0">
                <a:latin typeface="+mn-lt"/>
              </a:rPr>
              <a:t> IT </a:t>
            </a:r>
            <a:r>
              <a:rPr lang="en-ID" b="0" kern="0" dirty="0" err="1">
                <a:latin typeface="+mn-lt"/>
              </a:rPr>
              <a:t>untuk</a:t>
            </a:r>
            <a:r>
              <a:rPr lang="en-ID" b="0" kern="0" dirty="0">
                <a:latin typeface="+mn-lt"/>
              </a:rPr>
              <a:t> </a:t>
            </a:r>
            <a:r>
              <a:rPr lang="en-ID" b="0" kern="0" dirty="0" err="1">
                <a:latin typeface="+mn-lt"/>
              </a:rPr>
              <a:t>menghindari</a:t>
            </a:r>
            <a:r>
              <a:rPr lang="en-ID" b="0" kern="0" dirty="0">
                <a:latin typeface="+mn-lt"/>
              </a:rPr>
              <a:t> </a:t>
            </a:r>
            <a:r>
              <a:rPr lang="en-ID" b="0" kern="0" dirty="0" err="1">
                <a:latin typeface="+mn-lt"/>
              </a:rPr>
              <a:t>peretasan</a:t>
            </a:r>
            <a:r>
              <a:rPr lang="en-ID" b="0" kern="0" dirty="0">
                <a:latin typeface="+mn-lt"/>
              </a:rPr>
              <a:t> data</a:t>
            </a:r>
          </a:p>
          <a:p>
            <a:pPr marL="342900" indent="-342900" algn="just">
              <a:buFont typeface="Arial" charset="0"/>
              <a:buChar char="•"/>
            </a:pPr>
            <a:endParaRPr lang="en-ID" kern="0" dirty="0"/>
          </a:p>
          <a:p>
            <a:pPr marL="342900" indent="-342900" algn="just">
              <a:buFont typeface="Arial" charset="0"/>
              <a:buChar char="•"/>
            </a:pPr>
            <a:r>
              <a:rPr lang="en-US" b="0" dirty="0" err="1">
                <a:latin typeface="+mn-lt"/>
              </a:rPr>
              <a:t>Sesuai</a:t>
            </a:r>
            <a:r>
              <a:rPr lang="en-US" b="0" dirty="0">
                <a:latin typeface="+mn-lt"/>
              </a:rPr>
              <a:t> </a:t>
            </a:r>
            <a:r>
              <a:rPr lang="en-US" b="0" dirty="0" err="1">
                <a:latin typeface="+mn-lt"/>
              </a:rPr>
              <a:t>Perpres</a:t>
            </a:r>
            <a:r>
              <a:rPr lang="en-US" b="0" dirty="0">
                <a:latin typeface="+mn-lt"/>
              </a:rPr>
              <a:t> </a:t>
            </a:r>
            <a:r>
              <a:rPr lang="en-US" b="0" dirty="0" err="1">
                <a:latin typeface="+mn-lt"/>
              </a:rPr>
              <a:t>Nomor</a:t>
            </a:r>
            <a:r>
              <a:rPr lang="en-US" b="0" dirty="0">
                <a:latin typeface="+mn-lt"/>
              </a:rPr>
              <a:t> 25 </a:t>
            </a:r>
            <a:r>
              <a:rPr lang="en-US" b="0" dirty="0" err="1">
                <a:latin typeface="+mn-lt"/>
              </a:rPr>
              <a:t>Tahun</a:t>
            </a:r>
            <a:r>
              <a:rPr lang="en-US" b="0" dirty="0">
                <a:latin typeface="+mn-lt"/>
              </a:rPr>
              <a:t> 2020 </a:t>
            </a:r>
            <a:r>
              <a:rPr lang="en-US" b="0" dirty="0" err="1">
                <a:latin typeface="+mn-lt"/>
              </a:rPr>
              <a:t>tentang</a:t>
            </a:r>
            <a:r>
              <a:rPr lang="en-US" b="0" dirty="0">
                <a:latin typeface="+mn-lt"/>
              </a:rPr>
              <a:t> Tata Kelola Badan </a:t>
            </a:r>
            <a:r>
              <a:rPr lang="en-US" b="0" dirty="0" err="1">
                <a:latin typeface="+mn-lt"/>
              </a:rPr>
              <a:t>Penyelenggara</a:t>
            </a:r>
            <a:r>
              <a:rPr lang="en-US" b="0" dirty="0">
                <a:latin typeface="+mn-lt"/>
              </a:rPr>
              <a:t> </a:t>
            </a:r>
            <a:r>
              <a:rPr lang="en-US" b="0" dirty="0" err="1">
                <a:latin typeface="+mn-lt"/>
              </a:rPr>
              <a:t>Jaminan</a:t>
            </a:r>
            <a:r>
              <a:rPr lang="en-US" b="0" dirty="0">
                <a:latin typeface="+mn-lt"/>
              </a:rPr>
              <a:t> </a:t>
            </a:r>
            <a:r>
              <a:rPr lang="en-US" b="0" dirty="0" err="1">
                <a:latin typeface="+mn-lt"/>
              </a:rPr>
              <a:t>Sosial</a:t>
            </a:r>
            <a:r>
              <a:rPr lang="en-US" b="0" dirty="0">
                <a:latin typeface="+mn-lt"/>
              </a:rPr>
              <a:t>. DJSN </a:t>
            </a:r>
            <a:r>
              <a:rPr lang="en-US" b="0" dirty="0" err="1">
                <a:latin typeface="+mn-lt"/>
              </a:rPr>
              <a:t>memastikan</a:t>
            </a:r>
            <a:r>
              <a:rPr lang="en-US" b="0" dirty="0">
                <a:latin typeface="+mn-lt"/>
              </a:rPr>
              <a:t> </a:t>
            </a:r>
            <a:r>
              <a:rPr lang="en-US" b="0" dirty="0" err="1">
                <a:latin typeface="+mn-lt"/>
              </a:rPr>
              <a:t>bahwa</a:t>
            </a:r>
            <a:r>
              <a:rPr lang="en-US" b="0" dirty="0">
                <a:latin typeface="+mn-lt"/>
              </a:rPr>
              <a:t> BPJS </a:t>
            </a:r>
            <a:r>
              <a:rPr lang="en-US" b="0" dirty="0" err="1">
                <a:latin typeface="+mn-lt"/>
              </a:rPr>
              <a:t>menerapkan</a:t>
            </a:r>
            <a:r>
              <a:rPr lang="en-US" b="0" dirty="0">
                <a:latin typeface="+mn-lt"/>
              </a:rPr>
              <a:t> tata </a:t>
            </a:r>
            <a:r>
              <a:rPr lang="en-US" b="0" dirty="0" err="1">
                <a:latin typeface="+mn-lt"/>
              </a:rPr>
              <a:t>kelola</a:t>
            </a:r>
            <a:r>
              <a:rPr lang="en-US" b="0" dirty="0">
                <a:latin typeface="+mn-lt"/>
              </a:rPr>
              <a:t> </a:t>
            </a:r>
            <a:r>
              <a:rPr lang="en-US" b="0" dirty="0" err="1">
                <a:latin typeface="+mn-lt"/>
              </a:rPr>
              <a:t>penyelenggaraan</a:t>
            </a:r>
            <a:r>
              <a:rPr lang="en-US" b="0" dirty="0">
                <a:latin typeface="+mn-lt"/>
              </a:rPr>
              <a:t> </a:t>
            </a:r>
            <a:r>
              <a:rPr lang="en-US" b="0" dirty="0" err="1">
                <a:latin typeface="+mn-lt"/>
              </a:rPr>
              <a:t>jaminan</a:t>
            </a:r>
            <a:r>
              <a:rPr lang="en-US" b="0" dirty="0">
                <a:latin typeface="+mn-lt"/>
              </a:rPr>
              <a:t> </a:t>
            </a:r>
            <a:r>
              <a:rPr lang="en-US" b="0" dirty="0" err="1">
                <a:latin typeface="+mn-lt"/>
              </a:rPr>
              <a:t>sosial</a:t>
            </a:r>
            <a:r>
              <a:rPr lang="en-US" b="0" dirty="0">
                <a:latin typeface="+mn-lt"/>
              </a:rPr>
              <a:t> </a:t>
            </a:r>
            <a:r>
              <a:rPr lang="en-US" b="0" dirty="0" err="1">
                <a:latin typeface="+mn-lt"/>
              </a:rPr>
              <a:t>secara</a:t>
            </a:r>
            <a:r>
              <a:rPr lang="en-US" b="0" dirty="0">
                <a:latin typeface="+mn-lt"/>
              </a:rPr>
              <a:t> </a:t>
            </a:r>
            <a:r>
              <a:rPr lang="en-US" b="0" dirty="0" err="1">
                <a:latin typeface="+mn-lt"/>
              </a:rPr>
              <a:t>efisien</a:t>
            </a:r>
            <a:r>
              <a:rPr lang="en-US" b="0" dirty="0">
                <a:latin typeface="+mn-lt"/>
              </a:rPr>
              <a:t> dan </a:t>
            </a:r>
            <a:r>
              <a:rPr lang="en-US" b="0" dirty="0" err="1">
                <a:latin typeface="+mn-lt"/>
              </a:rPr>
              <a:t>efektif</a:t>
            </a:r>
            <a:endParaRPr lang="en-ID" b="0" kern="0" dirty="0">
              <a:latin typeface="+mn-lt"/>
            </a:endParaRPr>
          </a:p>
        </p:txBody>
      </p:sp>
      <p:cxnSp>
        <p:nvCxnSpPr>
          <p:cNvPr id="18" name="Straight Connector 17">
            <a:extLst>
              <a:ext uri="{FF2B5EF4-FFF2-40B4-BE49-F238E27FC236}">
                <a16:creationId xmlns:a16="http://schemas.microsoft.com/office/drawing/2014/main" id="{3EF65BD4-E0CB-4D87-845E-90C7DD4B6306}"/>
              </a:ext>
            </a:extLst>
          </p:cNvPr>
          <p:cNvCxnSpPr>
            <a:cxnSpLocks/>
          </p:cNvCxnSpPr>
          <p:nvPr/>
        </p:nvCxnSpPr>
        <p:spPr>
          <a:xfrm>
            <a:off x="6385671" y="3900544"/>
            <a:ext cx="4433762" cy="0"/>
          </a:xfrm>
          <a:prstGeom prst="line">
            <a:avLst/>
          </a:prstGeom>
          <a:ln w="12700">
            <a:solidFill>
              <a:schemeClr val="bg1"/>
            </a:solidFill>
            <a:prstDash val="dashDot"/>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E8E7B43-5224-484A-984E-FF6A6D66A116}"/>
              </a:ext>
            </a:extLst>
          </p:cNvPr>
          <p:cNvSpPr/>
          <p:nvPr/>
        </p:nvSpPr>
        <p:spPr>
          <a:xfrm>
            <a:off x="6210183" y="1824708"/>
            <a:ext cx="4744258" cy="726727"/>
          </a:xfrm>
          <a:prstGeom prst="rect">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lIns="91420" tIns="45710" rIns="91420" bIns="45710" rtlCol="0" anchor="ctr"/>
          <a:lstStyle/>
          <a:p>
            <a:pPr algn="ctr"/>
            <a:r>
              <a:rPr lang="en-ID" b="1" kern="0" dirty="0">
                <a:latin typeface="+mn-lt"/>
              </a:rPr>
              <a:t>TINDAK LANJUT:</a:t>
            </a:r>
          </a:p>
        </p:txBody>
      </p:sp>
      <p:sp>
        <p:nvSpPr>
          <p:cNvPr id="7" name="Freeform 302">
            <a:extLst>
              <a:ext uri="{FF2B5EF4-FFF2-40B4-BE49-F238E27FC236}">
                <a16:creationId xmlns:a16="http://schemas.microsoft.com/office/drawing/2014/main" id="{8A95957E-777A-4893-A86F-4B9805DBCD57}"/>
              </a:ext>
            </a:extLst>
          </p:cNvPr>
          <p:cNvSpPr>
            <a:spLocks noChangeArrowheads="1"/>
          </p:cNvSpPr>
          <p:nvPr/>
        </p:nvSpPr>
        <p:spPr bwMode="auto">
          <a:xfrm rot="10800000">
            <a:off x="438373" y="1745141"/>
            <a:ext cx="5733827" cy="4600608"/>
          </a:xfrm>
          <a:custGeom>
            <a:avLst/>
            <a:gdLst>
              <a:gd name="T0" fmla="*/ 2147483646 w 1795"/>
              <a:gd name="T1" fmla="*/ 0 h 647"/>
              <a:gd name="T2" fmla="*/ 2147483646 w 1795"/>
              <a:gd name="T3" fmla="*/ 2147483646 h 647"/>
              <a:gd name="T4" fmla="*/ 2147483646 w 1795"/>
              <a:gd name="T5" fmla="*/ 2147483646 h 647"/>
              <a:gd name="T6" fmla="*/ 0 w 1795"/>
              <a:gd name="T7" fmla="*/ 2147483646 h 647"/>
              <a:gd name="T8" fmla="*/ 2147483646 w 1795"/>
              <a:gd name="T9" fmla="*/ 0 h 647"/>
              <a:gd name="T10" fmla="*/ 2147483646 w 1795"/>
              <a:gd name="T11" fmla="*/ 0 h 647"/>
              <a:gd name="T12" fmla="*/ 0 60000 65536"/>
              <a:gd name="T13" fmla="*/ 0 60000 65536"/>
              <a:gd name="T14" fmla="*/ 0 60000 65536"/>
              <a:gd name="T15" fmla="*/ 0 60000 65536"/>
              <a:gd name="T16" fmla="*/ 0 60000 65536"/>
              <a:gd name="T17" fmla="*/ 0 60000 65536"/>
              <a:gd name="T18" fmla="*/ 0 w 1795"/>
              <a:gd name="T19" fmla="*/ 0 h 647"/>
              <a:gd name="T20" fmla="*/ 1795 w 1795"/>
              <a:gd name="T21" fmla="*/ 647 h 647"/>
            </a:gdLst>
            <a:ahLst/>
            <a:cxnLst>
              <a:cxn ang="T12">
                <a:pos x="T0" y="T1"/>
              </a:cxn>
              <a:cxn ang="T13">
                <a:pos x="T2" y="T3"/>
              </a:cxn>
              <a:cxn ang="T14">
                <a:pos x="T4" y="T5"/>
              </a:cxn>
              <a:cxn ang="T15">
                <a:pos x="T6" y="T7"/>
              </a:cxn>
              <a:cxn ang="T16">
                <a:pos x="T8" y="T9"/>
              </a:cxn>
              <a:cxn ang="T17">
                <a:pos x="T10" y="T11"/>
              </a:cxn>
            </a:cxnLst>
            <a:rect l="T18" t="T19" r="T20" b="T21"/>
            <a:pathLst>
              <a:path w="1795" h="647">
                <a:moveTo>
                  <a:pt x="1795" y="0"/>
                </a:moveTo>
                <a:lnTo>
                  <a:pt x="1795" y="647"/>
                </a:lnTo>
                <a:lnTo>
                  <a:pt x="234" y="647"/>
                </a:lnTo>
                <a:lnTo>
                  <a:pt x="0" y="330"/>
                </a:lnTo>
                <a:lnTo>
                  <a:pt x="234" y="0"/>
                </a:lnTo>
                <a:lnTo>
                  <a:pt x="1795" y="0"/>
                </a:lnTo>
                <a:close/>
              </a:path>
            </a:pathLst>
          </a:custGeom>
          <a:solidFill>
            <a:srgbClr val="1D4D7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sz="2400"/>
          </a:p>
        </p:txBody>
      </p:sp>
      <p:sp>
        <p:nvSpPr>
          <p:cNvPr id="11" name="Title 10">
            <a:extLst>
              <a:ext uri="{FF2B5EF4-FFF2-40B4-BE49-F238E27FC236}">
                <a16:creationId xmlns:a16="http://schemas.microsoft.com/office/drawing/2014/main" id="{61EB252E-B2C4-477C-86DF-0F107FA44049}"/>
              </a:ext>
            </a:extLst>
          </p:cNvPr>
          <p:cNvSpPr>
            <a:spLocks noGrp="1"/>
          </p:cNvSpPr>
          <p:nvPr>
            <p:ph type="title"/>
          </p:nvPr>
        </p:nvSpPr>
        <p:spPr>
          <a:xfrm>
            <a:off x="1219200" y="416354"/>
            <a:ext cx="10972800" cy="940980"/>
          </a:xfrm>
        </p:spPr>
        <p:txBody>
          <a:bodyPr/>
          <a:lstStyle/>
          <a:p>
            <a:r>
              <a:rPr lang="en-ID" b="1" dirty="0">
                <a:solidFill>
                  <a:srgbClr val="002060"/>
                </a:solidFill>
                <a:latin typeface="Verdana" panose="020B0604030504040204" pitchFamily="34" charset="0"/>
                <a:ea typeface="Verdana" panose="020B0604030504040204" pitchFamily="34" charset="0"/>
              </a:rPr>
              <a:t>KEAMANAN DATA PESERTA JKN</a:t>
            </a:r>
            <a:br>
              <a:rPr lang="en-ID" b="1" dirty="0">
                <a:solidFill>
                  <a:srgbClr val="002060"/>
                </a:solidFill>
                <a:latin typeface="Verdana" panose="020B0604030504040204" pitchFamily="34" charset="0"/>
                <a:ea typeface="Verdana" panose="020B0604030504040204" pitchFamily="34" charset="0"/>
              </a:rPr>
            </a:br>
            <a:r>
              <a:rPr lang="en-ID" sz="2500" b="1" dirty="0" err="1">
                <a:solidFill>
                  <a:srgbClr val="002060"/>
                </a:solidFill>
                <a:latin typeface="Verdana" panose="020B0604030504040204" pitchFamily="34" charset="0"/>
                <a:ea typeface="Verdana" panose="020B0604030504040204" pitchFamily="34" charset="0"/>
              </a:rPr>
              <a:t>Tindak</a:t>
            </a:r>
            <a:r>
              <a:rPr lang="en-ID" sz="2500" b="1" dirty="0">
                <a:solidFill>
                  <a:srgbClr val="002060"/>
                </a:solidFill>
                <a:latin typeface="Verdana" panose="020B0604030504040204" pitchFamily="34" charset="0"/>
                <a:ea typeface="Verdana" panose="020B0604030504040204" pitchFamily="34" charset="0"/>
              </a:rPr>
              <a:t> </a:t>
            </a:r>
            <a:r>
              <a:rPr lang="en-ID" sz="2500" b="1" dirty="0" err="1">
                <a:solidFill>
                  <a:srgbClr val="002060"/>
                </a:solidFill>
                <a:latin typeface="Verdana" panose="020B0604030504040204" pitchFamily="34" charset="0"/>
                <a:ea typeface="Verdana" panose="020B0604030504040204" pitchFamily="34" charset="0"/>
              </a:rPr>
              <a:t>Lanjut</a:t>
            </a:r>
            <a:r>
              <a:rPr lang="en-ID" sz="2500" b="1" dirty="0">
                <a:solidFill>
                  <a:srgbClr val="002060"/>
                </a:solidFill>
                <a:latin typeface="Verdana" panose="020B0604030504040204" pitchFamily="34" charset="0"/>
                <a:ea typeface="Verdana" panose="020B0604030504040204" pitchFamily="34" charset="0"/>
              </a:rPr>
              <a:t> </a:t>
            </a:r>
            <a:r>
              <a:rPr lang="en-ID" sz="2500" b="1" dirty="0" err="1">
                <a:solidFill>
                  <a:srgbClr val="002060"/>
                </a:solidFill>
                <a:latin typeface="Verdana" panose="020B0604030504040204" pitchFamily="34" charset="0"/>
                <a:ea typeface="Verdana" panose="020B0604030504040204" pitchFamily="34" charset="0"/>
              </a:rPr>
              <a:t>Indikasi</a:t>
            </a:r>
            <a:r>
              <a:rPr lang="en-ID" sz="2500" b="1" dirty="0">
                <a:solidFill>
                  <a:srgbClr val="002060"/>
                </a:solidFill>
                <a:latin typeface="Verdana" panose="020B0604030504040204" pitchFamily="34" charset="0"/>
                <a:ea typeface="Verdana" panose="020B0604030504040204" pitchFamily="34" charset="0"/>
              </a:rPr>
              <a:t> </a:t>
            </a:r>
            <a:r>
              <a:rPr lang="en-ID" sz="2500" b="1" dirty="0" err="1">
                <a:solidFill>
                  <a:srgbClr val="002060"/>
                </a:solidFill>
                <a:latin typeface="Verdana" panose="020B0604030504040204" pitchFamily="34" charset="0"/>
                <a:ea typeface="Verdana" panose="020B0604030504040204" pitchFamily="34" charset="0"/>
              </a:rPr>
              <a:t>Bocornya</a:t>
            </a:r>
            <a:r>
              <a:rPr lang="en-ID" sz="2500" b="1" dirty="0">
                <a:solidFill>
                  <a:srgbClr val="002060"/>
                </a:solidFill>
                <a:latin typeface="Verdana" panose="020B0604030504040204" pitchFamily="34" charset="0"/>
                <a:ea typeface="Verdana" panose="020B0604030504040204" pitchFamily="34" charset="0"/>
              </a:rPr>
              <a:t> Data </a:t>
            </a:r>
            <a:r>
              <a:rPr lang="en-ID" sz="2500" b="1" dirty="0" err="1">
                <a:solidFill>
                  <a:srgbClr val="002060"/>
                </a:solidFill>
                <a:latin typeface="Verdana" panose="020B0604030504040204" pitchFamily="34" charset="0"/>
                <a:ea typeface="Verdana" panose="020B0604030504040204" pitchFamily="34" charset="0"/>
              </a:rPr>
              <a:t>Peserta</a:t>
            </a:r>
            <a:r>
              <a:rPr lang="en-ID" sz="2500" b="1" dirty="0">
                <a:solidFill>
                  <a:srgbClr val="002060"/>
                </a:solidFill>
                <a:latin typeface="Verdana" panose="020B0604030504040204" pitchFamily="34" charset="0"/>
                <a:ea typeface="Verdana" panose="020B0604030504040204" pitchFamily="34" charset="0"/>
              </a:rPr>
              <a:t> JKN (1)</a:t>
            </a:r>
          </a:p>
        </p:txBody>
      </p:sp>
      <p:sp>
        <p:nvSpPr>
          <p:cNvPr id="12" name="Text Placeholder 11">
            <a:extLst>
              <a:ext uri="{FF2B5EF4-FFF2-40B4-BE49-F238E27FC236}">
                <a16:creationId xmlns:a16="http://schemas.microsoft.com/office/drawing/2014/main" id="{988BB553-41F3-4172-B7D4-F1C7664736D7}"/>
              </a:ext>
            </a:extLst>
          </p:cNvPr>
          <p:cNvSpPr>
            <a:spLocks noGrp="1"/>
          </p:cNvSpPr>
          <p:nvPr>
            <p:ph type="body" idx="1"/>
          </p:nvPr>
        </p:nvSpPr>
        <p:spPr>
          <a:xfrm>
            <a:off x="485886" y="2260317"/>
            <a:ext cx="4848114" cy="4082004"/>
          </a:xfrm>
        </p:spPr>
        <p:txBody>
          <a:bodyPr/>
          <a:lstStyle/>
          <a:p>
            <a:pPr marL="342900" indent="-342900" algn="just">
              <a:buFont typeface="Arial" charset="0"/>
              <a:buChar char="•"/>
            </a:pPr>
            <a:r>
              <a:rPr lang="en-ID" sz="1800" b="0" dirty="0" err="1">
                <a:solidFill>
                  <a:schemeClr val="bg1"/>
                </a:solidFill>
                <a:latin typeface="+mn-lt"/>
              </a:rPr>
              <a:t>Akun</a:t>
            </a:r>
            <a:r>
              <a:rPr lang="en-ID" sz="1800" b="0" dirty="0">
                <a:solidFill>
                  <a:schemeClr val="bg1"/>
                </a:solidFill>
                <a:latin typeface="+mn-lt"/>
              </a:rPr>
              <a:t> </a:t>
            </a:r>
            <a:r>
              <a:rPr lang="en-ID" sz="1800" b="0" dirty="0" err="1">
                <a:solidFill>
                  <a:schemeClr val="bg1"/>
                </a:solidFill>
                <a:latin typeface="+mn-lt"/>
              </a:rPr>
              <a:t>bernama</a:t>
            </a:r>
            <a:r>
              <a:rPr lang="en-ID" sz="1800" b="0" dirty="0">
                <a:solidFill>
                  <a:schemeClr val="bg1"/>
                </a:solidFill>
                <a:latin typeface="+mn-lt"/>
              </a:rPr>
              <a:t> </a:t>
            </a:r>
            <a:r>
              <a:rPr lang="en-ID" sz="1800" b="0" dirty="0" err="1">
                <a:solidFill>
                  <a:schemeClr val="bg1"/>
                </a:solidFill>
                <a:latin typeface="+mn-lt"/>
              </a:rPr>
              <a:t>Kotz</a:t>
            </a:r>
            <a:r>
              <a:rPr lang="en-ID" sz="1800" b="0" dirty="0">
                <a:solidFill>
                  <a:schemeClr val="bg1"/>
                </a:solidFill>
                <a:latin typeface="+mn-lt"/>
              </a:rPr>
              <a:t> (reseller data) </a:t>
            </a:r>
            <a:r>
              <a:rPr lang="en-ID" sz="1800" b="0" dirty="0" err="1">
                <a:solidFill>
                  <a:schemeClr val="bg1"/>
                </a:solidFill>
                <a:latin typeface="+mn-lt"/>
              </a:rPr>
              <a:t>menjual</a:t>
            </a:r>
            <a:r>
              <a:rPr lang="en-ID" sz="1800" b="0" dirty="0">
                <a:solidFill>
                  <a:schemeClr val="bg1"/>
                </a:solidFill>
                <a:latin typeface="+mn-lt"/>
              </a:rPr>
              <a:t> data </a:t>
            </a:r>
            <a:r>
              <a:rPr lang="en-ID" sz="1800" b="0" dirty="0" err="1">
                <a:solidFill>
                  <a:schemeClr val="bg1"/>
                </a:solidFill>
                <a:latin typeface="+mn-lt"/>
              </a:rPr>
              <a:t>pribadi</a:t>
            </a:r>
            <a:r>
              <a:rPr lang="en-ID" sz="1800" b="0" dirty="0">
                <a:solidFill>
                  <a:schemeClr val="bg1"/>
                </a:solidFill>
                <a:latin typeface="+mn-lt"/>
              </a:rPr>
              <a:t> di Raid Forums. </a:t>
            </a:r>
            <a:r>
              <a:rPr lang="en-ID" sz="1800" b="0" dirty="0" err="1">
                <a:solidFill>
                  <a:schemeClr val="bg1"/>
                </a:solidFill>
                <a:latin typeface="+mn-lt"/>
              </a:rPr>
              <a:t>Akun</a:t>
            </a:r>
            <a:r>
              <a:rPr lang="en-ID" sz="1800" b="0" dirty="0">
                <a:solidFill>
                  <a:schemeClr val="bg1"/>
                </a:solidFill>
                <a:latin typeface="+mn-lt"/>
              </a:rPr>
              <a:t> </a:t>
            </a:r>
            <a:r>
              <a:rPr lang="en-ID" sz="1800" b="0" dirty="0" err="1">
                <a:solidFill>
                  <a:schemeClr val="bg1"/>
                </a:solidFill>
                <a:latin typeface="+mn-lt"/>
              </a:rPr>
              <a:t>Kotz</a:t>
            </a:r>
            <a:r>
              <a:rPr lang="en-ID" sz="1800" b="0" dirty="0">
                <a:solidFill>
                  <a:schemeClr val="bg1"/>
                </a:solidFill>
                <a:latin typeface="+mn-lt"/>
              </a:rPr>
              <a:t> </a:t>
            </a:r>
            <a:r>
              <a:rPr lang="en-ID" sz="1800" b="0" dirty="0" err="1">
                <a:solidFill>
                  <a:schemeClr val="bg1"/>
                </a:solidFill>
                <a:latin typeface="+mn-lt"/>
              </a:rPr>
              <a:t>menawarkan</a:t>
            </a:r>
            <a:r>
              <a:rPr lang="en-ID" sz="1800" b="0" dirty="0">
                <a:solidFill>
                  <a:schemeClr val="bg1"/>
                </a:solidFill>
                <a:latin typeface="+mn-lt"/>
              </a:rPr>
              <a:t> 279 </a:t>
            </a:r>
            <a:r>
              <a:rPr lang="en-ID" sz="1800" b="0" dirty="0" err="1">
                <a:solidFill>
                  <a:schemeClr val="bg1"/>
                </a:solidFill>
                <a:latin typeface="+mn-lt"/>
              </a:rPr>
              <a:t>Juta</a:t>
            </a:r>
            <a:r>
              <a:rPr lang="en-ID" sz="1800" b="0" dirty="0">
                <a:solidFill>
                  <a:schemeClr val="bg1"/>
                </a:solidFill>
                <a:latin typeface="+mn-lt"/>
              </a:rPr>
              <a:t> data </a:t>
            </a:r>
            <a:r>
              <a:rPr lang="en-ID" sz="1800" b="0" dirty="0" err="1">
                <a:solidFill>
                  <a:schemeClr val="bg1"/>
                </a:solidFill>
                <a:latin typeface="+mn-lt"/>
              </a:rPr>
              <a:t>pribadi</a:t>
            </a:r>
            <a:r>
              <a:rPr lang="en-ID" sz="1800" b="0" dirty="0">
                <a:solidFill>
                  <a:schemeClr val="bg1"/>
                </a:solidFill>
                <a:latin typeface="+mn-lt"/>
              </a:rPr>
              <a:t> (20 </a:t>
            </a:r>
            <a:r>
              <a:rPr lang="en-ID" sz="1800" b="0" dirty="0" err="1">
                <a:solidFill>
                  <a:schemeClr val="bg1"/>
                </a:solidFill>
                <a:latin typeface="+mn-lt"/>
              </a:rPr>
              <a:t>Juta</a:t>
            </a:r>
            <a:r>
              <a:rPr lang="en-ID" sz="1800" b="0" dirty="0">
                <a:solidFill>
                  <a:schemeClr val="bg1"/>
                </a:solidFill>
                <a:latin typeface="+mn-lt"/>
              </a:rPr>
              <a:t> data </a:t>
            </a:r>
            <a:r>
              <a:rPr lang="en-ID" sz="1800" b="0" dirty="0" err="1">
                <a:solidFill>
                  <a:schemeClr val="bg1"/>
                </a:solidFill>
                <a:latin typeface="+mn-lt"/>
              </a:rPr>
              <a:t>memiliki</a:t>
            </a:r>
            <a:r>
              <a:rPr lang="en-ID" sz="1800" b="0" dirty="0">
                <a:solidFill>
                  <a:schemeClr val="bg1"/>
                </a:solidFill>
                <a:latin typeface="+mn-lt"/>
              </a:rPr>
              <a:t> </a:t>
            </a:r>
            <a:r>
              <a:rPr lang="en-ID" sz="1800" b="0" dirty="0" err="1">
                <a:solidFill>
                  <a:schemeClr val="bg1"/>
                </a:solidFill>
                <a:latin typeface="+mn-lt"/>
              </a:rPr>
              <a:t>foto</a:t>
            </a:r>
            <a:r>
              <a:rPr lang="en-ID" sz="1800" b="0" dirty="0">
                <a:solidFill>
                  <a:schemeClr val="bg1"/>
                </a:solidFill>
                <a:latin typeface="+mn-lt"/>
              </a:rPr>
              <a:t> personal) </a:t>
            </a:r>
            <a:r>
              <a:rPr lang="en-ID" sz="1800" b="0" dirty="0" err="1">
                <a:solidFill>
                  <a:schemeClr val="bg1"/>
                </a:solidFill>
                <a:latin typeface="+mn-lt"/>
              </a:rPr>
              <a:t>dan</a:t>
            </a:r>
            <a:r>
              <a:rPr lang="en-ID" sz="1800" b="0" dirty="0">
                <a:solidFill>
                  <a:schemeClr val="bg1"/>
                </a:solidFill>
                <a:latin typeface="+mn-lt"/>
              </a:rPr>
              <a:t> </a:t>
            </a:r>
            <a:r>
              <a:rPr lang="en-ID" sz="1800" b="0" dirty="0" err="1">
                <a:solidFill>
                  <a:schemeClr val="bg1"/>
                </a:solidFill>
                <a:latin typeface="+mn-lt"/>
              </a:rPr>
              <a:t>ada</a:t>
            </a:r>
            <a:r>
              <a:rPr lang="en-ID" sz="1800" b="0" dirty="0">
                <a:solidFill>
                  <a:schemeClr val="bg1"/>
                </a:solidFill>
                <a:latin typeface="+mn-lt"/>
              </a:rPr>
              <a:t> </a:t>
            </a:r>
            <a:r>
              <a:rPr lang="en-ID" sz="1800" b="0" dirty="0" err="1">
                <a:solidFill>
                  <a:schemeClr val="bg1"/>
                </a:solidFill>
                <a:latin typeface="+mn-lt"/>
              </a:rPr>
              <a:t>satu</a:t>
            </a:r>
            <a:r>
              <a:rPr lang="en-ID" sz="1800" b="0" dirty="0">
                <a:solidFill>
                  <a:schemeClr val="bg1"/>
                </a:solidFill>
                <a:latin typeface="+mn-lt"/>
              </a:rPr>
              <a:t> </a:t>
            </a:r>
            <a:r>
              <a:rPr lang="en-ID" sz="1800" b="0" dirty="0" err="1">
                <a:solidFill>
                  <a:schemeClr val="bg1"/>
                </a:solidFill>
                <a:latin typeface="+mn-lt"/>
              </a:rPr>
              <a:t>juta</a:t>
            </a:r>
            <a:r>
              <a:rPr lang="en-ID" sz="1800" b="0" dirty="0">
                <a:solidFill>
                  <a:schemeClr val="bg1"/>
                </a:solidFill>
                <a:latin typeface="+mn-lt"/>
              </a:rPr>
              <a:t> </a:t>
            </a:r>
            <a:r>
              <a:rPr lang="en-ID" sz="1800" b="0" dirty="0" err="1">
                <a:solidFill>
                  <a:schemeClr val="bg1"/>
                </a:solidFill>
                <a:latin typeface="+mn-lt"/>
              </a:rPr>
              <a:t>contoh</a:t>
            </a:r>
            <a:r>
              <a:rPr lang="en-ID" sz="1800" b="0" dirty="0">
                <a:solidFill>
                  <a:schemeClr val="bg1"/>
                </a:solidFill>
                <a:latin typeface="+mn-lt"/>
              </a:rPr>
              <a:t> data gratis </a:t>
            </a:r>
            <a:r>
              <a:rPr lang="en-ID" sz="1800" b="0" dirty="0" err="1">
                <a:solidFill>
                  <a:schemeClr val="bg1"/>
                </a:solidFill>
                <a:latin typeface="+mn-lt"/>
              </a:rPr>
              <a:t>untuk</a:t>
            </a:r>
            <a:r>
              <a:rPr lang="en-ID" sz="1800" b="0" dirty="0">
                <a:solidFill>
                  <a:schemeClr val="bg1"/>
                </a:solidFill>
                <a:latin typeface="+mn-lt"/>
              </a:rPr>
              <a:t> </a:t>
            </a:r>
            <a:r>
              <a:rPr lang="en-ID" sz="1800" b="0" dirty="0" err="1">
                <a:solidFill>
                  <a:schemeClr val="bg1"/>
                </a:solidFill>
                <a:latin typeface="+mn-lt"/>
              </a:rPr>
              <a:t>diuji</a:t>
            </a:r>
            <a:r>
              <a:rPr lang="en-ID" sz="1800" b="0" dirty="0">
                <a:solidFill>
                  <a:schemeClr val="bg1"/>
                </a:solidFill>
                <a:latin typeface="+mn-lt"/>
              </a:rPr>
              <a:t>. </a:t>
            </a:r>
          </a:p>
          <a:p>
            <a:pPr marL="342900" indent="-342900" algn="just">
              <a:buFont typeface="Arial" charset="0"/>
              <a:buChar char="•"/>
            </a:pPr>
            <a:r>
              <a:rPr lang="en-ID" sz="1800" b="0" dirty="0" err="1">
                <a:solidFill>
                  <a:schemeClr val="bg1"/>
                </a:solidFill>
                <a:latin typeface="+mn-lt"/>
              </a:rPr>
              <a:t>Kominfo</a:t>
            </a:r>
            <a:r>
              <a:rPr lang="en-ID" sz="1800" b="0" dirty="0">
                <a:solidFill>
                  <a:schemeClr val="bg1"/>
                </a:solidFill>
                <a:latin typeface="+mn-lt"/>
              </a:rPr>
              <a:t> </a:t>
            </a:r>
            <a:r>
              <a:rPr lang="en-ID" sz="1800" b="0" dirty="0" err="1">
                <a:solidFill>
                  <a:schemeClr val="bg1"/>
                </a:solidFill>
                <a:latin typeface="+mn-lt"/>
              </a:rPr>
              <a:t>telah</a:t>
            </a:r>
            <a:r>
              <a:rPr lang="en-ID" sz="1800" b="0" dirty="0">
                <a:solidFill>
                  <a:schemeClr val="bg1"/>
                </a:solidFill>
                <a:latin typeface="+mn-lt"/>
              </a:rPr>
              <a:t> </a:t>
            </a:r>
            <a:r>
              <a:rPr lang="en-ID" sz="1800" b="0" dirty="0" err="1">
                <a:solidFill>
                  <a:schemeClr val="bg1"/>
                </a:solidFill>
                <a:latin typeface="+mn-lt"/>
              </a:rPr>
              <a:t>melakukan</a:t>
            </a:r>
            <a:r>
              <a:rPr lang="en-ID" sz="1800" b="0" dirty="0">
                <a:solidFill>
                  <a:schemeClr val="bg1"/>
                </a:solidFill>
                <a:latin typeface="+mn-lt"/>
              </a:rPr>
              <a:t> </a:t>
            </a:r>
            <a:r>
              <a:rPr lang="en-ID" sz="1800" b="0" i="1" dirty="0">
                <a:solidFill>
                  <a:schemeClr val="bg1"/>
                </a:solidFill>
                <a:latin typeface="+mn-lt"/>
              </a:rPr>
              <a:t>take down</a:t>
            </a:r>
            <a:r>
              <a:rPr lang="en-ID" sz="1800" b="0" dirty="0">
                <a:solidFill>
                  <a:schemeClr val="bg1"/>
                </a:solidFill>
                <a:latin typeface="+mn-lt"/>
              </a:rPr>
              <a:t> </a:t>
            </a:r>
            <a:r>
              <a:rPr lang="en-ID" sz="1800" b="0" dirty="0" err="1">
                <a:solidFill>
                  <a:schemeClr val="bg1"/>
                </a:solidFill>
                <a:latin typeface="+mn-lt"/>
              </a:rPr>
              <a:t>terhadap</a:t>
            </a:r>
            <a:r>
              <a:rPr lang="en-ID" sz="1800" b="0" dirty="0">
                <a:solidFill>
                  <a:schemeClr val="bg1"/>
                </a:solidFill>
                <a:latin typeface="+mn-lt"/>
              </a:rPr>
              <a:t> 3 </a:t>
            </a:r>
            <a:r>
              <a:rPr lang="en-ID" sz="1800" b="0" dirty="0" err="1">
                <a:solidFill>
                  <a:schemeClr val="bg1"/>
                </a:solidFill>
                <a:latin typeface="+mn-lt"/>
              </a:rPr>
              <a:t>tautan</a:t>
            </a:r>
            <a:r>
              <a:rPr lang="en-ID" sz="1800" b="0" dirty="0">
                <a:solidFill>
                  <a:schemeClr val="bg1"/>
                </a:solidFill>
                <a:latin typeface="+mn-lt"/>
              </a:rPr>
              <a:t> </a:t>
            </a:r>
            <a:r>
              <a:rPr lang="en-ID" sz="1800" b="0" dirty="0" err="1">
                <a:solidFill>
                  <a:schemeClr val="bg1"/>
                </a:solidFill>
                <a:latin typeface="+mn-lt"/>
              </a:rPr>
              <a:t>teridentifikasi</a:t>
            </a:r>
            <a:r>
              <a:rPr lang="en-ID" sz="1800" b="0" dirty="0">
                <a:solidFill>
                  <a:schemeClr val="bg1"/>
                </a:solidFill>
                <a:latin typeface="+mn-lt"/>
              </a:rPr>
              <a:t> (bayflies.com, mega.nz, anonfiles.com) </a:t>
            </a:r>
            <a:r>
              <a:rPr lang="en-ID" sz="1800" b="0" dirty="0" err="1">
                <a:solidFill>
                  <a:schemeClr val="bg1"/>
                </a:solidFill>
                <a:latin typeface="+mn-lt"/>
              </a:rPr>
              <a:t>sebagai</a:t>
            </a:r>
            <a:r>
              <a:rPr lang="en-ID" sz="1800" b="0" dirty="0">
                <a:solidFill>
                  <a:schemeClr val="bg1"/>
                </a:solidFill>
                <a:latin typeface="+mn-lt"/>
              </a:rPr>
              <a:t> </a:t>
            </a:r>
            <a:r>
              <a:rPr lang="en-ID" sz="1800" b="0" dirty="0" err="1">
                <a:solidFill>
                  <a:schemeClr val="bg1"/>
                </a:solidFill>
                <a:latin typeface="+mn-lt"/>
              </a:rPr>
              <a:t>langkah</a:t>
            </a:r>
            <a:r>
              <a:rPr lang="en-ID" sz="1800" b="0" dirty="0">
                <a:solidFill>
                  <a:schemeClr val="bg1"/>
                </a:solidFill>
                <a:latin typeface="+mn-lt"/>
              </a:rPr>
              <a:t> </a:t>
            </a:r>
            <a:r>
              <a:rPr lang="en-ID" sz="1800" b="0" dirty="0" err="1">
                <a:solidFill>
                  <a:schemeClr val="bg1"/>
                </a:solidFill>
                <a:latin typeface="+mn-lt"/>
              </a:rPr>
              <a:t>awal</a:t>
            </a:r>
            <a:r>
              <a:rPr lang="en-ID" sz="1800" b="0" dirty="0">
                <a:solidFill>
                  <a:schemeClr val="bg1"/>
                </a:solidFill>
                <a:latin typeface="+mn-lt"/>
              </a:rPr>
              <a:t> </a:t>
            </a:r>
            <a:r>
              <a:rPr lang="en-ID" sz="1800" b="0" dirty="0" err="1">
                <a:solidFill>
                  <a:schemeClr val="bg1"/>
                </a:solidFill>
                <a:latin typeface="+mn-lt"/>
              </a:rPr>
              <a:t>antisipatif</a:t>
            </a:r>
            <a:r>
              <a:rPr lang="en-ID" sz="1800" b="0" dirty="0">
                <a:solidFill>
                  <a:schemeClr val="bg1"/>
                </a:solidFill>
                <a:latin typeface="+mn-lt"/>
              </a:rPr>
              <a:t> </a:t>
            </a:r>
            <a:r>
              <a:rPr lang="en-ID" sz="1800" b="0" dirty="0" err="1">
                <a:solidFill>
                  <a:schemeClr val="bg1"/>
                </a:solidFill>
                <a:latin typeface="+mn-lt"/>
              </a:rPr>
              <a:t>untuk</a:t>
            </a:r>
            <a:r>
              <a:rPr lang="en-ID" sz="1800" b="0" dirty="0">
                <a:solidFill>
                  <a:schemeClr val="bg1"/>
                </a:solidFill>
                <a:latin typeface="+mn-lt"/>
              </a:rPr>
              <a:t> </a:t>
            </a:r>
            <a:r>
              <a:rPr lang="en-ID" sz="1800" b="0" dirty="0" err="1">
                <a:solidFill>
                  <a:schemeClr val="bg1"/>
                </a:solidFill>
                <a:latin typeface="+mn-lt"/>
              </a:rPr>
              <a:t>mencegah</a:t>
            </a:r>
            <a:r>
              <a:rPr lang="en-ID" sz="1800" b="0" dirty="0">
                <a:solidFill>
                  <a:schemeClr val="bg1"/>
                </a:solidFill>
                <a:latin typeface="+mn-lt"/>
              </a:rPr>
              <a:t> </a:t>
            </a:r>
            <a:r>
              <a:rPr lang="en-ID" sz="1800" b="0" dirty="0" err="1">
                <a:solidFill>
                  <a:schemeClr val="bg1"/>
                </a:solidFill>
                <a:latin typeface="+mn-lt"/>
              </a:rPr>
              <a:t>penyebaran</a:t>
            </a:r>
            <a:r>
              <a:rPr lang="en-ID" sz="1800" b="0" dirty="0">
                <a:solidFill>
                  <a:schemeClr val="bg1"/>
                </a:solidFill>
                <a:latin typeface="+mn-lt"/>
              </a:rPr>
              <a:t> data </a:t>
            </a:r>
            <a:r>
              <a:rPr lang="en-ID" sz="1800" b="0" dirty="0" err="1">
                <a:solidFill>
                  <a:schemeClr val="bg1"/>
                </a:solidFill>
                <a:latin typeface="+mn-lt"/>
              </a:rPr>
              <a:t>lebih</a:t>
            </a:r>
            <a:r>
              <a:rPr lang="en-ID" sz="1800" b="0" dirty="0">
                <a:solidFill>
                  <a:schemeClr val="bg1"/>
                </a:solidFill>
                <a:latin typeface="+mn-lt"/>
              </a:rPr>
              <a:t> </a:t>
            </a:r>
            <a:r>
              <a:rPr lang="en-ID" sz="1800" b="0" dirty="0" err="1">
                <a:solidFill>
                  <a:schemeClr val="bg1"/>
                </a:solidFill>
                <a:latin typeface="+mn-lt"/>
              </a:rPr>
              <a:t>luas</a:t>
            </a:r>
            <a:r>
              <a:rPr lang="en-ID" sz="1800" b="0" dirty="0">
                <a:solidFill>
                  <a:schemeClr val="bg1"/>
                </a:solidFill>
                <a:latin typeface="+mn-lt"/>
              </a:rPr>
              <a:t> </a:t>
            </a:r>
          </a:p>
          <a:p>
            <a:pPr marL="342900" indent="-342900" algn="just">
              <a:buFont typeface="Arial" charset="0"/>
              <a:buChar char="•"/>
            </a:pPr>
            <a:r>
              <a:rPr lang="en-ID" sz="1800" b="0" dirty="0">
                <a:solidFill>
                  <a:schemeClr val="bg1"/>
                </a:solidFill>
                <a:latin typeface="+mn-lt"/>
              </a:rPr>
              <a:t>Tim </a:t>
            </a:r>
            <a:r>
              <a:rPr lang="en-ID" sz="1800" b="0" dirty="0" err="1">
                <a:solidFill>
                  <a:schemeClr val="bg1"/>
                </a:solidFill>
                <a:latin typeface="+mn-lt"/>
              </a:rPr>
              <a:t>gabungan</a:t>
            </a:r>
            <a:r>
              <a:rPr lang="en-ID" sz="1800" b="0" dirty="0">
                <a:solidFill>
                  <a:schemeClr val="bg1"/>
                </a:solidFill>
                <a:latin typeface="+mn-lt"/>
              </a:rPr>
              <a:t> (BSSN, POLRI, KOMINFO, BPJSK) </a:t>
            </a:r>
            <a:r>
              <a:rPr lang="en-ID" sz="1800" b="0" dirty="0" err="1">
                <a:solidFill>
                  <a:schemeClr val="bg1"/>
                </a:solidFill>
                <a:latin typeface="+mn-lt"/>
              </a:rPr>
              <a:t>sedang</a:t>
            </a:r>
            <a:r>
              <a:rPr lang="en-ID" sz="1800" b="0" dirty="0">
                <a:solidFill>
                  <a:schemeClr val="bg1"/>
                </a:solidFill>
                <a:latin typeface="+mn-lt"/>
              </a:rPr>
              <a:t> </a:t>
            </a:r>
            <a:r>
              <a:rPr lang="en-ID" sz="1800" b="0" dirty="0" err="1">
                <a:solidFill>
                  <a:schemeClr val="bg1"/>
                </a:solidFill>
                <a:latin typeface="+mn-lt"/>
              </a:rPr>
              <a:t>menginvestigasi</a:t>
            </a:r>
            <a:r>
              <a:rPr lang="en-ID" sz="1800" b="0" dirty="0">
                <a:solidFill>
                  <a:schemeClr val="bg1"/>
                </a:solidFill>
                <a:latin typeface="+mn-lt"/>
              </a:rPr>
              <a:t> </a:t>
            </a:r>
            <a:r>
              <a:rPr lang="en-ID" sz="1800" b="0" dirty="0" err="1">
                <a:solidFill>
                  <a:schemeClr val="bg1"/>
                </a:solidFill>
                <a:latin typeface="+mn-lt"/>
              </a:rPr>
              <a:t>lebih</a:t>
            </a:r>
            <a:r>
              <a:rPr lang="en-ID" sz="1800" b="0" dirty="0">
                <a:solidFill>
                  <a:schemeClr val="bg1"/>
                </a:solidFill>
                <a:latin typeface="+mn-lt"/>
              </a:rPr>
              <a:t> </a:t>
            </a:r>
            <a:r>
              <a:rPr lang="en-ID" sz="1800" b="0" dirty="0" err="1">
                <a:solidFill>
                  <a:schemeClr val="bg1"/>
                </a:solidFill>
                <a:latin typeface="+mn-lt"/>
              </a:rPr>
              <a:t>lanjut</a:t>
            </a:r>
            <a:endParaRPr lang="en-ID" sz="1800" b="0" dirty="0">
              <a:solidFill>
                <a:schemeClr val="bg1"/>
              </a:solidFill>
              <a:latin typeface="+mn-lt"/>
            </a:endParaRPr>
          </a:p>
          <a:p>
            <a:pPr marL="342900" indent="-342900" algn="just">
              <a:buFont typeface="Arial" charset="0"/>
              <a:buChar char="•"/>
            </a:pPr>
            <a:endParaRPr lang="en-ID" sz="1800" b="0" dirty="0">
              <a:solidFill>
                <a:schemeClr val="bg1"/>
              </a:solidFill>
              <a:latin typeface="+mn-lt"/>
            </a:endParaRPr>
          </a:p>
        </p:txBody>
      </p:sp>
      <p:sp>
        <p:nvSpPr>
          <p:cNvPr id="2" name="Slide Number Placeholder 1"/>
          <p:cNvSpPr>
            <a:spLocks noGrp="1"/>
          </p:cNvSpPr>
          <p:nvPr>
            <p:ph type="sldNum" sz="quarter" idx="7"/>
          </p:nvPr>
        </p:nvSpPr>
        <p:spPr/>
        <p:txBody>
          <a:bodyPr/>
          <a:lstStyle/>
          <a:p>
            <a:pPr marL="38100">
              <a:lnSpc>
                <a:spcPts val="2005"/>
              </a:lnSpc>
            </a:pPr>
            <a:fld id="{81D60167-4931-47E6-BA6A-407CBD079E47}" type="slidenum">
              <a:rPr lang="en-ID" smtClean="0"/>
              <a:pPr marL="38100">
                <a:lnSpc>
                  <a:spcPts val="2005"/>
                </a:lnSpc>
              </a:pPr>
              <a:t>6</a:t>
            </a:fld>
            <a:endParaRPr lang="en-ID" dirty="0"/>
          </a:p>
        </p:txBody>
      </p:sp>
      <p:sp>
        <p:nvSpPr>
          <p:cNvPr id="10" name="Holder 6">
            <a:extLst>
              <a:ext uri="{FF2B5EF4-FFF2-40B4-BE49-F238E27FC236}">
                <a16:creationId xmlns:a16="http://schemas.microsoft.com/office/drawing/2014/main" id="{8C8436B4-DF56-40AB-AA31-B99EB4CACF8B}"/>
              </a:ext>
            </a:extLst>
          </p:cNvPr>
          <p:cNvSpPr txBox="1">
            <a:spLocks/>
          </p:cNvSpPr>
          <p:nvPr/>
        </p:nvSpPr>
        <p:spPr>
          <a:xfrm>
            <a:off x="11138268" y="6477000"/>
            <a:ext cx="748932" cy="266868"/>
          </a:xfrm>
          <a:prstGeom prst="rect">
            <a:avLst/>
          </a:prstGeom>
        </p:spPr>
        <p:txBody>
          <a:bodyPr wrap="square" lIns="0" tIns="0" rIns="0" bIns="0">
            <a:spAutoFit/>
          </a:bodyPr>
          <a:lstStyle>
            <a:defPPr>
              <a:defRPr lang="en-US"/>
            </a:defPPr>
            <a:lvl1pPr marL="0" algn="ctr" defTabSz="914400" rtl="0" eaLnBrk="1" latinLnBrk="0" hangingPunct="1">
              <a:defRPr sz="2200" b="0" i="0" kern="1200">
                <a:solidFill>
                  <a:srgbClr val="002060"/>
                </a:solidFill>
                <a:latin typeface="+mj-lt"/>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005"/>
              </a:lnSpc>
            </a:pPr>
            <a:r>
              <a:rPr lang="en-ID" dirty="0">
                <a:solidFill>
                  <a:schemeClr val="tx1"/>
                </a:solidFill>
              </a:rPr>
              <a:t>- </a:t>
            </a:r>
            <a:fld id="{81D60167-4931-47E6-BA6A-407CBD079E47}" type="slidenum">
              <a:rPr lang="en-ID" smtClean="0">
                <a:solidFill>
                  <a:schemeClr val="tx1"/>
                </a:solidFill>
              </a:rPr>
              <a:pPr marL="38100">
                <a:lnSpc>
                  <a:spcPts val="2005"/>
                </a:lnSpc>
              </a:pPr>
              <a:t>6</a:t>
            </a:fld>
            <a:r>
              <a:rPr lang="en-ID" dirty="0">
                <a:solidFill>
                  <a:schemeClr val="tx1"/>
                </a:solidFill>
              </a:rPr>
              <a:t> - </a:t>
            </a:r>
          </a:p>
        </p:txBody>
      </p:sp>
      <p:sp>
        <p:nvSpPr>
          <p:cNvPr id="3" name="Rectangle 2">
            <a:extLst>
              <a:ext uri="{FF2B5EF4-FFF2-40B4-BE49-F238E27FC236}">
                <a16:creationId xmlns:a16="http://schemas.microsoft.com/office/drawing/2014/main" id="{D7D82274-ADAD-4831-AFF5-58AC06E5217E}"/>
              </a:ext>
            </a:extLst>
          </p:cNvPr>
          <p:cNvSpPr/>
          <p:nvPr/>
        </p:nvSpPr>
        <p:spPr>
          <a:xfrm>
            <a:off x="285975" y="1842630"/>
            <a:ext cx="2259108" cy="337066"/>
          </a:xfrm>
          <a:prstGeom prst="rect">
            <a:avLst/>
          </a:prstGeom>
          <a:solidFill>
            <a:schemeClr val="bg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Box 12">
            <a:extLst>
              <a:ext uri="{FF2B5EF4-FFF2-40B4-BE49-F238E27FC236}">
                <a16:creationId xmlns:a16="http://schemas.microsoft.com/office/drawing/2014/main" id="{81DE43AF-5159-41DD-989A-A1AB5DC30EDA}"/>
              </a:ext>
            </a:extLst>
          </p:cNvPr>
          <p:cNvSpPr txBox="1"/>
          <p:nvPr/>
        </p:nvSpPr>
        <p:spPr>
          <a:xfrm>
            <a:off x="465267" y="1810364"/>
            <a:ext cx="2259108" cy="369332"/>
          </a:xfrm>
          <a:prstGeom prst="rect">
            <a:avLst/>
          </a:prstGeom>
          <a:noFill/>
        </p:spPr>
        <p:txBody>
          <a:bodyPr wrap="square">
            <a:spAutoFit/>
          </a:bodyPr>
          <a:lstStyle/>
          <a:p>
            <a:r>
              <a:rPr lang="en-ID" sz="1800" dirty="0">
                <a:latin typeface="+mn-lt"/>
              </a:rPr>
              <a:t>LATAR BELAKANG:</a:t>
            </a:r>
          </a:p>
        </p:txBody>
      </p:sp>
    </p:spTree>
    <p:extLst>
      <p:ext uri="{BB962C8B-B14F-4D97-AF65-F5344CB8AC3E}">
        <p14:creationId xmlns:p14="http://schemas.microsoft.com/office/powerpoint/2010/main" val="144765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9AC63B4-FDA4-49AE-A519-CF7221761500}"/>
              </a:ext>
            </a:extLst>
          </p:cNvPr>
          <p:cNvPicPr>
            <a:picLocks noChangeAspect="1"/>
          </p:cNvPicPr>
          <p:nvPr/>
        </p:nvPicPr>
        <p:blipFill rotWithShape="1">
          <a:blip r:embed="rId2">
            <a:extLst>
              <a:ext uri="{BEBA8EAE-BF5A-486C-A8C5-ECC9F3942E4B}">
                <a14:imgProps xmlns:a14="http://schemas.microsoft.com/office/drawing/2010/main">
                  <a14:imgLayer r:embed="rId3">
                    <a14:imgEffect>
                      <a14:colorTemperature colorTemp="4700"/>
                    </a14:imgEffect>
                  </a14:imgLayer>
                </a14:imgProps>
              </a:ext>
            </a:extLst>
          </a:blip>
          <a:srcRect l="-1" r="8207" b="18349"/>
          <a:stretch/>
        </p:blipFill>
        <p:spPr>
          <a:xfrm>
            <a:off x="-17331" y="-44720"/>
            <a:ext cx="12209332" cy="6902720"/>
          </a:xfrm>
          <a:prstGeom prst="rect">
            <a:avLst/>
          </a:prstGeom>
        </p:spPr>
      </p:pic>
      <p:sp>
        <p:nvSpPr>
          <p:cNvPr id="4" name="Title 1">
            <a:extLst>
              <a:ext uri="{FF2B5EF4-FFF2-40B4-BE49-F238E27FC236}">
                <a16:creationId xmlns:a16="http://schemas.microsoft.com/office/drawing/2014/main" id="{14938142-6F72-4C1A-AF52-3833B6742F25}"/>
              </a:ext>
            </a:extLst>
          </p:cNvPr>
          <p:cNvSpPr txBox="1">
            <a:spLocks/>
          </p:cNvSpPr>
          <p:nvPr/>
        </p:nvSpPr>
        <p:spPr>
          <a:xfrm>
            <a:off x="2514599" y="2286055"/>
            <a:ext cx="8707582" cy="2210204"/>
          </a:xfrm>
          <a:prstGeom prst="rect">
            <a:avLst/>
          </a:prstGeom>
        </p:spPr>
        <p:txBody>
          <a:bodyPr>
            <a:noAutofit/>
          </a:bodyPr>
          <a:lstStyle>
            <a:lvl1pPr algn="l" defTabSz="914048"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rgbClr val="002060"/>
                </a:solidFill>
                <a:latin typeface="Verdana" panose="020B0604030504040204" pitchFamily="34" charset="0"/>
                <a:ea typeface="Verdana" panose="020B0604030504040204" pitchFamily="34" charset="0"/>
                <a:cs typeface="Aharoni" panose="02010803020104030203" pitchFamily="2" charset="-79"/>
              </a:rPr>
              <a:t>PERKEMBANGAN KRI JKN PENYUSUNAN RAWAT INAP KELAS STANDAR </a:t>
            </a:r>
          </a:p>
        </p:txBody>
      </p:sp>
      <p:cxnSp>
        <p:nvCxnSpPr>
          <p:cNvPr id="11" name="Straight Connector 10">
            <a:extLst>
              <a:ext uri="{FF2B5EF4-FFF2-40B4-BE49-F238E27FC236}">
                <a16:creationId xmlns:a16="http://schemas.microsoft.com/office/drawing/2014/main" id="{B822153F-84A5-41BE-9A8C-83FA83A6A814}"/>
              </a:ext>
            </a:extLst>
          </p:cNvPr>
          <p:cNvCxnSpPr>
            <a:cxnSpLocks/>
          </p:cNvCxnSpPr>
          <p:nvPr/>
        </p:nvCxnSpPr>
        <p:spPr>
          <a:xfrm>
            <a:off x="2514600" y="5029200"/>
            <a:ext cx="9677400"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6" descr="SISMONEV | DJSN">
            <a:extLst>
              <a:ext uri="{FF2B5EF4-FFF2-40B4-BE49-F238E27FC236}">
                <a16:creationId xmlns:a16="http://schemas.microsoft.com/office/drawing/2014/main" id="{196FAA6F-5C64-4358-A9C6-862AD38DF2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1" y="228601"/>
            <a:ext cx="76844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Holder 6">
            <a:extLst>
              <a:ext uri="{FF2B5EF4-FFF2-40B4-BE49-F238E27FC236}">
                <a16:creationId xmlns:a16="http://schemas.microsoft.com/office/drawing/2014/main" id="{5D833CFC-C0CB-4C6E-A9C3-3890A7ADC9E3}"/>
              </a:ext>
            </a:extLst>
          </p:cNvPr>
          <p:cNvSpPr txBox="1">
            <a:spLocks/>
          </p:cNvSpPr>
          <p:nvPr/>
        </p:nvSpPr>
        <p:spPr>
          <a:xfrm>
            <a:off x="11138268" y="6477000"/>
            <a:ext cx="748932" cy="266868"/>
          </a:xfrm>
          <a:prstGeom prst="rect">
            <a:avLst/>
          </a:prstGeom>
        </p:spPr>
        <p:txBody>
          <a:bodyPr wrap="square" lIns="0" tIns="0" rIns="0" bIns="0">
            <a:spAutoFit/>
          </a:bodyPr>
          <a:lstStyle>
            <a:defPPr>
              <a:defRPr lang="en-US"/>
            </a:defPPr>
            <a:lvl1pPr marL="0" algn="ctr" defTabSz="914400" rtl="0" eaLnBrk="1" latinLnBrk="0" hangingPunct="1">
              <a:defRPr sz="2200" b="0" i="0" kern="1200">
                <a:solidFill>
                  <a:srgbClr val="002060"/>
                </a:solidFill>
                <a:latin typeface="+mj-lt"/>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005"/>
              </a:lnSpc>
            </a:pPr>
            <a:r>
              <a:rPr lang="en-ID" dirty="0">
                <a:solidFill>
                  <a:schemeClr val="tx1"/>
                </a:solidFill>
              </a:rPr>
              <a:t>- </a:t>
            </a:r>
            <a:fld id="{81D60167-4931-47E6-BA6A-407CBD079E47}" type="slidenum">
              <a:rPr lang="en-ID" smtClean="0">
                <a:solidFill>
                  <a:schemeClr val="tx1"/>
                </a:solidFill>
              </a:rPr>
              <a:pPr marL="38100">
                <a:lnSpc>
                  <a:spcPts val="2005"/>
                </a:lnSpc>
              </a:pPr>
              <a:t>7</a:t>
            </a:fld>
            <a:r>
              <a:rPr lang="en-ID" dirty="0">
                <a:solidFill>
                  <a:schemeClr val="tx1"/>
                </a:solidFill>
              </a:rPr>
              <a:t> - </a:t>
            </a:r>
          </a:p>
        </p:txBody>
      </p:sp>
    </p:spTree>
    <p:extLst>
      <p:ext uri="{BB962C8B-B14F-4D97-AF65-F5344CB8AC3E}">
        <p14:creationId xmlns:p14="http://schemas.microsoft.com/office/powerpoint/2010/main" val="168986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94A2F9A5-73F9-4412-842A-1744C6A8B9C5}"/>
              </a:ext>
            </a:extLst>
          </p:cNvPr>
          <p:cNvSpPr/>
          <p:nvPr/>
        </p:nvSpPr>
        <p:spPr>
          <a:xfrm>
            <a:off x="6632660" y="5176461"/>
            <a:ext cx="5192648" cy="79582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cxnSp>
        <p:nvCxnSpPr>
          <p:cNvPr id="39" name="Straight Connector 38">
            <a:extLst>
              <a:ext uri="{FF2B5EF4-FFF2-40B4-BE49-F238E27FC236}">
                <a16:creationId xmlns:a16="http://schemas.microsoft.com/office/drawing/2014/main" id="{063C5938-EB48-43FC-8F95-549ADAE3087D}"/>
              </a:ext>
            </a:extLst>
          </p:cNvPr>
          <p:cNvCxnSpPr>
            <a:cxnSpLocks/>
          </p:cNvCxnSpPr>
          <p:nvPr/>
        </p:nvCxnSpPr>
        <p:spPr>
          <a:xfrm flipH="1">
            <a:off x="6185532" y="1925404"/>
            <a:ext cx="1" cy="4270139"/>
          </a:xfrm>
          <a:prstGeom prst="line">
            <a:avLst/>
          </a:prstGeom>
          <a:ln w="25400">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0D3B9B5F-FC79-4B5D-82AE-0982C64B841A}"/>
              </a:ext>
            </a:extLst>
          </p:cNvPr>
          <p:cNvSpPr/>
          <p:nvPr/>
        </p:nvSpPr>
        <p:spPr>
          <a:xfrm>
            <a:off x="946559" y="2442460"/>
            <a:ext cx="4508508" cy="740032"/>
          </a:xfrm>
          <a:prstGeom prst="roundRect">
            <a:avLst/>
          </a:prstGeom>
          <a:solidFill>
            <a:srgbClr val="BFD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dirty="0"/>
          </a:p>
        </p:txBody>
      </p:sp>
      <p:cxnSp>
        <p:nvCxnSpPr>
          <p:cNvPr id="33" name="Straight Connector 32">
            <a:extLst>
              <a:ext uri="{FF2B5EF4-FFF2-40B4-BE49-F238E27FC236}">
                <a16:creationId xmlns:a16="http://schemas.microsoft.com/office/drawing/2014/main" id="{076DBD8C-B4A5-439F-AEFC-EDC5A644C865}"/>
              </a:ext>
            </a:extLst>
          </p:cNvPr>
          <p:cNvCxnSpPr>
            <a:cxnSpLocks/>
          </p:cNvCxnSpPr>
          <p:nvPr/>
        </p:nvCxnSpPr>
        <p:spPr>
          <a:xfrm flipH="1">
            <a:off x="484674" y="2076582"/>
            <a:ext cx="9559" cy="4118961"/>
          </a:xfrm>
          <a:prstGeom prst="line">
            <a:avLst/>
          </a:prstGeom>
          <a:ln w="25400">
            <a:solidFill>
              <a:schemeClr val="accent5">
                <a:lumMod val="5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0B19E5E-042F-4423-BC81-02AF53E8E354}"/>
              </a:ext>
            </a:extLst>
          </p:cNvPr>
          <p:cNvSpPr/>
          <p:nvPr/>
        </p:nvSpPr>
        <p:spPr>
          <a:xfrm>
            <a:off x="197619" y="1737234"/>
            <a:ext cx="673749" cy="650853"/>
          </a:xfrm>
          <a:prstGeom prst="ellipse">
            <a:avLst/>
          </a:prstGeom>
          <a:solidFill>
            <a:schemeClr val="bg1"/>
          </a:solidFill>
          <a:ln w="28575">
            <a:solidFill>
              <a:schemeClr val="accent5">
                <a:lumMod val="5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dirty="0"/>
          </a:p>
        </p:txBody>
      </p:sp>
      <p:pic>
        <p:nvPicPr>
          <p:cNvPr id="49" name="Picture 48">
            <a:extLst>
              <a:ext uri="{FF2B5EF4-FFF2-40B4-BE49-F238E27FC236}">
                <a16:creationId xmlns:a16="http://schemas.microsoft.com/office/drawing/2014/main" id="{D2B528D7-2A8F-4F06-B9A1-42B4DC0AF2A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604" y="1887625"/>
            <a:ext cx="339392" cy="339392"/>
          </a:xfrm>
          <a:prstGeom prst="rect">
            <a:avLst/>
          </a:prstGeom>
          <a:noFill/>
          <a:ln>
            <a:noFill/>
          </a:ln>
        </p:spPr>
      </p:pic>
      <p:sp>
        <p:nvSpPr>
          <p:cNvPr id="3" name="Rectangle 2">
            <a:extLst>
              <a:ext uri="{FF2B5EF4-FFF2-40B4-BE49-F238E27FC236}">
                <a16:creationId xmlns:a16="http://schemas.microsoft.com/office/drawing/2014/main" id="{746B0329-2A45-473E-9823-F5362B0889EF}"/>
              </a:ext>
            </a:extLst>
          </p:cNvPr>
          <p:cNvSpPr/>
          <p:nvPr/>
        </p:nvSpPr>
        <p:spPr>
          <a:xfrm>
            <a:off x="885192" y="1688042"/>
            <a:ext cx="4801688" cy="707886"/>
          </a:xfrm>
          <a:prstGeom prst="rect">
            <a:avLst/>
          </a:prstGeom>
        </p:spPr>
        <p:txBody>
          <a:bodyPr wrap="square">
            <a:spAutoFit/>
          </a:bodyPr>
          <a:lstStyle/>
          <a:p>
            <a:pPr lvl="0"/>
            <a:r>
              <a:rPr lang="id-ID" sz="2000" b="1" dirty="0">
                <a:solidFill>
                  <a:srgbClr val="203864"/>
                </a:solidFill>
              </a:rPr>
              <a:t>Undang-Undang No. 40 Tahun 2004</a:t>
            </a:r>
            <a:endParaRPr lang="en-US" sz="2000" b="1" dirty="0">
              <a:solidFill>
                <a:srgbClr val="203864"/>
              </a:solidFill>
            </a:endParaRPr>
          </a:p>
          <a:p>
            <a:pPr lvl="0"/>
            <a:r>
              <a:rPr lang="en-US" sz="2000" b="1" dirty="0" err="1">
                <a:solidFill>
                  <a:srgbClr val="203864"/>
                </a:solidFill>
              </a:rPr>
              <a:t>tentang</a:t>
            </a:r>
            <a:r>
              <a:rPr lang="en-US" sz="2000" b="1" dirty="0">
                <a:solidFill>
                  <a:srgbClr val="203864"/>
                </a:solidFill>
              </a:rPr>
              <a:t> SJSN</a:t>
            </a:r>
            <a:r>
              <a:rPr lang="id-ID" sz="2000" b="1" dirty="0">
                <a:solidFill>
                  <a:srgbClr val="558ED5"/>
                </a:solidFill>
              </a:rPr>
              <a:t> </a:t>
            </a:r>
            <a:r>
              <a:rPr lang="id-ID" sz="2000" dirty="0"/>
              <a:t> </a:t>
            </a:r>
          </a:p>
        </p:txBody>
      </p:sp>
      <p:sp>
        <p:nvSpPr>
          <p:cNvPr id="4" name="Rectangle 3">
            <a:extLst>
              <a:ext uri="{FF2B5EF4-FFF2-40B4-BE49-F238E27FC236}">
                <a16:creationId xmlns:a16="http://schemas.microsoft.com/office/drawing/2014/main" id="{0A7486F1-7580-4309-A0DD-5F69AF57BA12}"/>
              </a:ext>
            </a:extLst>
          </p:cNvPr>
          <p:cNvSpPr/>
          <p:nvPr/>
        </p:nvSpPr>
        <p:spPr>
          <a:xfrm>
            <a:off x="992881" y="2457469"/>
            <a:ext cx="4518067" cy="666977"/>
          </a:xfrm>
          <a:prstGeom prst="rect">
            <a:avLst/>
          </a:prstGeom>
        </p:spPr>
        <p:txBody>
          <a:bodyPr wrap="square">
            <a:spAutoFit/>
          </a:bodyPr>
          <a:lstStyle/>
          <a:p>
            <a:r>
              <a:rPr lang="id-ID" sz="1867" dirty="0"/>
              <a:t>Pasal 23 ayat (4) t</a:t>
            </a:r>
            <a:r>
              <a:rPr lang="en-US" sz="1867" dirty="0" err="1"/>
              <a:t>erkait</a:t>
            </a:r>
            <a:r>
              <a:rPr lang="id-ID" sz="1867" dirty="0"/>
              <a:t> </a:t>
            </a:r>
            <a:r>
              <a:rPr lang="id-ID" sz="1867" b="1" dirty="0"/>
              <a:t>Rawat Inap Kelas Standar</a:t>
            </a:r>
            <a:endParaRPr lang="en-US" sz="1867" b="1" dirty="0"/>
          </a:p>
        </p:txBody>
      </p:sp>
      <p:sp>
        <p:nvSpPr>
          <p:cNvPr id="43" name="Rectangle: Rounded Corners 42">
            <a:extLst>
              <a:ext uri="{FF2B5EF4-FFF2-40B4-BE49-F238E27FC236}">
                <a16:creationId xmlns:a16="http://schemas.microsoft.com/office/drawing/2014/main" id="{39EA87C5-0A10-4347-BEC5-57000408B7B2}"/>
              </a:ext>
            </a:extLst>
          </p:cNvPr>
          <p:cNvSpPr/>
          <p:nvPr/>
        </p:nvSpPr>
        <p:spPr>
          <a:xfrm>
            <a:off x="6585918" y="2921599"/>
            <a:ext cx="5239391" cy="1683237"/>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45" name="Rectangle 44">
            <a:extLst>
              <a:ext uri="{FF2B5EF4-FFF2-40B4-BE49-F238E27FC236}">
                <a16:creationId xmlns:a16="http://schemas.microsoft.com/office/drawing/2014/main" id="{4DE8C57F-99C5-436B-B5AA-4EC827B6D37D}"/>
              </a:ext>
            </a:extLst>
          </p:cNvPr>
          <p:cNvSpPr/>
          <p:nvPr/>
        </p:nvSpPr>
        <p:spPr>
          <a:xfrm>
            <a:off x="6536995" y="2417632"/>
            <a:ext cx="1282659" cy="400110"/>
          </a:xfrm>
          <a:prstGeom prst="rect">
            <a:avLst/>
          </a:prstGeom>
        </p:spPr>
        <p:txBody>
          <a:bodyPr wrap="none">
            <a:spAutoFit/>
          </a:bodyPr>
          <a:lstStyle/>
          <a:p>
            <a:pPr marL="228493" indent="-228493">
              <a:buFont typeface="Arial" panose="020B0604020202020204" pitchFamily="34" charset="0"/>
              <a:buChar char="•"/>
            </a:pPr>
            <a:r>
              <a:rPr lang="en-US" sz="2000" b="1" dirty="0" err="1"/>
              <a:t>Pasal</a:t>
            </a:r>
            <a:r>
              <a:rPr lang="en-US" sz="2000" b="1" dirty="0"/>
              <a:t> 18</a:t>
            </a:r>
            <a:endParaRPr lang="id-ID" sz="2000" b="1" dirty="0"/>
          </a:p>
        </p:txBody>
      </p:sp>
      <p:sp>
        <p:nvSpPr>
          <p:cNvPr id="20" name="Rectangle 19">
            <a:extLst>
              <a:ext uri="{FF2B5EF4-FFF2-40B4-BE49-F238E27FC236}">
                <a16:creationId xmlns:a16="http://schemas.microsoft.com/office/drawing/2014/main" id="{2C7229B6-EB29-4C51-B392-EA2441E29030}"/>
              </a:ext>
            </a:extLst>
          </p:cNvPr>
          <p:cNvSpPr/>
          <p:nvPr/>
        </p:nvSpPr>
        <p:spPr>
          <a:xfrm>
            <a:off x="6517935" y="1676400"/>
            <a:ext cx="5538589" cy="707886"/>
          </a:xfrm>
          <a:prstGeom prst="rect">
            <a:avLst/>
          </a:prstGeom>
        </p:spPr>
        <p:txBody>
          <a:bodyPr wrap="square">
            <a:spAutoFit/>
          </a:bodyPr>
          <a:lstStyle/>
          <a:p>
            <a:pPr lvl="0"/>
            <a:r>
              <a:rPr lang="en-US" sz="2000" b="1" dirty="0" err="1">
                <a:solidFill>
                  <a:schemeClr val="accent6"/>
                </a:solidFill>
              </a:rPr>
              <a:t>Peraturan</a:t>
            </a:r>
            <a:r>
              <a:rPr lang="en-US" sz="2000" b="1" dirty="0">
                <a:solidFill>
                  <a:schemeClr val="accent6"/>
                </a:solidFill>
              </a:rPr>
              <a:t> </a:t>
            </a:r>
            <a:r>
              <a:rPr lang="en-US" sz="2000" b="1" dirty="0" err="1">
                <a:solidFill>
                  <a:schemeClr val="accent6"/>
                </a:solidFill>
              </a:rPr>
              <a:t>Pemerintah</a:t>
            </a:r>
            <a:r>
              <a:rPr lang="id-ID" sz="2000" b="1" dirty="0">
                <a:solidFill>
                  <a:schemeClr val="accent6"/>
                </a:solidFill>
              </a:rPr>
              <a:t> No </a:t>
            </a:r>
            <a:r>
              <a:rPr lang="en-US" sz="2000" b="1" dirty="0">
                <a:solidFill>
                  <a:schemeClr val="accent6"/>
                </a:solidFill>
              </a:rPr>
              <a:t>47</a:t>
            </a:r>
            <a:r>
              <a:rPr lang="id-ID" sz="2000" b="1" dirty="0">
                <a:solidFill>
                  <a:schemeClr val="accent6"/>
                </a:solidFill>
              </a:rPr>
              <a:t> Tahun 202</a:t>
            </a:r>
            <a:r>
              <a:rPr lang="en-US" sz="2000" b="1" dirty="0">
                <a:solidFill>
                  <a:schemeClr val="accent6"/>
                </a:solidFill>
              </a:rPr>
              <a:t>1 </a:t>
            </a:r>
            <a:r>
              <a:rPr lang="en-US" sz="2000" b="1" dirty="0" err="1">
                <a:solidFill>
                  <a:schemeClr val="accent6"/>
                </a:solidFill>
              </a:rPr>
              <a:t>tentang</a:t>
            </a:r>
            <a:r>
              <a:rPr lang="en-US" sz="2000" b="1" dirty="0">
                <a:solidFill>
                  <a:schemeClr val="accent6"/>
                </a:solidFill>
              </a:rPr>
              <a:t> </a:t>
            </a:r>
            <a:r>
              <a:rPr lang="en-US" sz="2000" b="1" dirty="0" err="1">
                <a:solidFill>
                  <a:schemeClr val="accent6"/>
                </a:solidFill>
              </a:rPr>
              <a:t>Penyelenggaraan</a:t>
            </a:r>
            <a:r>
              <a:rPr lang="en-US" sz="2000" b="1" dirty="0">
                <a:solidFill>
                  <a:schemeClr val="accent6"/>
                </a:solidFill>
              </a:rPr>
              <a:t> </a:t>
            </a:r>
            <a:r>
              <a:rPr lang="en-US" sz="2000" b="1" dirty="0" err="1">
                <a:solidFill>
                  <a:schemeClr val="accent6"/>
                </a:solidFill>
              </a:rPr>
              <a:t>Bidang</a:t>
            </a:r>
            <a:r>
              <a:rPr lang="en-US" sz="2000" b="1" dirty="0">
                <a:solidFill>
                  <a:schemeClr val="accent6"/>
                </a:solidFill>
              </a:rPr>
              <a:t> </a:t>
            </a:r>
            <a:r>
              <a:rPr lang="en-US" sz="2000" b="1" dirty="0" err="1">
                <a:solidFill>
                  <a:schemeClr val="accent6"/>
                </a:solidFill>
              </a:rPr>
              <a:t>Perumahsakitan</a:t>
            </a:r>
            <a:r>
              <a:rPr lang="id-ID" sz="2000" b="1" dirty="0">
                <a:solidFill>
                  <a:schemeClr val="accent6"/>
                </a:solidFill>
              </a:rPr>
              <a:t> </a:t>
            </a:r>
          </a:p>
        </p:txBody>
      </p:sp>
      <p:sp>
        <p:nvSpPr>
          <p:cNvPr id="21" name="Oval 20">
            <a:extLst>
              <a:ext uri="{FF2B5EF4-FFF2-40B4-BE49-F238E27FC236}">
                <a16:creationId xmlns:a16="http://schemas.microsoft.com/office/drawing/2014/main" id="{A15CA3B0-DB29-4484-8072-63365E80E03B}"/>
              </a:ext>
            </a:extLst>
          </p:cNvPr>
          <p:cNvSpPr/>
          <p:nvPr/>
        </p:nvSpPr>
        <p:spPr>
          <a:xfrm>
            <a:off x="5852359" y="1716362"/>
            <a:ext cx="673749" cy="650853"/>
          </a:xfrm>
          <a:prstGeom prst="ellipse">
            <a:avLst/>
          </a:prstGeom>
          <a:solidFill>
            <a:schemeClr val="bg1"/>
          </a:solidFill>
          <a:ln w="28575">
            <a:solidFill>
              <a:schemeClr val="accent6">
                <a:lumMod val="75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dirty="0"/>
          </a:p>
        </p:txBody>
      </p:sp>
      <p:pic>
        <p:nvPicPr>
          <p:cNvPr id="22" name="Picture 21">
            <a:extLst>
              <a:ext uri="{FF2B5EF4-FFF2-40B4-BE49-F238E27FC236}">
                <a16:creationId xmlns:a16="http://schemas.microsoft.com/office/drawing/2014/main" id="{B8C72B4B-3C38-443B-940D-1CBF77D23D21}"/>
              </a:ext>
            </a:extLst>
          </p:cNvPr>
          <p:cNvPicPr/>
          <p:nvPr/>
        </p:nvPicPr>
        <p:blipFill rotWithShape="1">
          <a:blip r:embed="rId4" cstate="print">
            <a:extLst>
              <a:ext uri="{28A0092B-C50C-407E-A947-70E740481C1C}">
                <a14:useLocalDpi xmlns:a14="http://schemas.microsoft.com/office/drawing/2010/main" val="0"/>
              </a:ext>
            </a:extLst>
          </a:blip>
          <a:srcRect l="27855" t="25298" r="27967" b="24808"/>
          <a:stretch/>
        </p:blipFill>
        <p:spPr bwMode="auto">
          <a:xfrm>
            <a:off x="6028661" y="1897469"/>
            <a:ext cx="332033" cy="374648"/>
          </a:xfrm>
          <a:prstGeom prst="rect">
            <a:avLst/>
          </a:prstGeom>
          <a:noFill/>
          <a:ln>
            <a:noFill/>
          </a:ln>
          <a:extLst>
            <a:ext uri="{53640926-AAD7-44D8-BBD7-CCE9431645EC}">
              <a14:shadowObscured xmlns:a14="http://schemas.microsoft.com/office/drawing/2010/main"/>
            </a:ext>
          </a:extLst>
        </p:spPr>
      </p:pic>
      <p:sp>
        <p:nvSpPr>
          <p:cNvPr id="24" name="Rectangle: Rounded Corners 23">
            <a:extLst>
              <a:ext uri="{FF2B5EF4-FFF2-40B4-BE49-F238E27FC236}">
                <a16:creationId xmlns:a16="http://schemas.microsoft.com/office/drawing/2014/main" id="{57792DF2-CF3D-47F3-937B-C38E2F67CE36}"/>
              </a:ext>
            </a:extLst>
          </p:cNvPr>
          <p:cNvSpPr/>
          <p:nvPr/>
        </p:nvSpPr>
        <p:spPr>
          <a:xfrm>
            <a:off x="704160" y="4382727"/>
            <a:ext cx="5292753" cy="1812816"/>
          </a:xfrm>
          <a:prstGeom prst="roundRect">
            <a:avLst/>
          </a:prstGeom>
          <a:solidFill>
            <a:srgbClr val="BFD5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dirty="0"/>
          </a:p>
        </p:txBody>
      </p:sp>
      <p:sp>
        <p:nvSpPr>
          <p:cNvPr id="25" name="Oval 24">
            <a:extLst>
              <a:ext uri="{FF2B5EF4-FFF2-40B4-BE49-F238E27FC236}">
                <a16:creationId xmlns:a16="http://schemas.microsoft.com/office/drawing/2014/main" id="{0D227CEB-9301-43EE-AAB1-79F134F6FA77}"/>
              </a:ext>
            </a:extLst>
          </p:cNvPr>
          <p:cNvSpPr/>
          <p:nvPr/>
        </p:nvSpPr>
        <p:spPr>
          <a:xfrm>
            <a:off x="136679" y="3523291"/>
            <a:ext cx="673749" cy="650853"/>
          </a:xfrm>
          <a:prstGeom prst="ellipse">
            <a:avLst/>
          </a:prstGeom>
          <a:solidFill>
            <a:schemeClr val="bg1"/>
          </a:solidFill>
          <a:ln w="28575">
            <a:solidFill>
              <a:schemeClr val="accent5">
                <a:lumMod val="50000"/>
              </a:schemeClr>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dirty="0"/>
          </a:p>
        </p:txBody>
      </p:sp>
      <p:pic>
        <p:nvPicPr>
          <p:cNvPr id="27" name="Picture 26">
            <a:extLst>
              <a:ext uri="{FF2B5EF4-FFF2-40B4-BE49-F238E27FC236}">
                <a16:creationId xmlns:a16="http://schemas.microsoft.com/office/drawing/2014/main" id="{4D319448-13A5-4968-9200-729094CB9BC2}"/>
              </a:ext>
            </a:extLst>
          </p:cNvPr>
          <p:cNvPicPr/>
          <p:nvPr/>
        </p:nvPicPr>
        <p:blipFill rotWithShape="1">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l="27855" t="25298" r="27967" b="24808"/>
          <a:stretch/>
        </p:blipFill>
        <p:spPr bwMode="auto">
          <a:xfrm>
            <a:off x="315030" y="3688220"/>
            <a:ext cx="332033" cy="374648"/>
          </a:xfrm>
          <a:prstGeom prst="rect">
            <a:avLst/>
          </a:prstGeom>
          <a:noFill/>
          <a:ln>
            <a:noFill/>
          </a:ln>
          <a:extLst>
            <a:ext uri="{53640926-AAD7-44D8-BBD7-CCE9431645EC}">
              <a14:shadowObscured xmlns:a14="http://schemas.microsoft.com/office/drawing/2010/main"/>
            </a:ext>
          </a:extLst>
        </p:spPr>
      </p:pic>
      <p:sp>
        <p:nvSpPr>
          <p:cNvPr id="28" name="Rectangle 27">
            <a:extLst>
              <a:ext uri="{FF2B5EF4-FFF2-40B4-BE49-F238E27FC236}">
                <a16:creationId xmlns:a16="http://schemas.microsoft.com/office/drawing/2014/main" id="{589ABE5F-B381-411B-BC37-E01D8153CDE4}"/>
              </a:ext>
            </a:extLst>
          </p:cNvPr>
          <p:cNvSpPr/>
          <p:nvPr/>
        </p:nvSpPr>
        <p:spPr>
          <a:xfrm>
            <a:off x="825892" y="3363678"/>
            <a:ext cx="5222541" cy="1015663"/>
          </a:xfrm>
          <a:prstGeom prst="rect">
            <a:avLst/>
          </a:prstGeom>
        </p:spPr>
        <p:txBody>
          <a:bodyPr wrap="square">
            <a:spAutoFit/>
          </a:bodyPr>
          <a:lstStyle/>
          <a:p>
            <a:pPr lvl="0"/>
            <a:r>
              <a:rPr lang="id-ID" sz="2000" b="1" dirty="0">
                <a:solidFill>
                  <a:srgbClr val="002060"/>
                </a:solidFill>
              </a:rPr>
              <a:t>Per</a:t>
            </a:r>
            <a:r>
              <a:rPr lang="en-US" sz="2000" b="1" dirty="0" err="1">
                <a:solidFill>
                  <a:srgbClr val="002060"/>
                </a:solidFill>
              </a:rPr>
              <a:t>aturan</a:t>
            </a:r>
            <a:r>
              <a:rPr lang="en-US" sz="2000" b="1" dirty="0">
                <a:solidFill>
                  <a:srgbClr val="002060"/>
                </a:solidFill>
              </a:rPr>
              <a:t> </a:t>
            </a:r>
            <a:r>
              <a:rPr lang="en-US" sz="2000" b="1" dirty="0" err="1">
                <a:solidFill>
                  <a:srgbClr val="002060"/>
                </a:solidFill>
              </a:rPr>
              <a:t>Presiden</a:t>
            </a:r>
            <a:r>
              <a:rPr lang="id-ID" sz="2000" b="1" dirty="0">
                <a:solidFill>
                  <a:srgbClr val="002060"/>
                </a:solidFill>
              </a:rPr>
              <a:t> No 64 Tahun 2020</a:t>
            </a:r>
            <a:r>
              <a:rPr lang="en-US" sz="2000" b="1" dirty="0">
                <a:solidFill>
                  <a:srgbClr val="002060"/>
                </a:solidFill>
              </a:rPr>
              <a:t> </a:t>
            </a:r>
            <a:r>
              <a:rPr lang="sv-SE" sz="2000" b="1" dirty="0">
                <a:solidFill>
                  <a:srgbClr val="002060"/>
                </a:solidFill>
              </a:rPr>
              <a:t>tentang Perubahan Kedua Atas Perpres 82/2018 tentang Jaminan Kesehatan</a:t>
            </a:r>
            <a:r>
              <a:rPr lang="id-ID" sz="2000" b="1" dirty="0">
                <a:solidFill>
                  <a:srgbClr val="002060"/>
                </a:solidFill>
              </a:rPr>
              <a:t> </a:t>
            </a:r>
          </a:p>
        </p:txBody>
      </p:sp>
      <p:sp>
        <p:nvSpPr>
          <p:cNvPr id="30" name="Rectangle 29">
            <a:extLst>
              <a:ext uri="{FF2B5EF4-FFF2-40B4-BE49-F238E27FC236}">
                <a16:creationId xmlns:a16="http://schemas.microsoft.com/office/drawing/2014/main" id="{81CE57A9-1EAA-44FE-AD1D-234CABA3C494}"/>
              </a:ext>
            </a:extLst>
          </p:cNvPr>
          <p:cNvSpPr/>
          <p:nvPr/>
        </p:nvSpPr>
        <p:spPr>
          <a:xfrm>
            <a:off x="575001" y="4470322"/>
            <a:ext cx="5559009" cy="1528945"/>
          </a:xfrm>
          <a:prstGeom prst="rect">
            <a:avLst/>
          </a:prstGeom>
        </p:spPr>
        <p:txBody>
          <a:bodyPr wrap="square">
            <a:spAutoFit/>
          </a:bodyPr>
          <a:lstStyle/>
          <a:p>
            <a:pPr marL="228493"/>
            <a:r>
              <a:rPr lang="en-US" sz="1867" dirty="0" err="1"/>
              <a:t>Pasal</a:t>
            </a:r>
            <a:r>
              <a:rPr lang="en-US" sz="1867" dirty="0"/>
              <a:t> 54B </a:t>
            </a:r>
            <a:r>
              <a:rPr lang="en-US" sz="1867" dirty="0" err="1"/>
              <a:t>terkait</a:t>
            </a:r>
            <a:r>
              <a:rPr lang="en-US" sz="1867" dirty="0"/>
              <a:t> </a:t>
            </a:r>
            <a:r>
              <a:rPr lang="id-ID" sz="1867" dirty="0"/>
              <a:t>Manfaat </a:t>
            </a:r>
            <a:r>
              <a:rPr lang="en-US" sz="1867" dirty="0"/>
              <a:t>KDK </a:t>
            </a:r>
            <a:r>
              <a:rPr lang="id-ID" sz="1867" dirty="0"/>
              <a:t>dan rawat inap kelas </a:t>
            </a:r>
            <a:r>
              <a:rPr lang="en-US" sz="1867" b="1" dirty="0" err="1"/>
              <a:t>diterapkan</a:t>
            </a:r>
            <a:r>
              <a:rPr lang="en-US" sz="1867" b="1" dirty="0"/>
              <a:t> </a:t>
            </a:r>
            <a:r>
              <a:rPr lang="en-US" sz="1867" b="1" dirty="0" err="1"/>
              <a:t>secara</a:t>
            </a:r>
            <a:r>
              <a:rPr lang="en-US" sz="1867" b="1" dirty="0"/>
              <a:t> </a:t>
            </a:r>
            <a:r>
              <a:rPr lang="en-US" sz="1867" b="1" dirty="0" err="1"/>
              <a:t>bertahap</a:t>
            </a:r>
            <a:r>
              <a:rPr lang="en-US" sz="1867" b="1" dirty="0"/>
              <a:t> </a:t>
            </a:r>
            <a:r>
              <a:rPr lang="en-US" sz="1867" b="1" dirty="0" err="1"/>
              <a:t>sampai</a:t>
            </a:r>
            <a:r>
              <a:rPr lang="en-US" sz="1867" b="1" dirty="0"/>
              <a:t> </a:t>
            </a:r>
            <a:r>
              <a:rPr lang="en-US" sz="1867" b="1" dirty="0" err="1"/>
              <a:t>dengan</a:t>
            </a:r>
            <a:r>
              <a:rPr lang="en-US" sz="1867" b="1" dirty="0"/>
              <a:t> </a:t>
            </a:r>
            <a:r>
              <a:rPr lang="id-ID" sz="1867" b="1" dirty="0"/>
              <a:t>paling lambat</a:t>
            </a:r>
            <a:r>
              <a:rPr lang="en-US" sz="1867" b="1" dirty="0"/>
              <a:t> </a:t>
            </a:r>
            <a:r>
              <a:rPr lang="en-US" sz="1867" b="1" dirty="0" err="1"/>
              <a:t>tahun</a:t>
            </a:r>
            <a:r>
              <a:rPr lang="en-US" sz="1867" b="1" dirty="0"/>
              <a:t> 2022 </a:t>
            </a:r>
            <a:r>
              <a:rPr lang="en-US" sz="1867" dirty="0"/>
              <a:t>dan </a:t>
            </a:r>
            <a:r>
              <a:rPr lang="en-US" sz="1867" dirty="0" err="1"/>
              <a:t>pelaksanaannya</a:t>
            </a:r>
            <a:r>
              <a:rPr lang="en-US" sz="1867" dirty="0"/>
              <a:t> </a:t>
            </a:r>
            <a:r>
              <a:rPr lang="en-US" sz="1867" dirty="0" err="1"/>
              <a:t>dilakukan</a:t>
            </a:r>
            <a:r>
              <a:rPr lang="en-US" sz="1867" dirty="0"/>
              <a:t> </a:t>
            </a:r>
            <a:r>
              <a:rPr lang="en-US" sz="1867" dirty="0" err="1"/>
              <a:t>secara</a:t>
            </a:r>
            <a:r>
              <a:rPr lang="en-US" sz="1867" dirty="0"/>
              <a:t> </a:t>
            </a:r>
            <a:r>
              <a:rPr lang="en-US" sz="1867" dirty="0" err="1"/>
              <a:t>berkesinambungan</a:t>
            </a:r>
            <a:r>
              <a:rPr lang="en-US" sz="1867" dirty="0"/>
              <a:t> </a:t>
            </a:r>
            <a:r>
              <a:rPr lang="en-US" sz="1867" dirty="0" err="1"/>
              <a:t>untuk</a:t>
            </a:r>
            <a:r>
              <a:rPr lang="en-US" sz="1867" dirty="0"/>
              <a:t> </a:t>
            </a:r>
            <a:r>
              <a:rPr lang="en-US" sz="1867" dirty="0" err="1"/>
              <a:t>meningkatkan</a:t>
            </a:r>
            <a:r>
              <a:rPr lang="en-US" sz="1867" dirty="0"/>
              <a:t> tata </a:t>
            </a:r>
            <a:r>
              <a:rPr lang="en-US" sz="1867" dirty="0" err="1"/>
              <a:t>kelola</a:t>
            </a:r>
            <a:r>
              <a:rPr lang="en-US" sz="1867" dirty="0"/>
              <a:t> </a:t>
            </a:r>
            <a:r>
              <a:rPr lang="en-US" sz="1867" dirty="0" err="1"/>
              <a:t>Jaminan</a:t>
            </a:r>
            <a:r>
              <a:rPr lang="en-US" sz="1867" dirty="0"/>
              <a:t> Kesehatan </a:t>
            </a:r>
            <a:endParaRPr lang="id-ID" sz="1867" dirty="0"/>
          </a:p>
        </p:txBody>
      </p:sp>
      <p:sp>
        <p:nvSpPr>
          <p:cNvPr id="35" name="Rectangle 34">
            <a:extLst>
              <a:ext uri="{FF2B5EF4-FFF2-40B4-BE49-F238E27FC236}">
                <a16:creationId xmlns:a16="http://schemas.microsoft.com/office/drawing/2014/main" id="{8E5EE7FC-20C9-4778-900D-15D5AFA0D370}"/>
              </a:ext>
            </a:extLst>
          </p:cNvPr>
          <p:cNvSpPr/>
          <p:nvPr/>
        </p:nvSpPr>
        <p:spPr>
          <a:xfrm>
            <a:off x="6536995" y="4689532"/>
            <a:ext cx="2122632" cy="400110"/>
          </a:xfrm>
          <a:prstGeom prst="rect">
            <a:avLst/>
          </a:prstGeom>
        </p:spPr>
        <p:txBody>
          <a:bodyPr wrap="none">
            <a:spAutoFit/>
          </a:bodyPr>
          <a:lstStyle/>
          <a:p>
            <a:pPr marL="228493" indent="-228493">
              <a:buFont typeface="Arial" panose="020B0604020202020204" pitchFamily="34" charset="0"/>
              <a:buChar char="•"/>
            </a:pPr>
            <a:r>
              <a:rPr lang="id-ID" sz="2000" b="1" dirty="0"/>
              <a:t>Pasal </a:t>
            </a:r>
            <a:r>
              <a:rPr lang="en-US" sz="2000" b="1" dirty="0"/>
              <a:t>84 </a:t>
            </a:r>
            <a:r>
              <a:rPr lang="en-US" sz="2000" b="1" dirty="0" err="1"/>
              <a:t>huruf</a:t>
            </a:r>
            <a:r>
              <a:rPr lang="en-US" sz="2000" b="1" dirty="0"/>
              <a:t> b</a:t>
            </a:r>
            <a:endParaRPr lang="id-ID" sz="2000" b="1" dirty="0"/>
          </a:p>
        </p:txBody>
      </p:sp>
      <p:graphicFrame>
        <p:nvGraphicFramePr>
          <p:cNvPr id="36" name="Table 35">
            <a:extLst>
              <a:ext uri="{FF2B5EF4-FFF2-40B4-BE49-F238E27FC236}">
                <a16:creationId xmlns:a16="http://schemas.microsoft.com/office/drawing/2014/main" id="{768B8171-6EA2-47DC-BF50-C6F669777B9A}"/>
              </a:ext>
            </a:extLst>
          </p:cNvPr>
          <p:cNvGraphicFramePr>
            <a:graphicFrameLocks noGrp="1"/>
          </p:cNvGraphicFramePr>
          <p:nvPr>
            <p:extLst>
              <p:ext uri="{D42A27DB-BD31-4B8C-83A1-F6EECF244321}">
                <p14:modId xmlns:p14="http://schemas.microsoft.com/office/powerpoint/2010/main" val="2355922747"/>
              </p:ext>
            </p:extLst>
          </p:nvPr>
        </p:nvGraphicFramePr>
        <p:xfrm>
          <a:off x="6714104" y="5239108"/>
          <a:ext cx="5029761" cy="579120"/>
        </p:xfrm>
        <a:graphic>
          <a:graphicData uri="http://schemas.openxmlformats.org/drawingml/2006/table">
            <a:tbl>
              <a:tblPr firstRow="1" firstCol="1" bandRow="1">
                <a:tableStyleId>{5C22544A-7EE6-4342-B048-85BDC9FD1C3A}</a:tableStyleId>
              </a:tblPr>
              <a:tblGrid>
                <a:gridCol w="5029761">
                  <a:extLst>
                    <a:ext uri="{9D8B030D-6E8A-4147-A177-3AD203B41FA5}">
                      <a16:colId xmlns:a16="http://schemas.microsoft.com/office/drawing/2014/main" val="464368664"/>
                    </a:ext>
                  </a:extLst>
                </a:gridCol>
              </a:tblGrid>
              <a:tr h="568960">
                <a:tc>
                  <a:txBody>
                    <a:bodyPr/>
                    <a:lstStyle/>
                    <a:p>
                      <a:pPr lvl="0"/>
                      <a:r>
                        <a:rPr lang="en-US" sz="1900" b="0" kern="1200" dirty="0" err="1">
                          <a:solidFill>
                            <a:schemeClr val="tx1"/>
                          </a:solidFill>
                          <a:effectLst/>
                          <a:latin typeface="+mn-lt"/>
                          <a:ea typeface="+mn-ea"/>
                          <a:cs typeface="+mn-cs"/>
                        </a:rPr>
                        <a:t>pelayanan</a:t>
                      </a:r>
                      <a:r>
                        <a:rPr lang="en-US" sz="1900" b="0" kern="1200" dirty="0">
                          <a:solidFill>
                            <a:schemeClr val="tx1"/>
                          </a:solidFill>
                          <a:effectLst/>
                          <a:latin typeface="+mn-lt"/>
                          <a:ea typeface="+mn-ea"/>
                          <a:cs typeface="+mn-cs"/>
                        </a:rPr>
                        <a:t> </a:t>
                      </a:r>
                      <a:r>
                        <a:rPr lang="en-US" sz="1900" b="0" kern="1200" dirty="0" err="1">
                          <a:solidFill>
                            <a:schemeClr val="tx1"/>
                          </a:solidFill>
                          <a:effectLst/>
                          <a:latin typeface="+mn-lt"/>
                          <a:ea typeface="+mn-ea"/>
                          <a:cs typeface="+mn-cs"/>
                        </a:rPr>
                        <a:t>rawat</a:t>
                      </a:r>
                      <a:r>
                        <a:rPr lang="en-US" sz="1900" b="0" kern="1200" dirty="0">
                          <a:solidFill>
                            <a:schemeClr val="tx1"/>
                          </a:solidFill>
                          <a:effectLst/>
                          <a:latin typeface="+mn-lt"/>
                          <a:ea typeface="+mn-ea"/>
                          <a:cs typeface="+mn-cs"/>
                        </a:rPr>
                        <a:t> </a:t>
                      </a:r>
                      <a:r>
                        <a:rPr lang="en-US" sz="1900" b="0" kern="1200" dirty="0" err="1">
                          <a:solidFill>
                            <a:schemeClr val="tx1"/>
                          </a:solidFill>
                          <a:effectLst/>
                          <a:latin typeface="+mn-lt"/>
                          <a:ea typeface="+mn-ea"/>
                          <a:cs typeface="+mn-cs"/>
                        </a:rPr>
                        <a:t>inap</a:t>
                      </a:r>
                      <a:r>
                        <a:rPr lang="en-US" sz="1900" b="0" kern="1200" dirty="0">
                          <a:solidFill>
                            <a:schemeClr val="tx1"/>
                          </a:solidFill>
                          <a:effectLst/>
                          <a:latin typeface="+mn-lt"/>
                          <a:ea typeface="+mn-ea"/>
                          <a:cs typeface="+mn-cs"/>
                        </a:rPr>
                        <a:t> </a:t>
                      </a:r>
                      <a:r>
                        <a:rPr lang="en-US" sz="1900" b="0" kern="1200" dirty="0" err="1">
                          <a:solidFill>
                            <a:schemeClr val="tx1"/>
                          </a:solidFill>
                          <a:effectLst/>
                          <a:latin typeface="+mn-lt"/>
                          <a:ea typeface="+mn-ea"/>
                          <a:cs typeface="+mn-cs"/>
                        </a:rPr>
                        <a:t>kelas</a:t>
                      </a:r>
                      <a:r>
                        <a:rPr lang="en-US" sz="1900" b="0" kern="1200" dirty="0">
                          <a:solidFill>
                            <a:schemeClr val="tx1"/>
                          </a:solidFill>
                          <a:effectLst/>
                          <a:latin typeface="+mn-lt"/>
                          <a:ea typeface="+mn-ea"/>
                          <a:cs typeface="+mn-cs"/>
                        </a:rPr>
                        <a:t> </a:t>
                      </a:r>
                      <a:r>
                        <a:rPr lang="en-US" sz="1900" b="0" kern="1200" dirty="0" err="1">
                          <a:solidFill>
                            <a:schemeClr val="tx1"/>
                          </a:solidFill>
                          <a:effectLst/>
                          <a:latin typeface="+mn-lt"/>
                          <a:ea typeface="+mn-ea"/>
                          <a:cs typeface="+mn-cs"/>
                        </a:rPr>
                        <a:t>standar</a:t>
                      </a:r>
                      <a:r>
                        <a:rPr lang="en-US" sz="1900" b="0" kern="1200" dirty="0">
                          <a:solidFill>
                            <a:schemeClr val="tx1"/>
                          </a:solidFill>
                          <a:effectLst/>
                          <a:latin typeface="+mn-lt"/>
                          <a:ea typeface="+mn-ea"/>
                          <a:cs typeface="+mn-cs"/>
                        </a:rPr>
                        <a:t> </a:t>
                      </a:r>
                      <a:r>
                        <a:rPr lang="en-US" sz="1900" b="0" kern="1200" dirty="0" err="1">
                          <a:solidFill>
                            <a:schemeClr val="tx1"/>
                          </a:solidFill>
                          <a:effectLst/>
                          <a:latin typeface="+mn-lt"/>
                          <a:ea typeface="+mn-ea"/>
                          <a:cs typeface="+mn-cs"/>
                        </a:rPr>
                        <a:t>diterapkan</a:t>
                      </a:r>
                      <a:r>
                        <a:rPr lang="en-US" sz="1900" b="0" kern="1200" dirty="0">
                          <a:solidFill>
                            <a:schemeClr val="tx1"/>
                          </a:solidFill>
                          <a:effectLst/>
                          <a:latin typeface="+mn-lt"/>
                          <a:ea typeface="+mn-ea"/>
                          <a:cs typeface="+mn-cs"/>
                        </a:rPr>
                        <a:t> </a:t>
                      </a:r>
                      <a:r>
                        <a:rPr lang="en-US" sz="1900" b="1" kern="1200" dirty="0">
                          <a:solidFill>
                            <a:schemeClr val="tx1"/>
                          </a:solidFill>
                          <a:effectLst/>
                          <a:latin typeface="+mn-lt"/>
                          <a:ea typeface="+mn-ea"/>
                          <a:cs typeface="+mn-cs"/>
                        </a:rPr>
                        <a:t>paling </a:t>
                      </a:r>
                      <a:r>
                        <a:rPr lang="en-US" sz="1900" b="1" kern="1200" dirty="0" err="1">
                          <a:solidFill>
                            <a:schemeClr val="tx1"/>
                          </a:solidFill>
                          <a:effectLst/>
                          <a:latin typeface="+mn-lt"/>
                          <a:ea typeface="+mn-ea"/>
                          <a:cs typeface="+mn-cs"/>
                        </a:rPr>
                        <a:t>lambat</a:t>
                      </a:r>
                      <a:r>
                        <a:rPr lang="en-US" sz="1900" b="1" kern="1200" dirty="0">
                          <a:solidFill>
                            <a:schemeClr val="tx1"/>
                          </a:solidFill>
                          <a:effectLst/>
                          <a:latin typeface="+mn-lt"/>
                          <a:ea typeface="+mn-ea"/>
                          <a:cs typeface="+mn-cs"/>
                        </a:rPr>
                        <a:t> 1 </a:t>
                      </a:r>
                      <a:r>
                        <a:rPr lang="en-US" sz="1900" b="1" kern="1200" dirty="0" err="1">
                          <a:solidFill>
                            <a:schemeClr val="tx1"/>
                          </a:solidFill>
                          <a:effectLst/>
                          <a:latin typeface="+mn-lt"/>
                          <a:ea typeface="+mn-ea"/>
                          <a:cs typeface="+mn-cs"/>
                        </a:rPr>
                        <a:t>Januari</a:t>
                      </a:r>
                      <a:r>
                        <a:rPr lang="en-US" sz="1900" b="1" kern="1200" dirty="0">
                          <a:solidFill>
                            <a:schemeClr val="tx1"/>
                          </a:solidFill>
                          <a:effectLst/>
                          <a:latin typeface="+mn-lt"/>
                          <a:ea typeface="+mn-ea"/>
                          <a:cs typeface="+mn-cs"/>
                        </a:rPr>
                        <a:t> 2023. </a:t>
                      </a:r>
                      <a:endParaRPr lang="en-ID" sz="1900" b="1" kern="1200" dirty="0">
                        <a:solidFill>
                          <a:schemeClr val="tx1"/>
                        </a:solidFill>
                        <a:effectLst/>
                        <a:latin typeface="+mn-lt"/>
                        <a:ea typeface="+mn-ea"/>
                        <a:cs typeface="+mn-cs"/>
                      </a:endParaRPr>
                    </a:p>
                  </a:txBody>
                  <a:tcPr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9227131"/>
                  </a:ext>
                </a:extLst>
              </a:tr>
            </a:tbl>
          </a:graphicData>
        </a:graphic>
      </p:graphicFrame>
      <p:sp>
        <p:nvSpPr>
          <p:cNvPr id="2" name="Rectangle 1">
            <a:extLst>
              <a:ext uri="{FF2B5EF4-FFF2-40B4-BE49-F238E27FC236}">
                <a16:creationId xmlns:a16="http://schemas.microsoft.com/office/drawing/2014/main" id="{B219A5FF-32FF-4B9A-BE90-46BC78486EF3}"/>
              </a:ext>
            </a:extLst>
          </p:cNvPr>
          <p:cNvSpPr/>
          <p:nvPr/>
        </p:nvSpPr>
        <p:spPr>
          <a:xfrm>
            <a:off x="6723016" y="3013668"/>
            <a:ext cx="5211125" cy="1528945"/>
          </a:xfrm>
          <a:prstGeom prst="rect">
            <a:avLst/>
          </a:prstGeom>
        </p:spPr>
        <p:txBody>
          <a:bodyPr wrap="square">
            <a:spAutoFit/>
          </a:bodyPr>
          <a:lstStyle/>
          <a:p>
            <a:r>
              <a:rPr lang="sv-SE" sz="1867" dirty="0"/>
              <a:t>Jumlah tempat tidur rawat inap </a:t>
            </a:r>
            <a:r>
              <a:rPr lang="en-ID" sz="1867" dirty="0" err="1"/>
              <a:t>untuk</a:t>
            </a:r>
            <a:r>
              <a:rPr lang="en-ID" sz="1867" dirty="0"/>
              <a:t> </a:t>
            </a:r>
            <a:r>
              <a:rPr lang="en-ID" sz="1867" dirty="0" err="1"/>
              <a:t>pelayanan</a:t>
            </a:r>
            <a:r>
              <a:rPr lang="en-ID" sz="1867" dirty="0"/>
              <a:t> </a:t>
            </a:r>
            <a:r>
              <a:rPr lang="en-ID" sz="1867" dirty="0" err="1"/>
              <a:t>rawat</a:t>
            </a:r>
            <a:r>
              <a:rPr lang="en-ID" sz="1867" dirty="0"/>
              <a:t> </a:t>
            </a:r>
            <a:r>
              <a:rPr lang="en-ID" sz="1867" dirty="0" err="1"/>
              <a:t>inap</a:t>
            </a:r>
            <a:r>
              <a:rPr lang="en-ID" sz="1867" dirty="0"/>
              <a:t> </a:t>
            </a:r>
            <a:r>
              <a:rPr lang="en-ID" sz="1867" dirty="0" err="1"/>
              <a:t>kelas</a:t>
            </a:r>
            <a:r>
              <a:rPr lang="en-ID" sz="1867" dirty="0"/>
              <a:t> </a:t>
            </a:r>
            <a:r>
              <a:rPr lang="en-ID" sz="1867" dirty="0" err="1"/>
              <a:t>standar</a:t>
            </a:r>
            <a:r>
              <a:rPr lang="en-ID" sz="1867" dirty="0"/>
              <a:t> paling </a:t>
            </a:r>
            <a:r>
              <a:rPr lang="en-ID" sz="1867" dirty="0" err="1"/>
              <a:t>sedikit</a:t>
            </a:r>
            <a:r>
              <a:rPr lang="en-ID" sz="1867" dirty="0"/>
              <a:t>:</a:t>
            </a:r>
          </a:p>
          <a:p>
            <a:pPr marL="457189" indent="-457189">
              <a:buFont typeface="+mj-lt"/>
              <a:buAutoNum type="alphaLcPeriod"/>
            </a:pPr>
            <a:r>
              <a:rPr lang="en-ID" sz="1867" dirty="0"/>
              <a:t>60% </a:t>
            </a:r>
            <a:r>
              <a:rPr lang="en-ID" sz="1867" dirty="0" err="1"/>
              <a:t>untuk</a:t>
            </a:r>
            <a:r>
              <a:rPr lang="en-ID" sz="1867" dirty="0"/>
              <a:t> RS </a:t>
            </a:r>
            <a:r>
              <a:rPr lang="en-ID" sz="1867" dirty="0" err="1"/>
              <a:t>pemerintah</a:t>
            </a:r>
            <a:r>
              <a:rPr lang="en-ID" sz="1867" dirty="0"/>
              <a:t> </a:t>
            </a:r>
            <a:r>
              <a:rPr lang="en-ID" sz="1867" dirty="0" err="1"/>
              <a:t>pusat</a:t>
            </a:r>
            <a:r>
              <a:rPr lang="en-ID" sz="1867" dirty="0"/>
              <a:t> dan </a:t>
            </a:r>
            <a:r>
              <a:rPr lang="en-ID" sz="1867" dirty="0" err="1"/>
              <a:t>daerah</a:t>
            </a:r>
            <a:r>
              <a:rPr lang="en-ID" sz="1867" dirty="0"/>
              <a:t>;  dan</a:t>
            </a:r>
          </a:p>
          <a:p>
            <a:pPr marL="457189" indent="-457189">
              <a:buFont typeface="+mj-lt"/>
              <a:buAutoNum type="alphaLcPeriod"/>
            </a:pPr>
            <a:r>
              <a:rPr lang="sv-SE" sz="1867" dirty="0"/>
              <a:t>40% </a:t>
            </a:r>
            <a:r>
              <a:rPr lang="fi-FI" sz="1867" dirty="0"/>
              <a:t>untuk RS swasta.</a:t>
            </a:r>
          </a:p>
        </p:txBody>
      </p:sp>
      <p:sp>
        <p:nvSpPr>
          <p:cNvPr id="5" name="Title 4">
            <a:extLst>
              <a:ext uri="{FF2B5EF4-FFF2-40B4-BE49-F238E27FC236}">
                <a16:creationId xmlns:a16="http://schemas.microsoft.com/office/drawing/2014/main" id="{8DB6EA4D-8DA0-4518-9754-1F34A9361061}"/>
              </a:ext>
            </a:extLst>
          </p:cNvPr>
          <p:cNvSpPr>
            <a:spLocks noGrp="1"/>
          </p:cNvSpPr>
          <p:nvPr>
            <p:ph type="title"/>
          </p:nvPr>
        </p:nvSpPr>
        <p:spPr>
          <a:xfrm>
            <a:off x="1219200" y="430674"/>
            <a:ext cx="10668000" cy="940926"/>
          </a:xfrm>
        </p:spPr>
        <p:txBody>
          <a:bodyPr/>
          <a:lstStyle/>
          <a:p>
            <a:r>
              <a:rPr lang="en-US" sz="3400" b="1" dirty="0">
                <a:solidFill>
                  <a:srgbClr val="002060"/>
                </a:solidFill>
                <a:latin typeface="Verdana" panose="020B0604030504040204" pitchFamily="34" charset="0"/>
                <a:ea typeface="Verdana" panose="020B0604030504040204" pitchFamily="34" charset="0"/>
                <a:cs typeface="Aharoni" panose="02010803020104030203" pitchFamily="2" charset="-79"/>
              </a:rPr>
              <a:t>DASAR HUKUM </a:t>
            </a:r>
            <a:br>
              <a:rPr lang="en-US" sz="3400" b="1" dirty="0">
                <a:solidFill>
                  <a:srgbClr val="002060"/>
                </a:solidFill>
                <a:latin typeface="Verdana" panose="020B0604030504040204" pitchFamily="34" charset="0"/>
                <a:ea typeface="Verdana" panose="020B0604030504040204" pitchFamily="34" charset="0"/>
                <a:cs typeface="Aharoni" panose="02010803020104030203" pitchFamily="2" charset="-79"/>
              </a:rPr>
            </a:br>
            <a:r>
              <a:rPr lang="en-US" sz="3400" b="1" dirty="0">
                <a:solidFill>
                  <a:srgbClr val="002060"/>
                </a:solidFill>
                <a:latin typeface="Verdana" panose="020B0604030504040204" pitchFamily="34" charset="0"/>
                <a:ea typeface="Verdana" panose="020B0604030504040204" pitchFamily="34" charset="0"/>
                <a:cs typeface="Aharoni" panose="02010803020104030203" pitchFamily="2" charset="-79"/>
              </a:rPr>
              <a:t>RAWAT INAP KELAS STANDAR</a:t>
            </a:r>
            <a:endParaRPr lang="en-ID" sz="3400" dirty="0">
              <a:solidFill>
                <a:srgbClr val="002060"/>
              </a:solidFill>
            </a:endParaRPr>
          </a:p>
        </p:txBody>
      </p:sp>
      <p:sp>
        <p:nvSpPr>
          <p:cNvPr id="31" name="Holder 6">
            <a:extLst>
              <a:ext uri="{FF2B5EF4-FFF2-40B4-BE49-F238E27FC236}">
                <a16:creationId xmlns:a16="http://schemas.microsoft.com/office/drawing/2014/main" id="{5C92ACFC-9ED4-4FFB-8D6A-481EDD3047CA}"/>
              </a:ext>
            </a:extLst>
          </p:cNvPr>
          <p:cNvSpPr txBox="1">
            <a:spLocks/>
          </p:cNvSpPr>
          <p:nvPr/>
        </p:nvSpPr>
        <p:spPr>
          <a:xfrm>
            <a:off x="11138268" y="6477000"/>
            <a:ext cx="748932" cy="266868"/>
          </a:xfrm>
          <a:prstGeom prst="rect">
            <a:avLst/>
          </a:prstGeom>
        </p:spPr>
        <p:txBody>
          <a:bodyPr wrap="square" lIns="0" tIns="0" rIns="0" bIns="0">
            <a:spAutoFit/>
          </a:bodyPr>
          <a:lstStyle>
            <a:defPPr>
              <a:defRPr lang="en-US"/>
            </a:defPPr>
            <a:lvl1pPr marL="0" algn="ctr" defTabSz="914400" rtl="0" eaLnBrk="1" latinLnBrk="0" hangingPunct="1">
              <a:defRPr sz="2200" b="0" i="0" kern="1200">
                <a:solidFill>
                  <a:srgbClr val="002060"/>
                </a:solidFill>
                <a:latin typeface="+mj-lt"/>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005"/>
              </a:lnSpc>
            </a:pPr>
            <a:r>
              <a:rPr lang="en-ID" dirty="0">
                <a:solidFill>
                  <a:schemeClr val="tx1"/>
                </a:solidFill>
              </a:rPr>
              <a:t>- </a:t>
            </a:r>
            <a:fld id="{81D60167-4931-47E6-BA6A-407CBD079E47}" type="slidenum">
              <a:rPr lang="en-ID" smtClean="0">
                <a:solidFill>
                  <a:schemeClr val="tx1"/>
                </a:solidFill>
              </a:rPr>
              <a:pPr marL="38100">
                <a:lnSpc>
                  <a:spcPts val="2005"/>
                </a:lnSpc>
              </a:pPr>
              <a:t>8</a:t>
            </a:fld>
            <a:r>
              <a:rPr lang="en-ID" dirty="0">
                <a:solidFill>
                  <a:schemeClr val="tx1"/>
                </a:solidFill>
              </a:rPr>
              <a:t> - </a:t>
            </a:r>
          </a:p>
        </p:txBody>
      </p:sp>
    </p:spTree>
    <p:extLst>
      <p:ext uri="{BB962C8B-B14F-4D97-AF65-F5344CB8AC3E}">
        <p14:creationId xmlns:p14="http://schemas.microsoft.com/office/powerpoint/2010/main" val="106955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36829CB-CD56-4128-AF92-DFBED3A170D4}"/>
              </a:ext>
            </a:extLst>
          </p:cNvPr>
          <p:cNvSpPr/>
          <p:nvPr/>
        </p:nvSpPr>
        <p:spPr>
          <a:xfrm>
            <a:off x="1791014" y="1676400"/>
            <a:ext cx="8833443" cy="4626842"/>
          </a:xfrm>
          <a:prstGeom prst="rect">
            <a:avLst/>
          </a:prstGeom>
          <a:solidFill>
            <a:srgbClr val="C00000">
              <a:alpha val="4000"/>
            </a:srgbClr>
          </a:solidFill>
          <a:ln>
            <a:solidFill>
              <a:srgbClr val="C00000">
                <a:alpha val="26000"/>
              </a:srgb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sp>
        <p:nvSpPr>
          <p:cNvPr id="2" name="Arrow: Right 1">
            <a:extLst>
              <a:ext uri="{FF2B5EF4-FFF2-40B4-BE49-F238E27FC236}">
                <a16:creationId xmlns:a16="http://schemas.microsoft.com/office/drawing/2014/main" id="{3EB7F7A0-FACE-4EC9-9720-97A00E36FA41}"/>
              </a:ext>
            </a:extLst>
          </p:cNvPr>
          <p:cNvSpPr/>
          <p:nvPr/>
        </p:nvSpPr>
        <p:spPr>
          <a:xfrm>
            <a:off x="183995" y="3759419"/>
            <a:ext cx="10712605" cy="658143"/>
          </a:xfrm>
          <a:prstGeom prst="rightArrow">
            <a:avLst/>
          </a:prstGeom>
          <a:gradFill>
            <a:gsLst>
              <a:gs pos="0">
                <a:schemeClr val="accent1">
                  <a:lumMod val="20000"/>
                  <a:lumOff val="80000"/>
                </a:schemeClr>
              </a:gs>
              <a:gs pos="38000">
                <a:schemeClr val="accent1">
                  <a:lumMod val="45000"/>
                  <a:lumOff val="55000"/>
                </a:schemeClr>
              </a:gs>
              <a:gs pos="100000">
                <a:srgbClr val="002060"/>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2400"/>
          </a:p>
        </p:txBody>
      </p:sp>
      <p:cxnSp>
        <p:nvCxnSpPr>
          <p:cNvPr id="10" name="Straight Connector 9">
            <a:extLst>
              <a:ext uri="{FF2B5EF4-FFF2-40B4-BE49-F238E27FC236}">
                <a16:creationId xmlns:a16="http://schemas.microsoft.com/office/drawing/2014/main" id="{3AC66299-1BDB-47AF-A00E-8915BF41E520}"/>
              </a:ext>
            </a:extLst>
          </p:cNvPr>
          <p:cNvCxnSpPr>
            <a:cxnSpLocks/>
          </p:cNvCxnSpPr>
          <p:nvPr/>
        </p:nvCxnSpPr>
        <p:spPr>
          <a:xfrm flipV="1">
            <a:off x="244508" y="4067126"/>
            <a:ext cx="9911432" cy="1"/>
          </a:xfrm>
          <a:prstGeom prst="line">
            <a:avLst/>
          </a:prstGeom>
          <a:ln>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050D300-2C21-4B26-9ED4-A31192ABB325}"/>
              </a:ext>
            </a:extLst>
          </p:cNvPr>
          <p:cNvSpPr/>
          <p:nvPr/>
        </p:nvSpPr>
        <p:spPr>
          <a:xfrm>
            <a:off x="295447" y="2808982"/>
            <a:ext cx="1289335" cy="1077218"/>
          </a:xfrm>
          <a:prstGeom prst="rect">
            <a:avLst/>
          </a:prstGeom>
        </p:spPr>
        <p:txBody>
          <a:bodyPr wrap="square">
            <a:spAutoFit/>
          </a:bodyPr>
          <a:lstStyle/>
          <a:p>
            <a:pPr lvl="0"/>
            <a:r>
              <a:rPr lang="en-US" sz="1600"/>
              <a:t>Peninjauan manfaat kelas </a:t>
            </a:r>
            <a:r>
              <a:rPr lang="en-US" sz="1600" err="1"/>
              <a:t>rawat</a:t>
            </a:r>
            <a:r>
              <a:rPr lang="en-US" sz="1600"/>
              <a:t> inap JKN</a:t>
            </a:r>
            <a:endParaRPr lang="en-US" sz="1600" dirty="0"/>
          </a:p>
        </p:txBody>
      </p:sp>
      <p:sp>
        <p:nvSpPr>
          <p:cNvPr id="23" name="Rectangle 22">
            <a:extLst>
              <a:ext uri="{FF2B5EF4-FFF2-40B4-BE49-F238E27FC236}">
                <a16:creationId xmlns:a16="http://schemas.microsoft.com/office/drawing/2014/main" id="{74DA01B6-08CD-4823-85AE-988157484444}"/>
              </a:ext>
            </a:extLst>
          </p:cNvPr>
          <p:cNvSpPr/>
          <p:nvPr/>
        </p:nvSpPr>
        <p:spPr>
          <a:xfrm>
            <a:off x="1696524" y="4451992"/>
            <a:ext cx="1586656" cy="830997"/>
          </a:xfrm>
          <a:prstGeom prst="rect">
            <a:avLst/>
          </a:prstGeom>
        </p:spPr>
        <p:txBody>
          <a:bodyPr wrap="square">
            <a:spAutoFit/>
          </a:bodyPr>
          <a:lstStyle/>
          <a:p>
            <a:pPr lvl="0"/>
            <a:r>
              <a:rPr lang="en-US" sz="1600" dirty="0" err="1"/>
              <a:t>Penyesuaian</a:t>
            </a:r>
            <a:r>
              <a:rPr lang="en-US" sz="1600" dirty="0"/>
              <a:t> Tarif Ina CBGs dan </a:t>
            </a:r>
            <a:r>
              <a:rPr lang="en-US" sz="1600" dirty="0" err="1"/>
              <a:t>Kapitasi</a:t>
            </a:r>
            <a:endParaRPr lang="en-US" sz="1600" dirty="0"/>
          </a:p>
        </p:txBody>
      </p:sp>
      <p:sp>
        <p:nvSpPr>
          <p:cNvPr id="12" name="Arrow: Pentagon 11">
            <a:extLst>
              <a:ext uri="{FF2B5EF4-FFF2-40B4-BE49-F238E27FC236}">
                <a16:creationId xmlns:a16="http://schemas.microsoft.com/office/drawing/2014/main" id="{95EDA8E2-29B2-4D63-9566-CCB588E9B1E9}"/>
              </a:ext>
            </a:extLst>
          </p:cNvPr>
          <p:cNvSpPr/>
          <p:nvPr/>
        </p:nvSpPr>
        <p:spPr>
          <a:xfrm>
            <a:off x="332122" y="2514600"/>
            <a:ext cx="1290431" cy="354004"/>
          </a:xfrm>
          <a:prstGeom prst="homePlat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2667" b="1" dirty="0"/>
          </a:p>
        </p:txBody>
      </p:sp>
      <p:sp>
        <p:nvSpPr>
          <p:cNvPr id="20" name="Arrow: Pentagon 19">
            <a:extLst>
              <a:ext uri="{FF2B5EF4-FFF2-40B4-BE49-F238E27FC236}">
                <a16:creationId xmlns:a16="http://schemas.microsoft.com/office/drawing/2014/main" id="{9B94F854-E5BA-477F-8180-D9744BD5C81C}"/>
              </a:ext>
            </a:extLst>
          </p:cNvPr>
          <p:cNvSpPr/>
          <p:nvPr/>
        </p:nvSpPr>
        <p:spPr>
          <a:xfrm flipV="1">
            <a:off x="1683028" y="5406779"/>
            <a:ext cx="1290431" cy="354692"/>
          </a:xfrm>
          <a:prstGeom prst="homePlate">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2667" b="1" dirty="0"/>
          </a:p>
        </p:txBody>
      </p:sp>
      <p:sp>
        <p:nvSpPr>
          <p:cNvPr id="24" name="Rectangle 23">
            <a:extLst>
              <a:ext uri="{FF2B5EF4-FFF2-40B4-BE49-F238E27FC236}">
                <a16:creationId xmlns:a16="http://schemas.microsoft.com/office/drawing/2014/main" id="{9DDD4DA3-DC70-4B71-8C00-25D957A842B7}"/>
              </a:ext>
            </a:extLst>
          </p:cNvPr>
          <p:cNvSpPr/>
          <p:nvPr/>
        </p:nvSpPr>
        <p:spPr>
          <a:xfrm>
            <a:off x="2865641" y="2587417"/>
            <a:ext cx="2208169" cy="1323439"/>
          </a:xfrm>
          <a:prstGeom prst="rect">
            <a:avLst/>
          </a:prstGeom>
        </p:spPr>
        <p:txBody>
          <a:bodyPr wrap="square">
            <a:spAutoFit/>
          </a:bodyPr>
          <a:lstStyle/>
          <a:p>
            <a:pPr lvl="0"/>
            <a:r>
              <a:rPr lang="en-US" sz="1600" dirty="0" err="1"/>
              <a:t>Estimasi</a:t>
            </a:r>
            <a:r>
              <a:rPr lang="en-US" sz="1600" dirty="0"/>
              <a:t> </a:t>
            </a:r>
            <a:r>
              <a:rPr lang="en-US" sz="1600" dirty="0" err="1"/>
              <a:t>Utilisasi</a:t>
            </a:r>
            <a:r>
              <a:rPr lang="en-US" sz="1600" dirty="0"/>
              <a:t> </a:t>
            </a:r>
            <a:r>
              <a:rPr lang="en-US" sz="1600" dirty="0" err="1"/>
              <a:t>Layanan</a:t>
            </a:r>
            <a:r>
              <a:rPr lang="en-US" sz="1600" dirty="0"/>
              <a:t> </a:t>
            </a:r>
            <a:r>
              <a:rPr lang="en-US" sz="1600" dirty="0" err="1"/>
              <a:t>Kesehatan</a:t>
            </a:r>
            <a:r>
              <a:rPr lang="en-US" sz="1600" dirty="0"/>
              <a:t> (</a:t>
            </a:r>
            <a:r>
              <a:rPr lang="en-US" sz="1600" dirty="0" err="1"/>
              <a:t>Estimasi</a:t>
            </a:r>
            <a:r>
              <a:rPr lang="en-US" sz="1600" dirty="0"/>
              <a:t> </a:t>
            </a:r>
            <a:r>
              <a:rPr lang="en-US" sz="1600" dirty="0" err="1"/>
              <a:t>Dampak</a:t>
            </a:r>
            <a:r>
              <a:rPr lang="en-US" sz="1600" dirty="0"/>
              <a:t> Beban </a:t>
            </a:r>
            <a:r>
              <a:rPr lang="en-US" sz="1600" dirty="0" err="1"/>
              <a:t>Operasional</a:t>
            </a:r>
            <a:r>
              <a:rPr lang="en-US" sz="1600" dirty="0"/>
              <a:t> Program JKN)</a:t>
            </a:r>
          </a:p>
        </p:txBody>
      </p:sp>
      <p:sp>
        <p:nvSpPr>
          <p:cNvPr id="25" name="Arrow: Pentagon 24">
            <a:extLst>
              <a:ext uri="{FF2B5EF4-FFF2-40B4-BE49-F238E27FC236}">
                <a16:creationId xmlns:a16="http://schemas.microsoft.com/office/drawing/2014/main" id="{7C3292B3-6E93-436E-BDAB-77880E59D50E}"/>
              </a:ext>
            </a:extLst>
          </p:cNvPr>
          <p:cNvSpPr/>
          <p:nvPr/>
        </p:nvSpPr>
        <p:spPr>
          <a:xfrm>
            <a:off x="2862192" y="2237011"/>
            <a:ext cx="1642992" cy="354004"/>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2667" b="1" dirty="0"/>
          </a:p>
        </p:txBody>
      </p:sp>
      <p:sp>
        <p:nvSpPr>
          <p:cNvPr id="31" name="Rectangle 30">
            <a:extLst>
              <a:ext uri="{FF2B5EF4-FFF2-40B4-BE49-F238E27FC236}">
                <a16:creationId xmlns:a16="http://schemas.microsoft.com/office/drawing/2014/main" id="{CCC81DF1-C813-4275-9F81-196551E9A4EC}"/>
              </a:ext>
            </a:extLst>
          </p:cNvPr>
          <p:cNvSpPr/>
          <p:nvPr/>
        </p:nvSpPr>
        <p:spPr>
          <a:xfrm>
            <a:off x="4536246" y="4366453"/>
            <a:ext cx="2411948" cy="1077218"/>
          </a:xfrm>
          <a:prstGeom prst="rect">
            <a:avLst/>
          </a:prstGeom>
        </p:spPr>
        <p:txBody>
          <a:bodyPr wrap="square">
            <a:spAutoFit/>
          </a:bodyPr>
          <a:lstStyle/>
          <a:p>
            <a:pPr lvl="0"/>
            <a:r>
              <a:rPr lang="en-US" sz="1600" dirty="0" err="1"/>
              <a:t>Penyesuaian</a:t>
            </a:r>
            <a:r>
              <a:rPr lang="en-US" sz="1600" dirty="0"/>
              <a:t> </a:t>
            </a:r>
            <a:r>
              <a:rPr lang="en-US" sz="1600" dirty="0" err="1"/>
              <a:t>Iuran</a:t>
            </a:r>
            <a:r>
              <a:rPr lang="en-US" sz="1600" dirty="0"/>
              <a:t> </a:t>
            </a:r>
            <a:r>
              <a:rPr lang="en-US" sz="1600" dirty="0" err="1"/>
              <a:t>Bertujuan</a:t>
            </a:r>
            <a:r>
              <a:rPr lang="en-US" sz="1600" dirty="0"/>
              <a:t> </a:t>
            </a:r>
            <a:r>
              <a:rPr lang="en-US" sz="1600" dirty="0" err="1"/>
              <a:t>mendorong</a:t>
            </a:r>
            <a:r>
              <a:rPr lang="en-US" sz="1600" dirty="0"/>
              <a:t> </a:t>
            </a:r>
            <a:r>
              <a:rPr lang="en-US" sz="1600" dirty="0" err="1"/>
              <a:t>keberlanjutan</a:t>
            </a:r>
            <a:r>
              <a:rPr lang="en-US" sz="1600" dirty="0"/>
              <a:t> </a:t>
            </a:r>
            <a:r>
              <a:rPr lang="en-US" sz="1600" dirty="0" err="1"/>
              <a:t>dan</a:t>
            </a:r>
            <a:r>
              <a:rPr lang="en-US" sz="1600" dirty="0"/>
              <a:t> </a:t>
            </a:r>
            <a:r>
              <a:rPr lang="en-US" sz="1600" dirty="0" err="1"/>
              <a:t>kualitas</a:t>
            </a:r>
            <a:r>
              <a:rPr lang="en-US" sz="1600" dirty="0"/>
              <a:t>  Program JKN</a:t>
            </a:r>
            <a:endParaRPr lang="en-US" sz="1600" dirty="0">
              <a:sym typeface="Wingdings" panose="05000000000000000000" pitchFamily="2" charset="2"/>
            </a:endParaRPr>
          </a:p>
        </p:txBody>
      </p:sp>
      <p:sp>
        <p:nvSpPr>
          <p:cNvPr id="33" name="Arrow: Pentagon 32">
            <a:extLst>
              <a:ext uri="{FF2B5EF4-FFF2-40B4-BE49-F238E27FC236}">
                <a16:creationId xmlns:a16="http://schemas.microsoft.com/office/drawing/2014/main" id="{8E8DECF8-3FB2-44B7-B2CD-2F34FE27FD98}"/>
              </a:ext>
            </a:extLst>
          </p:cNvPr>
          <p:cNvSpPr/>
          <p:nvPr/>
        </p:nvSpPr>
        <p:spPr>
          <a:xfrm flipV="1">
            <a:off x="4526599" y="5584126"/>
            <a:ext cx="1852133" cy="354692"/>
          </a:xfrm>
          <a:prstGeom prst="homePlat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2667" b="1" dirty="0"/>
          </a:p>
        </p:txBody>
      </p:sp>
      <p:sp>
        <p:nvSpPr>
          <p:cNvPr id="34" name="Teardrop 33">
            <a:extLst>
              <a:ext uri="{FF2B5EF4-FFF2-40B4-BE49-F238E27FC236}">
                <a16:creationId xmlns:a16="http://schemas.microsoft.com/office/drawing/2014/main" id="{0D96F8E7-1225-4519-A94B-4D3687F8FE74}"/>
              </a:ext>
            </a:extLst>
          </p:cNvPr>
          <p:cNvSpPr/>
          <p:nvPr/>
        </p:nvSpPr>
        <p:spPr>
          <a:xfrm rot="2700000" flipV="1">
            <a:off x="4455771" y="4012775"/>
            <a:ext cx="141663" cy="141940"/>
          </a:xfrm>
          <a:prstGeom prst="teardrop">
            <a:avLst>
              <a:gd name="adj" fmla="val 20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35" name="Rectangle 34">
            <a:extLst>
              <a:ext uri="{FF2B5EF4-FFF2-40B4-BE49-F238E27FC236}">
                <a16:creationId xmlns:a16="http://schemas.microsoft.com/office/drawing/2014/main" id="{C5933A54-868F-4591-AC45-17E0DD5B0F3D}"/>
              </a:ext>
            </a:extLst>
          </p:cNvPr>
          <p:cNvSpPr/>
          <p:nvPr/>
        </p:nvSpPr>
        <p:spPr>
          <a:xfrm>
            <a:off x="6008781" y="2756297"/>
            <a:ext cx="2098795" cy="1077218"/>
          </a:xfrm>
          <a:prstGeom prst="rect">
            <a:avLst/>
          </a:prstGeom>
        </p:spPr>
        <p:txBody>
          <a:bodyPr wrap="square">
            <a:spAutoFit/>
          </a:bodyPr>
          <a:lstStyle/>
          <a:p>
            <a:pPr lvl="0"/>
            <a:r>
              <a:rPr lang="id-ID" sz="1600" dirty="0">
                <a:sym typeface="Wingdings" panose="05000000000000000000" pitchFamily="2" charset="2"/>
              </a:rPr>
              <a:t>Mekanisme Koordinasi Manfaat Antar Penyelenggara Jaminan Kesehatan </a:t>
            </a:r>
            <a:endParaRPr lang="en-US" sz="1600" dirty="0">
              <a:sym typeface="Wingdings" panose="05000000000000000000" pitchFamily="2" charset="2"/>
            </a:endParaRPr>
          </a:p>
        </p:txBody>
      </p:sp>
      <p:cxnSp>
        <p:nvCxnSpPr>
          <p:cNvPr id="9" name="Straight Connector 8">
            <a:extLst>
              <a:ext uri="{FF2B5EF4-FFF2-40B4-BE49-F238E27FC236}">
                <a16:creationId xmlns:a16="http://schemas.microsoft.com/office/drawing/2014/main" id="{0B521404-D25A-4C16-92EE-5E16BC1DC1D4}"/>
              </a:ext>
            </a:extLst>
          </p:cNvPr>
          <p:cNvCxnSpPr>
            <a:cxnSpLocks/>
          </p:cNvCxnSpPr>
          <p:nvPr/>
        </p:nvCxnSpPr>
        <p:spPr>
          <a:xfrm flipV="1">
            <a:off x="334941" y="2627098"/>
            <a:ext cx="1" cy="1493061"/>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sp>
        <p:nvSpPr>
          <p:cNvPr id="37" name="Arrow: Pentagon 36">
            <a:extLst>
              <a:ext uri="{FF2B5EF4-FFF2-40B4-BE49-F238E27FC236}">
                <a16:creationId xmlns:a16="http://schemas.microsoft.com/office/drawing/2014/main" id="{CF04A752-0E0C-498A-AAAF-672BDC65CE8A}"/>
              </a:ext>
            </a:extLst>
          </p:cNvPr>
          <p:cNvSpPr/>
          <p:nvPr/>
        </p:nvSpPr>
        <p:spPr>
          <a:xfrm>
            <a:off x="5941022" y="2332721"/>
            <a:ext cx="2098791" cy="354004"/>
          </a:xfrm>
          <a:prstGeom prst="homePlat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2667" b="1" dirty="0"/>
          </a:p>
        </p:txBody>
      </p:sp>
      <p:sp>
        <p:nvSpPr>
          <p:cNvPr id="40" name="Rectangle 39">
            <a:extLst>
              <a:ext uri="{FF2B5EF4-FFF2-40B4-BE49-F238E27FC236}">
                <a16:creationId xmlns:a16="http://schemas.microsoft.com/office/drawing/2014/main" id="{6DD73F05-809E-4E43-A3A9-A0409792DBFC}"/>
              </a:ext>
            </a:extLst>
          </p:cNvPr>
          <p:cNvSpPr/>
          <p:nvPr/>
        </p:nvSpPr>
        <p:spPr>
          <a:xfrm>
            <a:off x="7684128" y="4289558"/>
            <a:ext cx="1747527" cy="830997"/>
          </a:xfrm>
          <a:prstGeom prst="rect">
            <a:avLst/>
          </a:prstGeom>
        </p:spPr>
        <p:txBody>
          <a:bodyPr wrap="square">
            <a:spAutoFit/>
          </a:bodyPr>
          <a:lstStyle/>
          <a:p>
            <a:pPr lvl="0"/>
            <a:r>
              <a:rPr lang="en-US" sz="1600" dirty="0" err="1"/>
              <a:t>Skenario</a:t>
            </a:r>
            <a:r>
              <a:rPr lang="en-US" sz="1600" dirty="0"/>
              <a:t> </a:t>
            </a:r>
            <a:r>
              <a:rPr lang="en-US" sz="1600" dirty="0" err="1"/>
              <a:t>Kebijakan</a:t>
            </a:r>
            <a:r>
              <a:rPr lang="en-US" sz="1600" dirty="0"/>
              <a:t>  </a:t>
            </a:r>
            <a:r>
              <a:rPr lang="en-US" sz="1600" dirty="0" err="1"/>
              <a:t>Pembiayaan</a:t>
            </a:r>
            <a:r>
              <a:rPr lang="en-US" sz="1600" dirty="0"/>
              <a:t> dan </a:t>
            </a:r>
            <a:r>
              <a:rPr lang="en-US" sz="1600" dirty="0" err="1"/>
              <a:t>Pentahapan</a:t>
            </a:r>
            <a:endParaRPr lang="en-ID" sz="1600" dirty="0"/>
          </a:p>
        </p:txBody>
      </p:sp>
      <p:grpSp>
        <p:nvGrpSpPr>
          <p:cNvPr id="17" name="Group 16">
            <a:extLst>
              <a:ext uri="{FF2B5EF4-FFF2-40B4-BE49-F238E27FC236}">
                <a16:creationId xmlns:a16="http://schemas.microsoft.com/office/drawing/2014/main" id="{D14C563C-DB43-499B-A06F-D9D7D94EAE81}"/>
              </a:ext>
            </a:extLst>
          </p:cNvPr>
          <p:cNvGrpSpPr/>
          <p:nvPr/>
        </p:nvGrpSpPr>
        <p:grpSpPr>
          <a:xfrm>
            <a:off x="1618476" y="4004331"/>
            <a:ext cx="141940" cy="1470119"/>
            <a:chOff x="1019644" y="3003248"/>
            <a:chExt cx="106455" cy="1102589"/>
          </a:xfrm>
        </p:grpSpPr>
        <p:sp>
          <p:nvSpPr>
            <p:cNvPr id="21" name="Teardrop 20">
              <a:extLst>
                <a:ext uri="{FF2B5EF4-FFF2-40B4-BE49-F238E27FC236}">
                  <a16:creationId xmlns:a16="http://schemas.microsoft.com/office/drawing/2014/main" id="{15C70964-AC65-47D4-8B59-3C5DE923EDB9}"/>
                </a:ext>
              </a:extLst>
            </p:cNvPr>
            <p:cNvSpPr/>
            <p:nvPr/>
          </p:nvSpPr>
          <p:spPr>
            <a:xfrm rot="2700000" flipV="1">
              <a:off x="1019748" y="3003144"/>
              <a:ext cx="106247" cy="106455"/>
            </a:xfrm>
            <a:prstGeom prst="teardrop">
              <a:avLst>
                <a:gd name="adj" fmla="val 200000"/>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dirty="0"/>
            </a:p>
          </p:txBody>
        </p:sp>
        <p:cxnSp>
          <p:nvCxnSpPr>
            <p:cNvPr id="19" name="Straight Connector 18">
              <a:extLst>
                <a:ext uri="{FF2B5EF4-FFF2-40B4-BE49-F238E27FC236}">
                  <a16:creationId xmlns:a16="http://schemas.microsoft.com/office/drawing/2014/main" id="{7D9C154D-3162-42BF-B24C-8E5EBA060CDC}"/>
                </a:ext>
              </a:extLst>
            </p:cNvPr>
            <p:cNvCxnSpPr>
              <a:cxnSpLocks/>
            </p:cNvCxnSpPr>
            <p:nvPr/>
          </p:nvCxnSpPr>
          <p:spPr>
            <a:xfrm>
              <a:off x="1072871" y="3137349"/>
              <a:ext cx="0" cy="968488"/>
            </a:xfrm>
            <a:prstGeom prst="line">
              <a:avLst/>
            </a:prstGeom>
            <a:ln>
              <a:solidFill>
                <a:srgbClr val="F26522"/>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858FD0CE-BCB1-4172-8AC4-14130A5DF870}"/>
              </a:ext>
            </a:extLst>
          </p:cNvPr>
          <p:cNvCxnSpPr>
            <a:cxnSpLocks/>
          </p:cNvCxnSpPr>
          <p:nvPr/>
        </p:nvCxnSpPr>
        <p:spPr>
          <a:xfrm>
            <a:off x="4519126" y="4188921"/>
            <a:ext cx="0" cy="17437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BC9821D-0C84-40D3-8847-50118747378C}"/>
              </a:ext>
            </a:extLst>
          </p:cNvPr>
          <p:cNvCxnSpPr>
            <a:cxnSpLocks/>
          </p:cNvCxnSpPr>
          <p:nvPr/>
        </p:nvCxnSpPr>
        <p:spPr>
          <a:xfrm>
            <a:off x="7661516" y="4174125"/>
            <a:ext cx="0" cy="1232655"/>
          </a:xfrm>
          <a:prstGeom prst="line">
            <a:avLst/>
          </a:prstGeom>
          <a:ln>
            <a:solidFill>
              <a:srgbClr val="F26522"/>
            </a:solidFill>
          </a:ln>
        </p:spPr>
        <p:style>
          <a:lnRef idx="1">
            <a:schemeClr val="accent1"/>
          </a:lnRef>
          <a:fillRef idx="0">
            <a:schemeClr val="accent1"/>
          </a:fillRef>
          <a:effectRef idx="0">
            <a:schemeClr val="accent1"/>
          </a:effectRef>
          <a:fontRef idx="minor">
            <a:schemeClr val="tx1"/>
          </a:fontRef>
        </p:style>
      </p:cxnSp>
      <p:sp>
        <p:nvSpPr>
          <p:cNvPr id="42" name="Arrow: Pentagon 41">
            <a:extLst>
              <a:ext uri="{FF2B5EF4-FFF2-40B4-BE49-F238E27FC236}">
                <a16:creationId xmlns:a16="http://schemas.microsoft.com/office/drawing/2014/main" id="{72C46F33-F59C-47E1-A6B1-333430A55D40}"/>
              </a:ext>
            </a:extLst>
          </p:cNvPr>
          <p:cNvSpPr/>
          <p:nvPr/>
        </p:nvSpPr>
        <p:spPr>
          <a:xfrm flipV="1">
            <a:off x="7656920" y="5418243"/>
            <a:ext cx="1912487" cy="354692"/>
          </a:xfrm>
          <a:prstGeom prst="homePlate">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2667" b="1" dirty="0"/>
          </a:p>
        </p:txBody>
      </p:sp>
      <p:sp>
        <p:nvSpPr>
          <p:cNvPr id="43" name="Teardrop 42">
            <a:extLst>
              <a:ext uri="{FF2B5EF4-FFF2-40B4-BE49-F238E27FC236}">
                <a16:creationId xmlns:a16="http://schemas.microsoft.com/office/drawing/2014/main" id="{24E39461-53EF-48F2-B133-69A05860996E}"/>
              </a:ext>
            </a:extLst>
          </p:cNvPr>
          <p:cNvSpPr/>
          <p:nvPr/>
        </p:nvSpPr>
        <p:spPr>
          <a:xfrm rot="2700000" flipV="1">
            <a:off x="7598160" y="4001945"/>
            <a:ext cx="141663" cy="141940"/>
          </a:xfrm>
          <a:prstGeom prst="teardrop">
            <a:avLst>
              <a:gd name="adj" fmla="val 200000"/>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49" name="Rectangle 48">
            <a:extLst>
              <a:ext uri="{FF2B5EF4-FFF2-40B4-BE49-F238E27FC236}">
                <a16:creationId xmlns:a16="http://schemas.microsoft.com/office/drawing/2014/main" id="{1FCB776D-B603-4639-B5A7-12153F5847E4}"/>
              </a:ext>
            </a:extLst>
          </p:cNvPr>
          <p:cNvSpPr/>
          <p:nvPr/>
        </p:nvSpPr>
        <p:spPr>
          <a:xfrm>
            <a:off x="8964724" y="3035887"/>
            <a:ext cx="1333964" cy="584775"/>
          </a:xfrm>
          <a:prstGeom prst="rect">
            <a:avLst/>
          </a:prstGeom>
        </p:spPr>
        <p:txBody>
          <a:bodyPr wrap="square">
            <a:spAutoFit/>
          </a:bodyPr>
          <a:lstStyle/>
          <a:p>
            <a:pPr lvl="0"/>
            <a:r>
              <a:rPr lang="en-US" sz="1600" dirty="0" err="1"/>
              <a:t>Pengaturan</a:t>
            </a:r>
            <a:r>
              <a:rPr lang="en-US" sz="1600" dirty="0"/>
              <a:t> </a:t>
            </a:r>
            <a:r>
              <a:rPr lang="en-US" sz="1600" dirty="0" err="1"/>
              <a:t>Regulasi</a:t>
            </a:r>
            <a:r>
              <a:rPr lang="en-US" sz="1600" dirty="0"/>
              <a:t> </a:t>
            </a:r>
            <a:endParaRPr lang="en-ID" sz="1600" dirty="0"/>
          </a:p>
        </p:txBody>
      </p:sp>
      <p:sp>
        <p:nvSpPr>
          <p:cNvPr id="55" name="Rectangle 54">
            <a:extLst>
              <a:ext uri="{FF2B5EF4-FFF2-40B4-BE49-F238E27FC236}">
                <a16:creationId xmlns:a16="http://schemas.microsoft.com/office/drawing/2014/main" id="{5E4E543B-314B-4E62-9419-D65BC8656355}"/>
              </a:ext>
            </a:extLst>
          </p:cNvPr>
          <p:cNvSpPr/>
          <p:nvPr/>
        </p:nvSpPr>
        <p:spPr>
          <a:xfrm>
            <a:off x="10515600" y="3465300"/>
            <a:ext cx="1775069" cy="954300"/>
          </a:xfrm>
          <a:prstGeom prst="rect">
            <a:avLst/>
          </a:prstGeom>
        </p:spPr>
        <p:txBody>
          <a:bodyPr wrap="square">
            <a:spAutoFit/>
          </a:bodyPr>
          <a:lstStyle/>
          <a:p>
            <a:pPr lvl="0" algn="ctr"/>
            <a:r>
              <a:rPr lang="id-ID" sz="1867" b="1" dirty="0"/>
              <a:t>IMPLEMENTASI </a:t>
            </a:r>
            <a:r>
              <a:rPr lang="en-US" sz="1867" b="1" dirty="0"/>
              <a:t>SECARA BERTAHAP</a:t>
            </a:r>
            <a:endParaRPr lang="id-ID" sz="1867" b="1" dirty="0"/>
          </a:p>
        </p:txBody>
      </p:sp>
      <p:cxnSp>
        <p:nvCxnSpPr>
          <p:cNvPr id="58" name="Straight Connector 57">
            <a:extLst>
              <a:ext uri="{FF2B5EF4-FFF2-40B4-BE49-F238E27FC236}">
                <a16:creationId xmlns:a16="http://schemas.microsoft.com/office/drawing/2014/main" id="{7810EB37-94A8-4569-9527-41E0CBA11E7E}"/>
              </a:ext>
            </a:extLst>
          </p:cNvPr>
          <p:cNvCxnSpPr>
            <a:cxnSpLocks/>
          </p:cNvCxnSpPr>
          <p:nvPr/>
        </p:nvCxnSpPr>
        <p:spPr>
          <a:xfrm flipV="1">
            <a:off x="5941020" y="2345185"/>
            <a:ext cx="0" cy="1657599"/>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sp>
        <p:nvSpPr>
          <p:cNvPr id="59" name="Teardrop 58">
            <a:extLst>
              <a:ext uri="{FF2B5EF4-FFF2-40B4-BE49-F238E27FC236}">
                <a16:creationId xmlns:a16="http://schemas.microsoft.com/office/drawing/2014/main" id="{2C7DB22D-C45A-42C1-A4B6-191B53E5A015}"/>
              </a:ext>
            </a:extLst>
          </p:cNvPr>
          <p:cNvSpPr/>
          <p:nvPr/>
        </p:nvSpPr>
        <p:spPr>
          <a:xfrm rot="18900000">
            <a:off x="5883058" y="4019561"/>
            <a:ext cx="141663" cy="141663"/>
          </a:xfrm>
          <a:prstGeom prst="teardrop">
            <a:avLst>
              <a:gd name="adj" fmla="val 20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grpSp>
        <p:nvGrpSpPr>
          <p:cNvPr id="16" name="Group 15">
            <a:extLst>
              <a:ext uri="{FF2B5EF4-FFF2-40B4-BE49-F238E27FC236}">
                <a16:creationId xmlns:a16="http://schemas.microsoft.com/office/drawing/2014/main" id="{41853FC2-7A6A-4A71-A250-5AFEFD097C80}"/>
              </a:ext>
            </a:extLst>
          </p:cNvPr>
          <p:cNvGrpSpPr/>
          <p:nvPr/>
        </p:nvGrpSpPr>
        <p:grpSpPr>
          <a:xfrm>
            <a:off x="2806643" y="2312871"/>
            <a:ext cx="141663" cy="1816039"/>
            <a:chOff x="1966189" y="1769822"/>
            <a:chExt cx="106247" cy="1362029"/>
          </a:xfrm>
        </p:grpSpPr>
        <p:sp>
          <p:nvSpPr>
            <p:cNvPr id="62" name="Teardrop 61">
              <a:extLst>
                <a:ext uri="{FF2B5EF4-FFF2-40B4-BE49-F238E27FC236}">
                  <a16:creationId xmlns:a16="http://schemas.microsoft.com/office/drawing/2014/main" id="{B9A55172-14DB-43B4-ACB5-13E923DBF154}"/>
                </a:ext>
              </a:extLst>
            </p:cNvPr>
            <p:cNvSpPr/>
            <p:nvPr/>
          </p:nvSpPr>
          <p:spPr>
            <a:xfrm rot="18900000">
              <a:off x="1966189" y="3025604"/>
              <a:ext cx="106247" cy="106247"/>
            </a:xfrm>
            <a:prstGeom prst="teardrop">
              <a:avLst>
                <a:gd name="adj" fmla="val 20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dirty="0"/>
            </a:p>
          </p:txBody>
        </p:sp>
        <p:cxnSp>
          <p:nvCxnSpPr>
            <p:cNvPr id="63" name="Straight Connector 62">
              <a:extLst>
                <a:ext uri="{FF2B5EF4-FFF2-40B4-BE49-F238E27FC236}">
                  <a16:creationId xmlns:a16="http://schemas.microsoft.com/office/drawing/2014/main" id="{B1493E30-5DE3-40C3-BD4A-ABC98C81376F}"/>
                </a:ext>
              </a:extLst>
            </p:cNvPr>
            <p:cNvCxnSpPr>
              <a:cxnSpLocks/>
            </p:cNvCxnSpPr>
            <p:nvPr/>
          </p:nvCxnSpPr>
          <p:spPr>
            <a:xfrm flipH="1" flipV="1">
              <a:off x="2007832" y="1769822"/>
              <a:ext cx="5210" cy="127134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 name="Teardrop 13">
            <a:extLst>
              <a:ext uri="{FF2B5EF4-FFF2-40B4-BE49-F238E27FC236}">
                <a16:creationId xmlns:a16="http://schemas.microsoft.com/office/drawing/2014/main" id="{5DFF5461-A0E9-4410-8E4C-504555DB46B8}"/>
              </a:ext>
            </a:extLst>
          </p:cNvPr>
          <p:cNvSpPr/>
          <p:nvPr/>
        </p:nvSpPr>
        <p:spPr>
          <a:xfrm rot="18900000">
            <a:off x="278112" y="4050538"/>
            <a:ext cx="141663" cy="141663"/>
          </a:xfrm>
          <a:prstGeom prst="teardrop">
            <a:avLst>
              <a:gd name="adj" fmla="val 20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sp>
        <p:nvSpPr>
          <p:cNvPr id="51" name="Arrow: Pentagon 50">
            <a:extLst>
              <a:ext uri="{FF2B5EF4-FFF2-40B4-BE49-F238E27FC236}">
                <a16:creationId xmlns:a16="http://schemas.microsoft.com/office/drawing/2014/main" id="{7BDAB83B-CA33-41BE-BB25-A75EE081918D}"/>
              </a:ext>
            </a:extLst>
          </p:cNvPr>
          <p:cNvSpPr/>
          <p:nvPr/>
        </p:nvSpPr>
        <p:spPr>
          <a:xfrm>
            <a:off x="8888221" y="2527012"/>
            <a:ext cx="1567193" cy="314880"/>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2667" b="1" dirty="0"/>
          </a:p>
        </p:txBody>
      </p:sp>
      <p:grpSp>
        <p:nvGrpSpPr>
          <p:cNvPr id="52" name="Group 51">
            <a:extLst>
              <a:ext uri="{FF2B5EF4-FFF2-40B4-BE49-F238E27FC236}">
                <a16:creationId xmlns:a16="http://schemas.microsoft.com/office/drawing/2014/main" id="{ACEC25C2-C2D5-4AB1-90DE-408D8B26D214}"/>
              </a:ext>
            </a:extLst>
          </p:cNvPr>
          <p:cNvGrpSpPr/>
          <p:nvPr/>
        </p:nvGrpSpPr>
        <p:grpSpPr>
          <a:xfrm>
            <a:off x="8817390" y="2509721"/>
            <a:ext cx="141663" cy="1618608"/>
            <a:chOff x="1966189" y="1917895"/>
            <a:chExt cx="106247" cy="1213956"/>
          </a:xfrm>
        </p:grpSpPr>
        <p:sp>
          <p:nvSpPr>
            <p:cNvPr id="56" name="Teardrop 55">
              <a:extLst>
                <a:ext uri="{FF2B5EF4-FFF2-40B4-BE49-F238E27FC236}">
                  <a16:creationId xmlns:a16="http://schemas.microsoft.com/office/drawing/2014/main" id="{9CF1D676-F064-4CAB-BCB9-93A4828B3285}"/>
                </a:ext>
              </a:extLst>
            </p:cNvPr>
            <p:cNvSpPr/>
            <p:nvPr/>
          </p:nvSpPr>
          <p:spPr>
            <a:xfrm rot="18900000">
              <a:off x="1966189" y="3025604"/>
              <a:ext cx="106247" cy="106247"/>
            </a:xfrm>
            <a:prstGeom prst="teardrop">
              <a:avLst>
                <a:gd name="adj" fmla="val 20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dirty="0"/>
            </a:p>
          </p:txBody>
        </p:sp>
        <p:cxnSp>
          <p:nvCxnSpPr>
            <p:cNvPr id="57" name="Straight Connector 56">
              <a:extLst>
                <a:ext uri="{FF2B5EF4-FFF2-40B4-BE49-F238E27FC236}">
                  <a16:creationId xmlns:a16="http://schemas.microsoft.com/office/drawing/2014/main" id="{BB1A2757-769D-4C22-A1C7-12018EE5BEC1}"/>
                </a:ext>
              </a:extLst>
            </p:cNvPr>
            <p:cNvCxnSpPr>
              <a:cxnSpLocks/>
            </p:cNvCxnSpPr>
            <p:nvPr/>
          </p:nvCxnSpPr>
          <p:spPr>
            <a:xfrm flipV="1">
              <a:off x="2013042" y="1917895"/>
              <a:ext cx="12825" cy="112326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 name="Oval 2"/>
          <p:cNvSpPr/>
          <p:nvPr/>
        </p:nvSpPr>
        <p:spPr>
          <a:xfrm>
            <a:off x="1565280" y="4038600"/>
            <a:ext cx="2429777" cy="21201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742220" y="1983788"/>
            <a:ext cx="2429777" cy="212011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718FA6A-AC5C-41D1-A297-DF5CE4F0B2A2}"/>
              </a:ext>
            </a:extLst>
          </p:cNvPr>
          <p:cNvSpPr>
            <a:spLocks noGrp="1"/>
          </p:cNvSpPr>
          <p:nvPr>
            <p:ph type="title"/>
          </p:nvPr>
        </p:nvSpPr>
        <p:spPr/>
        <p:txBody>
          <a:bodyPr/>
          <a:lstStyle/>
          <a:p>
            <a:r>
              <a:rPr lang="en-US" sz="3200" b="1" dirty="0">
                <a:solidFill>
                  <a:srgbClr val="002060"/>
                </a:solidFill>
                <a:latin typeface="Verdana" panose="020B0604030504040204" pitchFamily="34" charset="0"/>
                <a:ea typeface="Verdana" panose="020B0604030504040204" pitchFamily="34" charset="0"/>
                <a:cs typeface="Aharoni" panose="02010803020104030203" pitchFamily="2" charset="-79"/>
              </a:rPr>
              <a:t>ARAH TAHAPAN PENYIAPAN IMPLEMENTASI KEBIJAKAN RAWAT INAP KELAS STANDAR</a:t>
            </a:r>
            <a:endParaRPr lang="en-ID" sz="3200" dirty="0"/>
          </a:p>
        </p:txBody>
      </p:sp>
      <p:sp>
        <p:nvSpPr>
          <p:cNvPr id="46" name="Rectangle 45">
            <a:extLst>
              <a:ext uri="{FF2B5EF4-FFF2-40B4-BE49-F238E27FC236}">
                <a16:creationId xmlns:a16="http://schemas.microsoft.com/office/drawing/2014/main" id="{5E4E543B-314B-4E62-9419-D65BC8656355}"/>
              </a:ext>
            </a:extLst>
          </p:cNvPr>
          <p:cNvSpPr/>
          <p:nvPr/>
        </p:nvSpPr>
        <p:spPr>
          <a:xfrm>
            <a:off x="23233" y="5394213"/>
            <a:ext cx="1611696" cy="954300"/>
          </a:xfrm>
          <a:prstGeom prst="rect">
            <a:avLst/>
          </a:prstGeom>
        </p:spPr>
        <p:txBody>
          <a:bodyPr wrap="square">
            <a:spAutoFit/>
          </a:bodyPr>
          <a:lstStyle/>
          <a:p>
            <a:pPr lvl="0" algn="ctr"/>
            <a:r>
              <a:rPr lang="en-US" sz="1867" b="1" dirty="0" err="1"/>
              <a:t>Manfaat</a:t>
            </a:r>
            <a:r>
              <a:rPr lang="en-US" sz="1867" b="1" dirty="0"/>
              <a:t> JKN </a:t>
            </a:r>
            <a:r>
              <a:rPr lang="en-US" sz="1867" b="1" dirty="0" err="1"/>
              <a:t>berdasarkan</a:t>
            </a:r>
            <a:r>
              <a:rPr lang="en-US" sz="1867" b="1" dirty="0"/>
              <a:t> KDK</a:t>
            </a:r>
            <a:endParaRPr lang="id-ID" sz="1867" b="1" dirty="0"/>
          </a:p>
        </p:txBody>
      </p:sp>
      <p:sp>
        <p:nvSpPr>
          <p:cNvPr id="48" name="Arrow: Pentagon 11">
            <a:extLst>
              <a:ext uri="{FF2B5EF4-FFF2-40B4-BE49-F238E27FC236}">
                <a16:creationId xmlns:a16="http://schemas.microsoft.com/office/drawing/2014/main" id="{95EDA8E2-29B2-4D63-9566-CCB588E9B1E9}"/>
              </a:ext>
            </a:extLst>
          </p:cNvPr>
          <p:cNvSpPr/>
          <p:nvPr/>
        </p:nvSpPr>
        <p:spPr>
          <a:xfrm>
            <a:off x="197647" y="5052775"/>
            <a:ext cx="1290431" cy="354004"/>
          </a:xfrm>
          <a:prstGeom prst="homePlat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dirty="0"/>
          </a:p>
        </p:txBody>
      </p:sp>
      <p:grpSp>
        <p:nvGrpSpPr>
          <p:cNvPr id="18" name="Group 17">
            <a:extLst>
              <a:ext uri="{FF2B5EF4-FFF2-40B4-BE49-F238E27FC236}">
                <a16:creationId xmlns:a16="http://schemas.microsoft.com/office/drawing/2014/main" id="{48CCDB86-034C-4BFC-9D78-5F2DCC9CE409}"/>
              </a:ext>
            </a:extLst>
          </p:cNvPr>
          <p:cNvGrpSpPr/>
          <p:nvPr/>
        </p:nvGrpSpPr>
        <p:grpSpPr>
          <a:xfrm>
            <a:off x="140827" y="3993503"/>
            <a:ext cx="141663" cy="1400710"/>
            <a:chOff x="198020" y="3993503"/>
            <a:chExt cx="141663" cy="1400710"/>
          </a:xfrm>
        </p:grpSpPr>
        <p:cxnSp>
          <p:nvCxnSpPr>
            <p:cNvPr id="64" name="Straight Connector 63">
              <a:extLst>
                <a:ext uri="{FF2B5EF4-FFF2-40B4-BE49-F238E27FC236}">
                  <a16:creationId xmlns:a16="http://schemas.microsoft.com/office/drawing/2014/main" id="{EDF381A2-AE92-428C-89CC-F58882D5A70E}"/>
                </a:ext>
              </a:extLst>
            </p:cNvPr>
            <p:cNvCxnSpPr>
              <a:cxnSpLocks/>
            </p:cNvCxnSpPr>
            <p:nvPr/>
          </p:nvCxnSpPr>
          <p:spPr>
            <a:xfrm>
              <a:off x="247971" y="4052995"/>
              <a:ext cx="801" cy="1341218"/>
            </a:xfrm>
            <a:prstGeom prst="line">
              <a:avLst/>
            </a:prstGeom>
            <a:ln>
              <a:solidFill>
                <a:srgbClr val="203864"/>
              </a:solidFill>
            </a:ln>
          </p:spPr>
          <p:style>
            <a:lnRef idx="1">
              <a:schemeClr val="accent1"/>
            </a:lnRef>
            <a:fillRef idx="0">
              <a:schemeClr val="accent1"/>
            </a:fillRef>
            <a:effectRef idx="0">
              <a:schemeClr val="accent1"/>
            </a:effectRef>
            <a:fontRef idx="minor">
              <a:schemeClr val="tx1"/>
            </a:fontRef>
          </p:style>
        </p:cxnSp>
        <p:sp>
          <p:nvSpPr>
            <p:cNvPr id="65" name="Teardrop 64">
              <a:extLst>
                <a:ext uri="{FF2B5EF4-FFF2-40B4-BE49-F238E27FC236}">
                  <a16:creationId xmlns:a16="http://schemas.microsoft.com/office/drawing/2014/main" id="{EE957290-C8CD-4A8E-B8C2-33ACA8C8D790}"/>
                </a:ext>
              </a:extLst>
            </p:cNvPr>
            <p:cNvSpPr/>
            <p:nvPr/>
          </p:nvSpPr>
          <p:spPr>
            <a:xfrm rot="8100000">
              <a:off x="198020" y="3993503"/>
              <a:ext cx="141663" cy="141663"/>
            </a:xfrm>
            <a:prstGeom prst="teardrop">
              <a:avLst>
                <a:gd name="adj" fmla="val 200000"/>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en-US" sz="1801"/>
            </a:p>
          </p:txBody>
        </p:sp>
      </p:grpSp>
      <p:sp>
        <p:nvSpPr>
          <p:cNvPr id="68" name="Holder 6">
            <a:extLst>
              <a:ext uri="{FF2B5EF4-FFF2-40B4-BE49-F238E27FC236}">
                <a16:creationId xmlns:a16="http://schemas.microsoft.com/office/drawing/2014/main" id="{360177CC-01E6-4679-97AA-07D67AC2A6DD}"/>
              </a:ext>
            </a:extLst>
          </p:cNvPr>
          <p:cNvSpPr txBox="1">
            <a:spLocks/>
          </p:cNvSpPr>
          <p:nvPr/>
        </p:nvSpPr>
        <p:spPr>
          <a:xfrm>
            <a:off x="11138268" y="6477000"/>
            <a:ext cx="748932" cy="266868"/>
          </a:xfrm>
          <a:prstGeom prst="rect">
            <a:avLst/>
          </a:prstGeom>
        </p:spPr>
        <p:txBody>
          <a:bodyPr wrap="square" lIns="0" tIns="0" rIns="0" bIns="0">
            <a:spAutoFit/>
          </a:bodyPr>
          <a:lstStyle>
            <a:defPPr>
              <a:defRPr lang="en-US"/>
            </a:defPPr>
            <a:lvl1pPr marL="0" algn="ctr" defTabSz="914400" rtl="0" eaLnBrk="1" latinLnBrk="0" hangingPunct="1">
              <a:defRPr sz="2200" b="0" i="0" kern="1200">
                <a:solidFill>
                  <a:srgbClr val="002060"/>
                </a:solidFill>
                <a:latin typeface="+mj-lt"/>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2005"/>
              </a:lnSpc>
            </a:pPr>
            <a:r>
              <a:rPr lang="en-ID" dirty="0">
                <a:solidFill>
                  <a:schemeClr val="tx1"/>
                </a:solidFill>
              </a:rPr>
              <a:t>- </a:t>
            </a:r>
            <a:fld id="{81D60167-4931-47E6-BA6A-407CBD079E47}" type="slidenum">
              <a:rPr lang="en-ID" smtClean="0">
                <a:solidFill>
                  <a:schemeClr val="tx1"/>
                </a:solidFill>
              </a:rPr>
              <a:pPr marL="38100">
                <a:lnSpc>
                  <a:spcPts val="2005"/>
                </a:lnSpc>
              </a:pPr>
              <a:t>9</a:t>
            </a:fld>
            <a:r>
              <a:rPr lang="en-ID" dirty="0">
                <a:solidFill>
                  <a:schemeClr val="tx1"/>
                </a:solidFill>
              </a:rPr>
              <a:t> - </a:t>
            </a:r>
          </a:p>
        </p:txBody>
      </p:sp>
    </p:spTree>
    <p:extLst>
      <p:ext uri="{BB962C8B-B14F-4D97-AF65-F5344CB8AC3E}">
        <p14:creationId xmlns:p14="http://schemas.microsoft.com/office/powerpoint/2010/main" val="993821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1099</TotalTime>
  <Words>2913</Words>
  <Application>Microsoft Office PowerPoint</Application>
  <PresentationFormat>Widescreen</PresentationFormat>
  <Paragraphs>333</Paragraphs>
  <Slides>30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Agency FB</vt:lpstr>
      <vt:lpstr>Arial</vt:lpstr>
      <vt:lpstr>Bahnschrift</vt:lpstr>
      <vt:lpstr>Bookman Uralic</vt:lpstr>
      <vt:lpstr>Calibri</vt:lpstr>
      <vt:lpstr>Carlito</vt:lpstr>
      <vt:lpstr>Nirmala UI</vt:lpstr>
      <vt:lpstr>Times New Roman</vt:lpstr>
      <vt:lpstr>Verdana</vt:lpstr>
      <vt:lpstr>Wingdings</vt:lpstr>
      <vt:lpstr>Office Theme</vt:lpstr>
      <vt:lpstr>RAPAT DENGAR PENDAPAT KOMISI IX DPR RI</vt:lpstr>
      <vt:lpstr>PowerPoint Presentation</vt:lpstr>
      <vt:lpstr>Arah Kebijakan Umum JKN Bertujuan  Program  Berkesinambungan, Berkualitas dan Berkeadilan</vt:lpstr>
      <vt:lpstr>KEPESERTAAN JKN BERSIFAT WAJIB SEMESTA</vt:lpstr>
      <vt:lpstr>PowerPoint Presentation</vt:lpstr>
      <vt:lpstr>KEAMANAN DATA PESERTA JKN Tindak Lanjut Indikasi Bocornya Data Peserta JKN (1)</vt:lpstr>
      <vt:lpstr>PowerPoint Presentation</vt:lpstr>
      <vt:lpstr>DASAR HUKUM  RAWAT INAP KELAS STANDAR</vt:lpstr>
      <vt:lpstr>ARAH TAHAPAN PENYIAPAN IMPLEMENTASI KEBIJAKAN RAWAT INAP KELAS STANDAR</vt:lpstr>
      <vt:lpstr>PROSES PENYESUAIAN TARIF DAN IURAN </vt:lpstr>
      <vt:lpstr>PowerPoint Presentation</vt:lpstr>
      <vt:lpstr>AMANAH PERATURAN PRESIDEN NOMOR 82/2018</vt:lpstr>
      <vt:lpstr>TINDAK LANJUT DJSN</vt:lpstr>
      <vt:lpstr>TINDAK LANJUT DJSN</vt:lpstr>
      <vt:lpstr>PowerPoint Presentation</vt:lpstr>
      <vt:lpstr>PowerPoint Presentation</vt:lpstr>
      <vt:lpstr>PowerPoint Presentation</vt:lpstr>
      <vt:lpstr>REGULASI TERKAIT NAIK KELAS YANG LEBIH TINGGI DARI HAK-NYA (2)</vt:lpstr>
      <vt:lpstr>KOORDINASI ANTAR PENYELENGGARA JAMINAN</vt:lpstr>
      <vt:lpstr>KOORDINASI ANTAR PENYELENGGARA JAMINAN (KAPJ)</vt:lpstr>
      <vt:lpstr>EVALUASI PELAKSANAAN COB (1)</vt:lpstr>
      <vt:lpstr>EVALUASI PELAKSANAAN COB (2)</vt:lpstr>
      <vt:lpstr>PowerPoint Presentation</vt:lpstr>
      <vt:lpstr>Pengaturan BPJS Kesehatan terkait Teknis Pelaksanaan COB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Pelaksanaan Tugas Pokok dan Fungsi DJSN serta tantangannya</dc:title>
  <dc:creator>Adhyatma Primananda</dc:creator>
  <cp:lastModifiedBy>User</cp:lastModifiedBy>
  <cp:revision>93</cp:revision>
  <cp:lastPrinted>2021-05-25T03:33:52Z</cp:lastPrinted>
  <dcterms:created xsi:type="dcterms:W3CDTF">2021-03-16T07:42:26Z</dcterms:created>
  <dcterms:modified xsi:type="dcterms:W3CDTF">2021-05-25T03:57:33Z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2020-04-24T00:00:00Z</vt:filetime>
  </property>
  <property fmtid="{D5CDD505-2E9C-101B-9397-08002B2CF9AE}" pid="3" name="Creator">
    <vt:lpwstr>Acrobat PDFMaker 19 for PowerPoint</vt:lpwstr>
  </property>
  <property fmtid="{D5CDD505-2E9C-101B-9397-08002B2CF9AE}" pid="4" name="LastSaved">
    <vt:filetime>2021-03-16T00:00:00Z</vt:filetime>
  </property>
</Properties>
</file>