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slide" Target="slides/slide1.xml"/><Relationship Id="rId19" Type="http://schemas.openxmlformats.org/officeDocument/2006/relationships/font" Target="fonts/Merriweather-boldItalic.fntdata"/><Relationship Id="rId6" Type="http://schemas.openxmlformats.org/officeDocument/2006/relationships/slide" Target="slides/slide2.xml"/><Relationship Id="rId18" Type="http://schemas.openxmlformats.org/officeDocument/2006/relationships/font" Target="fonts/Merriweather-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p:txBody>
      </p:sp>
      <p:sp>
        <p:nvSpPr>
          <p:cNvPr id="56" name="Shape 56"/>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Uniform Cost Search	</a:t>
            </a:r>
            <a:endParaRPr/>
          </a:p>
        </p:txBody>
      </p:sp>
      <p:sp>
        <p:nvSpPr>
          <p:cNvPr id="65" name="Shape 65"/>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Uninformed Search Algorithm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t>Definition</a:t>
            </a:r>
            <a:endParaRPr u="sng"/>
          </a:p>
        </p:txBody>
      </p:sp>
      <p:sp>
        <p:nvSpPr>
          <p:cNvPr id="71" name="Shape 71"/>
          <p:cNvSpPr txBox="1"/>
          <p:nvPr>
            <p:ph idx="1" type="body"/>
          </p:nvPr>
        </p:nvSpPr>
        <p:spPr>
          <a:xfrm>
            <a:off x="417225" y="1348050"/>
            <a:ext cx="8415000" cy="34164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Char char="-"/>
            </a:pPr>
            <a:r>
              <a:rPr lang="en" sz="1200">
                <a:solidFill>
                  <a:srgbClr val="555555"/>
                </a:solidFill>
                <a:highlight>
                  <a:srgbClr val="FFFFFF"/>
                </a:highlight>
                <a:latin typeface="Georgia"/>
                <a:ea typeface="Georgia"/>
                <a:cs typeface="Georgia"/>
                <a:sym typeface="Georgia"/>
              </a:rPr>
              <a:t>Uniform Cost Search is the best algorithm for a search problem, which does not involve the use of heuristics. It can solve any general graph for optimal cost. Uniform Cost Search as it sounds searches in branches which are more or less the same in cost.</a:t>
            </a:r>
            <a:endParaRPr sz="1200">
              <a:solidFill>
                <a:srgbClr val="555555"/>
              </a:solidFill>
              <a:highlight>
                <a:srgbClr val="FFFFFF"/>
              </a:highlight>
              <a:latin typeface="Georgia"/>
              <a:ea typeface="Georgia"/>
              <a:cs typeface="Georgia"/>
              <a:sym typeface="Georgia"/>
            </a:endParaRPr>
          </a:p>
          <a:p>
            <a:pPr indent="0" lvl="0" marL="0" rtl="0">
              <a:spcBef>
                <a:spcPts val="1600"/>
              </a:spcBef>
              <a:spcAft>
                <a:spcPts val="0"/>
              </a:spcAft>
              <a:buNone/>
            </a:pPr>
            <a:r>
              <a:t/>
            </a:r>
            <a:endParaRPr sz="1200">
              <a:solidFill>
                <a:srgbClr val="555555"/>
              </a:solidFill>
              <a:highlight>
                <a:srgbClr val="FFFFFF"/>
              </a:highlight>
              <a:latin typeface="Georgia"/>
              <a:ea typeface="Georgia"/>
              <a:cs typeface="Georgia"/>
              <a:sym typeface="Georgia"/>
            </a:endParaRPr>
          </a:p>
          <a:p>
            <a:pPr indent="-304800" lvl="0" marL="457200">
              <a:spcBef>
                <a:spcPts val="1600"/>
              </a:spcBef>
              <a:spcAft>
                <a:spcPts val="0"/>
              </a:spcAft>
              <a:buClr>
                <a:srgbClr val="555555"/>
              </a:buClr>
              <a:buSzPts val="1200"/>
              <a:buFont typeface="Georgia"/>
              <a:buChar char="-"/>
            </a:pPr>
            <a:r>
              <a:rPr lang="en" sz="1200">
                <a:solidFill>
                  <a:srgbClr val="555555"/>
                </a:solidFill>
                <a:highlight>
                  <a:srgbClr val="FFFFFF"/>
                </a:highlight>
                <a:latin typeface="Georgia"/>
                <a:ea typeface="Georgia"/>
                <a:cs typeface="Georgia"/>
                <a:sym typeface="Georgia"/>
              </a:rPr>
              <a:t>Unlike Depth First Search where the maximum depth had the maximum priority, Uniform Cost Search gives the minimum cumulative cost the maximum priority.</a:t>
            </a:r>
            <a:endParaRPr sz="1200">
              <a:solidFill>
                <a:srgbClr val="555555"/>
              </a:solidFill>
              <a:highlight>
                <a:srgbClr val="FFFFFF"/>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Algorithm </a:t>
            </a:r>
            <a:endParaRPr/>
          </a:p>
        </p:txBody>
      </p:sp>
      <p:sp>
        <p:nvSpPr>
          <p:cNvPr id="77" name="Shape 77"/>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Using Priority Queue</a:t>
            </a:r>
            <a:endParaRPr/>
          </a:p>
        </p:txBody>
      </p:sp>
      <p:sp>
        <p:nvSpPr>
          <p:cNvPr id="78" name="Shape 78"/>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t>Algorithm</a:t>
            </a:r>
            <a:endParaRPr u="sng"/>
          </a:p>
        </p:txBody>
      </p:sp>
      <p:sp>
        <p:nvSpPr>
          <p:cNvPr id="84" name="Shape 84"/>
          <p:cNvSpPr txBox="1"/>
          <p:nvPr>
            <p:ph idx="1" type="body"/>
          </p:nvPr>
        </p:nvSpPr>
        <p:spPr>
          <a:xfrm>
            <a:off x="417225" y="1348050"/>
            <a:ext cx="8415000" cy="34164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555555"/>
              </a:buClr>
              <a:buSzPts val="1200"/>
              <a:buFont typeface="Georgia"/>
              <a:buChar char="-"/>
            </a:pPr>
            <a:r>
              <a:rPr b="1" lang="en" sz="1000">
                <a:solidFill>
                  <a:srgbClr val="555555"/>
                </a:solidFill>
                <a:highlight>
                  <a:srgbClr val="FFFFFF"/>
                </a:highlight>
                <a:latin typeface="Georgia"/>
                <a:ea typeface="Georgia"/>
                <a:cs typeface="Georgia"/>
                <a:sym typeface="Georgia"/>
              </a:rPr>
              <a:t>Insert the root into the queue</a:t>
            </a:r>
            <a:endParaRPr b="1" sz="1000">
              <a:solidFill>
                <a:srgbClr val="555555"/>
              </a:solidFill>
              <a:highlight>
                <a:srgbClr val="FFFFFF"/>
              </a:highlight>
              <a:latin typeface="Georgia"/>
              <a:ea typeface="Georgia"/>
              <a:cs typeface="Georgia"/>
              <a:sym typeface="Georgia"/>
            </a:endParaRPr>
          </a:p>
          <a:p>
            <a:pPr indent="-304800" lvl="0" marL="457200" rtl="0">
              <a:spcBef>
                <a:spcPts val="0"/>
              </a:spcBef>
              <a:spcAft>
                <a:spcPts val="0"/>
              </a:spcAft>
              <a:buClr>
                <a:srgbClr val="555555"/>
              </a:buClr>
              <a:buSzPts val="1200"/>
              <a:buFont typeface="Georgia"/>
              <a:buChar char="-"/>
            </a:pPr>
            <a:r>
              <a:rPr b="1" lang="en" sz="1000">
                <a:solidFill>
                  <a:srgbClr val="555555"/>
                </a:solidFill>
                <a:highlight>
                  <a:srgbClr val="FFFFFF"/>
                </a:highlight>
                <a:latin typeface="Georgia"/>
                <a:ea typeface="Georgia"/>
                <a:cs typeface="Georgia"/>
                <a:sym typeface="Georgia"/>
              </a:rPr>
              <a:t>While the queue is not empty</a:t>
            </a:r>
            <a:endParaRPr b="1" sz="1000">
              <a:solidFill>
                <a:srgbClr val="555555"/>
              </a:solidFill>
              <a:highlight>
                <a:srgbClr val="FFFFFF"/>
              </a:highlight>
              <a:latin typeface="Georgia"/>
              <a:ea typeface="Georgia"/>
              <a:cs typeface="Georgia"/>
              <a:sym typeface="Georgia"/>
            </a:endParaRPr>
          </a:p>
          <a:p>
            <a:pPr indent="-304800" lvl="0" marL="457200" rtl="0">
              <a:spcBef>
                <a:spcPts val="0"/>
              </a:spcBef>
              <a:spcAft>
                <a:spcPts val="0"/>
              </a:spcAft>
              <a:buClr>
                <a:srgbClr val="555555"/>
              </a:buClr>
              <a:buSzPts val="1200"/>
              <a:buFont typeface="Georgia"/>
              <a:buChar char="-"/>
            </a:pPr>
            <a:r>
              <a:rPr b="1" lang="en" sz="1000">
                <a:solidFill>
                  <a:srgbClr val="555555"/>
                </a:solidFill>
                <a:highlight>
                  <a:srgbClr val="FFFFFF"/>
                </a:highlight>
                <a:latin typeface="Georgia"/>
                <a:ea typeface="Georgia"/>
                <a:cs typeface="Georgia"/>
                <a:sym typeface="Georgia"/>
              </a:rPr>
              <a:t>      Dequeue the maximum priority element from the queue</a:t>
            </a:r>
            <a:endParaRPr b="1" sz="1000">
              <a:solidFill>
                <a:srgbClr val="555555"/>
              </a:solidFill>
              <a:highlight>
                <a:srgbClr val="FFFFFF"/>
              </a:highlight>
              <a:latin typeface="Georgia"/>
              <a:ea typeface="Georgia"/>
              <a:cs typeface="Georgia"/>
              <a:sym typeface="Georgia"/>
            </a:endParaRPr>
          </a:p>
          <a:p>
            <a:pPr indent="-304800" lvl="0" marL="457200" rtl="0">
              <a:spcBef>
                <a:spcPts val="0"/>
              </a:spcBef>
              <a:spcAft>
                <a:spcPts val="0"/>
              </a:spcAft>
              <a:buClr>
                <a:srgbClr val="555555"/>
              </a:buClr>
              <a:buSzPts val="1200"/>
              <a:buFont typeface="Georgia"/>
              <a:buChar char="-"/>
            </a:pPr>
            <a:r>
              <a:rPr b="1" lang="en" sz="1000">
                <a:solidFill>
                  <a:srgbClr val="555555"/>
                </a:solidFill>
                <a:highlight>
                  <a:srgbClr val="FFFFFF"/>
                </a:highlight>
                <a:latin typeface="Georgia"/>
                <a:ea typeface="Georgia"/>
                <a:cs typeface="Georgia"/>
                <a:sym typeface="Georgia"/>
              </a:rPr>
              <a:t>      (If priorities are same, alphabetically smaller path is chosen)</a:t>
            </a:r>
            <a:endParaRPr b="1" sz="1000">
              <a:solidFill>
                <a:srgbClr val="555555"/>
              </a:solidFill>
              <a:highlight>
                <a:srgbClr val="FFFFFF"/>
              </a:highlight>
              <a:latin typeface="Georgia"/>
              <a:ea typeface="Georgia"/>
              <a:cs typeface="Georgia"/>
              <a:sym typeface="Georgia"/>
            </a:endParaRPr>
          </a:p>
          <a:p>
            <a:pPr indent="-304800" lvl="0" marL="457200" rtl="0">
              <a:spcBef>
                <a:spcPts val="0"/>
              </a:spcBef>
              <a:spcAft>
                <a:spcPts val="0"/>
              </a:spcAft>
              <a:buClr>
                <a:srgbClr val="555555"/>
              </a:buClr>
              <a:buSzPts val="1200"/>
              <a:buFont typeface="Georgia"/>
              <a:buChar char="-"/>
            </a:pPr>
            <a:r>
              <a:rPr b="1" lang="en" sz="1000">
                <a:solidFill>
                  <a:srgbClr val="555555"/>
                </a:solidFill>
                <a:highlight>
                  <a:srgbClr val="FFFFFF"/>
                </a:highlight>
                <a:latin typeface="Georgia"/>
                <a:ea typeface="Georgia"/>
                <a:cs typeface="Georgia"/>
                <a:sym typeface="Georgia"/>
              </a:rPr>
              <a:t>      If the path is ending in the goal state, print the path and exit</a:t>
            </a:r>
            <a:endParaRPr b="1" sz="1000">
              <a:solidFill>
                <a:srgbClr val="555555"/>
              </a:solidFill>
              <a:highlight>
                <a:srgbClr val="FFFFFF"/>
              </a:highlight>
              <a:latin typeface="Georgia"/>
              <a:ea typeface="Georgia"/>
              <a:cs typeface="Georgia"/>
              <a:sym typeface="Georgia"/>
            </a:endParaRPr>
          </a:p>
          <a:p>
            <a:pPr indent="-304800" lvl="0" marL="457200" rtl="0">
              <a:spcBef>
                <a:spcPts val="0"/>
              </a:spcBef>
              <a:spcAft>
                <a:spcPts val="0"/>
              </a:spcAft>
              <a:buClr>
                <a:srgbClr val="555555"/>
              </a:buClr>
              <a:buSzPts val="1200"/>
              <a:buFont typeface="Georgia"/>
              <a:buChar char="-"/>
            </a:pPr>
            <a:r>
              <a:rPr b="1" lang="en" sz="1000">
                <a:solidFill>
                  <a:srgbClr val="555555"/>
                </a:solidFill>
                <a:highlight>
                  <a:srgbClr val="FFFFFF"/>
                </a:highlight>
                <a:latin typeface="Georgia"/>
                <a:ea typeface="Georgia"/>
                <a:cs typeface="Georgia"/>
                <a:sym typeface="Georgia"/>
              </a:rPr>
              <a:t>      Else</a:t>
            </a:r>
            <a:endParaRPr b="1" sz="1000">
              <a:solidFill>
                <a:srgbClr val="555555"/>
              </a:solidFill>
              <a:highlight>
                <a:srgbClr val="FFFFFF"/>
              </a:highlight>
              <a:latin typeface="Georgia"/>
              <a:ea typeface="Georgia"/>
              <a:cs typeface="Georgia"/>
              <a:sym typeface="Georgia"/>
            </a:endParaRPr>
          </a:p>
          <a:p>
            <a:pPr indent="-304800" lvl="0" marL="457200" rtl="0">
              <a:spcBef>
                <a:spcPts val="0"/>
              </a:spcBef>
              <a:spcAft>
                <a:spcPts val="0"/>
              </a:spcAft>
              <a:buClr>
                <a:srgbClr val="555555"/>
              </a:buClr>
              <a:buSzPts val="1200"/>
              <a:buFont typeface="Georgia"/>
              <a:buChar char="-"/>
            </a:pPr>
            <a:r>
              <a:rPr b="1" lang="en" sz="1000">
                <a:solidFill>
                  <a:srgbClr val="555555"/>
                </a:solidFill>
                <a:highlight>
                  <a:srgbClr val="FFFFFF"/>
                </a:highlight>
                <a:latin typeface="Georgia"/>
                <a:ea typeface="Georgia"/>
                <a:cs typeface="Georgia"/>
                <a:sym typeface="Georgia"/>
              </a:rPr>
              <a:t>            Insert all the children of the dequeued element, with the cumulative costs as priority</a:t>
            </a:r>
            <a:endParaRPr sz="1200">
              <a:solidFill>
                <a:srgbClr val="555555"/>
              </a:solidFill>
              <a:highlight>
                <a:srgbClr val="FFFFFF"/>
              </a:highlight>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Properties: </a:t>
            </a:r>
            <a:endParaRPr/>
          </a:p>
        </p:txBody>
      </p:sp>
      <p:sp>
        <p:nvSpPr>
          <p:cNvPr id="90" name="Shape 90"/>
          <p:cNvSpPr txBox="1"/>
          <p:nvPr/>
        </p:nvSpPr>
        <p:spPr>
          <a:xfrm>
            <a:off x="254925" y="1543000"/>
            <a:ext cx="8339100" cy="29451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Clr>
                <a:srgbClr val="666666"/>
              </a:buClr>
              <a:buSzPts val="1400"/>
              <a:buChar char="-"/>
            </a:pPr>
            <a:r>
              <a:rPr lang="en">
                <a:solidFill>
                  <a:srgbClr val="666666"/>
                </a:solidFill>
              </a:rPr>
              <a:t>Completeness : Complete if cost of every step is positive / non-zero.</a:t>
            </a:r>
            <a:endParaRPr>
              <a:solidFill>
                <a:srgbClr val="666666"/>
              </a:solidFill>
            </a:endParaRPr>
          </a:p>
          <a:p>
            <a:pPr indent="0" lvl="0" marL="0">
              <a:spcBef>
                <a:spcPts val="0"/>
              </a:spcBef>
              <a:spcAft>
                <a:spcPts val="0"/>
              </a:spcAft>
              <a:buNone/>
            </a:pPr>
            <a:r>
              <a:t/>
            </a:r>
            <a:endParaRPr>
              <a:solidFill>
                <a:srgbClr val="666666"/>
              </a:solidFill>
            </a:endParaRPr>
          </a:p>
          <a:p>
            <a:pPr indent="0" lvl="0" marL="0">
              <a:spcBef>
                <a:spcPts val="0"/>
              </a:spcBef>
              <a:spcAft>
                <a:spcPts val="0"/>
              </a:spcAft>
              <a:buNone/>
            </a:pPr>
            <a:r>
              <a:t/>
            </a:r>
            <a:endParaRPr>
              <a:solidFill>
                <a:srgbClr val="666666"/>
              </a:solidFill>
            </a:endParaRPr>
          </a:p>
          <a:p>
            <a:pPr indent="-317500" lvl="0" marL="457200">
              <a:spcBef>
                <a:spcPts val="0"/>
              </a:spcBef>
              <a:spcAft>
                <a:spcPts val="0"/>
              </a:spcAft>
              <a:buClr>
                <a:srgbClr val="666666"/>
              </a:buClr>
              <a:buSzPts val="1400"/>
              <a:buChar char="-"/>
            </a:pPr>
            <a:r>
              <a:rPr lang="en">
                <a:solidFill>
                  <a:srgbClr val="666666"/>
                </a:solidFill>
              </a:rPr>
              <a:t>Optimality: Optimal if the cost of every stop is greater than or equal to positive constant e.</a:t>
            </a:r>
            <a:endParaRPr>
              <a:solidFill>
                <a:srgbClr val="666666"/>
              </a:solidFill>
            </a:endParaRPr>
          </a:p>
          <a:p>
            <a:pPr indent="0" lvl="0" marL="0">
              <a:spcBef>
                <a:spcPts val="0"/>
              </a:spcBef>
              <a:spcAft>
                <a:spcPts val="0"/>
              </a:spcAft>
              <a:buNone/>
            </a:pPr>
            <a:r>
              <a:t/>
            </a:r>
            <a:endParaRPr>
              <a:solidFill>
                <a:srgbClr val="666666"/>
              </a:solidFill>
            </a:endParaRPr>
          </a:p>
          <a:p>
            <a:pPr indent="0" lvl="0" marL="0">
              <a:spcBef>
                <a:spcPts val="0"/>
              </a:spcBef>
              <a:spcAft>
                <a:spcPts val="0"/>
              </a:spcAft>
              <a:buNone/>
            </a:pPr>
            <a:r>
              <a:t/>
            </a:r>
            <a:endParaRPr>
              <a:solidFill>
                <a:srgbClr val="666666"/>
              </a:solidFill>
            </a:endParaRPr>
          </a:p>
          <a:p>
            <a:pPr indent="-317500" lvl="0" marL="457200" rtl="0">
              <a:spcBef>
                <a:spcPts val="0"/>
              </a:spcBef>
              <a:spcAft>
                <a:spcPts val="0"/>
              </a:spcAft>
              <a:buClr>
                <a:srgbClr val="666666"/>
              </a:buClr>
              <a:buSzPts val="1400"/>
              <a:buChar char="-"/>
            </a:pPr>
            <a:r>
              <a:rPr lang="en">
                <a:solidFill>
                  <a:srgbClr val="666666"/>
                </a:solidFill>
              </a:rPr>
              <a:t>Time Complexity: O(b^(1+(c*/e)) where c is the cost of optimal path e.</a:t>
            </a:r>
            <a:endParaRPr>
              <a:solidFill>
                <a:srgbClr val="666666"/>
              </a:solidFill>
            </a:endParaRPr>
          </a:p>
          <a:p>
            <a:pPr indent="0" lvl="0" marL="0">
              <a:spcBef>
                <a:spcPts val="0"/>
              </a:spcBef>
              <a:spcAft>
                <a:spcPts val="0"/>
              </a:spcAft>
              <a:buNone/>
            </a:pPr>
            <a:r>
              <a:t/>
            </a:r>
            <a:endParaRPr>
              <a:solidFill>
                <a:srgbClr val="666666"/>
              </a:solidFill>
            </a:endParaRPr>
          </a:p>
          <a:p>
            <a:pPr indent="0" lvl="0" marL="0">
              <a:spcBef>
                <a:spcPts val="0"/>
              </a:spcBef>
              <a:spcAft>
                <a:spcPts val="0"/>
              </a:spcAft>
              <a:buNone/>
            </a:pPr>
            <a:r>
              <a:t/>
            </a:r>
            <a:endParaRPr>
              <a:solidFill>
                <a:srgbClr val="666666"/>
              </a:solidFill>
            </a:endParaRPr>
          </a:p>
          <a:p>
            <a:pPr indent="-317500" lvl="0" marL="457200">
              <a:spcBef>
                <a:spcPts val="0"/>
              </a:spcBef>
              <a:spcAft>
                <a:spcPts val="0"/>
              </a:spcAft>
              <a:buClr>
                <a:srgbClr val="666666"/>
              </a:buClr>
              <a:buSzPts val="1400"/>
              <a:buChar char="-"/>
            </a:pPr>
            <a:r>
              <a:rPr lang="en">
                <a:solidFill>
                  <a:srgbClr val="666666"/>
                </a:solidFill>
              </a:rPr>
              <a:t>Space Complexity: O(b(1+(c*/e))</a:t>
            </a:r>
            <a:endParaRPr>
              <a:solidFill>
                <a:srgbClr val="666666"/>
              </a:solidFill>
            </a:endParaRPr>
          </a:p>
          <a:p>
            <a:pPr indent="0" lvl="0" marL="0">
              <a:spcBef>
                <a:spcPts val="0"/>
              </a:spcBef>
              <a:spcAft>
                <a:spcPts val="0"/>
              </a:spcAft>
              <a:buNone/>
            </a:pPr>
            <a:r>
              <a:t/>
            </a:r>
            <a:endParaRPr>
              <a:solidFill>
                <a:srgbClr val="666666"/>
              </a:solidFill>
            </a:endParaRPr>
          </a:p>
          <a:p>
            <a:pPr indent="0" lvl="0" marL="0">
              <a:spcBef>
                <a:spcPts val="0"/>
              </a:spcBef>
              <a:spcAft>
                <a:spcPts val="0"/>
              </a:spcAft>
              <a:buNone/>
            </a:pPr>
            <a:r>
              <a:t/>
            </a:r>
            <a:endParaRPr>
              <a:solidFill>
                <a:srgbClr val="666666"/>
              </a:solidFill>
            </a:endParaRPr>
          </a:p>
          <a:p>
            <a:pPr indent="0" lvl="0" marL="0">
              <a:spcBef>
                <a:spcPts val="0"/>
              </a:spcBef>
              <a:spcAft>
                <a:spcPts val="0"/>
              </a:spcAft>
              <a:buNone/>
            </a:pPr>
            <a:r>
              <a:t/>
            </a:r>
            <a:endParaRPr>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Implementation</a:t>
            </a:r>
            <a:endParaRPr/>
          </a:p>
        </p:txBody>
      </p:sp>
      <p:sp>
        <p:nvSpPr>
          <p:cNvPr id="96" name="Shape 96"/>
          <p:cNvSpPr txBox="1"/>
          <p:nvPr/>
        </p:nvSpPr>
        <p:spPr>
          <a:xfrm>
            <a:off x="384625" y="2868375"/>
            <a:ext cx="8546400" cy="20730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L</a:t>
            </a:r>
            <a:r>
              <a:rPr lang="en"/>
              <a:t>anguage</a:t>
            </a:r>
            <a:r>
              <a:rPr lang="en"/>
              <a:t> Used : Python</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Reference: Python Essential Reference (3rd Edition)</a:t>
            </a:r>
            <a:endParaRPr/>
          </a:p>
          <a:p>
            <a:pPr indent="0" lvl="0" marL="0" rtl="0">
              <a:spcBef>
                <a:spcPts val="0"/>
              </a:spcBef>
              <a:spcAft>
                <a:spcPts val="0"/>
              </a:spcAft>
              <a:buNone/>
            </a:pPr>
            <a:r>
              <a:t/>
            </a:r>
            <a:endParaRPr/>
          </a:p>
          <a:p>
            <a:pPr indent="-317500" lvl="0" marL="457200">
              <a:spcBef>
                <a:spcPts val="0"/>
              </a:spcBef>
              <a:spcAft>
                <a:spcPts val="0"/>
              </a:spcAft>
              <a:buSzPts val="1400"/>
              <a:buChar char="-"/>
            </a:pPr>
            <a:r>
              <a:rPr lang="en"/>
              <a:t>External L</a:t>
            </a:r>
            <a:r>
              <a:rPr lang="en"/>
              <a:t>ibraries Used: </a:t>
            </a:r>
            <a:r>
              <a:rPr lang="en" u="sng"/>
              <a:t>heapq</a:t>
            </a:r>
            <a:r>
              <a:rPr lang="en"/>
              <a:t> and </a:t>
            </a:r>
            <a:r>
              <a:rPr lang="en" u="sng"/>
              <a:t>time</a:t>
            </a:r>
            <a:endParaRPr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Thank you.</a:t>
            </a:r>
            <a:endParaRPr/>
          </a:p>
        </p:txBody>
      </p:sp>
      <p:sp>
        <p:nvSpPr>
          <p:cNvPr id="102" name="Shape 10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