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8.png" ContentType="image/png"/>
  <Override PartName="/ppt/media/image87.png" ContentType="image/png"/>
  <Override PartName="/ppt/media/image86.png" ContentType="image/png"/>
  <Override PartName="/ppt/media/image85.png" ContentType="image/png"/>
  <Override PartName="/ppt/media/image84.png" ContentType="image/png"/>
  <Override PartName="/ppt/media/image83.png" ContentType="image/png"/>
  <Override PartName="/ppt/media/image81.png" ContentType="image/png"/>
  <Override PartName="/ppt/media/image80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7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82.jpeg" ContentType="image/jpeg"/>
  <Override PartName="/ppt/media/image47.png" ContentType="image/png"/>
  <Override PartName="/ppt/media/image79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90.jpeg" ContentType="image/jpe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7.jpeg" ContentType="image/jpeg"/>
  <Override PartName="/ppt/media/image14.png" ContentType="image/png"/>
  <Override PartName="/ppt/media/image13.png" ContentType="image/png"/>
  <Override PartName="/ppt/media/image12.png" ContentType="image/png"/>
  <Override PartName="/ppt/media/image54.jpeg" ContentType="image/jpeg"/>
  <Override PartName="/ppt/media/image11.jpeg" ContentType="image/jpe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73.png" ContentType="image/png"/>
  <Override PartName="/ppt/media/image19.jpeg" ContentType="image/jpeg"/>
  <Override PartName="/ppt/media/image38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44.jpeg" ContentType="image/jpeg"/>
  <Override PartName="/ppt/media/image51.png" ContentType="image/png"/>
  <Override PartName="/ppt/media/image1.png" ContentType="image/png"/>
  <Override PartName="/ppt/media/image36.png" ContentType="image/png"/>
  <Override PartName="/ppt/media/image22.png" ContentType="image/png"/>
  <Override PartName="/ppt/media/image52.png" ContentType="image/png"/>
  <Override PartName="/ppt/media/image2.png" ContentType="image/png"/>
  <Override PartName="/ppt/media/image68.jpeg" ContentType="image/jpeg"/>
  <Override PartName="/ppt/media/image37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69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jpeg" ContentType="image/jpeg"/>
  <Override PartName="/ppt/media/image29.png" ContentType="image/png"/>
  <Override PartName="/ppt/media/image8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28.png" ContentType="image/png"/>
  <Override PartName="/ppt/media/image35.jpeg" ContentType="image/jpe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5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LevelHaga clic para modificar el estilo de texto del patrón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2/23/18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CBD95B9-F815-4F67-B144-0739F204774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2/23/18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A66E960-6366-410E-AFE4-E6ABBC6F7DA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2/23/18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43AC7DD-A786-4117-ACAC-52B85A213D0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0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8.jpe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2.jpe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40080" y="416880"/>
            <a:ext cx="45208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493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INF </a:t>
            </a:r>
            <a:r>
              <a:rPr b="1" lang="en-US" sz="493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112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258920" y="2357280"/>
            <a:ext cx="349200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636840" y="1148400"/>
            <a:ext cx="439236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372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GROUP </a:t>
            </a:r>
            <a:r>
              <a:rPr b="1" lang="en-US" sz="372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Imagen 4" descr=""/>
          <p:cNvPicPr/>
          <p:nvPr/>
        </p:nvPicPr>
        <p:blipFill>
          <a:blip r:embed="rId2"/>
          <a:stretch/>
        </p:blipFill>
        <p:spPr>
          <a:xfrm>
            <a:off x="658800" y="242892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9658440" y="628560"/>
            <a:ext cx="3311280" cy="2160360"/>
          </a:xfrm>
          <a:prstGeom prst="rect">
            <a:avLst/>
          </a:prstGeom>
          <a:gradFill>
            <a:gsLst>
              <a:gs pos="0">
                <a:srgbClr val="595959"/>
              </a:gs>
              <a:gs pos="100000">
                <a:srgbClr val="404040"/>
              </a:gs>
            </a:gsLst>
            <a:lin ang="16200000"/>
          </a:gra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22" name="Imagen 2" descr=""/>
          <p:cNvPicPr/>
          <p:nvPr/>
        </p:nvPicPr>
        <p:blipFill>
          <a:blip r:embed="rId3"/>
          <a:stretch/>
        </p:blipFill>
        <p:spPr>
          <a:xfrm>
            <a:off x="9396360" y="293760"/>
            <a:ext cx="3835080" cy="3403080"/>
          </a:xfrm>
          <a:prstGeom prst="rect">
            <a:avLst/>
          </a:prstGeom>
          <a:ln>
            <a:noFill/>
          </a:ln>
        </p:spPr>
      </p:pic>
      <p:sp>
        <p:nvSpPr>
          <p:cNvPr id="123" name="CustomShape 5"/>
          <p:cNvSpPr/>
          <p:nvPr/>
        </p:nvSpPr>
        <p:spPr>
          <a:xfrm>
            <a:off x="10402560" y="1692360"/>
            <a:ext cx="173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START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Imagen 3" descr=""/>
          <p:cNvPicPr/>
          <p:nvPr/>
        </p:nvPicPr>
        <p:blipFill>
          <a:blip r:embed="rId4"/>
          <a:stretch/>
        </p:blipFill>
        <p:spPr>
          <a:xfrm>
            <a:off x="11026800" y="130176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125" name="TextShape 6"/>
          <p:cNvSpPr txBox="1"/>
          <p:nvPr/>
        </p:nvSpPr>
        <p:spPr>
          <a:xfrm>
            <a:off x="1285200" y="2488320"/>
            <a:ext cx="2646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3705480" y="365760"/>
            <a:ext cx="45241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4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OBLIG </a:t>
            </a:r>
            <a:r>
              <a:rPr b="1" lang="en-US" sz="493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freeze">
                            <p:stCondLst>
                              <p:cond delay="500"/>
                            </p:stCondLst>
                            <p:childTnLst>
                              <p:par>
                                <p:cTn id="13" nodeType="after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27" fill="freeze">
                            <p:stCondLst>
                              <p:cond delay="2500"/>
                            </p:stCondLst>
                            <p:childTnLst>
                              <p:par>
                                <p:cTn id="2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324000" y="1413000"/>
            <a:ext cx="59018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3"/>
              </a:lnSpc>
            </a:pPr>
            <a:r>
              <a:rPr b="1" lang="en-US" sz="4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THANK </a:t>
            </a:r>
            <a:r>
              <a:rPr b="1" lang="en-US" sz="49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2" dur="indefinite" restart="never" nodeType="tmRoot">
          <p:childTnLst>
            <p:seq>
              <p:cTn id="373" dur="indefinite" nodeType="mainSeq">
                <p:childTnLst>
                  <p:par>
                    <p:cTn id="374" nodeType="clickEffect" fill="hold">
                      <p:stCondLst>
                        <p:cond delay="0"/>
                      </p:stCondLst>
                      <p:childTnLst>
                        <p:par>
                          <p:cTn id="3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6" nodeType="with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n 5" descr=""/>
          <p:cNvPicPr/>
          <p:nvPr/>
        </p:nvPicPr>
        <p:blipFill>
          <a:blip r:embed="rId2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398520" y="260280"/>
            <a:ext cx="45208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493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Introducing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Line 2"/>
          <p:cNvSpPr/>
          <p:nvPr/>
        </p:nvSpPr>
        <p:spPr>
          <a:xfrm>
            <a:off x="4617720" y="2276280"/>
            <a:ext cx="360" cy="30178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3"/>
          <p:cNvSpPr/>
          <p:nvPr/>
        </p:nvSpPr>
        <p:spPr>
          <a:xfrm>
            <a:off x="4624200" y="2276280"/>
            <a:ext cx="360" cy="30178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398520" y="822960"/>
            <a:ext cx="45241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4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the </a:t>
            </a:r>
            <a:r>
              <a:rPr b="1" lang="en-US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39528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Team members and roles: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532440" y="2304000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Sverre – test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 – code monkey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Benjamin – diagram 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Eirik – graphics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Stian – version control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Vegard – documentation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G – code monkey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E – test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4913280" y="3817800"/>
            <a:ext cx="266364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8"/>
          <p:cNvSpPr/>
          <p:nvPr/>
        </p:nvSpPr>
        <p:spPr>
          <a:xfrm>
            <a:off x="4919760" y="4178160"/>
            <a:ext cx="266364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27 Imagen" descr=""/>
          <p:cNvPicPr/>
          <p:nvPr/>
        </p:nvPicPr>
        <p:blipFill>
          <a:blip r:embed="rId3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137" name="28 Imagen" descr="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138" name="CustomShape 9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Imagen 5" descr="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142" name="Imagen 6" descr=""/>
          <p:cNvPicPr/>
          <p:nvPr/>
        </p:nvPicPr>
        <p:blipFill>
          <a:blip r:embed="rId6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pic>
        <p:nvPicPr>
          <p:cNvPr id="143" name="Imagen 6" descr=""/>
          <p:cNvPicPr/>
          <p:nvPr/>
        </p:nvPicPr>
        <p:blipFill>
          <a:blip r:embed="rId7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144" name="Imagen 5" descr=""/>
          <p:cNvPicPr/>
          <p:nvPr/>
        </p:nvPicPr>
        <p:blipFill>
          <a:blip r:embed="rId8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>
                <p:childTnLst>
                  <p:par>
                    <p:cTn id="33" fill="freeze">
                      <p:stCondLst>
                        <p:cond delay="0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4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n 5" descr=""/>
          <p:cNvPicPr/>
          <p:nvPr/>
        </p:nvPicPr>
        <p:blipFill>
          <a:blip r:embed="rId2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398520" y="260280"/>
            <a:ext cx="45208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493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Group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Line 2"/>
          <p:cNvSpPr/>
          <p:nvPr/>
        </p:nvSpPr>
        <p:spPr>
          <a:xfrm>
            <a:off x="4617720" y="2276280"/>
            <a:ext cx="360" cy="30178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3"/>
          <p:cNvSpPr/>
          <p:nvPr/>
        </p:nvSpPr>
        <p:spPr>
          <a:xfrm>
            <a:off x="4624200" y="2276280"/>
            <a:ext cx="360" cy="30178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395280" y="914400"/>
            <a:ext cx="45241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meetings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457200" y="1188720"/>
            <a:ext cx="457200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Meeting schedule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532440" y="2304000"/>
            <a:ext cx="814356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Tuesdays, 12:15-14:00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Thursdays, 14:15-16:00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4913280" y="3817800"/>
            <a:ext cx="266364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8"/>
          <p:cNvSpPr/>
          <p:nvPr/>
        </p:nvSpPr>
        <p:spPr>
          <a:xfrm>
            <a:off x="4919760" y="4178160"/>
            <a:ext cx="266364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27 Imagen" descr=""/>
          <p:cNvPicPr/>
          <p:nvPr/>
        </p:nvPicPr>
        <p:blipFill>
          <a:blip r:embed="rId3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155" name="28 Imagen" descr="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156" name="CustomShape 9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Imagen 5" descr="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160" name="Imagen 6" descr=""/>
          <p:cNvPicPr/>
          <p:nvPr/>
        </p:nvPicPr>
        <p:blipFill>
          <a:blip r:embed="rId6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pic>
        <p:nvPicPr>
          <p:cNvPr id="161" name="Imagen 6" descr=""/>
          <p:cNvPicPr/>
          <p:nvPr/>
        </p:nvPicPr>
        <p:blipFill>
          <a:blip r:embed="rId7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162" name="Imagen 5" descr=""/>
          <p:cNvPicPr/>
          <p:nvPr/>
        </p:nvPicPr>
        <p:blipFill>
          <a:blip r:embed="rId8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163" name="CustomShape 12"/>
          <p:cNvSpPr/>
          <p:nvPr/>
        </p:nvSpPr>
        <p:spPr>
          <a:xfrm>
            <a:off x="457200" y="2194560"/>
            <a:ext cx="457200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Meeting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3"/>
          <p:cNvSpPr/>
          <p:nvPr/>
        </p:nvSpPr>
        <p:spPr>
          <a:xfrm>
            <a:off x="457200" y="1188720"/>
            <a:ext cx="457200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Meeting schedule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4"/>
          <p:cNvSpPr/>
          <p:nvPr/>
        </p:nvSpPr>
        <p:spPr>
          <a:xfrm>
            <a:off x="543240" y="3383280"/>
            <a:ext cx="8143560" cy="19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Attendance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Pre-meeting catchup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Meeting 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 </a:t>
            </a: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>
                <p:childTnLst>
                  <p:par>
                    <p:cTn id="59" fill="freeze">
                      <p:stCondLst>
                        <p:cond delay="0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10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10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65" dur="10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7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n 5" descr=""/>
          <p:cNvPicPr/>
          <p:nvPr/>
        </p:nvPicPr>
        <p:blipFill>
          <a:blip r:embed="rId2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395280" y="731520"/>
            <a:ext cx="45208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493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Process and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Line 2"/>
          <p:cNvSpPr/>
          <p:nvPr/>
        </p:nvSpPr>
        <p:spPr>
          <a:xfrm>
            <a:off x="4617720" y="2276280"/>
            <a:ext cx="360" cy="30178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3"/>
          <p:cNvSpPr/>
          <p:nvPr/>
        </p:nvSpPr>
        <p:spPr>
          <a:xfrm>
            <a:off x="4624200" y="2276280"/>
            <a:ext cx="360" cy="30178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395280" y="1005840"/>
            <a:ext cx="45241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457200" y="1188720"/>
            <a:ext cx="457200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6"/>
          <p:cNvSpPr/>
          <p:nvPr/>
        </p:nvSpPr>
        <p:spPr>
          <a:xfrm>
            <a:off x="532440" y="2304000"/>
            <a:ext cx="8143560" cy="10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Initially: Facebook Messenger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Later: Discord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Channels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Notifications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4913280" y="3817800"/>
            <a:ext cx="266364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8"/>
          <p:cNvSpPr/>
          <p:nvPr/>
        </p:nvSpPr>
        <p:spPr>
          <a:xfrm>
            <a:off x="4919760" y="4178160"/>
            <a:ext cx="266364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27 Imagen" descr=""/>
          <p:cNvPicPr/>
          <p:nvPr/>
        </p:nvPicPr>
        <p:blipFill>
          <a:blip r:embed="rId3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176" name="28 Imagen" descr="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177" name="CustomShape 9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Imagen 5" descr="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181" name="Imagen 6" descr=""/>
          <p:cNvPicPr/>
          <p:nvPr/>
        </p:nvPicPr>
        <p:blipFill>
          <a:blip r:embed="rId6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pic>
        <p:nvPicPr>
          <p:cNvPr id="182" name="Imagen 6" descr=""/>
          <p:cNvPicPr/>
          <p:nvPr/>
        </p:nvPicPr>
        <p:blipFill>
          <a:blip r:embed="rId7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183" name="Imagen 5" descr=""/>
          <p:cNvPicPr/>
          <p:nvPr/>
        </p:nvPicPr>
        <p:blipFill>
          <a:blip r:embed="rId8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184" name="CustomShape 12"/>
          <p:cNvSpPr/>
          <p:nvPr/>
        </p:nvSpPr>
        <p:spPr>
          <a:xfrm>
            <a:off x="4754880" y="1188720"/>
            <a:ext cx="457200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457200" y="1188720"/>
            <a:ext cx="457200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4"/>
          <p:cNvSpPr/>
          <p:nvPr/>
        </p:nvSpPr>
        <p:spPr>
          <a:xfrm>
            <a:off x="4840920" y="2342880"/>
            <a:ext cx="8143560" cy="16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Internal documents: Markdown (simple)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Official documents: LaTeX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Documentation: JavaDoc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Testing: Junit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tasklist: 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Version control: 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>
                <p:childTnLst>
                  <p:par>
                    <p:cTn id="85" fill="freeze">
                      <p:stCondLst>
                        <p:cond delay="0"/>
                      </p:stCondLst>
                      <p:childTnLst>
                        <p:par>
                          <p:cTn id="86" fill="freeze">
                            <p:stCondLst>
                              <p:cond delay="0"/>
                            </p:stCondLst>
                            <p:childTnLst>
                              <p:par>
                                <p:cTn id="87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10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10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91" dur="10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9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n 5" descr=""/>
          <p:cNvPicPr/>
          <p:nvPr/>
        </p:nvPicPr>
        <p:blipFill>
          <a:blip r:embed="rId2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398520" y="260280"/>
            <a:ext cx="74134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493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THE GOOD</a:t>
            </a:r>
            <a:r>
              <a:rPr b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,</a:t>
            </a:r>
            <a:r>
              <a:rPr b="1" lang="en-US" sz="493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THE BAD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95280" y="736560"/>
            <a:ext cx="70567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THE </a:t>
            </a:r>
            <a:r>
              <a:rPr b="1" lang="en-US" sz="36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UGLY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9528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Our good and bad moments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27 Imagen" descr=""/>
          <p:cNvPicPr/>
          <p:nvPr/>
        </p:nvPicPr>
        <p:blipFill>
          <a:blip r:embed="rId3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192" name="28 Imagen" descr="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193" name="CustomShape 4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Imagen 5" descr="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197" name="Imagen 6" descr=""/>
          <p:cNvPicPr/>
          <p:nvPr/>
        </p:nvPicPr>
        <p:blipFill>
          <a:blip r:embed="rId6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pic>
        <p:nvPicPr>
          <p:cNvPr id="198" name="Imagen 6" descr=""/>
          <p:cNvPicPr/>
          <p:nvPr/>
        </p:nvPicPr>
        <p:blipFill>
          <a:blip r:embed="rId7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199" name="Imagen 5" descr=""/>
          <p:cNvPicPr/>
          <p:nvPr/>
        </p:nvPicPr>
        <p:blipFill>
          <a:blip r:embed="rId8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00" name="CustomShape 7"/>
          <p:cNvSpPr/>
          <p:nvPr/>
        </p:nvSpPr>
        <p:spPr>
          <a:xfrm>
            <a:off x="441360" y="3749040"/>
            <a:ext cx="24267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20000"/>
              </a:lnSpc>
              <a:buClr>
                <a:srgbClr val="5f5f5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Quick to get organized, assigning roles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20000"/>
              </a:lnSpc>
              <a:buClr>
                <a:srgbClr val="5f5f5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team spirit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5f5f5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Good overall team competence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441360" y="3316320"/>
            <a:ext cx="242676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en-US" sz="1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The Good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9"/>
          <a:stretch/>
        </p:blipFill>
        <p:spPr>
          <a:xfrm>
            <a:off x="546480" y="1920240"/>
            <a:ext cx="1373760" cy="134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nodeType="mainSeq">
                <p:childTnLst>
                  <p:par>
                    <p:cTn id="111" fill="freeze">
                      <p:stCondLst>
                        <p:cond delay="0"/>
                      </p:stCondLst>
                      <p:childTnLst>
                        <p:par>
                          <p:cTn id="112" fill="freeze">
                            <p:stCondLst>
                              <p:cond delay="0"/>
                            </p:stCondLst>
                            <p:childTnLst>
                              <p:par>
                                <p:cTn id="113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1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2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2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agen 5" descr=""/>
          <p:cNvPicPr/>
          <p:nvPr/>
        </p:nvPicPr>
        <p:blipFill>
          <a:blip r:embed="rId2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398520" y="260280"/>
            <a:ext cx="74134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493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THE GOOD</a:t>
            </a:r>
            <a:r>
              <a:rPr b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,</a:t>
            </a:r>
            <a:r>
              <a:rPr b="1" lang="en-US" sz="493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THE BAD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Line 2"/>
          <p:cNvSpPr/>
          <p:nvPr/>
        </p:nvSpPr>
        <p:spPr>
          <a:xfrm>
            <a:off x="4473720" y="2103120"/>
            <a:ext cx="360" cy="30178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3"/>
          <p:cNvSpPr/>
          <p:nvPr/>
        </p:nvSpPr>
        <p:spPr>
          <a:xfrm>
            <a:off x="4480200" y="2103120"/>
            <a:ext cx="360" cy="30178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"/>
          <p:cNvSpPr/>
          <p:nvPr/>
        </p:nvSpPr>
        <p:spPr>
          <a:xfrm>
            <a:off x="395280" y="736560"/>
            <a:ext cx="70567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THE </a:t>
            </a:r>
            <a:r>
              <a:rPr b="1" lang="en-US" sz="36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UGLY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39528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Our good and bad moments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27 Imagen" descr=""/>
          <p:cNvPicPr/>
          <p:nvPr/>
        </p:nvPicPr>
        <p:blipFill>
          <a:blip r:embed="rId3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210" name="28 Imagen" descr="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211" name="CustomShape 6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Imagen 5" descr="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215" name="Imagen 6" descr=""/>
          <p:cNvPicPr/>
          <p:nvPr/>
        </p:nvPicPr>
        <p:blipFill>
          <a:blip r:embed="rId6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pic>
        <p:nvPicPr>
          <p:cNvPr id="216" name="Imagen 6" descr=""/>
          <p:cNvPicPr/>
          <p:nvPr/>
        </p:nvPicPr>
        <p:blipFill>
          <a:blip r:embed="rId7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217" name="Imagen 5" descr=""/>
          <p:cNvPicPr/>
          <p:nvPr/>
        </p:nvPicPr>
        <p:blipFill>
          <a:blip r:embed="rId8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18" name="CustomShape 9"/>
          <p:cNvSpPr/>
          <p:nvPr/>
        </p:nvSpPr>
        <p:spPr>
          <a:xfrm>
            <a:off x="441360" y="3749040"/>
            <a:ext cx="24267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20000"/>
              </a:lnSpc>
              <a:buClr>
                <a:srgbClr val="5f5f5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Quick to get organized, assigning roles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20000"/>
              </a:lnSpc>
              <a:buClr>
                <a:srgbClr val="5f5f5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team spirit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5f5f5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Good overall team competence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0"/>
          <p:cNvSpPr/>
          <p:nvPr/>
        </p:nvSpPr>
        <p:spPr>
          <a:xfrm>
            <a:off x="441360" y="3316320"/>
            <a:ext cx="242676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en-US" sz="1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The Good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1"/>
          <p:cNvSpPr/>
          <p:nvPr/>
        </p:nvSpPr>
        <p:spPr>
          <a:xfrm>
            <a:off x="4937760" y="3688560"/>
            <a:ext cx="24267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20000"/>
              </a:lnSpc>
              <a:buClr>
                <a:srgbClr val="5f5f5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trouble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5f5f5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 to keep focused, subgroups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5f5f5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Difficult to distribute tasks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2"/>
          <p:cNvSpPr/>
          <p:nvPr/>
        </p:nvSpPr>
        <p:spPr>
          <a:xfrm>
            <a:off x="4937760" y="3291840"/>
            <a:ext cx="242676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en-US" sz="1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The Bad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9"/>
          <a:stretch/>
        </p:blipFill>
        <p:spPr>
          <a:xfrm>
            <a:off x="546480" y="1920240"/>
            <a:ext cx="1373760" cy="134892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10"/>
          <a:stretch/>
        </p:blipFill>
        <p:spPr>
          <a:xfrm>
            <a:off x="5007960" y="1990440"/>
            <a:ext cx="1301400" cy="130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3" dur="indefinite" restart="never" nodeType="tmRoot">
          <p:childTnLst>
            <p:seq>
              <p:cTn id="134" nodeType="mainSeq">
                <p:childTnLst>
                  <p:par>
                    <p:cTn id="135" fill="freeze">
                      <p:stCondLst>
                        <p:cond delay="0"/>
                      </p:stCondLst>
                      <p:childTnLst>
                        <p:par>
                          <p:cTn id="136" fill="freeze">
                            <p:stCondLst>
                              <p:cond delay="0"/>
                            </p:stCondLst>
                            <p:childTnLst>
                              <p:par>
                                <p:cTn id="137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4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46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4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n 5" descr=""/>
          <p:cNvPicPr/>
          <p:nvPr/>
        </p:nvPicPr>
        <p:blipFill>
          <a:blip r:embed="rId2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225" name="CustomShape 1"/>
          <p:cNvSpPr/>
          <p:nvPr/>
        </p:nvSpPr>
        <p:spPr>
          <a:xfrm>
            <a:off x="398520" y="260280"/>
            <a:ext cx="59734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493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95280" y="736560"/>
            <a:ext cx="76831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now and </a:t>
            </a:r>
            <a:r>
              <a:rPr b="1" lang="en-US" sz="36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in the future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9528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27 Imagen" descr=""/>
          <p:cNvPicPr/>
          <p:nvPr/>
        </p:nvPicPr>
        <p:blipFill>
          <a:blip r:embed="rId3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229" name="28 Imagen" descr="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230" name="CustomShape 4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3" name="Imagen 5" descr="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234" name="Imagen 6" descr=""/>
          <p:cNvPicPr/>
          <p:nvPr/>
        </p:nvPicPr>
        <p:blipFill>
          <a:blip r:embed="rId6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pic>
        <p:nvPicPr>
          <p:cNvPr id="235" name="Imagen 6" descr=""/>
          <p:cNvPicPr/>
          <p:nvPr/>
        </p:nvPicPr>
        <p:blipFill>
          <a:blip r:embed="rId7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236" name="Imagen 5" descr=""/>
          <p:cNvPicPr/>
          <p:nvPr/>
        </p:nvPicPr>
        <p:blipFill>
          <a:blip r:embed="rId8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37" name="CustomShape 7"/>
          <p:cNvSpPr/>
          <p:nvPr/>
        </p:nvSpPr>
        <p:spPr>
          <a:xfrm>
            <a:off x="441360" y="1989000"/>
            <a:ext cx="828648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8" name="Imagen 2" descr=""/>
          <p:cNvPicPr/>
          <p:nvPr/>
        </p:nvPicPr>
        <p:blipFill>
          <a:blip r:embed="rId9"/>
          <a:stretch/>
        </p:blipFill>
        <p:spPr>
          <a:xfrm>
            <a:off x="483480" y="1920240"/>
            <a:ext cx="3928680" cy="4023360"/>
          </a:xfrm>
          <a:prstGeom prst="rect">
            <a:avLst/>
          </a:prstGeom>
          <a:ln>
            <a:noFill/>
          </a:ln>
        </p:spPr>
      </p:pic>
      <p:pic>
        <p:nvPicPr>
          <p:cNvPr id="239" name="Imagen 4" descr=""/>
          <p:cNvPicPr/>
          <p:nvPr/>
        </p:nvPicPr>
        <p:blipFill>
          <a:blip r:embed="rId10"/>
          <a:stretch/>
        </p:blipFill>
        <p:spPr>
          <a:xfrm>
            <a:off x="526320" y="2529720"/>
            <a:ext cx="858600" cy="264600"/>
          </a:xfrm>
          <a:prstGeom prst="rect">
            <a:avLst/>
          </a:prstGeom>
          <a:ln>
            <a:noFill/>
          </a:ln>
        </p:spPr>
      </p:pic>
      <p:sp>
        <p:nvSpPr>
          <p:cNvPr id="240" name="CustomShape 8"/>
          <p:cNvSpPr/>
          <p:nvPr/>
        </p:nvSpPr>
        <p:spPr>
          <a:xfrm>
            <a:off x="1428120" y="2274480"/>
            <a:ext cx="2625480" cy="6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9"/>
          <p:cNvSpPr/>
          <p:nvPr/>
        </p:nvSpPr>
        <p:spPr>
          <a:xfrm>
            <a:off x="1428120" y="2347200"/>
            <a:ext cx="242676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FEATURE</a:t>
            </a:r>
            <a:r>
              <a:rPr b="1" lang="en-US" sz="1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</a:t>
            </a: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CREEP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Imagen 8" descr=""/>
          <p:cNvPicPr/>
          <p:nvPr/>
        </p:nvPicPr>
        <p:blipFill>
          <a:blip r:embed="rId11"/>
          <a:stretch/>
        </p:blipFill>
        <p:spPr>
          <a:xfrm>
            <a:off x="717120" y="256068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243" name="Imagen 2" descr=""/>
          <p:cNvPicPr/>
          <p:nvPr/>
        </p:nvPicPr>
        <p:blipFill>
          <a:blip r:embed="rId12"/>
          <a:stretch/>
        </p:blipFill>
        <p:spPr>
          <a:xfrm>
            <a:off x="4663440" y="1920240"/>
            <a:ext cx="3928680" cy="4023360"/>
          </a:xfrm>
          <a:prstGeom prst="rect">
            <a:avLst/>
          </a:prstGeom>
          <a:ln>
            <a:noFill/>
          </a:ln>
        </p:spPr>
      </p:pic>
      <p:pic>
        <p:nvPicPr>
          <p:cNvPr id="244" name="Imagen 4" descr=""/>
          <p:cNvPicPr/>
          <p:nvPr/>
        </p:nvPicPr>
        <p:blipFill>
          <a:blip r:embed="rId13"/>
          <a:stretch/>
        </p:blipFill>
        <p:spPr>
          <a:xfrm>
            <a:off x="4706280" y="2529720"/>
            <a:ext cx="858600" cy="264600"/>
          </a:xfrm>
          <a:prstGeom prst="rect">
            <a:avLst/>
          </a:prstGeom>
          <a:ln>
            <a:noFill/>
          </a:ln>
        </p:spPr>
      </p:pic>
      <p:sp>
        <p:nvSpPr>
          <p:cNvPr id="245" name="CustomShape 10"/>
          <p:cNvSpPr/>
          <p:nvPr/>
        </p:nvSpPr>
        <p:spPr>
          <a:xfrm>
            <a:off x="5608080" y="2274480"/>
            <a:ext cx="2625480" cy="6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1"/>
          <p:cNvSpPr/>
          <p:nvPr/>
        </p:nvSpPr>
        <p:spPr>
          <a:xfrm>
            <a:off x="5608080" y="2347200"/>
            <a:ext cx="253008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BAD TIME</a:t>
            </a:r>
            <a:r>
              <a:rPr b="1" lang="en-US" sz="1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</a:t>
            </a: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ESTIMATION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7" name="Imagen 8" descr=""/>
          <p:cNvPicPr/>
          <p:nvPr/>
        </p:nvPicPr>
        <p:blipFill>
          <a:blip r:embed="rId14"/>
          <a:stretch/>
        </p:blipFill>
        <p:spPr>
          <a:xfrm>
            <a:off x="4897080" y="256068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248" name="TextShape 12"/>
          <p:cNvSpPr txBox="1"/>
          <p:nvPr/>
        </p:nvSpPr>
        <p:spPr>
          <a:xfrm>
            <a:off x="5490360" y="2750760"/>
            <a:ext cx="2741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Difficult to predict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long things take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13"/>
          <p:cNvSpPr txBox="1"/>
          <p:nvPr/>
        </p:nvSpPr>
        <p:spPr>
          <a:xfrm>
            <a:off x="5490360" y="3353040"/>
            <a:ext cx="303048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CHALLENGES FACED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Occasional overoptimism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how fast we could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produce certain deliverables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(ex: product spec.)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14"/>
          <p:cNvSpPr txBox="1"/>
          <p:nvPr/>
        </p:nvSpPr>
        <p:spPr>
          <a:xfrm>
            <a:off x="5486400" y="4701240"/>
            <a:ext cx="28569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Frequent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meetings for schedule drift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correction,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TextShape 15"/>
          <p:cNvSpPr txBox="1"/>
          <p:nvPr/>
        </p:nvSpPr>
        <p:spPr>
          <a:xfrm>
            <a:off x="1312560" y="2750760"/>
            <a:ext cx="2622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Wasting time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irrelevant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16"/>
          <p:cNvSpPr txBox="1"/>
          <p:nvPr/>
        </p:nvSpPr>
        <p:spPr>
          <a:xfrm>
            <a:off x="1312560" y="3329640"/>
            <a:ext cx="26802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CHALLENGES FACED: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tended to be overly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optimistic about how fast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could produce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deliverables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TextShape 17"/>
          <p:cNvSpPr txBox="1"/>
          <p:nvPr/>
        </p:nvSpPr>
        <p:spPr>
          <a:xfrm>
            <a:off x="1280160" y="4701240"/>
            <a:ext cx="26830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Incremental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process, focus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essentials (sprints)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nodeType="mainSeq">
                <p:childTnLst>
                  <p:par>
                    <p:cTn id="165" fill="freeze">
                      <p:stCondLst>
                        <p:cond delay="0"/>
                      </p:stCondLst>
                      <p:childTnLst>
                        <p:par>
                          <p:cTn id="166" fill="freeze">
                            <p:stCondLst>
                              <p:cond delay="0"/>
                            </p:stCondLst>
                            <p:childTnLst>
                              <p:par>
                                <p:cTn id="167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71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5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7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7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3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freeze">
                            <p:stCondLst>
                              <p:cond delay="3000"/>
                            </p:stCondLst>
                            <p:childTnLst>
                              <p:par>
                                <p:cTn id="185" nodeType="after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1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freeze">
                      <p:stCondLst>
                        <p:cond delay="indefinite"/>
                      </p:stCondLst>
                      <p:childTnLst>
                        <p:par>
                          <p:cTn id="214" fill="freeze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9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1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4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7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8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3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5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8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1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2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5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9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Imagen 5" descr=""/>
          <p:cNvPicPr/>
          <p:nvPr/>
        </p:nvPicPr>
        <p:blipFill>
          <a:blip r:embed="rId2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255" name="CustomShape 1"/>
          <p:cNvSpPr/>
          <p:nvPr/>
        </p:nvSpPr>
        <p:spPr>
          <a:xfrm>
            <a:off x="398520" y="260280"/>
            <a:ext cx="59734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493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95280" y="736560"/>
            <a:ext cx="76831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now and </a:t>
            </a:r>
            <a:r>
              <a:rPr b="1" lang="en-US" sz="36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in the future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9528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27 Imagen" descr=""/>
          <p:cNvPicPr/>
          <p:nvPr/>
        </p:nvPicPr>
        <p:blipFill>
          <a:blip r:embed="rId3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259" name="28 Imagen" descr="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260" name="CustomShape 4"/>
          <p:cNvSpPr/>
          <p:nvPr/>
        </p:nvSpPr>
        <p:spPr>
          <a:xfrm>
            <a:off x="4192920" y="6181560"/>
            <a:ext cx="287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Imagen 5" descr="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264" name="Imagen 6" descr=""/>
          <p:cNvPicPr/>
          <p:nvPr/>
        </p:nvPicPr>
        <p:blipFill>
          <a:blip r:embed="rId6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pic>
        <p:nvPicPr>
          <p:cNvPr id="265" name="Imagen 6" descr=""/>
          <p:cNvPicPr/>
          <p:nvPr/>
        </p:nvPicPr>
        <p:blipFill>
          <a:blip r:embed="rId7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266" name="Imagen 5" descr=""/>
          <p:cNvPicPr/>
          <p:nvPr/>
        </p:nvPicPr>
        <p:blipFill>
          <a:blip r:embed="rId8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67" name="CustomShape 7"/>
          <p:cNvSpPr/>
          <p:nvPr/>
        </p:nvSpPr>
        <p:spPr>
          <a:xfrm>
            <a:off x="441360" y="1989000"/>
            <a:ext cx="828648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8" name="Imagen 2" descr=""/>
          <p:cNvPicPr/>
          <p:nvPr/>
        </p:nvPicPr>
        <p:blipFill>
          <a:blip r:embed="rId9"/>
          <a:stretch/>
        </p:blipFill>
        <p:spPr>
          <a:xfrm>
            <a:off x="483480" y="1920240"/>
            <a:ext cx="3928680" cy="4023360"/>
          </a:xfrm>
          <a:prstGeom prst="rect">
            <a:avLst/>
          </a:prstGeom>
          <a:ln>
            <a:noFill/>
          </a:ln>
        </p:spPr>
      </p:pic>
      <p:pic>
        <p:nvPicPr>
          <p:cNvPr id="269" name="Imagen 4" descr=""/>
          <p:cNvPicPr/>
          <p:nvPr/>
        </p:nvPicPr>
        <p:blipFill>
          <a:blip r:embed="rId10"/>
          <a:stretch/>
        </p:blipFill>
        <p:spPr>
          <a:xfrm>
            <a:off x="526320" y="2529720"/>
            <a:ext cx="858600" cy="264600"/>
          </a:xfrm>
          <a:prstGeom prst="rect">
            <a:avLst/>
          </a:prstGeom>
          <a:ln>
            <a:noFill/>
          </a:ln>
        </p:spPr>
      </p:pic>
      <p:sp>
        <p:nvSpPr>
          <p:cNvPr id="270" name="CustomShape 8"/>
          <p:cNvSpPr/>
          <p:nvPr/>
        </p:nvSpPr>
        <p:spPr>
          <a:xfrm>
            <a:off x="1428120" y="2274480"/>
            <a:ext cx="2625480" cy="6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9"/>
          <p:cNvSpPr/>
          <p:nvPr/>
        </p:nvSpPr>
        <p:spPr>
          <a:xfrm>
            <a:off x="1428120" y="2347200"/>
            <a:ext cx="242676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INTEGRATION</a:t>
            </a:r>
            <a:r>
              <a:rPr b="1" lang="en-US" sz="1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</a:t>
            </a: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2" name="Imagen 8" descr=""/>
          <p:cNvPicPr/>
          <p:nvPr/>
        </p:nvPicPr>
        <p:blipFill>
          <a:blip r:embed="rId11"/>
          <a:stretch/>
        </p:blipFill>
        <p:spPr>
          <a:xfrm>
            <a:off x="717120" y="256068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273" name="Imagen 2" descr=""/>
          <p:cNvPicPr/>
          <p:nvPr/>
        </p:nvPicPr>
        <p:blipFill>
          <a:blip r:embed="rId12"/>
          <a:stretch/>
        </p:blipFill>
        <p:spPr>
          <a:xfrm>
            <a:off x="4663440" y="1920240"/>
            <a:ext cx="3928680" cy="4023360"/>
          </a:xfrm>
          <a:prstGeom prst="rect">
            <a:avLst/>
          </a:prstGeom>
          <a:ln>
            <a:noFill/>
          </a:ln>
        </p:spPr>
      </p:pic>
      <p:pic>
        <p:nvPicPr>
          <p:cNvPr id="274" name="Imagen 4" descr=""/>
          <p:cNvPicPr/>
          <p:nvPr/>
        </p:nvPicPr>
        <p:blipFill>
          <a:blip r:embed="rId13"/>
          <a:stretch/>
        </p:blipFill>
        <p:spPr>
          <a:xfrm>
            <a:off x="4706280" y="2529720"/>
            <a:ext cx="858600" cy="264600"/>
          </a:xfrm>
          <a:prstGeom prst="rect">
            <a:avLst/>
          </a:prstGeom>
          <a:ln>
            <a:noFill/>
          </a:ln>
        </p:spPr>
      </p:pic>
      <p:sp>
        <p:nvSpPr>
          <p:cNvPr id="275" name="CustomShape 10"/>
          <p:cNvSpPr/>
          <p:nvPr/>
        </p:nvSpPr>
        <p:spPr>
          <a:xfrm>
            <a:off x="5608080" y="2274480"/>
            <a:ext cx="2625480" cy="6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1"/>
          <p:cNvSpPr/>
          <p:nvPr/>
        </p:nvSpPr>
        <p:spPr>
          <a:xfrm>
            <a:off x="5608080" y="2347200"/>
            <a:ext cx="253008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en-US" sz="1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COMPETENCE</a:t>
            </a:r>
            <a:r>
              <a:rPr b="1" lang="en-US" sz="14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</a:t>
            </a: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LOSS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7" name="Imagen 8" descr=""/>
          <p:cNvPicPr/>
          <p:nvPr/>
        </p:nvPicPr>
        <p:blipFill>
          <a:blip r:embed="rId14"/>
          <a:stretch/>
        </p:blipFill>
        <p:spPr>
          <a:xfrm>
            <a:off x="4897080" y="256068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278" name="TextShape 12"/>
          <p:cNvSpPr txBox="1"/>
          <p:nvPr/>
        </p:nvSpPr>
        <p:spPr>
          <a:xfrm>
            <a:off x="5490360" y="2750760"/>
            <a:ext cx="28810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May lose 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competence temporarily 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wholly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TextShape 13"/>
          <p:cNvSpPr txBox="1"/>
          <p:nvPr/>
        </p:nvSpPr>
        <p:spPr>
          <a:xfrm>
            <a:off x="5490360" y="3609000"/>
            <a:ext cx="29710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CHALLENGES FACED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team members could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occasionally not make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meetings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14"/>
          <p:cNvSpPr txBox="1"/>
          <p:nvPr/>
        </p:nvSpPr>
        <p:spPr>
          <a:xfrm>
            <a:off x="5486400" y="4701240"/>
            <a:ext cx="26769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Communication,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competence redundancy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15"/>
          <p:cNvSpPr txBox="1"/>
          <p:nvPr/>
        </p:nvSpPr>
        <p:spPr>
          <a:xfrm>
            <a:off x="1312560" y="2750760"/>
            <a:ext cx="2693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Hard to integrate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separate parts as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consistent whole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16"/>
          <p:cNvSpPr txBox="1"/>
          <p:nvPr/>
        </p:nvSpPr>
        <p:spPr>
          <a:xfrm>
            <a:off x="1312560" y="3567600"/>
            <a:ext cx="27684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CHALLENGES FACED: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 to compose unified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documents from separate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pieces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TextShape 17"/>
          <p:cNvSpPr txBox="1"/>
          <p:nvPr/>
        </p:nvSpPr>
        <p:spPr>
          <a:xfrm>
            <a:off x="1280160" y="4701240"/>
            <a:ext cx="30078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Specify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interfaces and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ahead of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7" dur="indefinite" restart="never" nodeType="tmRoot">
          <p:childTnLst>
            <p:seq>
              <p:cTn id="258" nodeType="mainSeq">
                <p:childTnLst>
                  <p:par>
                    <p:cTn id="259" fill="freeze">
                      <p:stCondLst>
                        <p:cond delay="0"/>
                      </p:stCondLst>
                      <p:childTnLst>
                        <p:par>
                          <p:cTn id="260" fill="freeze">
                            <p:stCondLst>
                              <p:cond delay="0"/>
                            </p:stCondLst>
                            <p:childTnLst>
                              <p:par>
                                <p:cTn id="261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3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65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70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freeze">
                            <p:stCondLst>
                              <p:cond delay="1000"/>
                            </p:stCondLst>
                            <p:childTnLst>
                              <p:par>
                                <p:cTn id="27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freeze">
                            <p:stCondLst>
                              <p:cond delay="3000"/>
                            </p:stCondLst>
                            <p:childTnLst>
                              <p:par>
                                <p:cTn id="279" nodeType="after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1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3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4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5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freeze">
                      <p:stCondLst>
                        <p:cond delay="indefinite"/>
                      </p:stCondLst>
                      <p:childTnLst>
                        <p:par>
                          <p:cTn id="308" fill="freeze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1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5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8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9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1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2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5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6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7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9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2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3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5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6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9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0" dur="500" fill="hold"/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1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2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3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7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n 5" descr=""/>
          <p:cNvPicPr/>
          <p:nvPr/>
        </p:nvPicPr>
        <p:blipFill>
          <a:blip r:embed="rId2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398520" y="260280"/>
            <a:ext cx="51098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493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Retrospective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95280" y="736560"/>
            <a:ext cx="583236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36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8420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Results of this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27 Imagen" descr=""/>
          <p:cNvPicPr/>
          <p:nvPr/>
        </p:nvPicPr>
        <p:blipFill>
          <a:blip r:embed="rId3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289" name="28 Imagen" descr="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Imagen 5" descr="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294" name="Imagen 6" descr=""/>
          <p:cNvPicPr/>
          <p:nvPr/>
        </p:nvPicPr>
        <p:blipFill>
          <a:blip r:embed="rId6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295" name="Imagen 5" descr=""/>
          <p:cNvPicPr/>
          <p:nvPr/>
        </p:nvPicPr>
        <p:blipFill>
          <a:blip r:embed="rId7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96" name="Line 7"/>
          <p:cNvSpPr/>
          <p:nvPr/>
        </p:nvSpPr>
        <p:spPr>
          <a:xfrm>
            <a:off x="4427280" y="1873080"/>
            <a:ext cx="360" cy="37162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8"/>
          <p:cNvSpPr/>
          <p:nvPr/>
        </p:nvSpPr>
        <p:spPr>
          <a:xfrm>
            <a:off x="4421160" y="1873080"/>
            <a:ext cx="360" cy="37162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9"/>
          <p:cNvSpPr/>
          <p:nvPr/>
        </p:nvSpPr>
        <p:spPr>
          <a:xfrm>
            <a:off x="477720" y="197964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 algn="just">
              <a:lnSpc>
                <a:spcPct val="12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Meeting/communication organization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2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Role distribution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2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 for later iterations chosen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2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project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2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Deliverables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9" name="Imagen 6" descr=""/>
          <p:cNvPicPr/>
          <p:nvPr/>
        </p:nvPicPr>
        <p:blipFill>
          <a:blip r:embed="rId8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sp>
        <p:nvSpPr>
          <p:cNvPr id="300" name="CustomShape 10"/>
          <p:cNvSpPr/>
          <p:nvPr/>
        </p:nvSpPr>
        <p:spPr>
          <a:xfrm>
            <a:off x="484200" y="32929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In retrospect...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477720" y="397404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 algn="just">
              <a:lnSpc>
                <a:spcPct val="12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Minutes “Meeting review” section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 algn="just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Recurring: focus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Meeting discussion transition: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wide → narrow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Deliverables: abstract → concrete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4669920" y="329184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2032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In conclusion: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4663440" y="397296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2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 has largely been experimenting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has changed a lot in a short space of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a starting 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1" dur="indefinite" restart="never" nodeType="tmRoot">
          <p:childTnLst>
            <p:seq>
              <p:cTn id="352" nodeType="mainSeq">
                <p:childTnLst>
                  <p:par>
                    <p:cTn id="353" fill="freeze">
                      <p:stCondLst>
                        <p:cond delay="0"/>
                      </p:stCondLst>
                      <p:childTnLst>
                        <p:par>
                          <p:cTn id="354" fill="freeze">
                            <p:stCondLst>
                              <p:cond delay="0"/>
                            </p:stCondLst>
                            <p:childTnLst>
                              <p:par>
                                <p:cTn id="355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5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6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freeze">
                            <p:stCondLst>
                              <p:cond delay="1000"/>
                            </p:stCondLst>
                            <p:childTnLst>
                              <p:par>
                                <p:cTn id="36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8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1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2010-05-18T15:49:44Z</dcterms:created>
  <dc:creator>Design</dc:creator>
  <dc:description/>
  <dc:language>en-US</dc:language>
  <cp:lastModifiedBy/>
  <dcterms:modified xsi:type="dcterms:W3CDTF">2018-02-23T13:53:58Z</dcterms:modified>
  <cp:revision>40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Skjermfremvisning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