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91" r:id="rId29"/>
    <p:sldId id="282" r:id="rId30"/>
    <p:sldId id="283" r:id="rId31"/>
    <p:sldId id="284" r:id="rId32"/>
    <p:sldId id="285" r:id="rId33"/>
    <p:sldId id="286" r:id="rId34"/>
    <p:sldId id="287" r:id="rId35"/>
    <p:sldId id="288" r:id="rId36"/>
    <p:sldId id="289" r:id="rId37"/>
    <p:sldId id="290" r:id="rId38"/>
  </p:sldIdLst>
  <p:sldSz cx="9144000" cy="5143500" type="screen16x9"/>
  <p:notesSz cx="6858000" cy="9144000"/>
  <p:embeddedFontLst>
    <p:embeddedFont>
      <p:font typeface="Calibri" panose="020F0502020204030204" pitchFamily="34" charset="0"/>
      <p:regular r:id="rId40"/>
      <p:bold r:id="rId41"/>
      <p:italic r:id="rId42"/>
      <p:boldItalic r:id="rId43"/>
    </p:embeddedFont>
    <p:embeddedFont>
      <p:font typeface="Lato" panose="020B0604020202020204" charset="0"/>
      <p:regular r:id="rId44"/>
      <p:bold r:id="rId45"/>
      <p:italic r:id="rId46"/>
      <p:boldItalic r:id="rId47"/>
    </p:embeddedFont>
    <p:embeddedFont>
      <p:font typeface="Montserrat" panose="020B060402020202020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790383-4ACE-471C-8F8F-49D7CB5828E4}">
  <a:tblStyle styleId="{98790383-4ACE-471C-8F8F-49D7CB5828E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60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5.fntdata"/><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6.xml"/><Relationship Id="rId51" Type="http://schemas.openxmlformats.org/officeDocument/2006/relationships/font" Target="fonts/font1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7.fntdata"/><Relationship Id="rId20" Type="http://schemas.openxmlformats.org/officeDocument/2006/relationships/slide" Target="slides/slide18.xml"/><Relationship Id="rId41" Type="http://schemas.openxmlformats.org/officeDocument/2006/relationships/font" Target="fonts/font2.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6" name="Shape 2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4" name="Shape 2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5" name="Shape 2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6" name="Shape 3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1" name="Shape 3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6" name="Shape 3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1" name="Shape 3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6" name="Shape 3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3" name="Shape 3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0" name="Shape 3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Shape 3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7" name="Shape 3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4" name="Shape 3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Shape 3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9" name="Shape 3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Shape 4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6" name="Shape 4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2" name="Shape 4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8" name="Shape 4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Shape 4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4" name="Shape 4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Shape 4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0" name="Shape 4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Shape 4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5" name="Shape 4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0" name="Shape 4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Shape 4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6" name="Shape 4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7" name="Shape 2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Shape 2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 name="Shape 16"/>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7" name="Shape 17"/>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10"/>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12"/>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Shape 115"/>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25" name="Shape 125"/>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Shape 126"/>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27" name="Shape 1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Shape 1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4"/>
        <p:cNvGrpSpPr/>
        <p:nvPr/>
      </p:nvGrpSpPr>
      <p:grpSpPr>
        <a:xfrm>
          <a:off x="0" y="0"/>
          <a:ext cx="0" cy="0"/>
          <a:chOff x="0" y="0"/>
          <a:chExt cx="0" cy="0"/>
        </a:xfrm>
      </p:grpSpPr>
      <p:sp>
        <p:nvSpPr>
          <p:cNvPr id="135" name="Shape 13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6" name="Shape 13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7" name="Shape 1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0" name="Shape 1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3" name="Shape 1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44" name="Shape 1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7" name="Shape 14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48" name="Shape 14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49" name="Shape 1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2" name="Shape 1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5" name="Shape 155"/>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56" name="Shape 1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9" name="Shape 1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0"/>
        <p:cNvGrpSpPr/>
        <p:nvPr/>
      </p:nvGrpSpPr>
      <p:grpSpPr>
        <a:xfrm>
          <a:off x="0" y="0"/>
          <a:ext cx="0" cy="0"/>
          <a:chOff x="0" y="0"/>
          <a:chExt cx="0" cy="0"/>
        </a:xfrm>
      </p:grpSpPr>
      <p:sp>
        <p:nvSpPr>
          <p:cNvPr id="161" name="Shape 16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 name="Shape 162"/>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63" name="Shape 163"/>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4" name="Shape 164"/>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65" name="Shape 1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9" name="Shape 39"/>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6"/>
        <p:cNvGrpSpPr/>
        <p:nvPr/>
      </p:nvGrpSpPr>
      <p:grpSpPr>
        <a:xfrm>
          <a:off x="0" y="0"/>
          <a:ext cx="0" cy="0"/>
          <a:chOff x="0" y="0"/>
          <a:chExt cx="0" cy="0"/>
        </a:xfrm>
      </p:grpSpPr>
      <p:sp>
        <p:nvSpPr>
          <p:cNvPr id="167" name="Shape 16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168" name="Shape 1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9"/>
        <p:cNvGrpSpPr/>
        <p:nvPr/>
      </p:nvGrpSpPr>
      <p:grpSpPr>
        <a:xfrm>
          <a:off x="0" y="0"/>
          <a:ext cx="0" cy="0"/>
          <a:chOff x="0" y="0"/>
          <a:chExt cx="0" cy="0"/>
        </a:xfrm>
      </p:grpSpPr>
      <p:sp>
        <p:nvSpPr>
          <p:cNvPr id="170" name="Shape 17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71" name="Shape 17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72" name="Shape 1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3"/>
        <p:cNvGrpSpPr/>
        <p:nvPr/>
      </p:nvGrpSpPr>
      <p:grpSpPr>
        <a:xfrm>
          <a:off x="0" y="0"/>
          <a:ext cx="0" cy="0"/>
          <a:chOff x="0" y="0"/>
          <a:chExt cx="0" cy="0"/>
        </a:xfrm>
      </p:grpSpPr>
      <p:sp>
        <p:nvSpPr>
          <p:cNvPr id="174" name="Shape 1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 name="Shape 4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3" name="Shape 53"/>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54" name="Shape 54"/>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55" name="Shape 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0" name="Shape 6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 name="Shape 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Shape 6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68" name="Shape 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77"/>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9" name="Shape 89"/>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Shape 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Shape 96"/>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97" name="Shape 97"/>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8" name="Shape 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Shape 103"/>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300"/>
              <a:buNone/>
              <a:defRPr/>
            </a:lvl1pPr>
          </a:lstStyle>
          <a:p>
            <a:endParaRPr/>
          </a:p>
        </p:txBody>
      </p:sp>
      <p:sp>
        <p:nvSpPr>
          <p:cNvPr id="104" name="Shape 1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1"/>
                </a:solidFill>
                <a:latin typeface="Lato"/>
                <a:ea typeface="Lato"/>
                <a:cs typeface="Lato"/>
                <a:sym typeface="Lato"/>
              </a:defRPr>
            </a:lvl1pPr>
            <a:lvl2pPr lvl="1" algn="r" rtl="0">
              <a:buNone/>
              <a:defRPr sz="1000">
                <a:solidFill>
                  <a:schemeClr val="lt1"/>
                </a:solidFill>
                <a:latin typeface="Lato"/>
                <a:ea typeface="Lato"/>
                <a:cs typeface="Lato"/>
                <a:sym typeface="Lato"/>
              </a:defRPr>
            </a:lvl2pPr>
            <a:lvl3pPr lvl="2" algn="r" rtl="0">
              <a:buNone/>
              <a:defRPr sz="1000">
                <a:solidFill>
                  <a:schemeClr val="lt1"/>
                </a:solidFill>
                <a:latin typeface="Lato"/>
                <a:ea typeface="Lato"/>
                <a:cs typeface="Lato"/>
                <a:sym typeface="Lato"/>
              </a:defRPr>
            </a:lvl3pPr>
            <a:lvl4pPr lvl="3" algn="r" rtl="0">
              <a:buNone/>
              <a:defRPr sz="1000">
                <a:solidFill>
                  <a:schemeClr val="lt1"/>
                </a:solidFill>
                <a:latin typeface="Lato"/>
                <a:ea typeface="Lato"/>
                <a:cs typeface="Lato"/>
                <a:sym typeface="Lato"/>
              </a:defRPr>
            </a:lvl4pPr>
            <a:lvl5pPr lvl="4" algn="r" rtl="0">
              <a:buNone/>
              <a:defRPr sz="1000">
                <a:solidFill>
                  <a:schemeClr val="lt1"/>
                </a:solidFill>
                <a:latin typeface="Lato"/>
                <a:ea typeface="Lato"/>
                <a:cs typeface="Lato"/>
                <a:sym typeface="Lato"/>
              </a:defRPr>
            </a:lvl5pPr>
            <a:lvl6pPr lvl="5" algn="r" rtl="0">
              <a:buNone/>
              <a:defRPr sz="1000">
                <a:solidFill>
                  <a:schemeClr val="lt1"/>
                </a:solidFill>
                <a:latin typeface="Lato"/>
                <a:ea typeface="Lato"/>
                <a:cs typeface="Lato"/>
                <a:sym typeface="Lato"/>
              </a:defRPr>
            </a:lvl6pPr>
            <a:lvl7pPr lvl="6" algn="r" rtl="0">
              <a:buNone/>
              <a:defRPr sz="1000">
                <a:solidFill>
                  <a:schemeClr val="lt1"/>
                </a:solidFill>
                <a:latin typeface="Lato"/>
                <a:ea typeface="Lato"/>
                <a:cs typeface="Lato"/>
                <a:sym typeface="Lato"/>
              </a:defRPr>
            </a:lvl7pPr>
            <a:lvl8pPr lvl="7" algn="r" rtl="0">
              <a:buNone/>
              <a:defRPr sz="1000">
                <a:solidFill>
                  <a:schemeClr val="lt1"/>
                </a:solidFill>
                <a:latin typeface="Lato"/>
                <a:ea typeface="Lato"/>
                <a:cs typeface="Lato"/>
                <a:sym typeface="Lato"/>
              </a:defRPr>
            </a:lvl8pPr>
            <a:lvl9pPr lvl="8" algn="r" rtl="0">
              <a:buNone/>
              <a:defRPr sz="1000">
                <a:solidFill>
                  <a:schemeClr val="l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32" name="Shape 13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133" name="Shape 1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11.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ctrTitle"/>
          </p:nvPr>
        </p:nvSpPr>
        <p:spPr>
          <a:xfrm>
            <a:off x="2889000" y="361350"/>
            <a:ext cx="6007500" cy="19695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t>A Novel Gene Selection Technique Using Wrapper Approach On Microarray Gene Expression Data</a:t>
            </a:r>
            <a:endParaRPr/>
          </a:p>
        </p:txBody>
      </p:sp>
      <p:sp>
        <p:nvSpPr>
          <p:cNvPr id="180" name="Shape 180"/>
          <p:cNvSpPr txBox="1">
            <a:spLocks noGrp="1"/>
          </p:cNvSpPr>
          <p:nvPr>
            <p:ph type="subTitle" idx="1"/>
          </p:nvPr>
        </p:nvSpPr>
        <p:spPr>
          <a:xfrm>
            <a:off x="5212050" y="4250900"/>
            <a:ext cx="1667700" cy="50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May 15th,  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p:nvPr/>
        </p:nvSpPr>
        <p:spPr>
          <a:xfrm>
            <a:off x="1077575" y="460940"/>
            <a:ext cx="7791900" cy="14253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 sz="1500" b="1" u="sng">
                <a:solidFill>
                  <a:srgbClr val="6AA84F"/>
                </a:solidFill>
                <a:latin typeface="Calibri"/>
                <a:ea typeface="Calibri"/>
                <a:cs typeface="Calibri"/>
                <a:sym typeface="Calibri"/>
              </a:rPr>
              <a:t>Filter:</a:t>
            </a:r>
            <a:r>
              <a:rPr lang="en" sz="1700">
                <a:solidFill>
                  <a:srgbClr val="FFFFFF"/>
                </a:solidFill>
                <a:latin typeface="Lato"/>
                <a:ea typeface="Lato"/>
                <a:cs typeface="Lato"/>
                <a:sym typeface="Lato"/>
              </a:rPr>
              <a:t> </a:t>
            </a:r>
            <a:r>
              <a:rPr lang="en" sz="1500">
                <a:solidFill>
                  <a:srgbClr val="FFFFFF"/>
                </a:solidFill>
                <a:latin typeface="Calibri"/>
                <a:ea typeface="Calibri"/>
                <a:cs typeface="Calibri"/>
                <a:sym typeface="Calibri"/>
              </a:rPr>
              <a:t>It is used to evaluate how much the features are relative to the problem by checking properties of the data. In most cases a feature relevance score is calculated, and the low scoring features are removed. Afterwards, high ranked features are presented as input to the classification algorithm. [2]</a:t>
            </a:r>
            <a:endParaRPr sz="1500">
              <a:solidFill>
                <a:srgbClr val="FFFFFF"/>
              </a:solidFill>
              <a:latin typeface="Calibri"/>
              <a:ea typeface="Calibri"/>
              <a:cs typeface="Calibri"/>
              <a:sym typeface="Calibri"/>
            </a:endParaRPr>
          </a:p>
        </p:txBody>
      </p:sp>
      <p:sp>
        <p:nvSpPr>
          <p:cNvPr id="246" name="Shape 246"/>
          <p:cNvSpPr/>
          <p:nvPr/>
        </p:nvSpPr>
        <p:spPr>
          <a:xfrm>
            <a:off x="4266075" y="4523950"/>
            <a:ext cx="203400" cy="1554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247" name="Shape 247"/>
          <p:cNvPicPr preferRelativeResize="0"/>
          <p:nvPr/>
        </p:nvPicPr>
        <p:blipFill>
          <a:blip r:embed="rId3">
            <a:alphaModFix/>
          </a:blip>
          <a:stretch>
            <a:fillRect/>
          </a:stretch>
        </p:blipFill>
        <p:spPr>
          <a:xfrm>
            <a:off x="2219575" y="1942325"/>
            <a:ext cx="5188950" cy="2953600"/>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p:nvPr/>
        </p:nvSpPr>
        <p:spPr>
          <a:xfrm>
            <a:off x="1069650" y="582300"/>
            <a:ext cx="7885800" cy="13812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 sz="1500" b="1" u="sng">
                <a:solidFill>
                  <a:srgbClr val="6AA84F"/>
                </a:solidFill>
                <a:latin typeface="Calibri"/>
                <a:ea typeface="Calibri"/>
                <a:cs typeface="Calibri"/>
                <a:sym typeface="Calibri"/>
              </a:rPr>
              <a:t>Wrapper:</a:t>
            </a:r>
            <a:r>
              <a:rPr lang="en" sz="1500">
                <a:solidFill>
                  <a:srgbClr val="6AA84F"/>
                </a:solidFill>
                <a:latin typeface="Calibri"/>
                <a:ea typeface="Calibri"/>
                <a:cs typeface="Calibri"/>
                <a:sym typeface="Calibri"/>
              </a:rPr>
              <a:t> </a:t>
            </a:r>
            <a:r>
              <a:rPr lang="en" sz="1500">
                <a:solidFill>
                  <a:schemeClr val="lt1"/>
                </a:solidFill>
                <a:latin typeface="Calibri"/>
                <a:ea typeface="Calibri"/>
                <a:cs typeface="Calibri"/>
                <a:sym typeface="Calibri"/>
              </a:rPr>
              <a:t>This</a:t>
            </a:r>
            <a:r>
              <a:rPr lang="en" sz="1500">
                <a:solidFill>
                  <a:srgbClr val="FFC000"/>
                </a:solidFill>
                <a:latin typeface="Calibri"/>
                <a:ea typeface="Calibri"/>
                <a:cs typeface="Calibri"/>
                <a:sym typeface="Calibri"/>
              </a:rPr>
              <a:t> </a:t>
            </a:r>
            <a:r>
              <a:rPr lang="en" sz="1500">
                <a:solidFill>
                  <a:schemeClr val="lt1"/>
                </a:solidFill>
                <a:latin typeface="Calibri"/>
                <a:ea typeface="Calibri"/>
                <a:cs typeface="Calibri"/>
                <a:sym typeface="Calibri"/>
              </a:rPr>
              <a:t>technique evaluates subsets of features according to how informative they are to a given predictor. The method conducts a search for a good subset using the learning algorithm itself as part of the evaluation function. The problem boils down to a problem of stochastic state space search. [2]</a:t>
            </a:r>
            <a:endParaRPr sz="1500">
              <a:solidFill>
                <a:srgbClr val="FFFFFF"/>
              </a:solidFill>
              <a:latin typeface="Calibri"/>
              <a:ea typeface="Calibri"/>
              <a:cs typeface="Calibri"/>
              <a:sym typeface="Calibri"/>
            </a:endParaRPr>
          </a:p>
        </p:txBody>
      </p:sp>
      <p:pic>
        <p:nvPicPr>
          <p:cNvPr id="253" name="Shape 253"/>
          <p:cNvPicPr preferRelativeResize="0"/>
          <p:nvPr/>
        </p:nvPicPr>
        <p:blipFill>
          <a:blip r:embed="rId3">
            <a:alphaModFix/>
          </a:blip>
          <a:stretch>
            <a:fillRect/>
          </a:stretch>
        </p:blipFill>
        <p:spPr>
          <a:xfrm>
            <a:off x="2560950" y="1963500"/>
            <a:ext cx="4794818" cy="2875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p:nvPr/>
        </p:nvSpPr>
        <p:spPr>
          <a:xfrm>
            <a:off x="1069650" y="582300"/>
            <a:ext cx="7885800" cy="13812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 sz="1600" b="1" u="sng">
                <a:solidFill>
                  <a:srgbClr val="6AA84F"/>
                </a:solidFill>
                <a:latin typeface="Calibri"/>
                <a:ea typeface="Calibri"/>
                <a:cs typeface="Calibri"/>
                <a:sym typeface="Calibri"/>
              </a:rPr>
              <a:t>Hybrid:</a:t>
            </a:r>
            <a:r>
              <a:rPr lang="en" sz="1600">
                <a:solidFill>
                  <a:srgbClr val="6AA84F"/>
                </a:solidFill>
                <a:latin typeface="Calibri"/>
                <a:ea typeface="Calibri"/>
                <a:cs typeface="Calibri"/>
                <a:sym typeface="Calibri"/>
              </a:rPr>
              <a:t> </a:t>
            </a:r>
            <a:r>
              <a:rPr lang="en" sz="1500">
                <a:solidFill>
                  <a:srgbClr val="FFFFFF"/>
                </a:solidFill>
                <a:latin typeface="Calibri"/>
                <a:ea typeface="Calibri"/>
                <a:cs typeface="Calibri"/>
                <a:sym typeface="Calibri"/>
              </a:rPr>
              <a:t>Hybrid method can be either formed by merging two distinct methods (e.g. Filter and wrapper), two methods of the similar criteria, or two feature selection approaches. Hybrid method tries to acquire the advantages of both methods by combining their corresponding strengths [2]</a:t>
            </a:r>
            <a:endParaRPr sz="1800">
              <a:solidFill>
                <a:srgbClr val="FFFFFF"/>
              </a:solidFill>
              <a:latin typeface="Calibri"/>
              <a:ea typeface="Calibri"/>
              <a:cs typeface="Calibri"/>
              <a:sym typeface="Calibri"/>
            </a:endParaRPr>
          </a:p>
        </p:txBody>
      </p:sp>
      <p:pic>
        <p:nvPicPr>
          <p:cNvPr id="259" name="Shape 259"/>
          <p:cNvPicPr preferRelativeResize="0"/>
          <p:nvPr/>
        </p:nvPicPr>
        <p:blipFill>
          <a:blip r:embed="rId3">
            <a:alphaModFix/>
          </a:blip>
          <a:stretch>
            <a:fillRect/>
          </a:stretch>
        </p:blipFill>
        <p:spPr>
          <a:xfrm>
            <a:off x="2217963" y="1963500"/>
            <a:ext cx="5589174" cy="2875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443500" y="1726950"/>
            <a:ext cx="7202400" cy="1689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4200" b="1"/>
              <a:t>Unsupervised Gene Selection</a:t>
            </a:r>
            <a:endParaRPr sz="4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895116" y="214770"/>
            <a:ext cx="5687400" cy="72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Clustering: An introduction</a:t>
            </a:r>
            <a:endParaRPr sz="3000"/>
          </a:p>
        </p:txBody>
      </p:sp>
      <p:sp>
        <p:nvSpPr>
          <p:cNvPr id="270" name="Shape 270"/>
          <p:cNvSpPr txBox="1"/>
          <p:nvPr/>
        </p:nvSpPr>
        <p:spPr>
          <a:xfrm>
            <a:off x="1026446" y="948825"/>
            <a:ext cx="7586700" cy="13785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1600"/>
              </a:spcAft>
              <a:buNone/>
            </a:pPr>
            <a:r>
              <a:rPr lang="en" sz="1500" b="1">
                <a:solidFill>
                  <a:srgbClr val="EFEFEF"/>
                </a:solidFill>
                <a:latin typeface="Lato"/>
                <a:ea typeface="Lato"/>
                <a:cs typeface="Lato"/>
                <a:sym typeface="Lato"/>
              </a:rPr>
              <a:t>Clustering  </a:t>
            </a:r>
            <a:r>
              <a:rPr lang="en" sz="1500">
                <a:solidFill>
                  <a:srgbClr val="EFEFEF"/>
                </a:solidFill>
                <a:latin typeface="Lato"/>
                <a:ea typeface="Lato"/>
                <a:cs typeface="Lato"/>
                <a:sym typeface="Lato"/>
              </a:rPr>
              <a:t>is the process of grouping data objects into a set of disjoint classes, called clusters, so that objects within a class have high similarity to each other, while objects in separate classes are more dissimilar. </a:t>
            </a:r>
            <a:endParaRPr sz="1500">
              <a:solidFill>
                <a:srgbClr val="EFEFEF"/>
              </a:solidFill>
              <a:latin typeface="Lato"/>
              <a:ea typeface="Lato"/>
              <a:cs typeface="Lato"/>
              <a:sym typeface="Lato"/>
            </a:endParaRPr>
          </a:p>
        </p:txBody>
      </p:sp>
      <p:pic>
        <p:nvPicPr>
          <p:cNvPr id="271" name="Shape 271"/>
          <p:cNvPicPr preferRelativeResize="0"/>
          <p:nvPr/>
        </p:nvPicPr>
        <p:blipFill rotWithShape="1">
          <a:blip r:embed="rId3">
            <a:alphaModFix/>
          </a:blip>
          <a:srcRect b="12436"/>
          <a:stretch/>
        </p:blipFill>
        <p:spPr>
          <a:xfrm>
            <a:off x="2559826" y="2207250"/>
            <a:ext cx="4024351" cy="235491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Shape 276"/>
          <p:cNvSpPr txBox="1">
            <a:spLocks noGrp="1"/>
          </p:cNvSpPr>
          <p:nvPr>
            <p:ph type="title"/>
          </p:nvPr>
        </p:nvSpPr>
        <p:spPr>
          <a:xfrm>
            <a:off x="1065460" y="171155"/>
            <a:ext cx="3927600" cy="5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Types of Clustering</a:t>
            </a:r>
            <a:endParaRPr sz="3000" dirty="0"/>
          </a:p>
        </p:txBody>
      </p:sp>
      <p:sp>
        <p:nvSpPr>
          <p:cNvPr id="277" name="Shape 277"/>
          <p:cNvSpPr txBox="1"/>
          <p:nvPr/>
        </p:nvSpPr>
        <p:spPr>
          <a:xfrm>
            <a:off x="1040375" y="859765"/>
            <a:ext cx="2203200" cy="722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600" u="sng" dirty="0">
                <a:solidFill>
                  <a:srgbClr val="6AA84F"/>
                </a:solidFill>
                <a:latin typeface="Lato"/>
                <a:ea typeface="Lato"/>
                <a:cs typeface="Lato"/>
                <a:sym typeface="Lato"/>
              </a:rPr>
              <a:t>Partitioning Algorithm</a:t>
            </a:r>
            <a:endParaRPr sz="1600" u="sng" dirty="0">
              <a:solidFill>
                <a:srgbClr val="6AA84F"/>
              </a:solidFill>
              <a:latin typeface="Lato"/>
              <a:ea typeface="Lato"/>
              <a:cs typeface="Lato"/>
              <a:sym typeface="Lato"/>
            </a:endParaRPr>
          </a:p>
        </p:txBody>
      </p:sp>
      <p:sp>
        <p:nvSpPr>
          <p:cNvPr id="278" name="Shape 278"/>
          <p:cNvSpPr txBox="1"/>
          <p:nvPr/>
        </p:nvSpPr>
        <p:spPr>
          <a:xfrm>
            <a:off x="1040375" y="1629865"/>
            <a:ext cx="2361600" cy="3385200"/>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0"/>
              </a:spcBef>
              <a:spcAft>
                <a:spcPts val="1600"/>
              </a:spcAft>
              <a:buNone/>
            </a:pPr>
            <a:r>
              <a:rPr lang="en" sz="1500" dirty="0">
                <a:solidFill>
                  <a:srgbClr val="FFFFFF"/>
                </a:solidFill>
                <a:latin typeface="Lato"/>
                <a:ea typeface="Lato"/>
                <a:cs typeface="Lato"/>
                <a:sym typeface="Lato"/>
              </a:rPr>
              <a:t>They are iterative relocation algorithm. This method divides the data objects into non overlapping clusters such that each data object is in exactly one subset. Several methods which are used, such as:  (a) K-medoids, (b) K-means, (c) Probabilistic. [1]</a:t>
            </a:r>
            <a:endParaRPr sz="1500" dirty="0">
              <a:solidFill>
                <a:srgbClr val="FFFFFF"/>
              </a:solidFill>
              <a:latin typeface="Lato"/>
              <a:ea typeface="Lato"/>
              <a:cs typeface="Lato"/>
              <a:sym typeface="Lato"/>
            </a:endParaRPr>
          </a:p>
        </p:txBody>
      </p:sp>
      <p:sp>
        <p:nvSpPr>
          <p:cNvPr id="279" name="Shape 279"/>
          <p:cNvSpPr txBox="1"/>
          <p:nvPr/>
        </p:nvSpPr>
        <p:spPr>
          <a:xfrm>
            <a:off x="3619775" y="812065"/>
            <a:ext cx="2564400" cy="81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u="sng" dirty="0">
                <a:solidFill>
                  <a:srgbClr val="6AA84F"/>
                </a:solidFill>
                <a:latin typeface="Lato"/>
                <a:ea typeface="Lato"/>
                <a:cs typeface="Lato"/>
                <a:sym typeface="Lato"/>
              </a:rPr>
              <a:t>Hierarchical Clustering</a:t>
            </a:r>
            <a:endParaRPr sz="1600" u="sng" dirty="0">
              <a:solidFill>
                <a:srgbClr val="6AA84F"/>
              </a:solidFill>
              <a:latin typeface="Lato"/>
              <a:ea typeface="Lato"/>
              <a:cs typeface="Lato"/>
              <a:sym typeface="Lato"/>
            </a:endParaRPr>
          </a:p>
        </p:txBody>
      </p:sp>
      <p:sp>
        <p:nvSpPr>
          <p:cNvPr id="280" name="Shape 280"/>
          <p:cNvSpPr txBox="1"/>
          <p:nvPr/>
        </p:nvSpPr>
        <p:spPr>
          <a:xfrm>
            <a:off x="3545525" y="1575175"/>
            <a:ext cx="2746975" cy="25236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500" dirty="0">
                <a:solidFill>
                  <a:srgbClr val="FFFFFF"/>
                </a:solidFill>
                <a:latin typeface="Lato"/>
                <a:ea typeface="Lato"/>
                <a:cs typeface="Lato"/>
                <a:sym typeface="Lato"/>
              </a:rPr>
              <a:t>In contrast to partition-based clustering, which attempts to directly decompose the data set into a set of disjoint clusters, hierarchical clustering generates a hierarchical series of nested clusters which can be graphically represented by a tree, called </a:t>
            </a:r>
            <a:r>
              <a:rPr lang="en" sz="1500" i="1" dirty="0">
                <a:solidFill>
                  <a:srgbClr val="FFFFFF"/>
                </a:solidFill>
                <a:latin typeface="Lato"/>
                <a:ea typeface="Lato"/>
                <a:cs typeface="Lato"/>
                <a:sym typeface="Lato"/>
              </a:rPr>
              <a:t>dendrogram</a:t>
            </a:r>
            <a:r>
              <a:rPr lang="en" sz="1500" dirty="0">
                <a:solidFill>
                  <a:srgbClr val="FFFFFF"/>
                </a:solidFill>
                <a:latin typeface="Lato"/>
                <a:ea typeface="Lato"/>
                <a:cs typeface="Lato"/>
                <a:sym typeface="Lato"/>
              </a:rPr>
              <a:t>.[1]</a:t>
            </a:r>
            <a:endParaRPr sz="1500" dirty="0">
              <a:solidFill>
                <a:srgbClr val="FFFFFF"/>
              </a:solidFill>
              <a:latin typeface="Lato"/>
              <a:ea typeface="Lato"/>
              <a:cs typeface="Lato"/>
              <a:sym typeface="Lato"/>
            </a:endParaRPr>
          </a:p>
        </p:txBody>
      </p:sp>
      <p:sp>
        <p:nvSpPr>
          <p:cNvPr id="281" name="Shape 281"/>
          <p:cNvSpPr txBox="1"/>
          <p:nvPr/>
        </p:nvSpPr>
        <p:spPr>
          <a:xfrm>
            <a:off x="6292500" y="812065"/>
            <a:ext cx="2851500" cy="817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600" u="sng" dirty="0">
                <a:solidFill>
                  <a:srgbClr val="6AA84F"/>
                </a:solidFill>
                <a:latin typeface="Lato"/>
                <a:ea typeface="Lato"/>
                <a:cs typeface="Lato"/>
                <a:sym typeface="Lato"/>
              </a:rPr>
              <a:t>Graph-Partitioning Clustering</a:t>
            </a:r>
            <a:endParaRPr sz="1600" u="sng" dirty="0">
              <a:solidFill>
                <a:srgbClr val="6AA84F"/>
              </a:solidFill>
              <a:latin typeface="Lato"/>
              <a:ea typeface="Lato"/>
              <a:cs typeface="Lato"/>
              <a:sym typeface="Lato"/>
            </a:endParaRPr>
          </a:p>
        </p:txBody>
      </p:sp>
      <p:sp>
        <p:nvSpPr>
          <p:cNvPr id="282" name="Shape 282"/>
          <p:cNvSpPr txBox="1"/>
          <p:nvPr/>
        </p:nvSpPr>
        <p:spPr>
          <a:xfrm>
            <a:off x="6436050" y="1582165"/>
            <a:ext cx="2564400" cy="20391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500" dirty="0">
                <a:solidFill>
                  <a:srgbClr val="FFFFFF"/>
                </a:solidFill>
                <a:latin typeface="Lato"/>
                <a:ea typeface="Lato"/>
                <a:cs typeface="Lato"/>
                <a:sym typeface="Lato"/>
              </a:rPr>
              <a:t>It depends on finding the minimum cut or minimum cliques in the proximity graph G. Many other graph partitioning algorithms depends on eigenvectors and eigenvalues also.[1]</a:t>
            </a:r>
            <a:endParaRPr sz="1500" dirty="0">
              <a:solidFill>
                <a:srgbClr val="FFFFFF"/>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443500" y="1726950"/>
            <a:ext cx="7202400" cy="1689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4200" b="1"/>
              <a:t>Proposed Framework</a:t>
            </a:r>
            <a:endParaRPr sz="4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p:nvPr/>
        </p:nvSpPr>
        <p:spPr>
          <a:xfrm>
            <a:off x="2926609" y="135150"/>
            <a:ext cx="823500" cy="310500"/>
          </a:xfrm>
          <a:prstGeom prst="flowChartTermina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Start</a:t>
            </a:r>
            <a:endParaRPr/>
          </a:p>
        </p:txBody>
      </p:sp>
      <p:sp>
        <p:nvSpPr>
          <p:cNvPr id="293" name="Shape 293"/>
          <p:cNvSpPr/>
          <p:nvPr/>
        </p:nvSpPr>
        <p:spPr>
          <a:xfrm>
            <a:off x="3318109" y="459150"/>
            <a:ext cx="40500" cy="3105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 name="Shape 294"/>
          <p:cNvSpPr/>
          <p:nvPr/>
        </p:nvSpPr>
        <p:spPr>
          <a:xfrm>
            <a:off x="2065909" y="783150"/>
            <a:ext cx="2544900" cy="36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Clustering using K-means and Pearson Correlation as distance metric</a:t>
            </a:r>
            <a:endParaRPr sz="1000"/>
          </a:p>
        </p:txBody>
      </p:sp>
      <p:sp>
        <p:nvSpPr>
          <p:cNvPr id="295" name="Shape 295"/>
          <p:cNvSpPr/>
          <p:nvPr/>
        </p:nvSpPr>
        <p:spPr>
          <a:xfrm>
            <a:off x="152359" y="985650"/>
            <a:ext cx="1913700" cy="40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 name="Shape 296"/>
          <p:cNvSpPr txBox="1"/>
          <p:nvPr/>
        </p:nvSpPr>
        <p:spPr>
          <a:xfrm>
            <a:off x="326209" y="553650"/>
            <a:ext cx="1566000" cy="43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a:solidFill>
                  <a:schemeClr val="dk1"/>
                </a:solidFill>
              </a:rPr>
              <a:t>Microarray Gene Expression Data</a:t>
            </a:r>
            <a:endParaRPr/>
          </a:p>
        </p:txBody>
      </p:sp>
      <p:sp>
        <p:nvSpPr>
          <p:cNvPr id="297" name="Shape 297"/>
          <p:cNvSpPr/>
          <p:nvPr/>
        </p:nvSpPr>
        <p:spPr>
          <a:xfrm flipH="1">
            <a:off x="3318109" y="1164375"/>
            <a:ext cx="40500" cy="4002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 name="Shape 298"/>
          <p:cNvSpPr/>
          <p:nvPr/>
        </p:nvSpPr>
        <p:spPr>
          <a:xfrm>
            <a:off x="1662709" y="1583550"/>
            <a:ext cx="4169700" cy="3424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9" name="Shape 299"/>
          <p:cNvSpPr txBox="1"/>
          <p:nvPr/>
        </p:nvSpPr>
        <p:spPr>
          <a:xfrm>
            <a:off x="3287009" y="1171438"/>
            <a:ext cx="1397100" cy="432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Cluster data</a:t>
            </a:r>
            <a:endParaRPr sz="900"/>
          </a:p>
        </p:txBody>
      </p:sp>
      <p:sp>
        <p:nvSpPr>
          <p:cNvPr id="300" name="Shape 300"/>
          <p:cNvSpPr txBox="1"/>
          <p:nvPr/>
        </p:nvSpPr>
        <p:spPr>
          <a:xfrm>
            <a:off x="2964559" y="1581300"/>
            <a:ext cx="1566000" cy="43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Wrapper Method</a:t>
            </a:r>
            <a:endParaRPr/>
          </a:p>
        </p:txBody>
      </p:sp>
      <p:sp>
        <p:nvSpPr>
          <p:cNvPr id="301" name="Shape 301"/>
          <p:cNvSpPr/>
          <p:nvPr/>
        </p:nvSpPr>
        <p:spPr>
          <a:xfrm>
            <a:off x="2828509" y="2092050"/>
            <a:ext cx="1838100" cy="61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Primary Cluster centroids chosen (1 for each cluster)</a:t>
            </a:r>
            <a:endParaRPr sz="1000"/>
          </a:p>
        </p:txBody>
      </p:sp>
      <p:sp>
        <p:nvSpPr>
          <p:cNvPr id="302" name="Shape 302"/>
          <p:cNvSpPr txBox="1"/>
          <p:nvPr/>
        </p:nvSpPr>
        <p:spPr>
          <a:xfrm>
            <a:off x="1701734" y="2909988"/>
            <a:ext cx="1009200" cy="350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Cluster data</a:t>
            </a:r>
            <a:endParaRPr sz="900"/>
          </a:p>
        </p:txBody>
      </p:sp>
      <p:sp>
        <p:nvSpPr>
          <p:cNvPr id="303" name="Shape 303"/>
          <p:cNvSpPr/>
          <p:nvPr/>
        </p:nvSpPr>
        <p:spPr>
          <a:xfrm>
            <a:off x="6234109" y="715650"/>
            <a:ext cx="2691900" cy="3424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4" name="Shape 304"/>
          <p:cNvSpPr txBox="1"/>
          <p:nvPr/>
        </p:nvSpPr>
        <p:spPr>
          <a:xfrm>
            <a:off x="6797059" y="715650"/>
            <a:ext cx="1566000" cy="43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rPr>
              <a:t>Classifier</a:t>
            </a:r>
            <a:endParaRPr/>
          </a:p>
        </p:txBody>
      </p:sp>
      <p:sp>
        <p:nvSpPr>
          <p:cNvPr id="305" name="Shape 305"/>
          <p:cNvSpPr/>
          <p:nvPr/>
        </p:nvSpPr>
        <p:spPr>
          <a:xfrm>
            <a:off x="7422259" y="1221900"/>
            <a:ext cx="1397100" cy="432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Support Vector Machine</a:t>
            </a:r>
            <a:endParaRPr sz="1000"/>
          </a:p>
        </p:txBody>
      </p:sp>
      <p:sp>
        <p:nvSpPr>
          <p:cNvPr id="306" name="Shape 306"/>
          <p:cNvSpPr/>
          <p:nvPr/>
        </p:nvSpPr>
        <p:spPr>
          <a:xfrm>
            <a:off x="7422259" y="2241150"/>
            <a:ext cx="1397100" cy="432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Gaussian Naive Bayes Classifier</a:t>
            </a:r>
            <a:endParaRPr sz="1000"/>
          </a:p>
        </p:txBody>
      </p:sp>
      <p:sp>
        <p:nvSpPr>
          <p:cNvPr id="307" name="Shape 307"/>
          <p:cNvSpPr/>
          <p:nvPr/>
        </p:nvSpPr>
        <p:spPr>
          <a:xfrm>
            <a:off x="7422259" y="3260400"/>
            <a:ext cx="1397100" cy="432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000">
                <a:solidFill>
                  <a:schemeClr val="dk1"/>
                </a:solidFill>
              </a:rPr>
              <a:t>K-Nearest Neighbour Classifier</a:t>
            </a:r>
            <a:endParaRPr sz="1000"/>
          </a:p>
        </p:txBody>
      </p:sp>
      <p:sp>
        <p:nvSpPr>
          <p:cNvPr id="308" name="Shape 308"/>
          <p:cNvSpPr/>
          <p:nvPr/>
        </p:nvSpPr>
        <p:spPr>
          <a:xfrm>
            <a:off x="6247609" y="1802400"/>
            <a:ext cx="877500" cy="36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900"/>
              <a:t>Classification data</a:t>
            </a:r>
            <a:endParaRPr sz="900"/>
          </a:p>
        </p:txBody>
      </p:sp>
      <p:sp>
        <p:nvSpPr>
          <p:cNvPr id="309" name="Shape 309"/>
          <p:cNvSpPr/>
          <p:nvPr/>
        </p:nvSpPr>
        <p:spPr>
          <a:xfrm>
            <a:off x="6247609" y="2852550"/>
            <a:ext cx="877500" cy="36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900"/>
              <a:t>Accuracy Evaluation</a:t>
            </a:r>
            <a:endParaRPr sz="900"/>
          </a:p>
        </p:txBody>
      </p:sp>
      <p:sp>
        <p:nvSpPr>
          <p:cNvPr id="310" name="Shape 310"/>
          <p:cNvSpPr/>
          <p:nvPr/>
        </p:nvSpPr>
        <p:spPr>
          <a:xfrm rot="-1146279">
            <a:off x="6871047" y="1674100"/>
            <a:ext cx="560046" cy="40605"/>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 name="Shape 311"/>
          <p:cNvSpPr/>
          <p:nvPr/>
        </p:nvSpPr>
        <p:spPr>
          <a:xfrm rot="1343309">
            <a:off x="7111812" y="2111037"/>
            <a:ext cx="560012" cy="40615"/>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 name="Shape 312"/>
          <p:cNvSpPr/>
          <p:nvPr/>
        </p:nvSpPr>
        <p:spPr>
          <a:xfrm rot="3300606">
            <a:off x="6615143" y="2700039"/>
            <a:ext cx="1324133" cy="43108"/>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 name="Shape 313"/>
          <p:cNvSpPr/>
          <p:nvPr/>
        </p:nvSpPr>
        <p:spPr>
          <a:xfrm rot="-9228055">
            <a:off x="6731573" y="3372642"/>
            <a:ext cx="714170" cy="39176"/>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 name="Shape 314"/>
          <p:cNvSpPr txBox="1"/>
          <p:nvPr/>
        </p:nvSpPr>
        <p:spPr>
          <a:xfrm>
            <a:off x="7540359" y="1583550"/>
            <a:ext cx="658200" cy="221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800"/>
              <a:t>Accuracy</a:t>
            </a:r>
            <a:endParaRPr sz="800"/>
          </a:p>
        </p:txBody>
      </p:sp>
      <p:sp>
        <p:nvSpPr>
          <p:cNvPr id="315" name="Shape 315"/>
          <p:cNvSpPr txBox="1"/>
          <p:nvPr/>
        </p:nvSpPr>
        <p:spPr>
          <a:xfrm>
            <a:off x="6759559" y="3369450"/>
            <a:ext cx="658200" cy="221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800"/>
              <a:t>Accuracy</a:t>
            </a:r>
            <a:endParaRPr sz="800"/>
          </a:p>
        </p:txBody>
      </p:sp>
      <p:sp>
        <p:nvSpPr>
          <p:cNvPr id="316" name="Shape 316"/>
          <p:cNvSpPr txBox="1"/>
          <p:nvPr/>
        </p:nvSpPr>
        <p:spPr>
          <a:xfrm>
            <a:off x="7875559" y="2625900"/>
            <a:ext cx="658200" cy="221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800"/>
              <a:t>Accuracy</a:t>
            </a:r>
            <a:endParaRPr sz="800"/>
          </a:p>
        </p:txBody>
      </p:sp>
      <p:sp>
        <p:nvSpPr>
          <p:cNvPr id="317" name="Shape 317"/>
          <p:cNvSpPr/>
          <p:nvPr/>
        </p:nvSpPr>
        <p:spPr>
          <a:xfrm>
            <a:off x="2567509" y="2947363"/>
            <a:ext cx="1838100" cy="472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Representatives Added one by one to the previous data</a:t>
            </a:r>
            <a:endParaRPr sz="1000"/>
          </a:p>
        </p:txBody>
      </p:sp>
      <p:sp>
        <p:nvSpPr>
          <p:cNvPr id="318" name="Shape 318"/>
          <p:cNvSpPr/>
          <p:nvPr/>
        </p:nvSpPr>
        <p:spPr>
          <a:xfrm rot="8921407" flipH="1">
            <a:off x="4257760" y="2556352"/>
            <a:ext cx="2137717" cy="5635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 name="Shape 319"/>
          <p:cNvSpPr/>
          <p:nvPr/>
        </p:nvSpPr>
        <p:spPr>
          <a:xfrm rot="6933080">
            <a:off x="6691056" y="2238892"/>
            <a:ext cx="1327090" cy="39314"/>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 name="Shape 320"/>
          <p:cNvSpPr/>
          <p:nvPr/>
        </p:nvSpPr>
        <p:spPr>
          <a:xfrm rot="9521019">
            <a:off x="7097921" y="2849014"/>
            <a:ext cx="1000228" cy="39222"/>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 name="Shape 321"/>
          <p:cNvSpPr/>
          <p:nvPr/>
        </p:nvSpPr>
        <p:spPr>
          <a:xfrm>
            <a:off x="4488109" y="4564250"/>
            <a:ext cx="1968900" cy="40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 name="Shape 322"/>
          <p:cNvSpPr/>
          <p:nvPr/>
        </p:nvSpPr>
        <p:spPr>
          <a:xfrm>
            <a:off x="6467434" y="4457250"/>
            <a:ext cx="1112700" cy="472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Training &amp; Testing</a:t>
            </a:r>
            <a:endParaRPr sz="1200"/>
          </a:p>
        </p:txBody>
      </p:sp>
      <p:sp>
        <p:nvSpPr>
          <p:cNvPr id="323" name="Shape 323"/>
          <p:cNvSpPr/>
          <p:nvPr/>
        </p:nvSpPr>
        <p:spPr>
          <a:xfrm>
            <a:off x="7995859" y="4409725"/>
            <a:ext cx="823500" cy="310500"/>
          </a:xfrm>
          <a:prstGeom prst="flowChartTermina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Stop</a:t>
            </a:r>
            <a:endParaRPr/>
          </a:p>
        </p:txBody>
      </p:sp>
      <p:sp>
        <p:nvSpPr>
          <p:cNvPr id="324" name="Shape 324"/>
          <p:cNvSpPr/>
          <p:nvPr/>
        </p:nvSpPr>
        <p:spPr>
          <a:xfrm>
            <a:off x="7590559" y="4559350"/>
            <a:ext cx="405300" cy="64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 name="Shape 325"/>
          <p:cNvSpPr/>
          <p:nvPr/>
        </p:nvSpPr>
        <p:spPr>
          <a:xfrm>
            <a:off x="1986209" y="3533650"/>
            <a:ext cx="40500" cy="10764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 name="Shape 326"/>
          <p:cNvSpPr/>
          <p:nvPr/>
        </p:nvSpPr>
        <p:spPr>
          <a:xfrm>
            <a:off x="2028347" y="4571350"/>
            <a:ext cx="359700" cy="405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 name="Shape 327"/>
          <p:cNvSpPr/>
          <p:nvPr/>
        </p:nvSpPr>
        <p:spPr>
          <a:xfrm>
            <a:off x="2026484" y="3533650"/>
            <a:ext cx="1139100" cy="40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 name="Shape 328"/>
          <p:cNvSpPr/>
          <p:nvPr/>
        </p:nvSpPr>
        <p:spPr>
          <a:xfrm>
            <a:off x="3125084" y="3419875"/>
            <a:ext cx="40500" cy="1476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 name="Shape 329"/>
          <p:cNvSpPr/>
          <p:nvPr/>
        </p:nvSpPr>
        <p:spPr>
          <a:xfrm>
            <a:off x="2512459" y="3597705"/>
            <a:ext cx="1852800" cy="472500"/>
          </a:xfrm>
          <a:prstGeom prst="flowChartDecis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rPr>
              <a:t>Accuracy increased?</a:t>
            </a:r>
            <a:endParaRPr sz="1000"/>
          </a:p>
        </p:txBody>
      </p:sp>
      <p:sp>
        <p:nvSpPr>
          <p:cNvPr id="330" name="Shape 330"/>
          <p:cNvSpPr/>
          <p:nvPr/>
        </p:nvSpPr>
        <p:spPr>
          <a:xfrm>
            <a:off x="1722284" y="3148925"/>
            <a:ext cx="823500" cy="40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 name="Shape 331"/>
          <p:cNvSpPr/>
          <p:nvPr/>
        </p:nvSpPr>
        <p:spPr>
          <a:xfrm rot="5400000">
            <a:off x="2257709" y="3580900"/>
            <a:ext cx="47400" cy="5061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 name="Shape 332"/>
          <p:cNvSpPr txBox="1"/>
          <p:nvPr/>
        </p:nvSpPr>
        <p:spPr>
          <a:xfrm>
            <a:off x="4525734" y="4333700"/>
            <a:ext cx="428400" cy="250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b="1"/>
              <a:t>Yes</a:t>
            </a:r>
            <a:endParaRPr sz="1000" b="1"/>
          </a:p>
        </p:txBody>
      </p:sp>
      <p:sp>
        <p:nvSpPr>
          <p:cNvPr id="333" name="Shape 333"/>
          <p:cNvSpPr txBox="1"/>
          <p:nvPr/>
        </p:nvSpPr>
        <p:spPr>
          <a:xfrm>
            <a:off x="2026709" y="4333700"/>
            <a:ext cx="428400" cy="250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b="1"/>
              <a:t>No</a:t>
            </a:r>
            <a:endParaRPr sz="1000" b="1"/>
          </a:p>
        </p:txBody>
      </p:sp>
      <p:sp>
        <p:nvSpPr>
          <p:cNvPr id="334" name="Shape 334"/>
          <p:cNvSpPr/>
          <p:nvPr/>
        </p:nvSpPr>
        <p:spPr>
          <a:xfrm>
            <a:off x="6704384" y="4138750"/>
            <a:ext cx="40500" cy="3105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 name="Shape 335"/>
          <p:cNvSpPr/>
          <p:nvPr/>
        </p:nvSpPr>
        <p:spPr>
          <a:xfrm>
            <a:off x="7137459" y="4142775"/>
            <a:ext cx="40500" cy="3105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 name="Shape 336"/>
          <p:cNvSpPr/>
          <p:nvPr/>
        </p:nvSpPr>
        <p:spPr>
          <a:xfrm>
            <a:off x="3709609" y="2701825"/>
            <a:ext cx="40500" cy="2508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 name="Shape 337"/>
          <p:cNvSpPr/>
          <p:nvPr/>
        </p:nvSpPr>
        <p:spPr>
          <a:xfrm rot="-876123">
            <a:off x="3921143" y="3385350"/>
            <a:ext cx="2343081" cy="41549"/>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 name="Shape 338"/>
          <p:cNvSpPr/>
          <p:nvPr/>
        </p:nvSpPr>
        <p:spPr>
          <a:xfrm>
            <a:off x="2389684" y="4248050"/>
            <a:ext cx="2098350" cy="672900"/>
          </a:xfrm>
          <a:prstGeom prst="flowChartDecis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rPr>
              <a:t>Representative number fulfilled?</a:t>
            </a:r>
            <a:endParaRPr sz="1000"/>
          </a:p>
        </p:txBody>
      </p:sp>
      <p:sp>
        <p:nvSpPr>
          <p:cNvPr id="339" name="Shape 339"/>
          <p:cNvSpPr/>
          <p:nvPr/>
        </p:nvSpPr>
        <p:spPr>
          <a:xfrm>
            <a:off x="4712284" y="3736350"/>
            <a:ext cx="1046100" cy="41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000"/>
              <a:t>Representative added</a:t>
            </a:r>
            <a:endParaRPr sz="1000"/>
          </a:p>
        </p:txBody>
      </p:sp>
      <p:sp>
        <p:nvSpPr>
          <p:cNvPr id="340" name="Shape 340"/>
          <p:cNvSpPr/>
          <p:nvPr/>
        </p:nvSpPr>
        <p:spPr>
          <a:xfrm>
            <a:off x="4342459" y="3813700"/>
            <a:ext cx="359700" cy="40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 name="Shape 341"/>
          <p:cNvSpPr/>
          <p:nvPr/>
        </p:nvSpPr>
        <p:spPr>
          <a:xfrm rot="-517557">
            <a:off x="3465088" y="4120876"/>
            <a:ext cx="1250141" cy="40349"/>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 name="Shape 342"/>
          <p:cNvSpPr txBox="1"/>
          <p:nvPr/>
        </p:nvSpPr>
        <p:spPr>
          <a:xfrm>
            <a:off x="4342459" y="3604959"/>
            <a:ext cx="405300" cy="237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800" b="1"/>
              <a:t>Yes</a:t>
            </a:r>
            <a:endParaRPr sz="800" b="1"/>
          </a:p>
        </p:txBody>
      </p:sp>
      <p:sp>
        <p:nvSpPr>
          <p:cNvPr id="343" name="Shape 343"/>
          <p:cNvSpPr txBox="1"/>
          <p:nvPr/>
        </p:nvSpPr>
        <p:spPr>
          <a:xfrm>
            <a:off x="2055384" y="3593338"/>
            <a:ext cx="428400" cy="250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b="1"/>
              <a:t>No</a:t>
            </a:r>
            <a:endParaRPr sz="1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2"/>
                                        </p:tgtEl>
                                        <p:attrNameLst>
                                          <p:attrName>style.visibility</p:attrName>
                                        </p:attrNameLst>
                                      </p:cBhvr>
                                      <p:to>
                                        <p:strVal val="visible"/>
                                      </p:to>
                                    </p:set>
                                    <p:animEffect transition="in" filter="fade">
                                      <p:cBhvr>
                                        <p:cTn id="7" dur="1000"/>
                                        <p:tgtEl>
                                          <p:spTgt spid="292"/>
                                        </p:tgtEl>
                                      </p:cBhvr>
                                    </p:animEffect>
                                  </p:childTnLst>
                                </p:cTn>
                              </p:par>
                              <p:par>
                                <p:cTn id="8" presetID="10" presetClass="entr" presetSubtype="0" fill="hold" nodeType="withEffect">
                                  <p:stCondLst>
                                    <p:cond delay="0"/>
                                  </p:stCondLst>
                                  <p:childTnLst>
                                    <p:set>
                                      <p:cBhvr>
                                        <p:cTn id="9" dur="1" fill="hold">
                                          <p:stCondLst>
                                            <p:cond delay="0"/>
                                          </p:stCondLst>
                                        </p:cTn>
                                        <p:tgtEl>
                                          <p:spTgt spid="293"/>
                                        </p:tgtEl>
                                        <p:attrNameLst>
                                          <p:attrName>style.visibility</p:attrName>
                                        </p:attrNameLst>
                                      </p:cBhvr>
                                      <p:to>
                                        <p:strVal val="visible"/>
                                      </p:to>
                                    </p:set>
                                    <p:animEffect transition="in" filter="fade">
                                      <p:cBhvr>
                                        <p:cTn id="10" dur="1000"/>
                                        <p:tgtEl>
                                          <p:spTgt spid="29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94"/>
                                        </p:tgtEl>
                                        <p:attrNameLst>
                                          <p:attrName>style.visibility</p:attrName>
                                        </p:attrNameLst>
                                      </p:cBhvr>
                                      <p:to>
                                        <p:strVal val="visible"/>
                                      </p:to>
                                    </p:set>
                                    <p:animEffect transition="in" filter="fade">
                                      <p:cBhvr>
                                        <p:cTn id="15" dur="1000"/>
                                        <p:tgtEl>
                                          <p:spTgt spid="294"/>
                                        </p:tgtEl>
                                      </p:cBhvr>
                                    </p:animEffect>
                                  </p:childTnLst>
                                </p:cTn>
                              </p:par>
                              <p:par>
                                <p:cTn id="16" presetID="2" presetClass="entr" presetSubtype="8" fill="hold" nodeType="withEffect">
                                  <p:stCondLst>
                                    <p:cond delay="0"/>
                                  </p:stCondLst>
                                  <p:childTnLst>
                                    <p:set>
                                      <p:cBhvr>
                                        <p:cTn id="17" dur="1" fill="hold">
                                          <p:stCondLst>
                                            <p:cond delay="0"/>
                                          </p:stCondLst>
                                        </p:cTn>
                                        <p:tgtEl>
                                          <p:spTgt spid="296"/>
                                        </p:tgtEl>
                                        <p:attrNameLst>
                                          <p:attrName>style.visibility</p:attrName>
                                        </p:attrNameLst>
                                      </p:cBhvr>
                                      <p:to>
                                        <p:strVal val="visible"/>
                                      </p:to>
                                    </p:set>
                                    <p:anim calcmode="lin" valueType="num">
                                      <p:cBhvr additive="base">
                                        <p:cTn id="18" dur="1000"/>
                                        <p:tgtEl>
                                          <p:spTgt spid="296"/>
                                        </p:tgtEl>
                                        <p:attrNameLst>
                                          <p:attrName>ppt_x</p:attrName>
                                        </p:attrNameLst>
                                      </p:cBhvr>
                                      <p:tavLst>
                                        <p:tav tm="0">
                                          <p:val>
                                            <p:strVal val="#ppt_x-1"/>
                                          </p:val>
                                        </p:tav>
                                        <p:tav tm="100000">
                                          <p:val>
                                            <p:strVal val="#ppt_x"/>
                                          </p:val>
                                        </p:tav>
                                      </p:tavLst>
                                    </p:anim>
                                  </p:childTnLst>
                                </p:cTn>
                              </p:par>
                              <p:par>
                                <p:cTn id="19" presetID="2" presetClass="entr" presetSubtype="8" fill="hold" nodeType="withEffect">
                                  <p:stCondLst>
                                    <p:cond delay="0"/>
                                  </p:stCondLst>
                                  <p:childTnLst>
                                    <p:set>
                                      <p:cBhvr>
                                        <p:cTn id="20" dur="1" fill="hold">
                                          <p:stCondLst>
                                            <p:cond delay="0"/>
                                          </p:stCondLst>
                                        </p:cTn>
                                        <p:tgtEl>
                                          <p:spTgt spid="295"/>
                                        </p:tgtEl>
                                        <p:attrNameLst>
                                          <p:attrName>style.visibility</p:attrName>
                                        </p:attrNameLst>
                                      </p:cBhvr>
                                      <p:to>
                                        <p:strVal val="visible"/>
                                      </p:to>
                                    </p:set>
                                    <p:anim calcmode="lin" valueType="num">
                                      <p:cBhvr additive="base">
                                        <p:cTn id="21" dur="1000"/>
                                        <p:tgtEl>
                                          <p:spTgt spid="295"/>
                                        </p:tgtEl>
                                        <p:attrNameLst>
                                          <p:attrName>ppt_x</p:attrName>
                                        </p:attrNameLst>
                                      </p:cBhvr>
                                      <p:tavLst>
                                        <p:tav tm="0">
                                          <p:val>
                                            <p:strVal val="#ppt_x-1"/>
                                          </p:val>
                                        </p:tav>
                                        <p:tav tm="100000">
                                          <p:val>
                                            <p:strVal val="#ppt_x"/>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97"/>
                                        </p:tgtEl>
                                        <p:attrNameLst>
                                          <p:attrName>style.visibility</p:attrName>
                                        </p:attrNameLst>
                                      </p:cBhvr>
                                      <p:to>
                                        <p:strVal val="visible"/>
                                      </p:to>
                                    </p:set>
                                    <p:animEffect transition="in" filter="fade">
                                      <p:cBhvr>
                                        <p:cTn id="26" dur="1000"/>
                                        <p:tgtEl>
                                          <p:spTgt spid="297"/>
                                        </p:tgtEl>
                                      </p:cBhvr>
                                    </p:animEffect>
                                  </p:childTnLst>
                                </p:cTn>
                              </p:par>
                              <p:par>
                                <p:cTn id="27" presetID="10" presetClass="entr" presetSubtype="0" fill="hold" nodeType="withEffect">
                                  <p:stCondLst>
                                    <p:cond delay="0"/>
                                  </p:stCondLst>
                                  <p:childTnLst>
                                    <p:set>
                                      <p:cBhvr>
                                        <p:cTn id="28" dur="1" fill="hold">
                                          <p:stCondLst>
                                            <p:cond delay="0"/>
                                          </p:stCondLst>
                                        </p:cTn>
                                        <p:tgtEl>
                                          <p:spTgt spid="299"/>
                                        </p:tgtEl>
                                        <p:attrNameLst>
                                          <p:attrName>style.visibility</p:attrName>
                                        </p:attrNameLst>
                                      </p:cBhvr>
                                      <p:to>
                                        <p:strVal val="visible"/>
                                      </p:to>
                                    </p:set>
                                    <p:animEffect transition="in" filter="fade">
                                      <p:cBhvr>
                                        <p:cTn id="29" dur="1000"/>
                                        <p:tgtEl>
                                          <p:spTgt spid="299"/>
                                        </p:tgtEl>
                                      </p:cBhvr>
                                    </p:animEffect>
                                  </p:childTnLst>
                                </p:cTn>
                              </p:par>
                            </p:childTnLst>
                          </p:cTn>
                        </p:par>
                      </p:childTnLst>
                    </p:cTn>
                  </p:par>
                  <p:par>
                    <p:cTn id="30" fill="hold">
                      <p:stCondLst>
                        <p:cond delay="indefinite"/>
                      </p:stCondLst>
                      <p:childTnLst>
                        <p:par>
                          <p:cTn id="31" fill="hold">
                            <p:stCondLst>
                              <p:cond delay="0"/>
                            </p:stCondLst>
                            <p:childTnLst>
                              <p:par>
                                <p:cTn id="32" presetID="23" presetClass="entr" presetSubtype="16" fill="hold" nodeType="clickEffect">
                                  <p:stCondLst>
                                    <p:cond delay="0"/>
                                  </p:stCondLst>
                                  <p:childTnLst>
                                    <p:set>
                                      <p:cBhvr>
                                        <p:cTn id="33" dur="1" fill="hold">
                                          <p:stCondLst>
                                            <p:cond delay="0"/>
                                          </p:stCondLst>
                                        </p:cTn>
                                        <p:tgtEl>
                                          <p:spTgt spid="300"/>
                                        </p:tgtEl>
                                        <p:attrNameLst>
                                          <p:attrName>style.visibility</p:attrName>
                                        </p:attrNameLst>
                                      </p:cBhvr>
                                      <p:to>
                                        <p:strVal val="visible"/>
                                      </p:to>
                                    </p:set>
                                    <p:anim calcmode="lin" valueType="num">
                                      <p:cBhvr additive="base">
                                        <p:cTn id="34" dur="1000"/>
                                        <p:tgtEl>
                                          <p:spTgt spid="300"/>
                                        </p:tgtEl>
                                        <p:attrNameLst>
                                          <p:attrName>ppt_w</p:attrName>
                                        </p:attrNameLst>
                                      </p:cBhvr>
                                      <p:tavLst>
                                        <p:tav tm="0">
                                          <p:val>
                                            <p:strVal val="0"/>
                                          </p:val>
                                        </p:tav>
                                        <p:tav tm="100000">
                                          <p:val>
                                            <p:strVal val="#ppt_w"/>
                                          </p:val>
                                        </p:tav>
                                      </p:tavLst>
                                    </p:anim>
                                    <p:anim calcmode="lin" valueType="num">
                                      <p:cBhvr additive="base">
                                        <p:cTn id="35" dur="1000"/>
                                        <p:tgtEl>
                                          <p:spTgt spid="300"/>
                                        </p:tgtEl>
                                        <p:attrNameLst>
                                          <p:attrName>ppt_h</p:attrName>
                                        </p:attrNameLst>
                                      </p:cBhvr>
                                      <p:tavLst>
                                        <p:tav tm="0">
                                          <p:val>
                                            <p:strVal val="0"/>
                                          </p:val>
                                        </p:tav>
                                        <p:tav tm="100000">
                                          <p:val>
                                            <p:strVal val="#ppt_h"/>
                                          </p:val>
                                        </p:tav>
                                      </p:tavLst>
                                    </p:anim>
                                  </p:childTnLst>
                                </p:cTn>
                              </p:par>
                              <p:par>
                                <p:cTn id="36" presetID="23" presetClass="entr" presetSubtype="16" fill="hold" nodeType="withEffect">
                                  <p:stCondLst>
                                    <p:cond delay="0"/>
                                  </p:stCondLst>
                                  <p:childTnLst>
                                    <p:set>
                                      <p:cBhvr>
                                        <p:cTn id="37" dur="1" fill="hold">
                                          <p:stCondLst>
                                            <p:cond delay="0"/>
                                          </p:stCondLst>
                                        </p:cTn>
                                        <p:tgtEl>
                                          <p:spTgt spid="298"/>
                                        </p:tgtEl>
                                        <p:attrNameLst>
                                          <p:attrName>style.visibility</p:attrName>
                                        </p:attrNameLst>
                                      </p:cBhvr>
                                      <p:to>
                                        <p:strVal val="visible"/>
                                      </p:to>
                                    </p:set>
                                    <p:anim calcmode="lin" valueType="num">
                                      <p:cBhvr additive="base">
                                        <p:cTn id="38" dur="1000"/>
                                        <p:tgtEl>
                                          <p:spTgt spid="298"/>
                                        </p:tgtEl>
                                        <p:attrNameLst>
                                          <p:attrName>ppt_w</p:attrName>
                                        </p:attrNameLst>
                                      </p:cBhvr>
                                      <p:tavLst>
                                        <p:tav tm="0">
                                          <p:val>
                                            <p:strVal val="0"/>
                                          </p:val>
                                        </p:tav>
                                        <p:tav tm="100000">
                                          <p:val>
                                            <p:strVal val="#ppt_w"/>
                                          </p:val>
                                        </p:tav>
                                      </p:tavLst>
                                    </p:anim>
                                    <p:anim calcmode="lin" valueType="num">
                                      <p:cBhvr additive="base">
                                        <p:cTn id="39" dur="1000"/>
                                        <p:tgtEl>
                                          <p:spTgt spid="298"/>
                                        </p:tgtEl>
                                        <p:attrNameLst>
                                          <p:attrName>ppt_h</p:attrName>
                                        </p:attrNameLst>
                                      </p:cBhvr>
                                      <p:tavLst>
                                        <p:tav tm="0">
                                          <p:val>
                                            <p:strVal val="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01"/>
                                        </p:tgtEl>
                                        <p:attrNameLst>
                                          <p:attrName>style.visibility</p:attrName>
                                        </p:attrNameLst>
                                      </p:cBhvr>
                                      <p:to>
                                        <p:strVal val="visible"/>
                                      </p:to>
                                    </p:set>
                                    <p:animEffect transition="in" filter="fade">
                                      <p:cBhvr>
                                        <p:cTn id="44" dur="1000"/>
                                        <p:tgtEl>
                                          <p:spTgt spid="301"/>
                                        </p:tgtEl>
                                      </p:cBhvr>
                                    </p:animEffect>
                                  </p:childTnLst>
                                </p:cTn>
                              </p:par>
                            </p:childTnLst>
                          </p:cTn>
                        </p:par>
                        <p:par>
                          <p:cTn id="45" fill="hold">
                            <p:stCondLst>
                              <p:cond delay="1000"/>
                            </p:stCondLst>
                            <p:childTnLst>
                              <p:par>
                                <p:cTn id="46" presetID="10" presetClass="entr" presetSubtype="0" fill="hold" nodeType="afterEffect">
                                  <p:stCondLst>
                                    <p:cond delay="0"/>
                                  </p:stCondLst>
                                  <p:childTnLst>
                                    <p:set>
                                      <p:cBhvr>
                                        <p:cTn id="47" dur="1" fill="hold">
                                          <p:stCondLst>
                                            <p:cond delay="0"/>
                                          </p:stCondLst>
                                        </p:cTn>
                                        <p:tgtEl>
                                          <p:spTgt spid="336"/>
                                        </p:tgtEl>
                                        <p:attrNameLst>
                                          <p:attrName>style.visibility</p:attrName>
                                        </p:attrNameLst>
                                      </p:cBhvr>
                                      <p:to>
                                        <p:strVal val="visible"/>
                                      </p:to>
                                    </p:set>
                                    <p:animEffect transition="in" filter="fade">
                                      <p:cBhvr>
                                        <p:cTn id="48" dur="1000"/>
                                        <p:tgtEl>
                                          <p:spTgt spid="33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17"/>
                                        </p:tgtEl>
                                        <p:attrNameLst>
                                          <p:attrName>style.visibility</p:attrName>
                                        </p:attrNameLst>
                                      </p:cBhvr>
                                      <p:to>
                                        <p:strVal val="visible"/>
                                      </p:to>
                                    </p:set>
                                    <p:animEffect transition="in" filter="fade">
                                      <p:cBhvr>
                                        <p:cTn id="53" dur="1000"/>
                                        <p:tgtEl>
                                          <p:spTgt spid="317"/>
                                        </p:tgtEl>
                                      </p:cBhvr>
                                    </p:animEffect>
                                  </p:childTnLst>
                                </p:cTn>
                              </p:par>
                              <p:par>
                                <p:cTn id="54" presetID="2" presetClass="entr" presetSubtype="8" fill="hold" nodeType="withEffect">
                                  <p:stCondLst>
                                    <p:cond delay="0"/>
                                  </p:stCondLst>
                                  <p:childTnLst>
                                    <p:set>
                                      <p:cBhvr>
                                        <p:cTn id="55" dur="1" fill="hold">
                                          <p:stCondLst>
                                            <p:cond delay="0"/>
                                          </p:stCondLst>
                                        </p:cTn>
                                        <p:tgtEl>
                                          <p:spTgt spid="330"/>
                                        </p:tgtEl>
                                        <p:attrNameLst>
                                          <p:attrName>style.visibility</p:attrName>
                                        </p:attrNameLst>
                                      </p:cBhvr>
                                      <p:to>
                                        <p:strVal val="visible"/>
                                      </p:to>
                                    </p:set>
                                    <p:anim calcmode="lin" valueType="num">
                                      <p:cBhvr additive="base">
                                        <p:cTn id="56" dur="1000"/>
                                        <p:tgtEl>
                                          <p:spTgt spid="330"/>
                                        </p:tgtEl>
                                        <p:attrNameLst>
                                          <p:attrName>ppt_x</p:attrName>
                                        </p:attrNameLst>
                                      </p:cBhvr>
                                      <p:tavLst>
                                        <p:tav tm="0">
                                          <p:val>
                                            <p:strVal val="#ppt_x-1"/>
                                          </p:val>
                                        </p:tav>
                                        <p:tav tm="100000">
                                          <p:val>
                                            <p:strVal val="#ppt_x"/>
                                          </p:val>
                                        </p:tav>
                                      </p:tavLst>
                                    </p:anim>
                                  </p:childTnLst>
                                </p:cTn>
                              </p:par>
                              <p:par>
                                <p:cTn id="57" presetID="2" presetClass="entr" presetSubtype="8" fill="hold" nodeType="withEffect">
                                  <p:stCondLst>
                                    <p:cond delay="0"/>
                                  </p:stCondLst>
                                  <p:childTnLst>
                                    <p:set>
                                      <p:cBhvr>
                                        <p:cTn id="58" dur="1" fill="hold">
                                          <p:stCondLst>
                                            <p:cond delay="0"/>
                                          </p:stCondLst>
                                        </p:cTn>
                                        <p:tgtEl>
                                          <p:spTgt spid="302"/>
                                        </p:tgtEl>
                                        <p:attrNameLst>
                                          <p:attrName>style.visibility</p:attrName>
                                        </p:attrNameLst>
                                      </p:cBhvr>
                                      <p:to>
                                        <p:strVal val="visible"/>
                                      </p:to>
                                    </p:set>
                                    <p:anim calcmode="lin" valueType="num">
                                      <p:cBhvr additive="base">
                                        <p:cTn id="59" dur="1000"/>
                                        <p:tgtEl>
                                          <p:spTgt spid="302"/>
                                        </p:tgtEl>
                                        <p:attrNameLst>
                                          <p:attrName>ppt_x</p:attrName>
                                        </p:attrNameLst>
                                      </p:cBhvr>
                                      <p:tavLst>
                                        <p:tav tm="0">
                                          <p:val>
                                            <p:strVal val="#ppt_x-1"/>
                                          </p:val>
                                        </p:tav>
                                        <p:tav tm="100000">
                                          <p:val>
                                            <p:strVal val="#ppt_x"/>
                                          </p:val>
                                        </p:tav>
                                      </p:tavLst>
                                    </p:anim>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18"/>
                                        </p:tgtEl>
                                        <p:attrNameLst>
                                          <p:attrName>style.visibility</p:attrName>
                                        </p:attrNameLst>
                                      </p:cBhvr>
                                      <p:to>
                                        <p:strVal val="visible"/>
                                      </p:to>
                                    </p:set>
                                    <p:animEffect transition="in" filter="fade">
                                      <p:cBhvr>
                                        <p:cTn id="64" dur="1000"/>
                                        <p:tgtEl>
                                          <p:spTgt spid="318"/>
                                        </p:tgtEl>
                                      </p:cBhvr>
                                    </p:animEffect>
                                  </p:childTnLst>
                                </p:cTn>
                              </p:par>
                            </p:childTnLst>
                          </p:cTn>
                        </p:par>
                        <p:par>
                          <p:cTn id="65" fill="hold">
                            <p:stCondLst>
                              <p:cond delay="1000"/>
                            </p:stCondLst>
                            <p:childTnLst>
                              <p:par>
                                <p:cTn id="66" presetID="23" presetClass="entr" presetSubtype="16" fill="hold" nodeType="afterEffect">
                                  <p:stCondLst>
                                    <p:cond delay="0"/>
                                  </p:stCondLst>
                                  <p:childTnLst>
                                    <p:set>
                                      <p:cBhvr>
                                        <p:cTn id="67" dur="1" fill="hold">
                                          <p:stCondLst>
                                            <p:cond delay="0"/>
                                          </p:stCondLst>
                                        </p:cTn>
                                        <p:tgtEl>
                                          <p:spTgt spid="303"/>
                                        </p:tgtEl>
                                        <p:attrNameLst>
                                          <p:attrName>style.visibility</p:attrName>
                                        </p:attrNameLst>
                                      </p:cBhvr>
                                      <p:to>
                                        <p:strVal val="visible"/>
                                      </p:to>
                                    </p:set>
                                    <p:anim calcmode="lin" valueType="num">
                                      <p:cBhvr additive="base">
                                        <p:cTn id="68" dur="1000"/>
                                        <p:tgtEl>
                                          <p:spTgt spid="303"/>
                                        </p:tgtEl>
                                        <p:attrNameLst>
                                          <p:attrName>ppt_w</p:attrName>
                                        </p:attrNameLst>
                                      </p:cBhvr>
                                      <p:tavLst>
                                        <p:tav tm="0">
                                          <p:val>
                                            <p:strVal val="0"/>
                                          </p:val>
                                        </p:tav>
                                        <p:tav tm="100000">
                                          <p:val>
                                            <p:strVal val="#ppt_w"/>
                                          </p:val>
                                        </p:tav>
                                      </p:tavLst>
                                    </p:anim>
                                    <p:anim calcmode="lin" valueType="num">
                                      <p:cBhvr additive="base">
                                        <p:cTn id="69" dur="1000"/>
                                        <p:tgtEl>
                                          <p:spTgt spid="303"/>
                                        </p:tgtEl>
                                        <p:attrNameLst>
                                          <p:attrName>ppt_h</p:attrName>
                                        </p:attrNameLst>
                                      </p:cBhvr>
                                      <p:tavLst>
                                        <p:tav tm="0">
                                          <p:val>
                                            <p:strVal val="0"/>
                                          </p:val>
                                        </p:tav>
                                        <p:tav tm="100000">
                                          <p:val>
                                            <p:strVal val="#ppt_h"/>
                                          </p:val>
                                        </p:tav>
                                      </p:tavLst>
                                    </p:anim>
                                  </p:childTnLst>
                                </p:cTn>
                              </p:par>
                              <p:par>
                                <p:cTn id="70" presetID="23" presetClass="entr" presetSubtype="16" fill="hold" nodeType="withEffect">
                                  <p:stCondLst>
                                    <p:cond delay="0"/>
                                  </p:stCondLst>
                                  <p:childTnLst>
                                    <p:set>
                                      <p:cBhvr>
                                        <p:cTn id="71" dur="1" fill="hold">
                                          <p:stCondLst>
                                            <p:cond delay="0"/>
                                          </p:stCondLst>
                                        </p:cTn>
                                        <p:tgtEl>
                                          <p:spTgt spid="304"/>
                                        </p:tgtEl>
                                        <p:attrNameLst>
                                          <p:attrName>style.visibility</p:attrName>
                                        </p:attrNameLst>
                                      </p:cBhvr>
                                      <p:to>
                                        <p:strVal val="visible"/>
                                      </p:to>
                                    </p:set>
                                    <p:anim calcmode="lin" valueType="num">
                                      <p:cBhvr additive="base">
                                        <p:cTn id="72" dur="1000"/>
                                        <p:tgtEl>
                                          <p:spTgt spid="304"/>
                                        </p:tgtEl>
                                        <p:attrNameLst>
                                          <p:attrName>ppt_w</p:attrName>
                                        </p:attrNameLst>
                                      </p:cBhvr>
                                      <p:tavLst>
                                        <p:tav tm="0">
                                          <p:val>
                                            <p:strVal val="0"/>
                                          </p:val>
                                        </p:tav>
                                        <p:tav tm="100000">
                                          <p:val>
                                            <p:strVal val="#ppt_w"/>
                                          </p:val>
                                        </p:tav>
                                      </p:tavLst>
                                    </p:anim>
                                    <p:anim calcmode="lin" valueType="num">
                                      <p:cBhvr additive="base">
                                        <p:cTn id="73" dur="1000"/>
                                        <p:tgtEl>
                                          <p:spTgt spid="304"/>
                                        </p:tgtEl>
                                        <p:attrNameLst>
                                          <p:attrName>ppt_h</p:attrName>
                                        </p:attrNameLst>
                                      </p:cBhvr>
                                      <p:tavLst>
                                        <p:tav tm="0">
                                          <p:val>
                                            <p:strVal val="0"/>
                                          </p:val>
                                        </p:tav>
                                        <p:tav tm="100000">
                                          <p:val>
                                            <p:strVal val="#ppt_h"/>
                                          </p:val>
                                        </p:tav>
                                      </p:tavLst>
                                    </p:anim>
                                  </p:childTnLst>
                                </p:cTn>
                              </p:par>
                            </p:childTnLst>
                          </p:cTn>
                        </p:par>
                        <p:par>
                          <p:cTn id="74" fill="hold">
                            <p:stCondLst>
                              <p:cond delay="2000"/>
                            </p:stCondLst>
                            <p:childTnLst>
                              <p:par>
                                <p:cTn id="75" presetID="10" presetClass="entr" presetSubtype="0" fill="hold" nodeType="afterEffect">
                                  <p:stCondLst>
                                    <p:cond delay="0"/>
                                  </p:stCondLst>
                                  <p:childTnLst>
                                    <p:set>
                                      <p:cBhvr>
                                        <p:cTn id="76" dur="1" fill="hold">
                                          <p:stCondLst>
                                            <p:cond delay="0"/>
                                          </p:stCondLst>
                                        </p:cTn>
                                        <p:tgtEl>
                                          <p:spTgt spid="308"/>
                                        </p:tgtEl>
                                        <p:attrNameLst>
                                          <p:attrName>style.visibility</p:attrName>
                                        </p:attrNameLst>
                                      </p:cBhvr>
                                      <p:to>
                                        <p:strVal val="visible"/>
                                      </p:to>
                                    </p:set>
                                    <p:animEffect transition="in" filter="fade">
                                      <p:cBhvr>
                                        <p:cTn id="77" dur="1000"/>
                                        <p:tgtEl>
                                          <p:spTgt spid="308"/>
                                        </p:tgtEl>
                                      </p:cBhvr>
                                    </p:animEffect>
                                  </p:childTnLst>
                                </p:cTn>
                              </p:par>
                            </p:childTnLst>
                          </p:cTn>
                        </p:par>
                      </p:childTnLst>
                    </p:cTn>
                  </p:par>
                  <p:par>
                    <p:cTn id="78" fill="hold">
                      <p:stCondLst>
                        <p:cond delay="indefinite"/>
                      </p:stCondLst>
                      <p:childTnLst>
                        <p:par>
                          <p:cTn id="79" fill="hold">
                            <p:stCondLst>
                              <p:cond delay="0"/>
                            </p:stCondLst>
                            <p:childTnLst>
                              <p:par>
                                <p:cTn id="80" presetID="23" presetClass="entr" presetSubtype="16" fill="hold" nodeType="clickEffect">
                                  <p:stCondLst>
                                    <p:cond delay="0"/>
                                  </p:stCondLst>
                                  <p:childTnLst>
                                    <p:set>
                                      <p:cBhvr>
                                        <p:cTn id="81" dur="1" fill="hold">
                                          <p:stCondLst>
                                            <p:cond delay="0"/>
                                          </p:stCondLst>
                                        </p:cTn>
                                        <p:tgtEl>
                                          <p:spTgt spid="310"/>
                                        </p:tgtEl>
                                        <p:attrNameLst>
                                          <p:attrName>style.visibility</p:attrName>
                                        </p:attrNameLst>
                                      </p:cBhvr>
                                      <p:to>
                                        <p:strVal val="visible"/>
                                      </p:to>
                                    </p:set>
                                    <p:anim calcmode="lin" valueType="num">
                                      <p:cBhvr additive="base">
                                        <p:cTn id="82" dur="1000"/>
                                        <p:tgtEl>
                                          <p:spTgt spid="310"/>
                                        </p:tgtEl>
                                        <p:attrNameLst>
                                          <p:attrName>ppt_w</p:attrName>
                                        </p:attrNameLst>
                                      </p:cBhvr>
                                      <p:tavLst>
                                        <p:tav tm="0">
                                          <p:val>
                                            <p:strVal val="0"/>
                                          </p:val>
                                        </p:tav>
                                        <p:tav tm="100000">
                                          <p:val>
                                            <p:strVal val="#ppt_w"/>
                                          </p:val>
                                        </p:tav>
                                      </p:tavLst>
                                    </p:anim>
                                    <p:anim calcmode="lin" valueType="num">
                                      <p:cBhvr additive="base">
                                        <p:cTn id="83" dur="1000"/>
                                        <p:tgtEl>
                                          <p:spTgt spid="310"/>
                                        </p:tgtEl>
                                        <p:attrNameLst>
                                          <p:attrName>ppt_h</p:attrName>
                                        </p:attrNameLst>
                                      </p:cBhvr>
                                      <p:tavLst>
                                        <p:tav tm="0">
                                          <p:val>
                                            <p:strVal val="0"/>
                                          </p:val>
                                        </p:tav>
                                        <p:tav tm="100000">
                                          <p:val>
                                            <p:strVal val="#ppt_h"/>
                                          </p:val>
                                        </p:tav>
                                      </p:tavLst>
                                    </p:anim>
                                  </p:childTnLst>
                                </p:cTn>
                              </p:par>
                              <p:par>
                                <p:cTn id="84" presetID="23" presetClass="entr" presetSubtype="16" fill="hold" nodeType="withEffect">
                                  <p:stCondLst>
                                    <p:cond delay="0"/>
                                  </p:stCondLst>
                                  <p:childTnLst>
                                    <p:set>
                                      <p:cBhvr>
                                        <p:cTn id="85" dur="1" fill="hold">
                                          <p:stCondLst>
                                            <p:cond delay="0"/>
                                          </p:stCondLst>
                                        </p:cTn>
                                        <p:tgtEl>
                                          <p:spTgt spid="305"/>
                                        </p:tgtEl>
                                        <p:attrNameLst>
                                          <p:attrName>style.visibility</p:attrName>
                                        </p:attrNameLst>
                                      </p:cBhvr>
                                      <p:to>
                                        <p:strVal val="visible"/>
                                      </p:to>
                                    </p:set>
                                    <p:anim calcmode="lin" valueType="num">
                                      <p:cBhvr additive="base">
                                        <p:cTn id="86" dur="1000"/>
                                        <p:tgtEl>
                                          <p:spTgt spid="305"/>
                                        </p:tgtEl>
                                        <p:attrNameLst>
                                          <p:attrName>ppt_w</p:attrName>
                                        </p:attrNameLst>
                                      </p:cBhvr>
                                      <p:tavLst>
                                        <p:tav tm="0">
                                          <p:val>
                                            <p:strVal val="0"/>
                                          </p:val>
                                        </p:tav>
                                        <p:tav tm="100000">
                                          <p:val>
                                            <p:strVal val="#ppt_w"/>
                                          </p:val>
                                        </p:tav>
                                      </p:tavLst>
                                    </p:anim>
                                    <p:anim calcmode="lin" valueType="num">
                                      <p:cBhvr additive="base">
                                        <p:cTn id="87" dur="1000"/>
                                        <p:tgtEl>
                                          <p:spTgt spid="305"/>
                                        </p:tgtEl>
                                        <p:attrNameLst>
                                          <p:attrName>ppt_h</p:attrName>
                                        </p:attrNameLst>
                                      </p:cBhvr>
                                      <p:tavLst>
                                        <p:tav tm="0">
                                          <p:val>
                                            <p:strVal val="0"/>
                                          </p:val>
                                        </p:tav>
                                        <p:tav tm="100000">
                                          <p:val>
                                            <p:strVal val="#ppt_h"/>
                                          </p:val>
                                        </p:tav>
                                      </p:tavLst>
                                    </p:anim>
                                  </p:childTnLst>
                                </p:cTn>
                              </p:par>
                            </p:childTnLst>
                          </p:cTn>
                        </p:par>
                        <p:par>
                          <p:cTn id="88" fill="hold">
                            <p:stCondLst>
                              <p:cond delay="1000"/>
                            </p:stCondLst>
                            <p:childTnLst>
                              <p:par>
                                <p:cTn id="89" presetID="23" presetClass="entr" presetSubtype="16" fill="hold" nodeType="afterEffect">
                                  <p:stCondLst>
                                    <p:cond delay="0"/>
                                  </p:stCondLst>
                                  <p:childTnLst>
                                    <p:set>
                                      <p:cBhvr>
                                        <p:cTn id="90" dur="1" fill="hold">
                                          <p:stCondLst>
                                            <p:cond delay="0"/>
                                          </p:stCondLst>
                                        </p:cTn>
                                        <p:tgtEl>
                                          <p:spTgt spid="311"/>
                                        </p:tgtEl>
                                        <p:attrNameLst>
                                          <p:attrName>style.visibility</p:attrName>
                                        </p:attrNameLst>
                                      </p:cBhvr>
                                      <p:to>
                                        <p:strVal val="visible"/>
                                      </p:to>
                                    </p:set>
                                    <p:anim calcmode="lin" valueType="num">
                                      <p:cBhvr additive="base">
                                        <p:cTn id="91" dur="1000"/>
                                        <p:tgtEl>
                                          <p:spTgt spid="311"/>
                                        </p:tgtEl>
                                        <p:attrNameLst>
                                          <p:attrName>ppt_w</p:attrName>
                                        </p:attrNameLst>
                                      </p:cBhvr>
                                      <p:tavLst>
                                        <p:tav tm="0">
                                          <p:val>
                                            <p:strVal val="0"/>
                                          </p:val>
                                        </p:tav>
                                        <p:tav tm="100000">
                                          <p:val>
                                            <p:strVal val="#ppt_w"/>
                                          </p:val>
                                        </p:tav>
                                      </p:tavLst>
                                    </p:anim>
                                    <p:anim calcmode="lin" valueType="num">
                                      <p:cBhvr additive="base">
                                        <p:cTn id="92" dur="1000"/>
                                        <p:tgtEl>
                                          <p:spTgt spid="311"/>
                                        </p:tgtEl>
                                        <p:attrNameLst>
                                          <p:attrName>ppt_h</p:attrName>
                                        </p:attrNameLst>
                                      </p:cBhvr>
                                      <p:tavLst>
                                        <p:tav tm="0">
                                          <p:val>
                                            <p:strVal val="0"/>
                                          </p:val>
                                        </p:tav>
                                        <p:tav tm="100000">
                                          <p:val>
                                            <p:strVal val="#ppt_h"/>
                                          </p:val>
                                        </p:tav>
                                      </p:tavLst>
                                    </p:anim>
                                  </p:childTnLst>
                                </p:cTn>
                              </p:par>
                              <p:par>
                                <p:cTn id="93" presetID="23" presetClass="entr" presetSubtype="16" fill="hold" nodeType="withEffect">
                                  <p:stCondLst>
                                    <p:cond delay="0"/>
                                  </p:stCondLst>
                                  <p:childTnLst>
                                    <p:set>
                                      <p:cBhvr>
                                        <p:cTn id="94" dur="1" fill="hold">
                                          <p:stCondLst>
                                            <p:cond delay="0"/>
                                          </p:stCondLst>
                                        </p:cTn>
                                        <p:tgtEl>
                                          <p:spTgt spid="306"/>
                                        </p:tgtEl>
                                        <p:attrNameLst>
                                          <p:attrName>style.visibility</p:attrName>
                                        </p:attrNameLst>
                                      </p:cBhvr>
                                      <p:to>
                                        <p:strVal val="visible"/>
                                      </p:to>
                                    </p:set>
                                    <p:anim calcmode="lin" valueType="num">
                                      <p:cBhvr additive="base">
                                        <p:cTn id="95" dur="1000"/>
                                        <p:tgtEl>
                                          <p:spTgt spid="306"/>
                                        </p:tgtEl>
                                        <p:attrNameLst>
                                          <p:attrName>ppt_w</p:attrName>
                                        </p:attrNameLst>
                                      </p:cBhvr>
                                      <p:tavLst>
                                        <p:tav tm="0">
                                          <p:val>
                                            <p:strVal val="0"/>
                                          </p:val>
                                        </p:tav>
                                        <p:tav tm="100000">
                                          <p:val>
                                            <p:strVal val="#ppt_w"/>
                                          </p:val>
                                        </p:tav>
                                      </p:tavLst>
                                    </p:anim>
                                    <p:anim calcmode="lin" valueType="num">
                                      <p:cBhvr additive="base">
                                        <p:cTn id="96" dur="1000"/>
                                        <p:tgtEl>
                                          <p:spTgt spid="306"/>
                                        </p:tgtEl>
                                        <p:attrNameLst>
                                          <p:attrName>ppt_h</p:attrName>
                                        </p:attrNameLst>
                                      </p:cBhvr>
                                      <p:tavLst>
                                        <p:tav tm="0">
                                          <p:val>
                                            <p:strVal val="0"/>
                                          </p:val>
                                        </p:tav>
                                        <p:tav tm="100000">
                                          <p:val>
                                            <p:strVal val="#ppt_h"/>
                                          </p:val>
                                        </p:tav>
                                      </p:tavLst>
                                    </p:anim>
                                  </p:childTnLst>
                                </p:cTn>
                              </p:par>
                            </p:childTnLst>
                          </p:cTn>
                        </p:par>
                        <p:par>
                          <p:cTn id="97" fill="hold">
                            <p:stCondLst>
                              <p:cond delay="2000"/>
                            </p:stCondLst>
                            <p:childTnLst>
                              <p:par>
                                <p:cTn id="98" presetID="23" presetClass="entr" presetSubtype="16" fill="hold" nodeType="afterEffect">
                                  <p:stCondLst>
                                    <p:cond delay="0"/>
                                  </p:stCondLst>
                                  <p:childTnLst>
                                    <p:set>
                                      <p:cBhvr>
                                        <p:cTn id="99" dur="1" fill="hold">
                                          <p:stCondLst>
                                            <p:cond delay="0"/>
                                          </p:stCondLst>
                                        </p:cTn>
                                        <p:tgtEl>
                                          <p:spTgt spid="312"/>
                                        </p:tgtEl>
                                        <p:attrNameLst>
                                          <p:attrName>style.visibility</p:attrName>
                                        </p:attrNameLst>
                                      </p:cBhvr>
                                      <p:to>
                                        <p:strVal val="visible"/>
                                      </p:to>
                                    </p:set>
                                    <p:anim calcmode="lin" valueType="num">
                                      <p:cBhvr additive="base">
                                        <p:cTn id="100" dur="1000"/>
                                        <p:tgtEl>
                                          <p:spTgt spid="312"/>
                                        </p:tgtEl>
                                        <p:attrNameLst>
                                          <p:attrName>ppt_w</p:attrName>
                                        </p:attrNameLst>
                                      </p:cBhvr>
                                      <p:tavLst>
                                        <p:tav tm="0">
                                          <p:val>
                                            <p:strVal val="0"/>
                                          </p:val>
                                        </p:tav>
                                        <p:tav tm="100000">
                                          <p:val>
                                            <p:strVal val="#ppt_w"/>
                                          </p:val>
                                        </p:tav>
                                      </p:tavLst>
                                    </p:anim>
                                    <p:anim calcmode="lin" valueType="num">
                                      <p:cBhvr additive="base">
                                        <p:cTn id="101" dur="1000"/>
                                        <p:tgtEl>
                                          <p:spTgt spid="312"/>
                                        </p:tgtEl>
                                        <p:attrNameLst>
                                          <p:attrName>ppt_h</p:attrName>
                                        </p:attrNameLst>
                                      </p:cBhvr>
                                      <p:tavLst>
                                        <p:tav tm="0">
                                          <p:val>
                                            <p:strVal val="0"/>
                                          </p:val>
                                        </p:tav>
                                        <p:tav tm="100000">
                                          <p:val>
                                            <p:strVal val="#ppt_h"/>
                                          </p:val>
                                        </p:tav>
                                      </p:tavLst>
                                    </p:anim>
                                  </p:childTnLst>
                                </p:cTn>
                              </p:par>
                              <p:par>
                                <p:cTn id="102" presetID="23" presetClass="entr" presetSubtype="16" fill="hold" nodeType="withEffect">
                                  <p:stCondLst>
                                    <p:cond delay="0"/>
                                  </p:stCondLst>
                                  <p:childTnLst>
                                    <p:set>
                                      <p:cBhvr>
                                        <p:cTn id="103" dur="1" fill="hold">
                                          <p:stCondLst>
                                            <p:cond delay="0"/>
                                          </p:stCondLst>
                                        </p:cTn>
                                        <p:tgtEl>
                                          <p:spTgt spid="307"/>
                                        </p:tgtEl>
                                        <p:attrNameLst>
                                          <p:attrName>style.visibility</p:attrName>
                                        </p:attrNameLst>
                                      </p:cBhvr>
                                      <p:to>
                                        <p:strVal val="visible"/>
                                      </p:to>
                                    </p:set>
                                    <p:anim calcmode="lin" valueType="num">
                                      <p:cBhvr additive="base">
                                        <p:cTn id="104" dur="1000"/>
                                        <p:tgtEl>
                                          <p:spTgt spid="307"/>
                                        </p:tgtEl>
                                        <p:attrNameLst>
                                          <p:attrName>ppt_w</p:attrName>
                                        </p:attrNameLst>
                                      </p:cBhvr>
                                      <p:tavLst>
                                        <p:tav tm="0">
                                          <p:val>
                                            <p:strVal val="0"/>
                                          </p:val>
                                        </p:tav>
                                        <p:tav tm="100000">
                                          <p:val>
                                            <p:strVal val="#ppt_w"/>
                                          </p:val>
                                        </p:tav>
                                      </p:tavLst>
                                    </p:anim>
                                    <p:anim calcmode="lin" valueType="num">
                                      <p:cBhvr additive="base">
                                        <p:cTn id="105" dur="1000"/>
                                        <p:tgtEl>
                                          <p:spTgt spid="307"/>
                                        </p:tgtEl>
                                        <p:attrNameLst>
                                          <p:attrName>ppt_h</p:attrName>
                                        </p:attrNameLst>
                                      </p:cBhvr>
                                      <p:tavLst>
                                        <p:tav tm="0">
                                          <p:val>
                                            <p:strVal val="0"/>
                                          </p:val>
                                        </p:tav>
                                        <p:tav tm="100000">
                                          <p:val>
                                            <p:strVal val="#ppt_h"/>
                                          </p:val>
                                        </p:tav>
                                      </p:tavLst>
                                    </p:anim>
                                  </p:childTnLst>
                                </p:cTn>
                              </p:par>
                            </p:childTnLst>
                          </p:cTn>
                        </p:par>
                      </p:childTnLst>
                    </p:cTn>
                  </p:par>
                  <p:par>
                    <p:cTn id="106" fill="hold">
                      <p:stCondLst>
                        <p:cond delay="indefinite"/>
                      </p:stCondLst>
                      <p:childTnLst>
                        <p:par>
                          <p:cTn id="107" fill="hold">
                            <p:stCondLst>
                              <p:cond delay="0"/>
                            </p:stCondLst>
                            <p:childTnLst>
                              <p:par>
                                <p:cTn id="108" presetID="23" presetClass="entr" presetSubtype="16" fill="hold" nodeType="clickEffect">
                                  <p:stCondLst>
                                    <p:cond delay="0"/>
                                  </p:stCondLst>
                                  <p:childTnLst>
                                    <p:set>
                                      <p:cBhvr>
                                        <p:cTn id="109" dur="1" fill="hold">
                                          <p:stCondLst>
                                            <p:cond delay="0"/>
                                          </p:stCondLst>
                                        </p:cTn>
                                        <p:tgtEl>
                                          <p:spTgt spid="319"/>
                                        </p:tgtEl>
                                        <p:attrNameLst>
                                          <p:attrName>style.visibility</p:attrName>
                                        </p:attrNameLst>
                                      </p:cBhvr>
                                      <p:to>
                                        <p:strVal val="visible"/>
                                      </p:to>
                                    </p:set>
                                    <p:anim calcmode="lin" valueType="num">
                                      <p:cBhvr additive="base">
                                        <p:cTn id="110" dur="1000"/>
                                        <p:tgtEl>
                                          <p:spTgt spid="319"/>
                                        </p:tgtEl>
                                        <p:attrNameLst>
                                          <p:attrName>ppt_w</p:attrName>
                                        </p:attrNameLst>
                                      </p:cBhvr>
                                      <p:tavLst>
                                        <p:tav tm="0">
                                          <p:val>
                                            <p:strVal val="0"/>
                                          </p:val>
                                        </p:tav>
                                        <p:tav tm="100000">
                                          <p:val>
                                            <p:strVal val="#ppt_w"/>
                                          </p:val>
                                        </p:tav>
                                      </p:tavLst>
                                    </p:anim>
                                    <p:anim calcmode="lin" valueType="num">
                                      <p:cBhvr additive="base">
                                        <p:cTn id="111" dur="1000"/>
                                        <p:tgtEl>
                                          <p:spTgt spid="319"/>
                                        </p:tgtEl>
                                        <p:attrNameLst>
                                          <p:attrName>ppt_h</p:attrName>
                                        </p:attrNameLst>
                                      </p:cBhvr>
                                      <p:tavLst>
                                        <p:tav tm="0">
                                          <p:val>
                                            <p:strVal val="0"/>
                                          </p:val>
                                        </p:tav>
                                        <p:tav tm="100000">
                                          <p:val>
                                            <p:strVal val="#ppt_h"/>
                                          </p:val>
                                        </p:tav>
                                      </p:tavLst>
                                    </p:anim>
                                  </p:childTnLst>
                                </p:cTn>
                              </p:par>
                              <p:par>
                                <p:cTn id="112" presetID="23" presetClass="entr" presetSubtype="16" fill="hold" nodeType="withEffect">
                                  <p:stCondLst>
                                    <p:cond delay="0"/>
                                  </p:stCondLst>
                                  <p:childTnLst>
                                    <p:set>
                                      <p:cBhvr>
                                        <p:cTn id="113" dur="1" fill="hold">
                                          <p:stCondLst>
                                            <p:cond delay="0"/>
                                          </p:stCondLst>
                                        </p:cTn>
                                        <p:tgtEl>
                                          <p:spTgt spid="314"/>
                                        </p:tgtEl>
                                        <p:attrNameLst>
                                          <p:attrName>style.visibility</p:attrName>
                                        </p:attrNameLst>
                                      </p:cBhvr>
                                      <p:to>
                                        <p:strVal val="visible"/>
                                      </p:to>
                                    </p:set>
                                    <p:anim calcmode="lin" valueType="num">
                                      <p:cBhvr additive="base">
                                        <p:cTn id="114" dur="1000"/>
                                        <p:tgtEl>
                                          <p:spTgt spid="314"/>
                                        </p:tgtEl>
                                        <p:attrNameLst>
                                          <p:attrName>ppt_w</p:attrName>
                                        </p:attrNameLst>
                                      </p:cBhvr>
                                      <p:tavLst>
                                        <p:tav tm="0">
                                          <p:val>
                                            <p:strVal val="0"/>
                                          </p:val>
                                        </p:tav>
                                        <p:tav tm="100000">
                                          <p:val>
                                            <p:strVal val="#ppt_w"/>
                                          </p:val>
                                        </p:tav>
                                      </p:tavLst>
                                    </p:anim>
                                    <p:anim calcmode="lin" valueType="num">
                                      <p:cBhvr additive="base">
                                        <p:cTn id="115" dur="1000"/>
                                        <p:tgtEl>
                                          <p:spTgt spid="314"/>
                                        </p:tgtEl>
                                        <p:attrNameLst>
                                          <p:attrName>ppt_h</p:attrName>
                                        </p:attrNameLst>
                                      </p:cBhvr>
                                      <p:tavLst>
                                        <p:tav tm="0">
                                          <p:val>
                                            <p:strVal val="0"/>
                                          </p:val>
                                        </p:tav>
                                        <p:tav tm="100000">
                                          <p:val>
                                            <p:strVal val="#ppt_h"/>
                                          </p:val>
                                        </p:tav>
                                      </p:tavLst>
                                    </p:anim>
                                  </p:childTnLst>
                                </p:cTn>
                              </p:par>
                            </p:childTnLst>
                          </p:cTn>
                        </p:par>
                        <p:par>
                          <p:cTn id="116" fill="hold">
                            <p:stCondLst>
                              <p:cond delay="1000"/>
                            </p:stCondLst>
                            <p:childTnLst>
                              <p:par>
                                <p:cTn id="117" presetID="23" presetClass="entr" presetSubtype="16" fill="hold" nodeType="afterEffect">
                                  <p:stCondLst>
                                    <p:cond delay="0"/>
                                  </p:stCondLst>
                                  <p:childTnLst>
                                    <p:set>
                                      <p:cBhvr>
                                        <p:cTn id="118" dur="1" fill="hold">
                                          <p:stCondLst>
                                            <p:cond delay="0"/>
                                          </p:stCondLst>
                                        </p:cTn>
                                        <p:tgtEl>
                                          <p:spTgt spid="320"/>
                                        </p:tgtEl>
                                        <p:attrNameLst>
                                          <p:attrName>style.visibility</p:attrName>
                                        </p:attrNameLst>
                                      </p:cBhvr>
                                      <p:to>
                                        <p:strVal val="visible"/>
                                      </p:to>
                                    </p:set>
                                    <p:anim calcmode="lin" valueType="num">
                                      <p:cBhvr additive="base">
                                        <p:cTn id="119" dur="1100"/>
                                        <p:tgtEl>
                                          <p:spTgt spid="320"/>
                                        </p:tgtEl>
                                        <p:attrNameLst>
                                          <p:attrName>ppt_w</p:attrName>
                                        </p:attrNameLst>
                                      </p:cBhvr>
                                      <p:tavLst>
                                        <p:tav tm="0">
                                          <p:val>
                                            <p:strVal val="0"/>
                                          </p:val>
                                        </p:tav>
                                        <p:tav tm="100000">
                                          <p:val>
                                            <p:strVal val="#ppt_w"/>
                                          </p:val>
                                        </p:tav>
                                      </p:tavLst>
                                    </p:anim>
                                    <p:anim calcmode="lin" valueType="num">
                                      <p:cBhvr additive="base">
                                        <p:cTn id="120" dur="1100"/>
                                        <p:tgtEl>
                                          <p:spTgt spid="320"/>
                                        </p:tgtEl>
                                        <p:attrNameLst>
                                          <p:attrName>ppt_h</p:attrName>
                                        </p:attrNameLst>
                                      </p:cBhvr>
                                      <p:tavLst>
                                        <p:tav tm="0">
                                          <p:val>
                                            <p:strVal val="0"/>
                                          </p:val>
                                        </p:tav>
                                        <p:tav tm="100000">
                                          <p:val>
                                            <p:strVal val="#ppt_h"/>
                                          </p:val>
                                        </p:tav>
                                      </p:tavLst>
                                    </p:anim>
                                  </p:childTnLst>
                                </p:cTn>
                              </p:par>
                              <p:par>
                                <p:cTn id="121" presetID="23" presetClass="entr" presetSubtype="16" fill="hold" nodeType="withEffect">
                                  <p:stCondLst>
                                    <p:cond delay="0"/>
                                  </p:stCondLst>
                                  <p:childTnLst>
                                    <p:set>
                                      <p:cBhvr>
                                        <p:cTn id="122" dur="1" fill="hold">
                                          <p:stCondLst>
                                            <p:cond delay="0"/>
                                          </p:stCondLst>
                                        </p:cTn>
                                        <p:tgtEl>
                                          <p:spTgt spid="316"/>
                                        </p:tgtEl>
                                        <p:attrNameLst>
                                          <p:attrName>style.visibility</p:attrName>
                                        </p:attrNameLst>
                                      </p:cBhvr>
                                      <p:to>
                                        <p:strVal val="visible"/>
                                      </p:to>
                                    </p:set>
                                    <p:anim calcmode="lin" valueType="num">
                                      <p:cBhvr additive="base">
                                        <p:cTn id="123" dur="1000"/>
                                        <p:tgtEl>
                                          <p:spTgt spid="316"/>
                                        </p:tgtEl>
                                        <p:attrNameLst>
                                          <p:attrName>ppt_w</p:attrName>
                                        </p:attrNameLst>
                                      </p:cBhvr>
                                      <p:tavLst>
                                        <p:tav tm="0">
                                          <p:val>
                                            <p:strVal val="0"/>
                                          </p:val>
                                        </p:tav>
                                        <p:tav tm="100000">
                                          <p:val>
                                            <p:strVal val="#ppt_w"/>
                                          </p:val>
                                        </p:tav>
                                      </p:tavLst>
                                    </p:anim>
                                    <p:anim calcmode="lin" valueType="num">
                                      <p:cBhvr additive="base">
                                        <p:cTn id="124" dur="1000"/>
                                        <p:tgtEl>
                                          <p:spTgt spid="316"/>
                                        </p:tgtEl>
                                        <p:attrNameLst>
                                          <p:attrName>ppt_h</p:attrName>
                                        </p:attrNameLst>
                                      </p:cBhvr>
                                      <p:tavLst>
                                        <p:tav tm="0">
                                          <p:val>
                                            <p:strVal val="0"/>
                                          </p:val>
                                        </p:tav>
                                        <p:tav tm="100000">
                                          <p:val>
                                            <p:strVal val="#ppt_h"/>
                                          </p:val>
                                        </p:tav>
                                      </p:tavLst>
                                    </p:anim>
                                  </p:childTnLst>
                                </p:cTn>
                              </p:par>
                            </p:childTnLst>
                          </p:cTn>
                        </p:par>
                        <p:par>
                          <p:cTn id="125" fill="hold">
                            <p:stCondLst>
                              <p:cond delay="2100"/>
                            </p:stCondLst>
                            <p:childTnLst>
                              <p:par>
                                <p:cTn id="126" presetID="23" presetClass="entr" presetSubtype="16" fill="hold" nodeType="afterEffect">
                                  <p:stCondLst>
                                    <p:cond delay="0"/>
                                  </p:stCondLst>
                                  <p:childTnLst>
                                    <p:set>
                                      <p:cBhvr>
                                        <p:cTn id="127" dur="1" fill="hold">
                                          <p:stCondLst>
                                            <p:cond delay="0"/>
                                          </p:stCondLst>
                                        </p:cTn>
                                        <p:tgtEl>
                                          <p:spTgt spid="313"/>
                                        </p:tgtEl>
                                        <p:attrNameLst>
                                          <p:attrName>style.visibility</p:attrName>
                                        </p:attrNameLst>
                                      </p:cBhvr>
                                      <p:to>
                                        <p:strVal val="visible"/>
                                      </p:to>
                                    </p:set>
                                    <p:anim calcmode="lin" valueType="num">
                                      <p:cBhvr additive="base">
                                        <p:cTn id="128" dur="1000"/>
                                        <p:tgtEl>
                                          <p:spTgt spid="313"/>
                                        </p:tgtEl>
                                        <p:attrNameLst>
                                          <p:attrName>ppt_w</p:attrName>
                                        </p:attrNameLst>
                                      </p:cBhvr>
                                      <p:tavLst>
                                        <p:tav tm="0">
                                          <p:val>
                                            <p:strVal val="0"/>
                                          </p:val>
                                        </p:tav>
                                        <p:tav tm="100000">
                                          <p:val>
                                            <p:strVal val="#ppt_w"/>
                                          </p:val>
                                        </p:tav>
                                      </p:tavLst>
                                    </p:anim>
                                    <p:anim calcmode="lin" valueType="num">
                                      <p:cBhvr additive="base">
                                        <p:cTn id="129" dur="1000"/>
                                        <p:tgtEl>
                                          <p:spTgt spid="313"/>
                                        </p:tgtEl>
                                        <p:attrNameLst>
                                          <p:attrName>ppt_h</p:attrName>
                                        </p:attrNameLst>
                                      </p:cBhvr>
                                      <p:tavLst>
                                        <p:tav tm="0">
                                          <p:val>
                                            <p:strVal val="0"/>
                                          </p:val>
                                        </p:tav>
                                        <p:tav tm="100000">
                                          <p:val>
                                            <p:strVal val="#ppt_h"/>
                                          </p:val>
                                        </p:tav>
                                      </p:tavLst>
                                    </p:anim>
                                  </p:childTnLst>
                                </p:cTn>
                              </p:par>
                              <p:par>
                                <p:cTn id="130" presetID="23" presetClass="entr" presetSubtype="16" fill="hold" nodeType="withEffect">
                                  <p:stCondLst>
                                    <p:cond delay="0"/>
                                  </p:stCondLst>
                                  <p:childTnLst>
                                    <p:set>
                                      <p:cBhvr>
                                        <p:cTn id="131" dur="1" fill="hold">
                                          <p:stCondLst>
                                            <p:cond delay="0"/>
                                          </p:stCondLst>
                                        </p:cTn>
                                        <p:tgtEl>
                                          <p:spTgt spid="315"/>
                                        </p:tgtEl>
                                        <p:attrNameLst>
                                          <p:attrName>style.visibility</p:attrName>
                                        </p:attrNameLst>
                                      </p:cBhvr>
                                      <p:to>
                                        <p:strVal val="visible"/>
                                      </p:to>
                                    </p:set>
                                    <p:anim calcmode="lin" valueType="num">
                                      <p:cBhvr additive="base">
                                        <p:cTn id="132" dur="1000"/>
                                        <p:tgtEl>
                                          <p:spTgt spid="315"/>
                                        </p:tgtEl>
                                        <p:attrNameLst>
                                          <p:attrName>ppt_w</p:attrName>
                                        </p:attrNameLst>
                                      </p:cBhvr>
                                      <p:tavLst>
                                        <p:tav tm="0">
                                          <p:val>
                                            <p:strVal val="0"/>
                                          </p:val>
                                        </p:tav>
                                        <p:tav tm="100000">
                                          <p:val>
                                            <p:strVal val="#ppt_w"/>
                                          </p:val>
                                        </p:tav>
                                      </p:tavLst>
                                    </p:anim>
                                    <p:anim calcmode="lin" valueType="num">
                                      <p:cBhvr additive="base">
                                        <p:cTn id="133" dur="1000"/>
                                        <p:tgtEl>
                                          <p:spTgt spid="315"/>
                                        </p:tgtEl>
                                        <p:attrNameLst>
                                          <p:attrName>ppt_h</p:attrName>
                                        </p:attrNameLst>
                                      </p:cBhvr>
                                      <p:tavLst>
                                        <p:tav tm="0">
                                          <p:val>
                                            <p:strVal val="0"/>
                                          </p:val>
                                        </p:tav>
                                        <p:tav tm="100000">
                                          <p:val>
                                            <p:strVal val="#ppt_h"/>
                                          </p:val>
                                        </p:tav>
                                      </p:tavLst>
                                    </p:anim>
                                  </p:childTnLst>
                                </p:cTn>
                              </p:par>
                            </p:childTnLst>
                          </p:cTn>
                        </p:par>
                        <p:par>
                          <p:cTn id="134" fill="hold">
                            <p:stCondLst>
                              <p:cond delay="3100"/>
                            </p:stCondLst>
                            <p:childTnLst>
                              <p:par>
                                <p:cTn id="135" presetID="10" presetClass="entr" presetSubtype="0" fill="hold" nodeType="afterEffect">
                                  <p:stCondLst>
                                    <p:cond delay="0"/>
                                  </p:stCondLst>
                                  <p:childTnLst>
                                    <p:set>
                                      <p:cBhvr>
                                        <p:cTn id="136" dur="1" fill="hold">
                                          <p:stCondLst>
                                            <p:cond delay="0"/>
                                          </p:stCondLst>
                                        </p:cTn>
                                        <p:tgtEl>
                                          <p:spTgt spid="309"/>
                                        </p:tgtEl>
                                        <p:attrNameLst>
                                          <p:attrName>style.visibility</p:attrName>
                                        </p:attrNameLst>
                                      </p:cBhvr>
                                      <p:to>
                                        <p:strVal val="visible"/>
                                      </p:to>
                                    </p:set>
                                    <p:animEffect transition="in" filter="fade">
                                      <p:cBhvr>
                                        <p:cTn id="137" dur="1000"/>
                                        <p:tgtEl>
                                          <p:spTgt spid="309"/>
                                        </p:tgtEl>
                                      </p:cBhvr>
                                    </p:animEffect>
                                  </p:childTnLst>
                                </p:cTn>
                              </p:par>
                            </p:childTnLst>
                          </p:cTn>
                        </p:par>
                      </p:childTnLst>
                    </p:cTn>
                  </p:par>
                  <p:par>
                    <p:cTn id="138" fill="hold">
                      <p:stCondLst>
                        <p:cond delay="indefinite"/>
                      </p:stCondLst>
                      <p:childTnLst>
                        <p:par>
                          <p:cTn id="139" fill="hold">
                            <p:stCondLst>
                              <p:cond delay="0"/>
                            </p:stCondLst>
                            <p:childTnLst>
                              <p:par>
                                <p:cTn id="140" presetID="23" presetClass="entr" presetSubtype="16" fill="hold" nodeType="clickEffect">
                                  <p:stCondLst>
                                    <p:cond delay="0"/>
                                  </p:stCondLst>
                                  <p:childTnLst>
                                    <p:set>
                                      <p:cBhvr>
                                        <p:cTn id="141" dur="1" fill="hold">
                                          <p:stCondLst>
                                            <p:cond delay="0"/>
                                          </p:stCondLst>
                                        </p:cTn>
                                        <p:tgtEl>
                                          <p:spTgt spid="337"/>
                                        </p:tgtEl>
                                        <p:attrNameLst>
                                          <p:attrName>style.visibility</p:attrName>
                                        </p:attrNameLst>
                                      </p:cBhvr>
                                      <p:to>
                                        <p:strVal val="visible"/>
                                      </p:to>
                                    </p:set>
                                    <p:anim calcmode="lin" valueType="num">
                                      <p:cBhvr additive="base">
                                        <p:cTn id="142" dur="1000"/>
                                        <p:tgtEl>
                                          <p:spTgt spid="337"/>
                                        </p:tgtEl>
                                        <p:attrNameLst>
                                          <p:attrName>ppt_w</p:attrName>
                                        </p:attrNameLst>
                                      </p:cBhvr>
                                      <p:tavLst>
                                        <p:tav tm="0">
                                          <p:val>
                                            <p:strVal val="0"/>
                                          </p:val>
                                        </p:tav>
                                        <p:tav tm="100000">
                                          <p:val>
                                            <p:strVal val="#ppt_w"/>
                                          </p:val>
                                        </p:tav>
                                      </p:tavLst>
                                    </p:anim>
                                    <p:anim calcmode="lin" valueType="num">
                                      <p:cBhvr additive="base">
                                        <p:cTn id="143" dur="1000"/>
                                        <p:tgtEl>
                                          <p:spTgt spid="337"/>
                                        </p:tgtEl>
                                        <p:attrNameLst>
                                          <p:attrName>ppt_h</p:attrName>
                                        </p:attrNameLst>
                                      </p:cBhvr>
                                      <p:tavLst>
                                        <p:tav tm="0">
                                          <p:val>
                                            <p:strVal val="0"/>
                                          </p:val>
                                        </p:tav>
                                        <p:tav tm="100000">
                                          <p:val>
                                            <p:strVal val="#ppt_h"/>
                                          </p:val>
                                        </p:tav>
                                      </p:tavLst>
                                    </p:anim>
                                  </p:childTnLst>
                                </p:cTn>
                              </p:par>
                            </p:childTnLst>
                          </p:cTn>
                        </p:par>
                        <p:par>
                          <p:cTn id="144" fill="hold">
                            <p:stCondLst>
                              <p:cond delay="1000"/>
                            </p:stCondLst>
                            <p:childTnLst>
                              <p:par>
                                <p:cTn id="145" presetID="23" presetClass="entr" presetSubtype="16" fill="hold" nodeType="afterEffect">
                                  <p:stCondLst>
                                    <p:cond delay="0"/>
                                  </p:stCondLst>
                                  <p:childTnLst>
                                    <p:set>
                                      <p:cBhvr>
                                        <p:cTn id="146" dur="1" fill="hold">
                                          <p:stCondLst>
                                            <p:cond delay="0"/>
                                          </p:stCondLst>
                                        </p:cTn>
                                        <p:tgtEl>
                                          <p:spTgt spid="329"/>
                                        </p:tgtEl>
                                        <p:attrNameLst>
                                          <p:attrName>style.visibility</p:attrName>
                                        </p:attrNameLst>
                                      </p:cBhvr>
                                      <p:to>
                                        <p:strVal val="visible"/>
                                      </p:to>
                                    </p:set>
                                    <p:anim calcmode="lin" valueType="num">
                                      <p:cBhvr additive="base">
                                        <p:cTn id="147" dur="1200"/>
                                        <p:tgtEl>
                                          <p:spTgt spid="329"/>
                                        </p:tgtEl>
                                        <p:attrNameLst>
                                          <p:attrName>ppt_w</p:attrName>
                                        </p:attrNameLst>
                                      </p:cBhvr>
                                      <p:tavLst>
                                        <p:tav tm="0">
                                          <p:val>
                                            <p:strVal val="0"/>
                                          </p:val>
                                        </p:tav>
                                        <p:tav tm="100000">
                                          <p:val>
                                            <p:strVal val="#ppt_w"/>
                                          </p:val>
                                        </p:tav>
                                      </p:tavLst>
                                    </p:anim>
                                    <p:anim calcmode="lin" valueType="num">
                                      <p:cBhvr additive="base">
                                        <p:cTn id="148" dur="1200"/>
                                        <p:tgtEl>
                                          <p:spTgt spid="329"/>
                                        </p:tgtEl>
                                        <p:attrNameLst>
                                          <p:attrName>ppt_h</p:attrName>
                                        </p:attrNameLst>
                                      </p:cBhvr>
                                      <p:tavLst>
                                        <p:tav tm="0">
                                          <p:val>
                                            <p:strVal val="0"/>
                                          </p:val>
                                        </p:tav>
                                        <p:tav tm="100000">
                                          <p:val>
                                            <p:strVal val="#ppt_h"/>
                                          </p:val>
                                        </p:tav>
                                      </p:tavLst>
                                    </p:anim>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nodeType="clickEffect">
                                  <p:stCondLst>
                                    <p:cond delay="0"/>
                                  </p:stCondLst>
                                  <p:childTnLst>
                                    <p:set>
                                      <p:cBhvr>
                                        <p:cTn id="152" dur="1" fill="hold">
                                          <p:stCondLst>
                                            <p:cond delay="0"/>
                                          </p:stCondLst>
                                        </p:cTn>
                                        <p:tgtEl>
                                          <p:spTgt spid="340"/>
                                        </p:tgtEl>
                                        <p:attrNameLst>
                                          <p:attrName>style.visibility</p:attrName>
                                        </p:attrNameLst>
                                      </p:cBhvr>
                                      <p:to>
                                        <p:strVal val="visible"/>
                                      </p:to>
                                    </p:set>
                                    <p:animEffect transition="in" filter="fade">
                                      <p:cBhvr>
                                        <p:cTn id="153" dur="1000"/>
                                        <p:tgtEl>
                                          <p:spTgt spid="340"/>
                                        </p:tgtEl>
                                      </p:cBhvr>
                                    </p:animEffect>
                                  </p:childTnLst>
                                </p:cTn>
                              </p:par>
                              <p:par>
                                <p:cTn id="154" presetID="10" presetClass="entr" presetSubtype="0" fill="hold" nodeType="withEffect">
                                  <p:stCondLst>
                                    <p:cond delay="0"/>
                                  </p:stCondLst>
                                  <p:childTnLst>
                                    <p:set>
                                      <p:cBhvr>
                                        <p:cTn id="155" dur="1" fill="hold">
                                          <p:stCondLst>
                                            <p:cond delay="0"/>
                                          </p:stCondLst>
                                        </p:cTn>
                                        <p:tgtEl>
                                          <p:spTgt spid="342"/>
                                        </p:tgtEl>
                                        <p:attrNameLst>
                                          <p:attrName>style.visibility</p:attrName>
                                        </p:attrNameLst>
                                      </p:cBhvr>
                                      <p:to>
                                        <p:strVal val="visible"/>
                                      </p:to>
                                    </p:set>
                                    <p:animEffect transition="in" filter="fade">
                                      <p:cBhvr>
                                        <p:cTn id="156" dur="1000"/>
                                        <p:tgtEl>
                                          <p:spTgt spid="342"/>
                                        </p:tgtEl>
                                      </p:cBhvr>
                                    </p:animEffect>
                                  </p:childTnLst>
                                </p:cTn>
                              </p:par>
                            </p:childTnLst>
                          </p:cTn>
                        </p:par>
                        <p:par>
                          <p:cTn id="157" fill="hold">
                            <p:stCondLst>
                              <p:cond delay="1000"/>
                            </p:stCondLst>
                            <p:childTnLst>
                              <p:par>
                                <p:cTn id="158" presetID="10" presetClass="entr" presetSubtype="0" fill="hold" nodeType="afterEffect">
                                  <p:stCondLst>
                                    <p:cond delay="0"/>
                                  </p:stCondLst>
                                  <p:childTnLst>
                                    <p:set>
                                      <p:cBhvr>
                                        <p:cTn id="159" dur="1" fill="hold">
                                          <p:stCondLst>
                                            <p:cond delay="0"/>
                                          </p:stCondLst>
                                        </p:cTn>
                                        <p:tgtEl>
                                          <p:spTgt spid="339"/>
                                        </p:tgtEl>
                                        <p:attrNameLst>
                                          <p:attrName>style.visibility</p:attrName>
                                        </p:attrNameLst>
                                      </p:cBhvr>
                                      <p:to>
                                        <p:strVal val="visible"/>
                                      </p:to>
                                    </p:set>
                                    <p:animEffect transition="in" filter="fade">
                                      <p:cBhvr>
                                        <p:cTn id="160" dur="1000"/>
                                        <p:tgtEl>
                                          <p:spTgt spid="339"/>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nodeType="clickEffect">
                                  <p:stCondLst>
                                    <p:cond delay="0"/>
                                  </p:stCondLst>
                                  <p:childTnLst>
                                    <p:set>
                                      <p:cBhvr>
                                        <p:cTn id="164" dur="1" fill="hold">
                                          <p:stCondLst>
                                            <p:cond delay="0"/>
                                          </p:stCondLst>
                                        </p:cTn>
                                        <p:tgtEl>
                                          <p:spTgt spid="341"/>
                                        </p:tgtEl>
                                        <p:attrNameLst>
                                          <p:attrName>style.visibility</p:attrName>
                                        </p:attrNameLst>
                                      </p:cBhvr>
                                      <p:to>
                                        <p:strVal val="visible"/>
                                      </p:to>
                                    </p:set>
                                    <p:animEffect transition="in" filter="fade">
                                      <p:cBhvr>
                                        <p:cTn id="165" dur="1000"/>
                                        <p:tgtEl>
                                          <p:spTgt spid="341"/>
                                        </p:tgtEl>
                                      </p:cBhvr>
                                    </p:animEffect>
                                  </p:childTnLst>
                                </p:cTn>
                              </p:par>
                            </p:childTnLst>
                          </p:cTn>
                        </p:par>
                        <p:par>
                          <p:cTn id="166" fill="hold">
                            <p:stCondLst>
                              <p:cond delay="1000"/>
                            </p:stCondLst>
                            <p:childTnLst>
                              <p:par>
                                <p:cTn id="167" presetID="10" presetClass="entr" presetSubtype="0" fill="hold" nodeType="afterEffect">
                                  <p:stCondLst>
                                    <p:cond delay="0"/>
                                  </p:stCondLst>
                                  <p:childTnLst>
                                    <p:set>
                                      <p:cBhvr>
                                        <p:cTn id="168" dur="1" fill="hold">
                                          <p:stCondLst>
                                            <p:cond delay="0"/>
                                          </p:stCondLst>
                                        </p:cTn>
                                        <p:tgtEl>
                                          <p:spTgt spid="338"/>
                                        </p:tgtEl>
                                        <p:attrNameLst>
                                          <p:attrName>style.visibility</p:attrName>
                                        </p:attrNameLst>
                                      </p:cBhvr>
                                      <p:to>
                                        <p:strVal val="visible"/>
                                      </p:to>
                                    </p:set>
                                    <p:animEffect transition="in" filter="fade">
                                      <p:cBhvr>
                                        <p:cTn id="169" dur="1000"/>
                                        <p:tgtEl>
                                          <p:spTgt spid="338"/>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nodeType="clickEffect">
                                  <p:stCondLst>
                                    <p:cond delay="0"/>
                                  </p:stCondLst>
                                  <p:childTnLst>
                                    <p:set>
                                      <p:cBhvr>
                                        <p:cTn id="173" dur="1" fill="hold">
                                          <p:stCondLst>
                                            <p:cond delay="0"/>
                                          </p:stCondLst>
                                        </p:cTn>
                                        <p:tgtEl>
                                          <p:spTgt spid="326"/>
                                        </p:tgtEl>
                                        <p:attrNameLst>
                                          <p:attrName>style.visibility</p:attrName>
                                        </p:attrNameLst>
                                      </p:cBhvr>
                                      <p:to>
                                        <p:strVal val="visible"/>
                                      </p:to>
                                    </p:set>
                                    <p:animEffect transition="in" filter="fade">
                                      <p:cBhvr>
                                        <p:cTn id="174" dur="1000"/>
                                        <p:tgtEl>
                                          <p:spTgt spid="326"/>
                                        </p:tgtEl>
                                      </p:cBhvr>
                                    </p:animEffect>
                                  </p:childTnLst>
                                </p:cTn>
                              </p:par>
                              <p:par>
                                <p:cTn id="175" presetID="10" presetClass="entr" presetSubtype="0" fill="hold" nodeType="withEffect">
                                  <p:stCondLst>
                                    <p:cond delay="0"/>
                                  </p:stCondLst>
                                  <p:childTnLst>
                                    <p:set>
                                      <p:cBhvr>
                                        <p:cTn id="176" dur="1" fill="hold">
                                          <p:stCondLst>
                                            <p:cond delay="0"/>
                                          </p:stCondLst>
                                        </p:cTn>
                                        <p:tgtEl>
                                          <p:spTgt spid="333"/>
                                        </p:tgtEl>
                                        <p:attrNameLst>
                                          <p:attrName>style.visibility</p:attrName>
                                        </p:attrNameLst>
                                      </p:cBhvr>
                                      <p:to>
                                        <p:strVal val="visible"/>
                                      </p:to>
                                    </p:set>
                                    <p:animEffect transition="in" filter="fade">
                                      <p:cBhvr>
                                        <p:cTn id="177" dur="1000"/>
                                        <p:tgtEl>
                                          <p:spTgt spid="333"/>
                                        </p:tgtEl>
                                      </p:cBhvr>
                                    </p:animEffect>
                                  </p:childTnLst>
                                </p:cTn>
                              </p:par>
                              <p:par>
                                <p:cTn id="178" presetID="10" presetClass="entr" presetSubtype="0" fill="hold" nodeType="withEffect">
                                  <p:stCondLst>
                                    <p:cond delay="0"/>
                                  </p:stCondLst>
                                  <p:childTnLst>
                                    <p:set>
                                      <p:cBhvr>
                                        <p:cTn id="179" dur="1" fill="hold">
                                          <p:stCondLst>
                                            <p:cond delay="0"/>
                                          </p:stCondLst>
                                        </p:cTn>
                                        <p:tgtEl>
                                          <p:spTgt spid="325"/>
                                        </p:tgtEl>
                                        <p:attrNameLst>
                                          <p:attrName>style.visibility</p:attrName>
                                        </p:attrNameLst>
                                      </p:cBhvr>
                                      <p:to>
                                        <p:strVal val="visible"/>
                                      </p:to>
                                    </p:set>
                                    <p:animEffect transition="in" filter="fade">
                                      <p:cBhvr>
                                        <p:cTn id="180" dur="1000"/>
                                        <p:tgtEl>
                                          <p:spTgt spid="325"/>
                                        </p:tgtEl>
                                      </p:cBhvr>
                                    </p:animEffect>
                                  </p:childTnLst>
                                </p:cTn>
                              </p:par>
                            </p:childTnLst>
                          </p:cTn>
                        </p:par>
                        <p:par>
                          <p:cTn id="181" fill="hold">
                            <p:stCondLst>
                              <p:cond delay="1000"/>
                            </p:stCondLst>
                            <p:childTnLst>
                              <p:par>
                                <p:cTn id="182" presetID="10" presetClass="entr" presetSubtype="0" fill="hold" nodeType="afterEffect">
                                  <p:stCondLst>
                                    <p:cond delay="0"/>
                                  </p:stCondLst>
                                  <p:childTnLst>
                                    <p:set>
                                      <p:cBhvr>
                                        <p:cTn id="183" dur="1" fill="hold">
                                          <p:stCondLst>
                                            <p:cond delay="0"/>
                                          </p:stCondLst>
                                        </p:cTn>
                                        <p:tgtEl>
                                          <p:spTgt spid="331"/>
                                        </p:tgtEl>
                                        <p:attrNameLst>
                                          <p:attrName>style.visibility</p:attrName>
                                        </p:attrNameLst>
                                      </p:cBhvr>
                                      <p:to>
                                        <p:strVal val="visible"/>
                                      </p:to>
                                    </p:set>
                                    <p:animEffect transition="in" filter="fade">
                                      <p:cBhvr>
                                        <p:cTn id="184" dur="1000"/>
                                        <p:tgtEl>
                                          <p:spTgt spid="331"/>
                                        </p:tgtEl>
                                      </p:cBhvr>
                                    </p:animEffect>
                                  </p:childTnLst>
                                </p:cTn>
                              </p:par>
                              <p:par>
                                <p:cTn id="185" presetID="10" presetClass="entr" presetSubtype="0" fill="hold" nodeType="withEffect">
                                  <p:stCondLst>
                                    <p:cond delay="0"/>
                                  </p:stCondLst>
                                  <p:childTnLst>
                                    <p:set>
                                      <p:cBhvr>
                                        <p:cTn id="186" dur="1" fill="hold">
                                          <p:stCondLst>
                                            <p:cond delay="0"/>
                                          </p:stCondLst>
                                        </p:cTn>
                                        <p:tgtEl>
                                          <p:spTgt spid="343"/>
                                        </p:tgtEl>
                                        <p:attrNameLst>
                                          <p:attrName>style.visibility</p:attrName>
                                        </p:attrNameLst>
                                      </p:cBhvr>
                                      <p:to>
                                        <p:strVal val="visible"/>
                                      </p:to>
                                    </p:set>
                                    <p:animEffect transition="in" filter="fade">
                                      <p:cBhvr>
                                        <p:cTn id="187" dur="800"/>
                                        <p:tgtEl>
                                          <p:spTgt spid="343"/>
                                        </p:tgtEl>
                                      </p:cBhvr>
                                    </p:animEffect>
                                  </p:childTnLst>
                                </p:cTn>
                              </p:par>
                            </p:childTnLst>
                          </p:cTn>
                        </p:par>
                        <p:par>
                          <p:cTn id="188" fill="hold">
                            <p:stCondLst>
                              <p:cond delay="2000"/>
                            </p:stCondLst>
                            <p:childTnLst>
                              <p:par>
                                <p:cTn id="189" presetID="10" presetClass="entr" presetSubtype="0" fill="hold" nodeType="afterEffect">
                                  <p:stCondLst>
                                    <p:cond delay="0"/>
                                  </p:stCondLst>
                                  <p:childTnLst>
                                    <p:set>
                                      <p:cBhvr>
                                        <p:cTn id="190" dur="1" fill="hold">
                                          <p:stCondLst>
                                            <p:cond delay="0"/>
                                          </p:stCondLst>
                                        </p:cTn>
                                        <p:tgtEl>
                                          <p:spTgt spid="327"/>
                                        </p:tgtEl>
                                        <p:attrNameLst>
                                          <p:attrName>style.visibility</p:attrName>
                                        </p:attrNameLst>
                                      </p:cBhvr>
                                      <p:to>
                                        <p:strVal val="visible"/>
                                      </p:to>
                                    </p:set>
                                    <p:animEffect transition="in" filter="fade">
                                      <p:cBhvr>
                                        <p:cTn id="191" dur="1500"/>
                                        <p:tgtEl>
                                          <p:spTgt spid="327"/>
                                        </p:tgtEl>
                                      </p:cBhvr>
                                    </p:animEffect>
                                  </p:childTnLst>
                                </p:cTn>
                              </p:par>
                              <p:par>
                                <p:cTn id="192" presetID="10" presetClass="entr" presetSubtype="0" fill="hold" nodeType="withEffect">
                                  <p:stCondLst>
                                    <p:cond delay="0"/>
                                  </p:stCondLst>
                                  <p:childTnLst>
                                    <p:set>
                                      <p:cBhvr>
                                        <p:cTn id="193" dur="1" fill="hold">
                                          <p:stCondLst>
                                            <p:cond delay="0"/>
                                          </p:stCondLst>
                                        </p:cTn>
                                        <p:tgtEl>
                                          <p:spTgt spid="328"/>
                                        </p:tgtEl>
                                        <p:attrNameLst>
                                          <p:attrName>style.visibility</p:attrName>
                                        </p:attrNameLst>
                                      </p:cBhvr>
                                      <p:to>
                                        <p:strVal val="visible"/>
                                      </p:to>
                                    </p:set>
                                    <p:animEffect transition="in" filter="fade">
                                      <p:cBhvr>
                                        <p:cTn id="194" dur="1300"/>
                                        <p:tgtEl>
                                          <p:spTgt spid="328"/>
                                        </p:tgtEl>
                                      </p:cBhvr>
                                    </p:animEffect>
                                  </p:childTnLst>
                                </p:cTn>
                              </p:par>
                            </p:childTnLst>
                          </p:cTn>
                        </p:par>
                      </p:childTnLst>
                    </p:cTn>
                  </p:par>
                  <p:par>
                    <p:cTn id="195" fill="hold">
                      <p:stCondLst>
                        <p:cond delay="indefinite"/>
                      </p:stCondLst>
                      <p:childTnLst>
                        <p:par>
                          <p:cTn id="196" fill="hold">
                            <p:stCondLst>
                              <p:cond delay="0"/>
                            </p:stCondLst>
                            <p:childTnLst>
                              <p:par>
                                <p:cTn id="197" presetID="23" presetClass="entr" presetSubtype="16" fill="hold" nodeType="clickEffect">
                                  <p:stCondLst>
                                    <p:cond delay="0"/>
                                  </p:stCondLst>
                                  <p:childTnLst>
                                    <p:set>
                                      <p:cBhvr>
                                        <p:cTn id="198" dur="1" fill="hold">
                                          <p:stCondLst>
                                            <p:cond delay="0"/>
                                          </p:stCondLst>
                                        </p:cTn>
                                        <p:tgtEl>
                                          <p:spTgt spid="321"/>
                                        </p:tgtEl>
                                        <p:attrNameLst>
                                          <p:attrName>style.visibility</p:attrName>
                                        </p:attrNameLst>
                                      </p:cBhvr>
                                      <p:to>
                                        <p:strVal val="visible"/>
                                      </p:to>
                                    </p:set>
                                    <p:anim calcmode="lin" valueType="num">
                                      <p:cBhvr additive="base">
                                        <p:cTn id="199" dur="1000"/>
                                        <p:tgtEl>
                                          <p:spTgt spid="321"/>
                                        </p:tgtEl>
                                        <p:attrNameLst>
                                          <p:attrName>ppt_w</p:attrName>
                                        </p:attrNameLst>
                                      </p:cBhvr>
                                      <p:tavLst>
                                        <p:tav tm="0">
                                          <p:val>
                                            <p:strVal val="0"/>
                                          </p:val>
                                        </p:tav>
                                        <p:tav tm="100000">
                                          <p:val>
                                            <p:strVal val="#ppt_w"/>
                                          </p:val>
                                        </p:tav>
                                      </p:tavLst>
                                    </p:anim>
                                    <p:anim calcmode="lin" valueType="num">
                                      <p:cBhvr additive="base">
                                        <p:cTn id="200" dur="1000"/>
                                        <p:tgtEl>
                                          <p:spTgt spid="321"/>
                                        </p:tgtEl>
                                        <p:attrNameLst>
                                          <p:attrName>ppt_h</p:attrName>
                                        </p:attrNameLst>
                                      </p:cBhvr>
                                      <p:tavLst>
                                        <p:tav tm="0">
                                          <p:val>
                                            <p:strVal val="0"/>
                                          </p:val>
                                        </p:tav>
                                        <p:tav tm="100000">
                                          <p:val>
                                            <p:strVal val="#ppt_h"/>
                                          </p:val>
                                        </p:tav>
                                      </p:tavLst>
                                    </p:anim>
                                  </p:childTnLst>
                                </p:cTn>
                              </p:par>
                              <p:par>
                                <p:cTn id="201" presetID="10" presetClass="entr" presetSubtype="0" fill="hold" nodeType="withEffect">
                                  <p:stCondLst>
                                    <p:cond delay="0"/>
                                  </p:stCondLst>
                                  <p:childTnLst>
                                    <p:set>
                                      <p:cBhvr>
                                        <p:cTn id="202" dur="1" fill="hold">
                                          <p:stCondLst>
                                            <p:cond delay="0"/>
                                          </p:stCondLst>
                                        </p:cTn>
                                        <p:tgtEl>
                                          <p:spTgt spid="332"/>
                                        </p:tgtEl>
                                        <p:attrNameLst>
                                          <p:attrName>style.visibility</p:attrName>
                                        </p:attrNameLst>
                                      </p:cBhvr>
                                      <p:to>
                                        <p:strVal val="visible"/>
                                      </p:to>
                                    </p:set>
                                    <p:animEffect transition="in" filter="fade">
                                      <p:cBhvr>
                                        <p:cTn id="203" dur="1000"/>
                                        <p:tgtEl>
                                          <p:spTgt spid="332"/>
                                        </p:tgtEl>
                                      </p:cBhvr>
                                    </p:animEffect>
                                  </p:childTnLst>
                                </p:cTn>
                              </p:par>
                            </p:childTnLst>
                          </p:cTn>
                        </p:par>
                        <p:par>
                          <p:cTn id="204" fill="hold">
                            <p:stCondLst>
                              <p:cond delay="1000"/>
                            </p:stCondLst>
                            <p:childTnLst>
                              <p:par>
                                <p:cTn id="205" presetID="10" presetClass="entr" presetSubtype="0" fill="hold" nodeType="afterEffect">
                                  <p:stCondLst>
                                    <p:cond delay="0"/>
                                  </p:stCondLst>
                                  <p:childTnLst>
                                    <p:set>
                                      <p:cBhvr>
                                        <p:cTn id="206" dur="1" fill="hold">
                                          <p:stCondLst>
                                            <p:cond delay="0"/>
                                          </p:stCondLst>
                                        </p:cTn>
                                        <p:tgtEl>
                                          <p:spTgt spid="322"/>
                                        </p:tgtEl>
                                        <p:attrNameLst>
                                          <p:attrName>style.visibility</p:attrName>
                                        </p:attrNameLst>
                                      </p:cBhvr>
                                      <p:to>
                                        <p:strVal val="visible"/>
                                      </p:to>
                                    </p:set>
                                    <p:animEffect transition="in" filter="fade">
                                      <p:cBhvr>
                                        <p:cTn id="207" dur="1200"/>
                                        <p:tgtEl>
                                          <p:spTgt spid="322"/>
                                        </p:tgtEl>
                                      </p:cBhvr>
                                    </p:animEffect>
                                  </p:childTnLst>
                                </p:cTn>
                              </p:par>
                            </p:childTnLst>
                          </p:cTn>
                        </p:par>
                        <p:par>
                          <p:cTn id="208" fill="hold">
                            <p:stCondLst>
                              <p:cond delay="2200"/>
                            </p:stCondLst>
                            <p:childTnLst>
                              <p:par>
                                <p:cTn id="209" presetID="10" presetClass="entr" presetSubtype="0" fill="hold" nodeType="afterEffect">
                                  <p:stCondLst>
                                    <p:cond delay="0"/>
                                  </p:stCondLst>
                                  <p:childTnLst>
                                    <p:set>
                                      <p:cBhvr>
                                        <p:cTn id="210" dur="1" fill="hold">
                                          <p:stCondLst>
                                            <p:cond delay="0"/>
                                          </p:stCondLst>
                                        </p:cTn>
                                        <p:tgtEl>
                                          <p:spTgt spid="334"/>
                                        </p:tgtEl>
                                        <p:attrNameLst>
                                          <p:attrName>style.visibility</p:attrName>
                                        </p:attrNameLst>
                                      </p:cBhvr>
                                      <p:to>
                                        <p:strVal val="visible"/>
                                      </p:to>
                                    </p:set>
                                    <p:animEffect transition="in" filter="fade">
                                      <p:cBhvr>
                                        <p:cTn id="211" dur="1000"/>
                                        <p:tgtEl>
                                          <p:spTgt spid="334"/>
                                        </p:tgtEl>
                                      </p:cBhvr>
                                    </p:animEffect>
                                  </p:childTnLst>
                                </p:cTn>
                              </p:par>
                            </p:childTnLst>
                          </p:cTn>
                        </p:par>
                        <p:par>
                          <p:cTn id="212" fill="hold">
                            <p:stCondLst>
                              <p:cond delay="3200"/>
                            </p:stCondLst>
                            <p:childTnLst>
                              <p:par>
                                <p:cTn id="213" presetID="10" presetClass="entr" presetSubtype="0" fill="hold" nodeType="afterEffect">
                                  <p:stCondLst>
                                    <p:cond delay="0"/>
                                  </p:stCondLst>
                                  <p:childTnLst>
                                    <p:set>
                                      <p:cBhvr>
                                        <p:cTn id="214" dur="1" fill="hold">
                                          <p:stCondLst>
                                            <p:cond delay="0"/>
                                          </p:stCondLst>
                                        </p:cTn>
                                        <p:tgtEl>
                                          <p:spTgt spid="335"/>
                                        </p:tgtEl>
                                        <p:attrNameLst>
                                          <p:attrName>style.visibility</p:attrName>
                                        </p:attrNameLst>
                                      </p:cBhvr>
                                      <p:to>
                                        <p:strVal val="visible"/>
                                      </p:to>
                                    </p:set>
                                    <p:animEffect transition="in" filter="fade">
                                      <p:cBhvr>
                                        <p:cTn id="215" dur="1000"/>
                                        <p:tgtEl>
                                          <p:spTgt spid="335"/>
                                        </p:tgtEl>
                                      </p:cBhvr>
                                    </p:animEffect>
                                  </p:childTnLst>
                                </p:cTn>
                              </p:par>
                            </p:childTnLst>
                          </p:cTn>
                        </p:par>
                      </p:childTnLst>
                    </p:cTn>
                  </p:par>
                  <p:par>
                    <p:cTn id="216" fill="hold">
                      <p:stCondLst>
                        <p:cond delay="indefinite"/>
                      </p:stCondLst>
                      <p:childTnLst>
                        <p:par>
                          <p:cTn id="217" fill="hold">
                            <p:stCondLst>
                              <p:cond delay="0"/>
                            </p:stCondLst>
                            <p:childTnLst>
                              <p:par>
                                <p:cTn id="218" presetID="10" presetClass="entr" presetSubtype="0" fill="hold" nodeType="clickEffect">
                                  <p:stCondLst>
                                    <p:cond delay="0"/>
                                  </p:stCondLst>
                                  <p:childTnLst>
                                    <p:set>
                                      <p:cBhvr>
                                        <p:cTn id="219" dur="1" fill="hold">
                                          <p:stCondLst>
                                            <p:cond delay="0"/>
                                          </p:stCondLst>
                                        </p:cTn>
                                        <p:tgtEl>
                                          <p:spTgt spid="324"/>
                                        </p:tgtEl>
                                        <p:attrNameLst>
                                          <p:attrName>style.visibility</p:attrName>
                                        </p:attrNameLst>
                                      </p:cBhvr>
                                      <p:to>
                                        <p:strVal val="visible"/>
                                      </p:to>
                                    </p:set>
                                    <p:animEffect transition="in" filter="fade">
                                      <p:cBhvr>
                                        <p:cTn id="220" dur="1000"/>
                                        <p:tgtEl>
                                          <p:spTgt spid="324"/>
                                        </p:tgtEl>
                                      </p:cBhvr>
                                    </p:animEffect>
                                  </p:childTnLst>
                                </p:cTn>
                              </p:par>
                              <p:par>
                                <p:cTn id="221" presetID="10" presetClass="entr" presetSubtype="0" fill="hold" nodeType="withEffect">
                                  <p:stCondLst>
                                    <p:cond delay="0"/>
                                  </p:stCondLst>
                                  <p:childTnLst>
                                    <p:set>
                                      <p:cBhvr>
                                        <p:cTn id="222" dur="1" fill="hold">
                                          <p:stCondLst>
                                            <p:cond delay="0"/>
                                          </p:stCondLst>
                                        </p:cTn>
                                        <p:tgtEl>
                                          <p:spTgt spid="323"/>
                                        </p:tgtEl>
                                        <p:attrNameLst>
                                          <p:attrName>style.visibility</p:attrName>
                                        </p:attrNameLst>
                                      </p:cBhvr>
                                      <p:to>
                                        <p:strVal val="visible"/>
                                      </p:to>
                                    </p:set>
                                    <p:animEffect transition="in" filter="fade">
                                      <p:cBhvr>
                                        <p:cTn id="223" dur="1000"/>
                                        <p:tgtEl>
                                          <p:spTgt spid="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Shape 348"/>
          <p:cNvSpPr txBox="1">
            <a:spLocks noGrp="1"/>
          </p:cNvSpPr>
          <p:nvPr>
            <p:ph type="body" idx="2"/>
          </p:nvPr>
        </p:nvSpPr>
        <p:spPr>
          <a:xfrm>
            <a:off x="1101100" y="259500"/>
            <a:ext cx="7785900" cy="4624500"/>
          </a:xfrm>
          <a:prstGeom prst="rect">
            <a:avLst/>
          </a:prstGeom>
        </p:spPr>
        <p:txBody>
          <a:bodyPr spcFirstLastPara="1" wrap="square" lIns="91425" tIns="91425" rIns="91425" bIns="91425" anchor="t" anchorCtr="0">
            <a:noAutofit/>
          </a:bodyPr>
          <a:lstStyle/>
          <a:p>
            <a:pPr marL="0" lvl="0" indent="0">
              <a:lnSpc>
                <a:spcPct val="100000"/>
              </a:lnSpc>
              <a:spcBef>
                <a:spcPts val="0"/>
              </a:spcBef>
              <a:spcAft>
                <a:spcPts val="0"/>
              </a:spcAft>
              <a:buNone/>
            </a:pPr>
            <a:r>
              <a:rPr lang="en" sz="1400" u="sng">
                <a:solidFill>
                  <a:srgbClr val="93C47D"/>
                </a:solidFill>
              </a:rPr>
              <a:t>Step 1:</a:t>
            </a:r>
            <a:endParaRPr sz="1400" u="sng">
              <a:solidFill>
                <a:srgbClr val="93C47D"/>
              </a:solidFill>
            </a:endParaRPr>
          </a:p>
          <a:p>
            <a:pPr marL="0" lvl="0" indent="0">
              <a:lnSpc>
                <a:spcPct val="100000"/>
              </a:lnSpc>
              <a:spcBef>
                <a:spcPts val="1600"/>
              </a:spcBef>
              <a:spcAft>
                <a:spcPts val="0"/>
              </a:spcAft>
              <a:buNone/>
            </a:pPr>
            <a:r>
              <a:rPr lang="en" sz="1400"/>
              <a:t>Implemented K-means Algorithm to cluster relevant genes from the given dataset. Using distance metric as Pearson Correlation.</a:t>
            </a:r>
            <a:endParaRPr sz="1400"/>
          </a:p>
          <a:p>
            <a:pPr marL="0" lvl="0" indent="0">
              <a:lnSpc>
                <a:spcPct val="100000"/>
              </a:lnSpc>
              <a:spcBef>
                <a:spcPts val="1600"/>
              </a:spcBef>
              <a:spcAft>
                <a:spcPts val="0"/>
              </a:spcAft>
              <a:buNone/>
            </a:pPr>
            <a:r>
              <a:rPr lang="en" sz="1400" u="sng">
                <a:solidFill>
                  <a:srgbClr val="93C47D"/>
                </a:solidFill>
              </a:rPr>
              <a:t>Step 2:</a:t>
            </a:r>
            <a:endParaRPr sz="1400"/>
          </a:p>
          <a:p>
            <a:pPr marL="0" lvl="0" indent="0">
              <a:lnSpc>
                <a:spcPct val="100000"/>
              </a:lnSpc>
              <a:spcBef>
                <a:spcPts val="1600"/>
              </a:spcBef>
              <a:spcAft>
                <a:spcPts val="0"/>
              </a:spcAft>
              <a:buNone/>
            </a:pPr>
            <a:r>
              <a:rPr lang="en" sz="1400"/>
              <a:t>Select the centroid from the clusters, i.e. the point which is most correlated to the mean centroid of the cluster.</a:t>
            </a:r>
            <a:endParaRPr sz="1400"/>
          </a:p>
          <a:p>
            <a:pPr marL="0" lvl="0" indent="0">
              <a:lnSpc>
                <a:spcPct val="100000"/>
              </a:lnSpc>
              <a:spcBef>
                <a:spcPts val="1600"/>
              </a:spcBef>
              <a:spcAft>
                <a:spcPts val="0"/>
              </a:spcAft>
              <a:buNone/>
            </a:pPr>
            <a:r>
              <a:rPr lang="en" sz="1400" u="sng">
                <a:solidFill>
                  <a:srgbClr val="93C47D"/>
                </a:solidFill>
              </a:rPr>
              <a:t>Step 3:</a:t>
            </a:r>
            <a:endParaRPr sz="1400" u="sng">
              <a:solidFill>
                <a:srgbClr val="93C47D"/>
              </a:solidFill>
            </a:endParaRPr>
          </a:p>
          <a:p>
            <a:pPr marL="0" lvl="0" indent="0">
              <a:lnSpc>
                <a:spcPct val="100000"/>
              </a:lnSpc>
              <a:spcBef>
                <a:spcPts val="1600"/>
              </a:spcBef>
              <a:spcAft>
                <a:spcPts val="0"/>
              </a:spcAft>
              <a:buNone/>
            </a:pPr>
            <a:r>
              <a:rPr lang="en" sz="1400">
                <a:solidFill>
                  <a:srgbClr val="FFFFFF"/>
                </a:solidFill>
              </a:rPr>
              <a:t>Select the next representative from the cluster and run a classifier to check if the selected feature increases, decreases or does not alter the accuracy of the final result. The feature is selected if and only if it increases the accuracy of the resultant subset.</a:t>
            </a:r>
            <a:endParaRPr sz="1400">
              <a:solidFill>
                <a:srgbClr val="FFFFFF"/>
              </a:solidFill>
            </a:endParaRPr>
          </a:p>
          <a:p>
            <a:pPr marL="0" lvl="0" indent="0">
              <a:lnSpc>
                <a:spcPct val="100000"/>
              </a:lnSpc>
              <a:spcBef>
                <a:spcPts val="1600"/>
              </a:spcBef>
              <a:spcAft>
                <a:spcPts val="0"/>
              </a:spcAft>
              <a:buNone/>
            </a:pPr>
            <a:r>
              <a:rPr lang="en" sz="1400" u="sng">
                <a:solidFill>
                  <a:srgbClr val="93C47D"/>
                </a:solidFill>
              </a:rPr>
              <a:t>Step 4:</a:t>
            </a:r>
            <a:endParaRPr sz="1400" u="sng">
              <a:solidFill>
                <a:srgbClr val="93C47D"/>
              </a:solidFill>
            </a:endParaRPr>
          </a:p>
          <a:p>
            <a:pPr marL="0" lvl="0" indent="0" rtl="0">
              <a:lnSpc>
                <a:spcPct val="100000"/>
              </a:lnSpc>
              <a:spcBef>
                <a:spcPts val="1600"/>
              </a:spcBef>
              <a:spcAft>
                <a:spcPts val="1600"/>
              </a:spcAft>
              <a:buNone/>
            </a:pPr>
            <a:r>
              <a:rPr lang="en" sz="1400">
                <a:solidFill>
                  <a:srgbClr val="FFFFFF"/>
                </a:solidFill>
              </a:rPr>
              <a:t>The above step 3 is repeated till the number of representatives required is satisfied or further addition or representative does not alter the accuracy of the result. This is the subset with reduced dimension we are looking for.</a:t>
            </a:r>
            <a:endParaRPr sz="14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Shape 353"/>
          <p:cNvSpPr txBox="1">
            <a:spLocks noGrp="1"/>
          </p:cNvSpPr>
          <p:nvPr>
            <p:ph type="title"/>
          </p:nvPr>
        </p:nvSpPr>
        <p:spPr>
          <a:xfrm>
            <a:off x="212125" y="1803150"/>
            <a:ext cx="7186500" cy="1689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4200" b="1"/>
              <a:t>Classifiers and Classification Procedure</a:t>
            </a:r>
            <a:endParaRPr sz="4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p:nvPr/>
        </p:nvSpPr>
        <p:spPr>
          <a:xfrm>
            <a:off x="987884" y="337655"/>
            <a:ext cx="7726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rgbClr val="FFFFFF"/>
                </a:solidFill>
                <a:latin typeface="Montserrat"/>
                <a:ea typeface="Montserrat"/>
                <a:cs typeface="Montserrat"/>
                <a:sym typeface="Montserrat"/>
              </a:rPr>
              <a:t>Introduction to MicroArray technology</a:t>
            </a:r>
            <a:endParaRPr sz="3000">
              <a:solidFill>
                <a:srgbClr val="FFFFFF"/>
              </a:solidFill>
              <a:latin typeface="Montserrat"/>
              <a:ea typeface="Montserrat"/>
              <a:cs typeface="Montserrat"/>
              <a:sym typeface="Montserrat"/>
            </a:endParaRPr>
          </a:p>
        </p:txBody>
      </p:sp>
      <p:sp>
        <p:nvSpPr>
          <p:cNvPr id="186" name="Shape 186"/>
          <p:cNvSpPr txBox="1"/>
          <p:nvPr/>
        </p:nvSpPr>
        <p:spPr>
          <a:xfrm>
            <a:off x="311700" y="1443575"/>
            <a:ext cx="8520600" cy="12462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1600"/>
              </a:spcAft>
              <a:buNone/>
            </a:pPr>
            <a:r>
              <a:rPr lang="en">
                <a:solidFill>
                  <a:srgbClr val="FFFFFF"/>
                </a:solidFill>
                <a:latin typeface="Lato"/>
                <a:ea typeface="Lato"/>
                <a:cs typeface="Lato"/>
                <a:sym typeface="Lato"/>
              </a:rPr>
              <a:t>Microarrays are established technology which shows the the excitation level of many genes in a single reaction. </a:t>
            </a:r>
            <a:r>
              <a:rPr lang="en">
                <a:solidFill>
                  <a:schemeClr val="lt1"/>
                </a:solidFill>
                <a:latin typeface="Lato"/>
                <a:ea typeface="Lato"/>
                <a:cs typeface="Lato"/>
                <a:sym typeface="Lato"/>
              </a:rPr>
              <a:t>It typically assesses a large number of DNA sequences. A gene expression data set from a microarray experiment can be represented by a real-valued expression matrix where the rows form the expression patterns of genes, the columns represent the expression profiles of samples. [1]</a:t>
            </a:r>
            <a:endParaRPr>
              <a:solidFill>
                <a:srgbClr val="E0E0E0"/>
              </a:solidFill>
              <a:latin typeface="Lato"/>
              <a:ea typeface="Lato"/>
              <a:cs typeface="Lato"/>
              <a:sym typeface="Lato"/>
            </a:endParaRPr>
          </a:p>
        </p:txBody>
      </p:sp>
      <p:pic>
        <p:nvPicPr>
          <p:cNvPr id="187" name="Shape 187"/>
          <p:cNvPicPr preferRelativeResize="0"/>
          <p:nvPr/>
        </p:nvPicPr>
        <p:blipFill>
          <a:blip r:embed="rId3">
            <a:alphaModFix/>
          </a:blip>
          <a:stretch>
            <a:fillRect/>
          </a:stretch>
        </p:blipFill>
        <p:spPr>
          <a:xfrm>
            <a:off x="464750" y="3134054"/>
            <a:ext cx="2351185" cy="1716350"/>
          </a:xfrm>
          <a:prstGeom prst="rect">
            <a:avLst/>
          </a:prstGeom>
          <a:noFill/>
          <a:ln>
            <a:noFill/>
          </a:ln>
        </p:spPr>
      </p:pic>
      <p:grpSp>
        <p:nvGrpSpPr>
          <p:cNvPr id="188" name="Shape 188"/>
          <p:cNvGrpSpPr/>
          <p:nvPr/>
        </p:nvGrpSpPr>
        <p:grpSpPr>
          <a:xfrm>
            <a:off x="3220765" y="2813238"/>
            <a:ext cx="5493602" cy="2115517"/>
            <a:chOff x="1324324" y="2719555"/>
            <a:chExt cx="7113300" cy="2415525"/>
          </a:xfrm>
        </p:grpSpPr>
        <p:sp>
          <p:nvSpPr>
            <p:cNvPr id="189" name="Shape 189"/>
            <p:cNvSpPr txBox="1"/>
            <p:nvPr/>
          </p:nvSpPr>
          <p:spPr>
            <a:xfrm>
              <a:off x="1324324" y="2719555"/>
              <a:ext cx="7113300" cy="2337900"/>
            </a:xfrm>
            <a:prstGeom prst="rect">
              <a:avLst/>
            </a:prstGeom>
            <a:solidFill>
              <a:srgbClr val="FFFFFF"/>
            </a:solid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pic>
          <p:nvPicPr>
            <p:cNvPr id="190" name="Shape 190"/>
            <p:cNvPicPr preferRelativeResize="0"/>
            <p:nvPr/>
          </p:nvPicPr>
          <p:blipFill rotWithShape="1">
            <a:blip r:embed="rId4">
              <a:alphaModFix/>
            </a:blip>
            <a:srcRect l="6361" t="6355" r="3410" b="4501"/>
            <a:stretch/>
          </p:blipFill>
          <p:spPr>
            <a:xfrm>
              <a:off x="1369624" y="2719555"/>
              <a:ext cx="7022675" cy="2415525"/>
            </a:xfrm>
            <a:prstGeom prst="rect">
              <a:avLst/>
            </a:prstGeom>
            <a:noFill/>
            <a:ln>
              <a:noFill/>
            </a:ln>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Shape 358"/>
          <p:cNvSpPr txBox="1">
            <a:spLocks noGrp="1"/>
          </p:cNvSpPr>
          <p:nvPr>
            <p:ph type="body" idx="2"/>
          </p:nvPr>
        </p:nvSpPr>
        <p:spPr>
          <a:xfrm>
            <a:off x="1114175" y="93600"/>
            <a:ext cx="7785900" cy="49563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1400" u="sng">
                <a:solidFill>
                  <a:srgbClr val="93C47D"/>
                </a:solidFill>
              </a:rPr>
              <a:t>Classifiers Used :</a:t>
            </a:r>
            <a:endParaRPr sz="1400" u="sng">
              <a:solidFill>
                <a:srgbClr val="93C47D"/>
              </a:solidFill>
            </a:endParaRPr>
          </a:p>
          <a:p>
            <a:pPr marL="457200" lvl="0" indent="-317500" algn="just" rtl="0">
              <a:lnSpc>
                <a:spcPct val="100000"/>
              </a:lnSpc>
              <a:spcBef>
                <a:spcPts val="1000"/>
              </a:spcBef>
              <a:spcAft>
                <a:spcPts val="0"/>
              </a:spcAft>
              <a:buSzPts val="1400"/>
              <a:buAutoNum type="arabicPeriod"/>
            </a:pPr>
            <a:r>
              <a:rPr lang="en" sz="1400"/>
              <a:t>K-Nearest Neighbours</a:t>
            </a:r>
            <a:endParaRPr sz="1400"/>
          </a:p>
          <a:p>
            <a:pPr marL="457200" lvl="0" indent="-317500" algn="just" rtl="0">
              <a:lnSpc>
                <a:spcPct val="100000"/>
              </a:lnSpc>
              <a:spcBef>
                <a:spcPts val="0"/>
              </a:spcBef>
              <a:spcAft>
                <a:spcPts val="0"/>
              </a:spcAft>
              <a:buSzPts val="1400"/>
              <a:buAutoNum type="arabicPeriod"/>
            </a:pPr>
            <a:r>
              <a:rPr lang="en" sz="1400"/>
              <a:t>Support Vector Machine</a:t>
            </a:r>
            <a:endParaRPr sz="1400"/>
          </a:p>
          <a:p>
            <a:pPr marL="457200" lvl="0" indent="-317500" algn="just" rtl="0">
              <a:lnSpc>
                <a:spcPct val="100000"/>
              </a:lnSpc>
              <a:spcBef>
                <a:spcPts val="0"/>
              </a:spcBef>
              <a:spcAft>
                <a:spcPts val="0"/>
              </a:spcAft>
              <a:buClr>
                <a:srgbClr val="FFFFFF"/>
              </a:buClr>
              <a:buSzPts val="1400"/>
              <a:buAutoNum type="arabicPeriod"/>
            </a:pPr>
            <a:r>
              <a:rPr lang="en" sz="1400">
                <a:solidFill>
                  <a:srgbClr val="FFFFFF"/>
                </a:solidFill>
              </a:rPr>
              <a:t>Naive Bayes Classifier (Gaussian and Multinomial)</a:t>
            </a:r>
            <a:endParaRPr sz="1400">
              <a:solidFill>
                <a:srgbClr val="FFFFFF"/>
              </a:solidFill>
            </a:endParaRPr>
          </a:p>
          <a:p>
            <a:pPr marL="0" lvl="0" indent="0" algn="just" rtl="0">
              <a:lnSpc>
                <a:spcPct val="100000"/>
              </a:lnSpc>
              <a:spcBef>
                <a:spcPts val="1600"/>
              </a:spcBef>
              <a:spcAft>
                <a:spcPts val="0"/>
              </a:spcAft>
              <a:buNone/>
            </a:pPr>
            <a:r>
              <a:rPr lang="en" sz="1400" u="sng">
                <a:solidFill>
                  <a:srgbClr val="93C47D"/>
                </a:solidFill>
              </a:rPr>
              <a:t>Training Method :</a:t>
            </a:r>
            <a:endParaRPr sz="1400" u="sng">
              <a:solidFill>
                <a:srgbClr val="93C47D"/>
              </a:solidFill>
            </a:endParaRPr>
          </a:p>
          <a:p>
            <a:pPr marL="0" lvl="0" indent="0" algn="just" rtl="0">
              <a:lnSpc>
                <a:spcPct val="100000"/>
              </a:lnSpc>
              <a:spcBef>
                <a:spcPts val="1000"/>
              </a:spcBef>
              <a:spcAft>
                <a:spcPts val="0"/>
              </a:spcAft>
              <a:buNone/>
            </a:pPr>
            <a:r>
              <a:rPr lang="en" sz="1400">
                <a:solidFill>
                  <a:srgbClr val="FFFFFF"/>
                </a:solidFill>
              </a:rPr>
              <a:t>The training dataset is trained using </a:t>
            </a:r>
            <a:r>
              <a:rPr lang="en" sz="1400" b="1" u="sng">
                <a:solidFill>
                  <a:srgbClr val="FFFFFF"/>
                </a:solidFill>
              </a:rPr>
              <a:t>Leave But One</a:t>
            </a:r>
            <a:r>
              <a:rPr lang="en" sz="1400">
                <a:solidFill>
                  <a:srgbClr val="FFFFFF"/>
                </a:solidFill>
              </a:rPr>
              <a:t> method. This is achieved by K-fold Algorithm, a specific number of folds is given algorithm, which then uses (n-1) folds out of n to train and the remaining one to test and goes until all the folds are tested at least once. So if the number of folds is equal to number of samples, then each sample is tested at least once.</a:t>
            </a:r>
            <a:endParaRPr sz="1400">
              <a:solidFill>
                <a:srgbClr val="FFFFFF"/>
              </a:solidFill>
            </a:endParaRPr>
          </a:p>
          <a:p>
            <a:pPr marL="0" lvl="0" indent="0" algn="just" rtl="0">
              <a:lnSpc>
                <a:spcPct val="100000"/>
              </a:lnSpc>
              <a:spcBef>
                <a:spcPts val="1600"/>
              </a:spcBef>
              <a:spcAft>
                <a:spcPts val="0"/>
              </a:spcAft>
              <a:buNone/>
            </a:pPr>
            <a:r>
              <a:rPr lang="en" sz="1400" u="sng">
                <a:solidFill>
                  <a:srgbClr val="93C47D"/>
                </a:solidFill>
              </a:rPr>
              <a:t>Result Generation :</a:t>
            </a:r>
            <a:endParaRPr sz="1400" u="sng">
              <a:solidFill>
                <a:srgbClr val="93C47D"/>
              </a:solidFill>
            </a:endParaRPr>
          </a:p>
          <a:p>
            <a:pPr marL="0" lvl="0" indent="0" algn="just" rtl="0">
              <a:lnSpc>
                <a:spcPct val="100000"/>
              </a:lnSpc>
              <a:spcBef>
                <a:spcPts val="1000"/>
              </a:spcBef>
              <a:spcAft>
                <a:spcPts val="0"/>
              </a:spcAft>
              <a:buNone/>
            </a:pPr>
            <a:r>
              <a:rPr lang="en" sz="1400">
                <a:solidFill>
                  <a:srgbClr val="FFFFFF"/>
                </a:solidFill>
              </a:rPr>
              <a:t>The result is generated on the basis of number of correct predictions made by the classifier. Suppose the classifier predicts 8 out of 10 correctly then the accuracy is 80%. This way the result table is made with the various classifiers on various datasets.</a:t>
            </a:r>
            <a:endParaRPr sz="1400">
              <a:solidFill>
                <a:srgbClr val="FFFFFF"/>
              </a:solidFill>
            </a:endParaRPr>
          </a:p>
          <a:p>
            <a:pPr marL="0" lvl="0" indent="0" algn="just" rtl="0">
              <a:lnSpc>
                <a:spcPct val="100000"/>
              </a:lnSpc>
              <a:spcBef>
                <a:spcPts val="1600"/>
              </a:spcBef>
              <a:spcAft>
                <a:spcPts val="0"/>
              </a:spcAft>
              <a:buNone/>
            </a:pPr>
            <a:r>
              <a:rPr lang="en" sz="1400" u="sng">
                <a:solidFill>
                  <a:srgbClr val="93C47D"/>
                </a:solidFill>
              </a:rPr>
              <a:t>Variation of Number of Clusters and Number of Representatives :</a:t>
            </a:r>
            <a:endParaRPr sz="1400" u="sng">
              <a:solidFill>
                <a:srgbClr val="93C47D"/>
              </a:solidFill>
            </a:endParaRPr>
          </a:p>
          <a:p>
            <a:pPr marL="0" lvl="0" indent="0" algn="just" rtl="0">
              <a:lnSpc>
                <a:spcPct val="100000"/>
              </a:lnSpc>
              <a:spcBef>
                <a:spcPts val="1000"/>
              </a:spcBef>
              <a:spcAft>
                <a:spcPts val="1600"/>
              </a:spcAft>
              <a:buNone/>
            </a:pPr>
            <a:r>
              <a:rPr lang="en" sz="1400">
                <a:solidFill>
                  <a:srgbClr val="FFFFFF"/>
                </a:solidFill>
              </a:rPr>
              <a:t>The number of clusters and number of features is varied starting from 1 cluster with 1 representative to 50 clusters with 30 representatives each. Cluster variation ( 1,5,10,20,30,40,50), number of representative variation (1,2,3,4,5,10,15,20,25,30).</a:t>
            </a:r>
            <a:endParaRPr sz="1400" u="sng">
              <a:solidFill>
                <a:srgbClr val="93C47D"/>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a:spLocks noGrp="1"/>
          </p:cNvSpPr>
          <p:nvPr>
            <p:ph type="title"/>
          </p:nvPr>
        </p:nvSpPr>
        <p:spPr>
          <a:xfrm>
            <a:off x="1791725" y="1726950"/>
            <a:ext cx="3231000" cy="1689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4200" b="1"/>
              <a:t>The Whys</a:t>
            </a:r>
            <a:endParaRPr sz="4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xfrm>
            <a:off x="1704001" y="245325"/>
            <a:ext cx="6231600" cy="72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Why Unsupervised Clustering?</a:t>
            </a:r>
            <a:endParaRPr sz="3000"/>
          </a:p>
        </p:txBody>
      </p:sp>
      <p:sp>
        <p:nvSpPr>
          <p:cNvPr id="369" name="Shape 369"/>
          <p:cNvSpPr txBox="1"/>
          <p:nvPr/>
        </p:nvSpPr>
        <p:spPr>
          <a:xfrm>
            <a:off x="1026446" y="1882500"/>
            <a:ext cx="7586700" cy="13785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1600"/>
              </a:spcAft>
              <a:buNone/>
            </a:pPr>
            <a:endParaRPr sz="1600">
              <a:solidFill>
                <a:srgbClr val="EFEFEF"/>
              </a:solidFill>
              <a:latin typeface="Lato"/>
              <a:ea typeface="Lato"/>
              <a:cs typeface="Lato"/>
              <a:sym typeface="Lato"/>
            </a:endParaRPr>
          </a:p>
        </p:txBody>
      </p:sp>
      <p:sp>
        <p:nvSpPr>
          <p:cNvPr id="370" name="Shape 370"/>
          <p:cNvSpPr txBox="1"/>
          <p:nvPr/>
        </p:nvSpPr>
        <p:spPr>
          <a:xfrm>
            <a:off x="793075" y="1436450"/>
            <a:ext cx="8027400" cy="3465900"/>
          </a:xfrm>
          <a:prstGeom prst="rect">
            <a:avLst/>
          </a:prstGeom>
          <a:noFill/>
          <a:ln>
            <a:noFill/>
          </a:ln>
        </p:spPr>
        <p:txBody>
          <a:bodyPr spcFirstLastPara="1" wrap="square" lIns="91425" tIns="91425" rIns="91425" bIns="91425" anchor="ctr" anchorCtr="0">
            <a:noAutofit/>
          </a:bodyPr>
          <a:lstStyle/>
          <a:p>
            <a:pPr marL="457200" lvl="0" indent="-323850" rtl="0">
              <a:lnSpc>
                <a:spcPct val="115000"/>
              </a:lnSpc>
              <a:spcBef>
                <a:spcPts val="0"/>
              </a:spcBef>
              <a:spcAft>
                <a:spcPts val="0"/>
              </a:spcAft>
              <a:buClr>
                <a:srgbClr val="F3F3F3"/>
              </a:buClr>
              <a:buSzPts val="1500"/>
              <a:buFont typeface="Lato"/>
              <a:buChar char="●"/>
            </a:pPr>
            <a:r>
              <a:rPr lang="en" sz="1500">
                <a:solidFill>
                  <a:srgbClr val="F3F3F3"/>
                </a:solidFill>
                <a:latin typeface="Lato"/>
                <a:ea typeface="Lato"/>
                <a:cs typeface="Lato"/>
                <a:sym typeface="Lato"/>
              </a:rPr>
              <a:t>Clustering helps reduce the volume of information to manageable groups. Performing unsupervised clustering allows the unlabelled data to be grouped according to the pattern we want, into similar data clusters. Here, we grouped it according to positively correlated genes.</a:t>
            </a:r>
            <a:endParaRPr sz="1500">
              <a:solidFill>
                <a:srgbClr val="F3F3F3"/>
              </a:solidFill>
              <a:latin typeface="Lato"/>
              <a:ea typeface="Lato"/>
              <a:cs typeface="Lato"/>
              <a:sym typeface="Lato"/>
            </a:endParaRPr>
          </a:p>
          <a:p>
            <a:pPr marL="0" lvl="0" indent="0" rtl="0">
              <a:lnSpc>
                <a:spcPct val="115000"/>
              </a:lnSpc>
              <a:spcBef>
                <a:spcPts val="1600"/>
              </a:spcBef>
              <a:spcAft>
                <a:spcPts val="0"/>
              </a:spcAft>
              <a:buNone/>
            </a:pPr>
            <a:endParaRPr sz="1500">
              <a:solidFill>
                <a:srgbClr val="F3F3F3"/>
              </a:solidFill>
              <a:latin typeface="Lato"/>
              <a:ea typeface="Lato"/>
              <a:cs typeface="Lato"/>
              <a:sym typeface="Lato"/>
            </a:endParaRPr>
          </a:p>
          <a:p>
            <a:pPr marL="457200" lvl="0" indent="-323850" rtl="0">
              <a:lnSpc>
                <a:spcPct val="115000"/>
              </a:lnSpc>
              <a:spcBef>
                <a:spcPts val="1600"/>
              </a:spcBef>
              <a:spcAft>
                <a:spcPts val="0"/>
              </a:spcAft>
              <a:buClr>
                <a:srgbClr val="EFEFEF"/>
              </a:buClr>
              <a:buSzPts val="1500"/>
              <a:buFont typeface="Lato"/>
              <a:buChar char="●"/>
            </a:pPr>
            <a:r>
              <a:rPr lang="en" sz="1500">
                <a:solidFill>
                  <a:srgbClr val="EFEFEF"/>
                </a:solidFill>
                <a:latin typeface="Lato"/>
                <a:ea typeface="Lato"/>
                <a:cs typeface="Lato"/>
                <a:sym typeface="Lato"/>
              </a:rPr>
              <a:t>Instead of performing supervised classification on an entire dataset, it is more efficient to select representatives from clusters as most data points in a cluster behave similarly and only a few can represent the entire cluster, thus removing the irrelevant features and significantly reducing the training time of the dataset.</a:t>
            </a:r>
            <a:endParaRPr sz="1500">
              <a:solidFill>
                <a:srgbClr val="F3F3F3"/>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title"/>
          </p:nvPr>
        </p:nvSpPr>
        <p:spPr>
          <a:xfrm>
            <a:off x="1728291" y="195220"/>
            <a:ext cx="5687400" cy="72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Why K-Means?</a:t>
            </a:r>
            <a:endParaRPr sz="3000"/>
          </a:p>
        </p:txBody>
      </p:sp>
      <p:sp>
        <p:nvSpPr>
          <p:cNvPr id="376" name="Shape 376"/>
          <p:cNvSpPr txBox="1"/>
          <p:nvPr/>
        </p:nvSpPr>
        <p:spPr>
          <a:xfrm>
            <a:off x="1026446" y="1882500"/>
            <a:ext cx="7586700" cy="13785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1600"/>
              </a:spcAft>
              <a:buNone/>
            </a:pPr>
            <a:endParaRPr sz="1600">
              <a:solidFill>
                <a:srgbClr val="EFEFEF"/>
              </a:solidFill>
              <a:latin typeface="Lato"/>
              <a:ea typeface="Lato"/>
              <a:cs typeface="Lato"/>
              <a:sym typeface="Lato"/>
            </a:endParaRPr>
          </a:p>
        </p:txBody>
      </p:sp>
      <p:sp>
        <p:nvSpPr>
          <p:cNvPr id="377" name="Shape 377"/>
          <p:cNvSpPr txBox="1"/>
          <p:nvPr/>
        </p:nvSpPr>
        <p:spPr>
          <a:xfrm>
            <a:off x="799600" y="1344525"/>
            <a:ext cx="8147400" cy="3140100"/>
          </a:xfrm>
          <a:prstGeom prst="rect">
            <a:avLst/>
          </a:prstGeom>
          <a:noFill/>
          <a:ln>
            <a:noFill/>
          </a:ln>
        </p:spPr>
        <p:txBody>
          <a:bodyPr spcFirstLastPara="1" wrap="square" lIns="91425" tIns="91425" rIns="91425" bIns="91425" anchor="ctr" anchorCtr="0">
            <a:noAutofit/>
          </a:bodyPr>
          <a:lstStyle/>
          <a:p>
            <a:pPr marL="457200" lvl="0" indent="-323850" rtl="0">
              <a:lnSpc>
                <a:spcPct val="115000"/>
              </a:lnSpc>
              <a:spcBef>
                <a:spcPts val="0"/>
              </a:spcBef>
              <a:spcAft>
                <a:spcPts val="0"/>
              </a:spcAft>
              <a:buClr>
                <a:srgbClr val="F3F3F3"/>
              </a:buClr>
              <a:buSzPts val="1500"/>
              <a:buFont typeface="Lato"/>
              <a:buChar char="●"/>
            </a:pPr>
            <a:r>
              <a:rPr lang="en" sz="1500">
                <a:solidFill>
                  <a:srgbClr val="F3F3F3"/>
                </a:solidFill>
                <a:latin typeface="Lato"/>
                <a:ea typeface="Lato"/>
                <a:cs typeface="Lato"/>
                <a:sym typeface="Lato"/>
              </a:rPr>
              <a:t>K-means algorithm is computationally less expensive. Using K-medoid would produce a single representative of a cluster which is not necessary for the functioning of our framework as multiple representatives are selected from a single cluster</a:t>
            </a:r>
            <a:endParaRPr sz="1500">
              <a:solidFill>
                <a:srgbClr val="F3F3F3"/>
              </a:solidFill>
              <a:latin typeface="Lato"/>
              <a:ea typeface="Lato"/>
              <a:cs typeface="Lato"/>
              <a:sym typeface="Lato"/>
            </a:endParaRPr>
          </a:p>
          <a:p>
            <a:pPr marL="0" lvl="0" indent="0" rtl="0">
              <a:lnSpc>
                <a:spcPct val="115000"/>
              </a:lnSpc>
              <a:spcBef>
                <a:spcPts val="1600"/>
              </a:spcBef>
              <a:spcAft>
                <a:spcPts val="0"/>
              </a:spcAft>
              <a:buNone/>
            </a:pPr>
            <a:endParaRPr sz="1500">
              <a:solidFill>
                <a:srgbClr val="F3F3F3"/>
              </a:solidFill>
              <a:latin typeface="Lato"/>
              <a:ea typeface="Lato"/>
              <a:cs typeface="Lato"/>
              <a:sym typeface="Lato"/>
            </a:endParaRPr>
          </a:p>
          <a:p>
            <a:pPr marL="457200" lvl="0" indent="-323850" rtl="0">
              <a:lnSpc>
                <a:spcPct val="115000"/>
              </a:lnSpc>
              <a:spcBef>
                <a:spcPts val="1600"/>
              </a:spcBef>
              <a:spcAft>
                <a:spcPts val="0"/>
              </a:spcAft>
              <a:buClr>
                <a:srgbClr val="F3F3F3"/>
              </a:buClr>
              <a:buSzPts val="1500"/>
              <a:buFont typeface="Lato"/>
              <a:buChar char="●"/>
            </a:pPr>
            <a:r>
              <a:rPr lang="en" sz="1500">
                <a:solidFill>
                  <a:srgbClr val="F3F3F3"/>
                </a:solidFill>
                <a:latin typeface="Lato"/>
                <a:ea typeface="Lato"/>
                <a:cs typeface="Lato"/>
                <a:sym typeface="Lato"/>
              </a:rPr>
              <a:t>K-means is unsupervised clustering algorithm, so as in our case, we could cluster at a low computational  cost, after which the wrapper method is applied to find the best possible subset of the dataset.</a:t>
            </a:r>
            <a:endParaRPr sz="1500">
              <a:solidFill>
                <a:srgbClr val="F3F3F3"/>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txBox="1">
            <a:spLocks noGrp="1"/>
          </p:cNvSpPr>
          <p:nvPr>
            <p:ph type="title"/>
          </p:nvPr>
        </p:nvSpPr>
        <p:spPr>
          <a:xfrm>
            <a:off x="1728291" y="221320"/>
            <a:ext cx="5687400" cy="72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Why Pearson Correlation?</a:t>
            </a:r>
            <a:endParaRPr sz="3000"/>
          </a:p>
        </p:txBody>
      </p:sp>
      <p:sp>
        <p:nvSpPr>
          <p:cNvPr id="383" name="Shape 383"/>
          <p:cNvSpPr txBox="1"/>
          <p:nvPr/>
        </p:nvSpPr>
        <p:spPr>
          <a:xfrm>
            <a:off x="1026446" y="1882500"/>
            <a:ext cx="7586700" cy="13785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1600"/>
              </a:spcAft>
              <a:buNone/>
            </a:pPr>
            <a:endParaRPr sz="1600">
              <a:solidFill>
                <a:srgbClr val="EFEFEF"/>
              </a:solidFill>
              <a:latin typeface="Lato"/>
              <a:ea typeface="Lato"/>
              <a:cs typeface="Lato"/>
              <a:sym typeface="Lato"/>
            </a:endParaRPr>
          </a:p>
        </p:txBody>
      </p:sp>
      <p:sp>
        <p:nvSpPr>
          <p:cNvPr id="384" name="Shape 384"/>
          <p:cNvSpPr txBox="1"/>
          <p:nvPr/>
        </p:nvSpPr>
        <p:spPr>
          <a:xfrm>
            <a:off x="793075" y="1383675"/>
            <a:ext cx="8235000" cy="2950800"/>
          </a:xfrm>
          <a:prstGeom prst="rect">
            <a:avLst/>
          </a:prstGeom>
          <a:noFill/>
          <a:ln>
            <a:noFill/>
          </a:ln>
        </p:spPr>
        <p:txBody>
          <a:bodyPr spcFirstLastPara="1" wrap="square" lIns="91425" tIns="91425" rIns="91425" bIns="91425" anchor="ctr" anchorCtr="0">
            <a:noAutofit/>
          </a:bodyPr>
          <a:lstStyle/>
          <a:p>
            <a:pPr marL="457200" lvl="0" indent="-323850" rtl="0">
              <a:lnSpc>
                <a:spcPct val="115000"/>
              </a:lnSpc>
              <a:spcBef>
                <a:spcPts val="0"/>
              </a:spcBef>
              <a:spcAft>
                <a:spcPts val="0"/>
              </a:spcAft>
              <a:buClr>
                <a:srgbClr val="F3F3F3"/>
              </a:buClr>
              <a:buSzPts val="1500"/>
              <a:buFont typeface="Lato"/>
              <a:buChar char="●"/>
            </a:pPr>
            <a:r>
              <a:rPr lang="en" sz="1500">
                <a:solidFill>
                  <a:srgbClr val="F3F3F3"/>
                </a:solidFill>
                <a:latin typeface="Lato"/>
                <a:ea typeface="Lato"/>
                <a:cs typeface="Lato"/>
                <a:sym typeface="Lato"/>
              </a:rPr>
              <a:t>Pearson Correlation, gives us the correlation between the genes, as the data is of patterned genes which are correlated to each other we are using Pearson Correlation. Moreover, this can cluster the positively correlated in one cluster, negatively in another cluster, thereby reducing the computational load and taking into consideration the negatively correlated genes also.</a:t>
            </a:r>
            <a:endParaRPr sz="1500">
              <a:solidFill>
                <a:srgbClr val="F3F3F3"/>
              </a:solidFill>
              <a:latin typeface="Lato"/>
              <a:ea typeface="Lato"/>
              <a:cs typeface="Lato"/>
              <a:sym typeface="Lato"/>
            </a:endParaRPr>
          </a:p>
          <a:p>
            <a:pPr marL="0" lvl="0" indent="0" rtl="0">
              <a:lnSpc>
                <a:spcPct val="115000"/>
              </a:lnSpc>
              <a:spcBef>
                <a:spcPts val="1600"/>
              </a:spcBef>
              <a:spcAft>
                <a:spcPts val="0"/>
              </a:spcAft>
              <a:buNone/>
            </a:pPr>
            <a:endParaRPr sz="1500">
              <a:solidFill>
                <a:srgbClr val="F3F3F3"/>
              </a:solidFill>
              <a:latin typeface="Lato"/>
              <a:ea typeface="Lato"/>
              <a:cs typeface="Lato"/>
              <a:sym typeface="Lato"/>
            </a:endParaRPr>
          </a:p>
          <a:p>
            <a:pPr marL="457200" lvl="0" indent="-323850" rtl="0">
              <a:lnSpc>
                <a:spcPct val="115000"/>
              </a:lnSpc>
              <a:spcBef>
                <a:spcPts val="1600"/>
              </a:spcBef>
              <a:spcAft>
                <a:spcPts val="0"/>
              </a:spcAft>
              <a:buClr>
                <a:srgbClr val="F3F3F3"/>
              </a:buClr>
              <a:buSzPts val="1500"/>
              <a:buFont typeface="Lato"/>
              <a:buChar char="●"/>
            </a:pPr>
            <a:r>
              <a:rPr lang="en" sz="1500">
                <a:solidFill>
                  <a:srgbClr val="F3F3F3"/>
                </a:solidFill>
                <a:latin typeface="Lato"/>
                <a:ea typeface="Lato"/>
                <a:cs typeface="Lato"/>
                <a:sym typeface="Lato"/>
              </a:rPr>
              <a:t>When this is used as a distance metric along with K-means, we can cluster patterned data easily in an unsupervised manner, with low computational cost.</a:t>
            </a:r>
            <a:endParaRPr sz="1500">
              <a:solidFill>
                <a:srgbClr val="F3F3F3"/>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1728291" y="214795"/>
            <a:ext cx="5687400" cy="72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Why Wrapper Method?</a:t>
            </a:r>
            <a:endParaRPr sz="3000"/>
          </a:p>
        </p:txBody>
      </p:sp>
      <p:sp>
        <p:nvSpPr>
          <p:cNvPr id="390" name="Shape 390"/>
          <p:cNvSpPr txBox="1"/>
          <p:nvPr/>
        </p:nvSpPr>
        <p:spPr>
          <a:xfrm>
            <a:off x="1026446" y="1882500"/>
            <a:ext cx="7586700" cy="13785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1600"/>
              </a:spcAft>
              <a:buNone/>
            </a:pPr>
            <a:endParaRPr sz="1600">
              <a:solidFill>
                <a:srgbClr val="EFEFEF"/>
              </a:solidFill>
              <a:latin typeface="Lato"/>
              <a:ea typeface="Lato"/>
              <a:cs typeface="Lato"/>
              <a:sym typeface="Lato"/>
            </a:endParaRPr>
          </a:p>
        </p:txBody>
      </p:sp>
      <p:sp>
        <p:nvSpPr>
          <p:cNvPr id="391" name="Shape 391"/>
          <p:cNvSpPr txBox="1"/>
          <p:nvPr/>
        </p:nvSpPr>
        <p:spPr>
          <a:xfrm>
            <a:off x="819000" y="1396764"/>
            <a:ext cx="8001600" cy="3264300"/>
          </a:xfrm>
          <a:prstGeom prst="rect">
            <a:avLst/>
          </a:prstGeom>
          <a:noFill/>
          <a:ln>
            <a:noFill/>
          </a:ln>
        </p:spPr>
        <p:txBody>
          <a:bodyPr spcFirstLastPara="1" wrap="square" lIns="91425" tIns="91425" rIns="91425" bIns="91425" anchor="ctr" anchorCtr="0">
            <a:noAutofit/>
          </a:bodyPr>
          <a:lstStyle/>
          <a:p>
            <a:pPr marL="457200" lvl="0" indent="-323850" rtl="0">
              <a:lnSpc>
                <a:spcPct val="115000"/>
              </a:lnSpc>
              <a:spcBef>
                <a:spcPts val="0"/>
              </a:spcBef>
              <a:spcAft>
                <a:spcPts val="0"/>
              </a:spcAft>
              <a:buClr>
                <a:srgbClr val="F3F3F3"/>
              </a:buClr>
              <a:buSzPts val="1500"/>
              <a:buFont typeface="Lato"/>
              <a:buChar char="●"/>
            </a:pPr>
            <a:r>
              <a:rPr lang="en" sz="1500">
                <a:solidFill>
                  <a:srgbClr val="F3F3F3"/>
                </a:solidFill>
                <a:latin typeface="Lato"/>
                <a:ea typeface="Lato"/>
                <a:cs typeface="Lato"/>
                <a:sym typeface="Lato"/>
              </a:rPr>
              <a:t>Filter method gives us only one subset of the data based on few ranking and/or class level indications (which in our case we will not use). As a result the subset generated may not be efficient enough to provide the best result, as there maybe another subset which can produce more better result than the subset chosen. </a:t>
            </a:r>
            <a:endParaRPr sz="1500">
              <a:solidFill>
                <a:srgbClr val="F3F3F3"/>
              </a:solidFill>
              <a:latin typeface="Lato"/>
              <a:ea typeface="Lato"/>
              <a:cs typeface="Lato"/>
              <a:sym typeface="Lato"/>
            </a:endParaRPr>
          </a:p>
          <a:p>
            <a:pPr marL="0" lvl="0" indent="0" rtl="0">
              <a:lnSpc>
                <a:spcPct val="115000"/>
              </a:lnSpc>
              <a:spcBef>
                <a:spcPts val="1600"/>
              </a:spcBef>
              <a:spcAft>
                <a:spcPts val="0"/>
              </a:spcAft>
              <a:buNone/>
            </a:pPr>
            <a:endParaRPr sz="1500">
              <a:solidFill>
                <a:srgbClr val="F3F3F3"/>
              </a:solidFill>
              <a:latin typeface="Lato"/>
              <a:ea typeface="Lato"/>
              <a:cs typeface="Lato"/>
              <a:sym typeface="Lato"/>
            </a:endParaRPr>
          </a:p>
          <a:p>
            <a:pPr marL="457200" lvl="0" indent="-323850" rtl="0">
              <a:lnSpc>
                <a:spcPct val="115000"/>
              </a:lnSpc>
              <a:spcBef>
                <a:spcPts val="1600"/>
              </a:spcBef>
              <a:spcAft>
                <a:spcPts val="0"/>
              </a:spcAft>
              <a:buClr>
                <a:srgbClr val="F3F3F3"/>
              </a:buClr>
              <a:buSzPts val="1500"/>
              <a:buFont typeface="Lato"/>
              <a:buChar char="●"/>
            </a:pPr>
            <a:r>
              <a:rPr lang="en" sz="1500">
                <a:solidFill>
                  <a:srgbClr val="F3F3F3"/>
                </a:solidFill>
                <a:latin typeface="Lato"/>
                <a:ea typeface="Lato"/>
                <a:cs typeface="Lato"/>
                <a:sym typeface="Lato"/>
              </a:rPr>
              <a:t>Wrapper method ensures that the feature subset selected is the best possible subset of the dataset. This is done with the help of a classifier, which tests the accuracy everytime a new feature is selected to represent the cluster of the dataset. As a result, the generated feature subset is the best possible subset of the dataset.</a:t>
            </a:r>
            <a:endParaRPr sz="1500">
              <a:solidFill>
                <a:srgbClr val="F3F3F3"/>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Shape 396"/>
          <p:cNvSpPr txBox="1">
            <a:spLocks noGrp="1"/>
          </p:cNvSpPr>
          <p:nvPr>
            <p:ph type="title"/>
          </p:nvPr>
        </p:nvSpPr>
        <p:spPr>
          <a:xfrm>
            <a:off x="1683675" y="1726950"/>
            <a:ext cx="2366400" cy="1689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4200" b="1"/>
              <a:t>Results</a:t>
            </a:r>
            <a:endParaRPr sz="4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B0DE0-C9A6-47A7-84FA-3FF0F27B4270}"/>
              </a:ext>
            </a:extLst>
          </p:cNvPr>
          <p:cNvSpPr>
            <a:spLocks noGrp="1"/>
          </p:cNvSpPr>
          <p:nvPr>
            <p:ph type="title"/>
          </p:nvPr>
        </p:nvSpPr>
        <p:spPr>
          <a:xfrm>
            <a:off x="1158557" y="305754"/>
            <a:ext cx="7038900" cy="914100"/>
          </a:xfrm>
        </p:spPr>
        <p:txBody>
          <a:bodyPr/>
          <a:lstStyle/>
          <a:p>
            <a:r>
              <a:rPr lang="en-IN" dirty="0"/>
              <a:t>Result Calculation</a:t>
            </a:r>
          </a:p>
        </p:txBody>
      </p:sp>
      <p:graphicFrame>
        <p:nvGraphicFramePr>
          <p:cNvPr id="5" name="Table 4">
            <a:extLst>
              <a:ext uri="{FF2B5EF4-FFF2-40B4-BE49-F238E27FC236}">
                <a16:creationId xmlns:a16="http://schemas.microsoft.com/office/drawing/2014/main" id="{75AC49EF-0D1C-475F-A13C-08A91176DCDC}"/>
              </a:ext>
            </a:extLst>
          </p:cNvPr>
          <p:cNvGraphicFramePr>
            <a:graphicFrameLocks noGrp="1"/>
          </p:cNvGraphicFramePr>
          <p:nvPr>
            <p:extLst>
              <p:ext uri="{D42A27DB-BD31-4B8C-83A1-F6EECF244321}">
                <p14:modId xmlns:p14="http://schemas.microsoft.com/office/powerpoint/2010/main" val="1385578543"/>
              </p:ext>
            </p:extLst>
          </p:nvPr>
        </p:nvGraphicFramePr>
        <p:xfrm>
          <a:off x="1709655" y="2805973"/>
          <a:ext cx="5724690" cy="1905955"/>
        </p:xfrm>
        <a:graphic>
          <a:graphicData uri="http://schemas.openxmlformats.org/drawingml/2006/table">
            <a:tbl>
              <a:tblPr firstRow="1" firstCol="1" bandRow="1">
                <a:tableStyleId>{98790383-4ACE-471C-8F8F-49D7CB5828E4}</a:tableStyleId>
              </a:tblPr>
              <a:tblGrid>
                <a:gridCol w="1908230">
                  <a:extLst>
                    <a:ext uri="{9D8B030D-6E8A-4147-A177-3AD203B41FA5}">
                      <a16:colId xmlns:a16="http://schemas.microsoft.com/office/drawing/2014/main" val="2999551646"/>
                    </a:ext>
                  </a:extLst>
                </a:gridCol>
                <a:gridCol w="1908230">
                  <a:extLst>
                    <a:ext uri="{9D8B030D-6E8A-4147-A177-3AD203B41FA5}">
                      <a16:colId xmlns:a16="http://schemas.microsoft.com/office/drawing/2014/main" val="1925447026"/>
                    </a:ext>
                  </a:extLst>
                </a:gridCol>
                <a:gridCol w="1908230">
                  <a:extLst>
                    <a:ext uri="{9D8B030D-6E8A-4147-A177-3AD203B41FA5}">
                      <a16:colId xmlns:a16="http://schemas.microsoft.com/office/drawing/2014/main" val="1340082815"/>
                    </a:ext>
                  </a:extLst>
                </a:gridCol>
              </a:tblGrid>
              <a:tr h="341630">
                <a:tc>
                  <a:txBody>
                    <a:bodyPr/>
                    <a:lstStyle/>
                    <a:p>
                      <a:pPr algn="ctr">
                        <a:lnSpc>
                          <a:spcPct val="107000"/>
                        </a:lnSpc>
                        <a:spcAft>
                          <a:spcPts val="0"/>
                        </a:spcAft>
                      </a:pPr>
                      <a:r>
                        <a:rPr lang="en-IN" sz="1200" dirty="0">
                          <a:solidFill>
                            <a:schemeClr val="tx1"/>
                          </a:solidFill>
                          <a:effectLst/>
                        </a:rPr>
                        <a:t>Name</a:t>
                      </a:r>
                      <a:endParaRPr lang="en-IN"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3500" marR="63500" marT="63500" marB="63500">
                    <a:solidFill>
                      <a:schemeClr val="bg1"/>
                    </a:solidFill>
                  </a:tcPr>
                </a:tc>
                <a:tc>
                  <a:txBody>
                    <a:bodyPr/>
                    <a:lstStyle/>
                    <a:p>
                      <a:pPr algn="ctr">
                        <a:lnSpc>
                          <a:spcPct val="107000"/>
                        </a:lnSpc>
                        <a:spcAft>
                          <a:spcPts val="0"/>
                        </a:spcAft>
                      </a:pPr>
                      <a:r>
                        <a:rPr lang="en-IN" sz="1200" dirty="0">
                          <a:solidFill>
                            <a:schemeClr val="tx1"/>
                          </a:solidFill>
                          <a:effectLst/>
                        </a:rPr>
                        <a:t>Dimension</a:t>
                      </a:r>
                      <a:endParaRPr lang="en-IN"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3500" marR="63500" marT="63500" marB="63500">
                    <a:solidFill>
                      <a:schemeClr val="bg1"/>
                    </a:solidFill>
                  </a:tcPr>
                </a:tc>
                <a:tc>
                  <a:txBody>
                    <a:bodyPr/>
                    <a:lstStyle/>
                    <a:p>
                      <a:pPr algn="ctr">
                        <a:lnSpc>
                          <a:spcPct val="107000"/>
                        </a:lnSpc>
                        <a:spcAft>
                          <a:spcPts val="0"/>
                        </a:spcAft>
                      </a:pPr>
                      <a:r>
                        <a:rPr lang="en-IN" sz="1200" dirty="0">
                          <a:solidFill>
                            <a:schemeClr val="tx1"/>
                          </a:solidFill>
                          <a:effectLst/>
                        </a:rPr>
                        <a:t>Source</a:t>
                      </a:r>
                      <a:endParaRPr lang="en-IN"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3500" marR="63500" marT="63500" marB="63500">
                    <a:solidFill>
                      <a:schemeClr val="bg1"/>
                    </a:solidFill>
                  </a:tcPr>
                </a:tc>
                <a:extLst>
                  <a:ext uri="{0D108BD9-81ED-4DB2-BD59-A6C34878D82A}">
                    <a16:rowId xmlns:a16="http://schemas.microsoft.com/office/drawing/2014/main" val="2223401000"/>
                  </a:ext>
                </a:extLst>
              </a:tr>
              <a:tr h="287020">
                <a:tc>
                  <a:txBody>
                    <a:bodyPr/>
                    <a:lstStyle/>
                    <a:p>
                      <a:pPr algn="ctr">
                        <a:lnSpc>
                          <a:spcPct val="107000"/>
                        </a:lnSpc>
                        <a:spcAft>
                          <a:spcPts val="0"/>
                        </a:spcAft>
                      </a:pPr>
                      <a:r>
                        <a:rPr lang="en-IN" sz="1200" dirty="0">
                          <a:solidFill>
                            <a:schemeClr val="tx1"/>
                          </a:solidFill>
                          <a:effectLst/>
                        </a:rPr>
                        <a:t>Breast cancer</a:t>
                      </a:r>
                      <a:endParaRPr lang="en-IN"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3500" marR="63500" marT="63500" marB="63500">
                    <a:solidFill>
                      <a:schemeClr val="bg1"/>
                    </a:solidFill>
                  </a:tcPr>
                </a:tc>
                <a:tc>
                  <a:txBody>
                    <a:bodyPr/>
                    <a:lstStyle/>
                    <a:p>
                      <a:pPr algn="ctr">
                        <a:lnSpc>
                          <a:spcPct val="107000"/>
                        </a:lnSpc>
                        <a:spcAft>
                          <a:spcPts val="0"/>
                        </a:spcAft>
                      </a:pPr>
                      <a:r>
                        <a:rPr lang="en-IN" sz="1200" dirty="0">
                          <a:solidFill>
                            <a:schemeClr val="tx1"/>
                          </a:solidFill>
                          <a:effectLst/>
                        </a:rPr>
                        <a:t>7129 x 49</a:t>
                      </a:r>
                      <a:endParaRPr lang="en-IN"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3500" marR="63500" marT="63500" marB="63500">
                    <a:solidFill>
                      <a:schemeClr val="bg1"/>
                    </a:solidFill>
                  </a:tcPr>
                </a:tc>
                <a:tc>
                  <a:txBody>
                    <a:bodyPr/>
                    <a:lstStyle/>
                    <a:p>
                      <a:pPr algn="ctr">
                        <a:lnSpc>
                          <a:spcPct val="107000"/>
                        </a:lnSpc>
                        <a:spcAft>
                          <a:spcPts val="0"/>
                        </a:spcAft>
                      </a:pPr>
                      <a:r>
                        <a:rPr lang="en-IN" sz="1200" dirty="0">
                          <a:solidFill>
                            <a:schemeClr val="tx1"/>
                          </a:solidFill>
                          <a:effectLst/>
                        </a:rPr>
                        <a:t> [11]</a:t>
                      </a:r>
                      <a:endParaRPr lang="en-IN"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3500" marR="63500" marT="63500" marB="63500">
                    <a:solidFill>
                      <a:schemeClr val="bg1"/>
                    </a:solidFill>
                  </a:tcPr>
                </a:tc>
                <a:extLst>
                  <a:ext uri="{0D108BD9-81ED-4DB2-BD59-A6C34878D82A}">
                    <a16:rowId xmlns:a16="http://schemas.microsoft.com/office/drawing/2014/main" val="4214587979"/>
                  </a:ext>
                </a:extLst>
              </a:tr>
              <a:tr h="287020">
                <a:tc>
                  <a:txBody>
                    <a:bodyPr/>
                    <a:lstStyle/>
                    <a:p>
                      <a:pPr algn="ctr">
                        <a:lnSpc>
                          <a:spcPct val="107000"/>
                        </a:lnSpc>
                        <a:spcAft>
                          <a:spcPts val="0"/>
                        </a:spcAft>
                      </a:pPr>
                      <a:r>
                        <a:rPr lang="en-IN" sz="1200" dirty="0">
                          <a:solidFill>
                            <a:schemeClr val="tx1"/>
                          </a:solidFill>
                          <a:effectLst/>
                        </a:rPr>
                        <a:t>Colon cancer</a:t>
                      </a:r>
                      <a:endParaRPr lang="en-IN"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3500" marR="63500" marT="63500" marB="63500">
                    <a:solidFill>
                      <a:schemeClr val="bg1"/>
                    </a:solidFill>
                  </a:tcPr>
                </a:tc>
                <a:tc>
                  <a:txBody>
                    <a:bodyPr/>
                    <a:lstStyle/>
                    <a:p>
                      <a:pPr algn="ctr">
                        <a:lnSpc>
                          <a:spcPct val="107000"/>
                        </a:lnSpc>
                        <a:spcAft>
                          <a:spcPts val="0"/>
                        </a:spcAft>
                      </a:pPr>
                      <a:r>
                        <a:rPr lang="en-IN" sz="1200" dirty="0">
                          <a:solidFill>
                            <a:schemeClr val="tx1"/>
                          </a:solidFill>
                          <a:effectLst/>
                        </a:rPr>
                        <a:t>2000 x 62</a:t>
                      </a:r>
                      <a:endParaRPr lang="en-IN"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3500" marR="63500" marT="63500" marB="63500">
                    <a:solidFill>
                      <a:schemeClr val="bg1"/>
                    </a:solidFill>
                  </a:tcPr>
                </a:tc>
                <a:tc>
                  <a:txBody>
                    <a:bodyPr/>
                    <a:lstStyle/>
                    <a:p>
                      <a:pPr algn="ctr">
                        <a:lnSpc>
                          <a:spcPct val="107000"/>
                        </a:lnSpc>
                        <a:spcAft>
                          <a:spcPts val="0"/>
                        </a:spcAft>
                      </a:pPr>
                      <a:r>
                        <a:rPr lang="en-IN" sz="1200" dirty="0">
                          <a:solidFill>
                            <a:schemeClr val="tx1"/>
                          </a:solidFill>
                          <a:effectLst/>
                        </a:rPr>
                        <a:t> [12]</a:t>
                      </a:r>
                      <a:endParaRPr lang="en-IN"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3500" marR="63500" marT="63500" marB="63500">
                    <a:solidFill>
                      <a:schemeClr val="bg1"/>
                    </a:solidFill>
                  </a:tcPr>
                </a:tc>
                <a:extLst>
                  <a:ext uri="{0D108BD9-81ED-4DB2-BD59-A6C34878D82A}">
                    <a16:rowId xmlns:a16="http://schemas.microsoft.com/office/drawing/2014/main" val="2801950667"/>
                  </a:ext>
                </a:extLst>
              </a:tr>
              <a:tr h="287020">
                <a:tc>
                  <a:txBody>
                    <a:bodyPr/>
                    <a:lstStyle/>
                    <a:p>
                      <a:pPr algn="ctr">
                        <a:lnSpc>
                          <a:spcPct val="107000"/>
                        </a:lnSpc>
                        <a:spcAft>
                          <a:spcPts val="0"/>
                        </a:spcAft>
                      </a:pPr>
                      <a:r>
                        <a:rPr lang="en-IN" sz="1200" dirty="0">
                          <a:solidFill>
                            <a:schemeClr val="tx1"/>
                          </a:solidFill>
                          <a:effectLst/>
                        </a:rPr>
                        <a:t>Lung cancer</a:t>
                      </a:r>
                      <a:endParaRPr lang="en-IN"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3500" marR="63500" marT="63500" marB="63500">
                    <a:solidFill>
                      <a:schemeClr val="bg1"/>
                    </a:solidFill>
                  </a:tcPr>
                </a:tc>
                <a:tc>
                  <a:txBody>
                    <a:bodyPr/>
                    <a:lstStyle/>
                    <a:p>
                      <a:pPr algn="ctr">
                        <a:lnSpc>
                          <a:spcPct val="107000"/>
                        </a:lnSpc>
                        <a:spcAft>
                          <a:spcPts val="0"/>
                        </a:spcAft>
                      </a:pPr>
                      <a:r>
                        <a:rPr lang="en-IN" sz="1200" dirty="0">
                          <a:solidFill>
                            <a:schemeClr val="tx1"/>
                          </a:solidFill>
                          <a:effectLst/>
                        </a:rPr>
                        <a:t>12533 x 181</a:t>
                      </a:r>
                      <a:endParaRPr lang="en-IN"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3500" marR="63500" marT="63500" marB="63500">
                    <a:solidFill>
                      <a:schemeClr val="bg1"/>
                    </a:solidFill>
                  </a:tcPr>
                </a:tc>
                <a:tc>
                  <a:txBody>
                    <a:bodyPr/>
                    <a:lstStyle/>
                    <a:p>
                      <a:pPr algn="ctr">
                        <a:lnSpc>
                          <a:spcPct val="107000"/>
                        </a:lnSpc>
                        <a:spcAft>
                          <a:spcPts val="0"/>
                        </a:spcAft>
                      </a:pPr>
                      <a:r>
                        <a:rPr lang="en-IN" sz="1200" dirty="0">
                          <a:solidFill>
                            <a:schemeClr val="tx1"/>
                          </a:solidFill>
                          <a:effectLst/>
                        </a:rPr>
                        <a:t> [13]</a:t>
                      </a:r>
                      <a:endParaRPr lang="en-IN"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3500" marR="63500" marT="63500" marB="63500">
                    <a:solidFill>
                      <a:schemeClr val="bg1"/>
                    </a:solidFill>
                  </a:tcPr>
                </a:tc>
                <a:extLst>
                  <a:ext uri="{0D108BD9-81ED-4DB2-BD59-A6C34878D82A}">
                    <a16:rowId xmlns:a16="http://schemas.microsoft.com/office/drawing/2014/main" val="670256316"/>
                  </a:ext>
                </a:extLst>
              </a:tr>
              <a:tr h="287020">
                <a:tc>
                  <a:txBody>
                    <a:bodyPr/>
                    <a:lstStyle/>
                    <a:p>
                      <a:pPr algn="ctr">
                        <a:lnSpc>
                          <a:spcPct val="107000"/>
                        </a:lnSpc>
                        <a:spcAft>
                          <a:spcPts val="0"/>
                        </a:spcAft>
                      </a:pPr>
                      <a:r>
                        <a:rPr lang="en-IN" sz="1200" dirty="0">
                          <a:solidFill>
                            <a:schemeClr val="tx1"/>
                          </a:solidFill>
                          <a:effectLst/>
                        </a:rPr>
                        <a:t>Leukaemia</a:t>
                      </a:r>
                      <a:endParaRPr lang="en-IN"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3500" marR="63500" marT="63500" marB="63500">
                    <a:solidFill>
                      <a:schemeClr val="bg1"/>
                    </a:solidFill>
                  </a:tcPr>
                </a:tc>
                <a:tc>
                  <a:txBody>
                    <a:bodyPr/>
                    <a:lstStyle/>
                    <a:p>
                      <a:pPr algn="ctr">
                        <a:lnSpc>
                          <a:spcPct val="107000"/>
                        </a:lnSpc>
                        <a:spcAft>
                          <a:spcPts val="0"/>
                        </a:spcAft>
                      </a:pPr>
                      <a:r>
                        <a:rPr lang="en-IN" sz="1200" dirty="0">
                          <a:solidFill>
                            <a:schemeClr val="tx1"/>
                          </a:solidFill>
                          <a:effectLst/>
                        </a:rPr>
                        <a:t>7070 x 72</a:t>
                      </a:r>
                      <a:endParaRPr lang="en-IN"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3500" marR="63500" marT="63500" marB="63500">
                    <a:solidFill>
                      <a:schemeClr val="bg1"/>
                    </a:solidFill>
                  </a:tcPr>
                </a:tc>
                <a:tc>
                  <a:txBody>
                    <a:bodyPr/>
                    <a:lstStyle/>
                    <a:p>
                      <a:pPr algn="ctr">
                        <a:lnSpc>
                          <a:spcPct val="107000"/>
                        </a:lnSpc>
                        <a:spcAft>
                          <a:spcPts val="0"/>
                        </a:spcAft>
                      </a:pPr>
                      <a:r>
                        <a:rPr lang="en-IN" sz="1200" dirty="0">
                          <a:solidFill>
                            <a:schemeClr val="tx1"/>
                          </a:solidFill>
                          <a:effectLst/>
                        </a:rPr>
                        <a:t> [14]</a:t>
                      </a:r>
                      <a:endParaRPr lang="en-IN"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3500" marR="63500" marT="63500" marB="63500">
                    <a:solidFill>
                      <a:schemeClr val="bg1"/>
                    </a:solidFill>
                  </a:tcPr>
                </a:tc>
                <a:extLst>
                  <a:ext uri="{0D108BD9-81ED-4DB2-BD59-A6C34878D82A}">
                    <a16:rowId xmlns:a16="http://schemas.microsoft.com/office/drawing/2014/main" val="928377608"/>
                  </a:ext>
                </a:extLst>
              </a:tr>
              <a:tr h="287020">
                <a:tc>
                  <a:txBody>
                    <a:bodyPr/>
                    <a:lstStyle/>
                    <a:p>
                      <a:pPr algn="ctr">
                        <a:lnSpc>
                          <a:spcPct val="107000"/>
                        </a:lnSpc>
                        <a:spcAft>
                          <a:spcPts val="0"/>
                        </a:spcAft>
                      </a:pPr>
                      <a:r>
                        <a:rPr lang="en-IN" sz="1200" dirty="0">
                          <a:solidFill>
                            <a:schemeClr val="tx1"/>
                          </a:solidFill>
                          <a:effectLst/>
                        </a:rPr>
                        <a:t>Prostate cancer</a:t>
                      </a:r>
                      <a:endParaRPr lang="en-IN"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3500" marR="63500" marT="63500" marB="63500">
                    <a:solidFill>
                      <a:schemeClr val="bg1"/>
                    </a:solidFill>
                  </a:tcPr>
                </a:tc>
                <a:tc>
                  <a:txBody>
                    <a:bodyPr/>
                    <a:lstStyle/>
                    <a:p>
                      <a:pPr algn="ctr">
                        <a:lnSpc>
                          <a:spcPct val="107000"/>
                        </a:lnSpc>
                        <a:spcAft>
                          <a:spcPts val="0"/>
                        </a:spcAft>
                      </a:pPr>
                      <a:r>
                        <a:rPr lang="en-IN" sz="1200" dirty="0">
                          <a:solidFill>
                            <a:schemeClr val="tx1"/>
                          </a:solidFill>
                          <a:effectLst/>
                        </a:rPr>
                        <a:t>12600 x 136</a:t>
                      </a:r>
                      <a:endParaRPr lang="en-IN"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3500" marR="63500" marT="63500" marB="63500">
                    <a:solidFill>
                      <a:schemeClr val="bg1"/>
                    </a:solidFill>
                  </a:tcPr>
                </a:tc>
                <a:tc>
                  <a:txBody>
                    <a:bodyPr/>
                    <a:lstStyle/>
                    <a:p>
                      <a:pPr algn="ctr">
                        <a:lnSpc>
                          <a:spcPct val="107000"/>
                        </a:lnSpc>
                        <a:spcAft>
                          <a:spcPts val="0"/>
                        </a:spcAft>
                      </a:pPr>
                      <a:r>
                        <a:rPr lang="en-IN" sz="1200" dirty="0">
                          <a:solidFill>
                            <a:schemeClr val="tx1"/>
                          </a:solidFill>
                          <a:effectLst/>
                        </a:rPr>
                        <a:t> [15]</a:t>
                      </a:r>
                      <a:endParaRPr lang="en-IN"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3500" marR="63500" marT="63500" marB="63500">
                    <a:solidFill>
                      <a:schemeClr val="bg1"/>
                    </a:solidFill>
                  </a:tcPr>
                </a:tc>
                <a:extLst>
                  <a:ext uri="{0D108BD9-81ED-4DB2-BD59-A6C34878D82A}">
                    <a16:rowId xmlns:a16="http://schemas.microsoft.com/office/drawing/2014/main" val="908589203"/>
                  </a:ext>
                </a:extLst>
              </a:tr>
            </a:tbl>
          </a:graphicData>
        </a:graphic>
      </p:graphicFrame>
      <p:sp>
        <p:nvSpPr>
          <p:cNvPr id="6" name="Rectangle 1">
            <a:extLst>
              <a:ext uri="{FF2B5EF4-FFF2-40B4-BE49-F238E27FC236}">
                <a16:creationId xmlns:a16="http://schemas.microsoft.com/office/drawing/2014/main" id="{64B79421-F472-4B68-BF91-E7561BD804A8}"/>
              </a:ext>
            </a:extLst>
          </p:cNvPr>
          <p:cNvSpPr>
            <a:spLocks noChangeArrowheads="1"/>
          </p:cNvSpPr>
          <p:nvPr/>
        </p:nvSpPr>
        <p:spPr bwMode="auto">
          <a:xfrm>
            <a:off x="1158557" y="1070060"/>
            <a:ext cx="6826886" cy="1492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bg1"/>
                </a:solidFill>
                <a:effectLst/>
                <a:latin typeface="Lato" panose="020B0604020202020204" charset="0"/>
                <a:ea typeface="Times New Roman" panose="02020603050405020304" pitchFamily="18" charset="0"/>
                <a:cs typeface="Calibri" panose="020F0502020204030204" pitchFamily="34" charset="0"/>
              </a:rPr>
              <a:t>The datasets which are used to test the algorithm proposed are tabulated in the next page, which is namely, colon [11], lung [12], </a:t>
            </a:r>
            <a:r>
              <a:rPr kumimoji="0" lang="en-US" altLang="en-US" sz="1300" b="0" i="0" u="none" strike="noStrike" cap="none" normalizeH="0" baseline="0" dirty="0" err="1">
                <a:ln>
                  <a:noFill/>
                </a:ln>
                <a:solidFill>
                  <a:schemeClr val="bg1"/>
                </a:solidFill>
                <a:effectLst/>
                <a:latin typeface="Lato" panose="020B0604020202020204" charset="0"/>
                <a:ea typeface="Times New Roman" panose="02020603050405020304" pitchFamily="18" charset="0"/>
                <a:cs typeface="Calibri" panose="020F0502020204030204" pitchFamily="34" charset="0"/>
              </a:rPr>
              <a:t>leukaemia</a:t>
            </a:r>
            <a:r>
              <a:rPr kumimoji="0" lang="en-US" altLang="en-US" sz="1300" b="0" i="0" u="none" strike="noStrike" cap="none" normalizeH="0" baseline="0" dirty="0">
                <a:ln>
                  <a:noFill/>
                </a:ln>
                <a:solidFill>
                  <a:schemeClr val="bg1"/>
                </a:solidFill>
                <a:effectLst/>
                <a:latin typeface="Lato" panose="020B0604020202020204" charset="0"/>
                <a:ea typeface="Times New Roman" panose="02020603050405020304" pitchFamily="18" charset="0"/>
                <a:cs typeface="Calibri" panose="020F0502020204030204" pitchFamily="34" charset="0"/>
              </a:rPr>
              <a:t> [13], breast [14] and prostate [15]. The classifiers or the machine learning algorithms used here are K-Nearest </a:t>
            </a:r>
            <a:r>
              <a:rPr kumimoji="0" lang="en-US" altLang="en-US" sz="1300" b="0" i="0" u="none" strike="noStrike" cap="none" normalizeH="0" baseline="0" dirty="0" err="1">
                <a:ln>
                  <a:noFill/>
                </a:ln>
                <a:solidFill>
                  <a:schemeClr val="bg1"/>
                </a:solidFill>
                <a:effectLst/>
                <a:latin typeface="Lato" panose="020B0604020202020204" charset="0"/>
                <a:ea typeface="Times New Roman" panose="02020603050405020304" pitchFamily="18" charset="0"/>
                <a:cs typeface="Calibri" panose="020F0502020204030204" pitchFamily="34" charset="0"/>
              </a:rPr>
              <a:t>Neighbours</a:t>
            </a:r>
            <a:r>
              <a:rPr kumimoji="0" lang="en-US" altLang="en-US" sz="1300" b="0" i="0" u="none" strike="noStrike" cap="none" normalizeH="0" baseline="0" dirty="0">
                <a:ln>
                  <a:noFill/>
                </a:ln>
                <a:solidFill>
                  <a:schemeClr val="bg1"/>
                </a:solidFill>
                <a:effectLst/>
                <a:latin typeface="Lato" panose="020B0604020202020204" charset="0"/>
                <a:ea typeface="Times New Roman" panose="02020603050405020304" pitchFamily="18" charset="0"/>
                <a:cs typeface="Calibri" panose="020F0502020204030204" pitchFamily="34" charset="0"/>
              </a:rPr>
              <a:t> (KNN), Support Vector Machine (SVM), Gaussian Naïve Bayes (G-NBC), and Multinomial Naïve Bayes (M-NBC). As Multinomial Naïve Bayes doesn’t take up negative values in some of the percentage accuracy result table Multinomial Naïve Bayes (M-NBC) classifier might not be present.</a:t>
            </a:r>
            <a:endParaRPr kumimoji="0" lang="en-US" altLang="en-US" sz="1300" b="0" i="0" u="none" strike="noStrike" cap="none" normalizeH="0" baseline="0" dirty="0">
              <a:ln>
                <a:noFill/>
              </a:ln>
              <a:solidFill>
                <a:schemeClr val="bg1"/>
              </a:solidFill>
              <a:effectLst/>
              <a:latin typeface="Lato" panose="020B0604020202020204" charset="0"/>
            </a:endParaRPr>
          </a:p>
        </p:txBody>
      </p:sp>
    </p:spTree>
    <p:extLst>
      <p:ext uri="{BB962C8B-B14F-4D97-AF65-F5344CB8AC3E}">
        <p14:creationId xmlns:p14="http://schemas.microsoft.com/office/powerpoint/2010/main" val="2604197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Shape 401"/>
          <p:cNvSpPr txBox="1">
            <a:spLocks noGrp="1"/>
          </p:cNvSpPr>
          <p:nvPr>
            <p:ph type="title"/>
          </p:nvPr>
        </p:nvSpPr>
        <p:spPr>
          <a:xfrm>
            <a:off x="1297500" y="393750"/>
            <a:ext cx="3536100" cy="914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Consolidated Results</a:t>
            </a:r>
            <a:endParaRPr/>
          </a:p>
        </p:txBody>
      </p:sp>
      <p:graphicFrame>
        <p:nvGraphicFramePr>
          <p:cNvPr id="402" name="Shape 402"/>
          <p:cNvGraphicFramePr/>
          <p:nvPr/>
        </p:nvGraphicFramePr>
        <p:xfrm>
          <a:off x="1238250" y="1927850"/>
          <a:ext cx="6667500" cy="1812362"/>
        </p:xfrm>
        <a:graphic>
          <a:graphicData uri="http://schemas.openxmlformats.org/drawingml/2006/table">
            <a:tbl>
              <a:tblPr>
                <a:noFill/>
                <a:tableStyleId>{98790383-4ACE-471C-8F8F-49D7CB5828E4}</a:tableStyleId>
              </a:tblPr>
              <a:tblGrid>
                <a:gridCol w="1333500">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1333500">
                  <a:extLst>
                    <a:ext uri="{9D8B030D-6E8A-4147-A177-3AD203B41FA5}">
                      <a16:colId xmlns:a16="http://schemas.microsoft.com/office/drawing/2014/main" val="20002"/>
                    </a:ext>
                  </a:extLst>
                </a:gridCol>
                <a:gridCol w="1333500">
                  <a:extLst>
                    <a:ext uri="{9D8B030D-6E8A-4147-A177-3AD203B41FA5}">
                      <a16:colId xmlns:a16="http://schemas.microsoft.com/office/drawing/2014/main" val="20003"/>
                    </a:ext>
                  </a:extLst>
                </a:gridCol>
                <a:gridCol w="1333500">
                  <a:extLst>
                    <a:ext uri="{9D8B030D-6E8A-4147-A177-3AD203B41FA5}">
                      <a16:colId xmlns:a16="http://schemas.microsoft.com/office/drawing/2014/main" val="20004"/>
                    </a:ext>
                  </a:extLst>
                </a:gridCol>
              </a:tblGrid>
              <a:tr h="333375">
                <a:tc>
                  <a:txBody>
                    <a:bodyPr/>
                    <a:lstStyle/>
                    <a:p>
                      <a:pPr marL="0" lvl="0" indent="0" algn="ctr" rtl="0">
                        <a:lnSpc>
                          <a:spcPct val="115000"/>
                        </a:lnSpc>
                        <a:spcBef>
                          <a:spcPts val="0"/>
                        </a:spcBef>
                        <a:spcAft>
                          <a:spcPts val="0"/>
                        </a:spcAft>
                        <a:buNone/>
                      </a:pPr>
                      <a:r>
                        <a:rPr lang="en" sz="1100" b="1">
                          <a:solidFill>
                            <a:srgbClr val="FFFFFF"/>
                          </a:solidFill>
                          <a:latin typeface="Times New Roman"/>
                          <a:ea typeface="Times New Roman"/>
                          <a:cs typeface="Times New Roman"/>
                          <a:sym typeface="Times New Roman"/>
                        </a:rPr>
                        <a:t>Classifier</a:t>
                      </a:r>
                      <a:endParaRPr sz="1100" b="1">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897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solidFill>
                            <a:srgbClr val="FFFFFF"/>
                          </a:solidFill>
                          <a:latin typeface="Times New Roman"/>
                          <a:ea typeface="Times New Roman"/>
                          <a:cs typeface="Times New Roman"/>
                          <a:sym typeface="Times New Roman"/>
                        </a:rPr>
                        <a:t>No. of Clusters</a:t>
                      </a:r>
                      <a:endParaRPr sz="1200" b="1">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897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solidFill>
                            <a:srgbClr val="FFFFFF"/>
                          </a:solidFill>
                          <a:latin typeface="Times New Roman"/>
                          <a:ea typeface="Times New Roman"/>
                          <a:cs typeface="Times New Roman"/>
                          <a:sym typeface="Times New Roman"/>
                        </a:rPr>
                        <a:t>No. of Cluster Representatives</a:t>
                      </a:r>
                      <a:endParaRPr sz="1200" b="1">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897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solidFill>
                            <a:srgbClr val="FFFFFF"/>
                          </a:solidFill>
                          <a:latin typeface="Times New Roman"/>
                          <a:ea typeface="Times New Roman"/>
                          <a:cs typeface="Times New Roman"/>
                          <a:sym typeface="Times New Roman"/>
                        </a:rPr>
                        <a:t>Accuracy</a:t>
                      </a:r>
                      <a:endParaRPr sz="1200" b="1">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897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solidFill>
                            <a:srgbClr val="FFFFFF"/>
                          </a:solidFill>
                          <a:latin typeface="Times New Roman"/>
                          <a:ea typeface="Times New Roman"/>
                          <a:cs typeface="Times New Roman"/>
                          <a:sym typeface="Times New Roman"/>
                        </a:rPr>
                        <a:t>Full Dataset Accuracy</a:t>
                      </a:r>
                      <a:endParaRPr sz="1200" b="1">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8975" cap="flat" cmpd="sng">
                      <a:solidFill>
                        <a:srgbClr val="666666"/>
                      </a:solidFill>
                      <a:prstDash val="solid"/>
                      <a:round/>
                      <a:headEnd type="none" w="sm" len="sm"/>
                      <a:tailEnd type="none" w="sm" len="sm"/>
                    </a:lnB>
                  </a:tcPr>
                </a:tc>
                <a:extLst>
                  <a:ext uri="{0D108BD9-81ED-4DB2-BD59-A6C34878D82A}">
                    <a16:rowId xmlns:a16="http://schemas.microsoft.com/office/drawing/2014/main" val="10000"/>
                  </a:ext>
                </a:extLst>
              </a:tr>
              <a:tr h="228600">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KNN</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8975" cap="flat" cmpd="sng">
                      <a:solidFill>
                        <a:srgbClr val="666666"/>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20</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8975" cap="flat" cmpd="sng">
                      <a:solidFill>
                        <a:srgbClr val="666666"/>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1</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8975" cap="flat" cmpd="sng">
                      <a:solidFill>
                        <a:srgbClr val="666666"/>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85%</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8975" cap="flat" cmpd="sng">
                      <a:solidFill>
                        <a:srgbClr val="666666"/>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75%</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8975" cap="flat" cmpd="sng">
                      <a:solidFill>
                        <a:srgbClr val="666666"/>
                      </a:solidFill>
                      <a:prstDash val="solid"/>
                      <a:round/>
                      <a:headEnd type="none" w="sm" len="sm"/>
                      <a:tailEnd type="none" w="sm" len="sm"/>
                    </a:lnT>
                    <a:lnB w="12500" cap="flat" cmpd="sng">
                      <a:solidFill>
                        <a:srgbClr val="999999"/>
                      </a:solidFill>
                      <a:prstDash val="solid"/>
                      <a:round/>
                      <a:headEnd type="none" w="sm" len="sm"/>
                      <a:tailEnd type="none" w="sm" len="sm"/>
                    </a:lnB>
                  </a:tcPr>
                </a:tc>
                <a:extLst>
                  <a:ext uri="{0D108BD9-81ED-4DB2-BD59-A6C34878D82A}">
                    <a16:rowId xmlns:a16="http://schemas.microsoft.com/office/drawing/2014/main" val="10001"/>
                  </a:ext>
                </a:extLst>
              </a:tr>
              <a:tr h="228600">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SVM</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1</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1</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82%</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82%</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extLst>
                  <a:ext uri="{0D108BD9-81ED-4DB2-BD59-A6C34878D82A}">
                    <a16:rowId xmlns:a16="http://schemas.microsoft.com/office/drawing/2014/main" val="10002"/>
                  </a:ext>
                </a:extLst>
              </a:tr>
              <a:tr h="228600">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G-NBC</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10</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15</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89%</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45%</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403" name="Shape 403"/>
          <p:cNvSpPr txBox="1"/>
          <p:nvPr/>
        </p:nvSpPr>
        <p:spPr>
          <a:xfrm>
            <a:off x="2926800" y="1307850"/>
            <a:ext cx="3290400" cy="398100"/>
          </a:xfrm>
          <a:prstGeom prst="rect">
            <a:avLst/>
          </a:prstGeom>
          <a:noFill/>
          <a:ln>
            <a:noFill/>
          </a:ln>
        </p:spPr>
        <p:txBody>
          <a:bodyPr spcFirstLastPara="1" wrap="square" lIns="91425" tIns="91425" rIns="91425" bIns="91425" anchor="ctr" anchorCtr="0">
            <a:noAutofit/>
          </a:bodyPr>
          <a:lstStyle/>
          <a:p>
            <a:pPr marL="266700" lvl="0" indent="-228600" rtl="0">
              <a:lnSpc>
                <a:spcPct val="115000"/>
              </a:lnSpc>
              <a:spcBef>
                <a:spcPts val="0"/>
              </a:spcBef>
              <a:spcAft>
                <a:spcPts val="0"/>
              </a:spcAft>
              <a:buNone/>
            </a:pPr>
            <a:r>
              <a:rPr lang="en" sz="1600" dirty="0">
                <a:solidFill>
                  <a:srgbClr val="FFFFFF"/>
                </a:solidFill>
                <a:latin typeface="Times New Roman"/>
                <a:ea typeface="Times New Roman"/>
                <a:cs typeface="Times New Roman"/>
                <a:sym typeface="Times New Roman"/>
              </a:rPr>
              <a:t>1.  </a:t>
            </a:r>
            <a:r>
              <a:rPr lang="en" sz="1600" b="1" dirty="0">
                <a:solidFill>
                  <a:srgbClr val="FFFFFF"/>
                </a:solidFill>
                <a:latin typeface="Times New Roman"/>
                <a:ea typeface="Times New Roman"/>
                <a:cs typeface="Times New Roman"/>
                <a:sym typeface="Times New Roman"/>
              </a:rPr>
              <a:t>Breast Cancer Dataset [3]:</a:t>
            </a:r>
            <a:endParaRPr sz="1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graphicFrame>
        <p:nvGraphicFramePr>
          <p:cNvPr id="408" name="Shape 408"/>
          <p:cNvGraphicFramePr/>
          <p:nvPr/>
        </p:nvGraphicFramePr>
        <p:xfrm>
          <a:off x="1238250" y="1409775"/>
          <a:ext cx="6667500" cy="2220955"/>
        </p:xfrm>
        <a:graphic>
          <a:graphicData uri="http://schemas.openxmlformats.org/drawingml/2006/table">
            <a:tbl>
              <a:tblPr>
                <a:noFill/>
                <a:tableStyleId>{98790383-4ACE-471C-8F8F-49D7CB5828E4}</a:tableStyleId>
              </a:tblPr>
              <a:tblGrid>
                <a:gridCol w="1333500">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1333500">
                  <a:extLst>
                    <a:ext uri="{9D8B030D-6E8A-4147-A177-3AD203B41FA5}">
                      <a16:colId xmlns:a16="http://schemas.microsoft.com/office/drawing/2014/main" val="20002"/>
                    </a:ext>
                  </a:extLst>
                </a:gridCol>
                <a:gridCol w="1333500">
                  <a:extLst>
                    <a:ext uri="{9D8B030D-6E8A-4147-A177-3AD203B41FA5}">
                      <a16:colId xmlns:a16="http://schemas.microsoft.com/office/drawing/2014/main" val="20003"/>
                    </a:ext>
                  </a:extLst>
                </a:gridCol>
                <a:gridCol w="1333500">
                  <a:extLst>
                    <a:ext uri="{9D8B030D-6E8A-4147-A177-3AD203B41FA5}">
                      <a16:colId xmlns:a16="http://schemas.microsoft.com/office/drawing/2014/main" val="20004"/>
                    </a:ext>
                  </a:extLst>
                </a:gridCol>
              </a:tblGrid>
              <a:tr h="333375">
                <a:tc>
                  <a:txBody>
                    <a:bodyPr/>
                    <a:lstStyle/>
                    <a:p>
                      <a:pPr marL="0" lvl="0" indent="0" algn="ctr" rtl="0">
                        <a:lnSpc>
                          <a:spcPct val="115000"/>
                        </a:lnSpc>
                        <a:spcBef>
                          <a:spcPts val="0"/>
                        </a:spcBef>
                        <a:spcAft>
                          <a:spcPts val="0"/>
                        </a:spcAft>
                        <a:buNone/>
                      </a:pPr>
                      <a:r>
                        <a:rPr lang="en" sz="1100" b="1">
                          <a:solidFill>
                            <a:srgbClr val="FFFFFF"/>
                          </a:solidFill>
                          <a:latin typeface="Times New Roman"/>
                          <a:ea typeface="Times New Roman"/>
                          <a:cs typeface="Times New Roman"/>
                          <a:sym typeface="Times New Roman"/>
                        </a:rPr>
                        <a:t>Classifier</a:t>
                      </a:r>
                      <a:endParaRPr sz="1100" b="1">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897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solidFill>
                            <a:srgbClr val="FFFFFF"/>
                          </a:solidFill>
                          <a:latin typeface="Times New Roman"/>
                          <a:ea typeface="Times New Roman"/>
                          <a:cs typeface="Times New Roman"/>
                          <a:sym typeface="Times New Roman"/>
                        </a:rPr>
                        <a:t>No. of Clusters</a:t>
                      </a:r>
                      <a:endParaRPr sz="1200" b="1">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897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solidFill>
                            <a:srgbClr val="FFFFFF"/>
                          </a:solidFill>
                          <a:latin typeface="Times New Roman"/>
                          <a:ea typeface="Times New Roman"/>
                          <a:cs typeface="Times New Roman"/>
                          <a:sym typeface="Times New Roman"/>
                        </a:rPr>
                        <a:t>No. of Cluster Representatives</a:t>
                      </a:r>
                      <a:endParaRPr sz="1200" b="1">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897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solidFill>
                            <a:srgbClr val="FFFFFF"/>
                          </a:solidFill>
                          <a:latin typeface="Times New Roman"/>
                          <a:ea typeface="Times New Roman"/>
                          <a:cs typeface="Times New Roman"/>
                          <a:sym typeface="Times New Roman"/>
                        </a:rPr>
                        <a:t>Accuracy</a:t>
                      </a:r>
                      <a:endParaRPr sz="1200" b="1">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897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solidFill>
                            <a:srgbClr val="FFFFFF"/>
                          </a:solidFill>
                          <a:latin typeface="Times New Roman"/>
                          <a:ea typeface="Times New Roman"/>
                          <a:cs typeface="Times New Roman"/>
                          <a:sym typeface="Times New Roman"/>
                        </a:rPr>
                        <a:t>Full Dataset Accuracy</a:t>
                      </a:r>
                      <a:endParaRPr sz="1200" b="1">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8975" cap="flat" cmpd="sng">
                      <a:solidFill>
                        <a:srgbClr val="666666"/>
                      </a:solidFill>
                      <a:prstDash val="solid"/>
                      <a:round/>
                      <a:headEnd type="none" w="sm" len="sm"/>
                      <a:tailEnd type="none" w="sm" len="sm"/>
                    </a:lnB>
                  </a:tcPr>
                </a:tc>
                <a:extLst>
                  <a:ext uri="{0D108BD9-81ED-4DB2-BD59-A6C34878D82A}">
                    <a16:rowId xmlns:a16="http://schemas.microsoft.com/office/drawing/2014/main" val="10000"/>
                  </a:ext>
                </a:extLst>
              </a:tr>
              <a:tr h="228600">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KNN</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8975" cap="flat" cmpd="sng">
                      <a:solidFill>
                        <a:srgbClr val="666666"/>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50</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8975" cap="flat" cmpd="sng">
                      <a:solidFill>
                        <a:srgbClr val="666666"/>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10</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8975" cap="flat" cmpd="sng">
                      <a:solidFill>
                        <a:srgbClr val="666666"/>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85%</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8975" cap="flat" cmpd="sng">
                      <a:solidFill>
                        <a:srgbClr val="666666"/>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55%</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8975" cap="flat" cmpd="sng">
                      <a:solidFill>
                        <a:srgbClr val="666666"/>
                      </a:solidFill>
                      <a:prstDash val="solid"/>
                      <a:round/>
                      <a:headEnd type="none" w="sm" len="sm"/>
                      <a:tailEnd type="none" w="sm" len="sm"/>
                    </a:lnT>
                    <a:lnB w="12500" cap="flat" cmpd="sng">
                      <a:solidFill>
                        <a:srgbClr val="999999"/>
                      </a:solidFill>
                      <a:prstDash val="solid"/>
                      <a:round/>
                      <a:headEnd type="none" w="sm" len="sm"/>
                      <a:tailEnd type="none" w="sm" len="sm"/>
                    </a:lnB>
                  </a:tcPr>
                </a:tc>
                <a:extLst>
                  <a:ext uri="{0D108BD9-81ED-4DB2-BD59-A6C34878D82A}">
                    <a16:rowId xmlns:a16="http://schemas.microsoft.com/office/drawing/2014/main" val="10001"/>
                  </a:ext>
                </a:extLst>
              </a:tr>
              <a:tr h="228600">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SVM</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5</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1</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65%</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63%</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extLst>
                  <a:ext uri="{0D108BD9-81ED-4DB2-BD59-A6C34878D82A}">
                    <a16:rowId xmlns:a16="http://schemas.microsoft.com/office/drawing/2014/main" val="10002"/>
                  </a:ext>
                </a:extLst>
              </a:tr>
              <a:tr h="228600">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G-NBC</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40</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2</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65%</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67%</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extLst>
                  <a:ext uri="{0D108BD9-81ED-4DB2-BD59-A6C34878D82A}">
                    <a16:rowId xmlns:a16="http://schemas.microsoft.com/office/drawing/2014/main" val="10003"/>
                  </a:ext>
                </a:extLst>
              </a:tr>
              <a:tr h="228600">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M-NBC</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50</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3</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90%</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65%</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09" name="Shape 409"/>
          <p:cNvSpPr txBox="1"/>
          <p:nvPr/>
        </p:nvSpPr>
        <p:spPr>
          <a:xfrm>
            <a:off x="3068700" y="803300"/>
            <a:ext cx="3006600" cy="430800"/>
          </a:xfrm>
          <a:prstGeom prst="rect">
            <a:avLst/>
          </a:prstGeom>
          <a:noFill/>
          <a:ln>
            <a:noFill/>
          </a:ln>
        </p:spPr>
        <p:txBody>
          <a:bodyPr spcFirstLastPara="1" wrap="square" lIns="91425" tIns="91425" rIns="91425" bIns="91425" anchor="ctr" anchorCtr="0">
            <a:noAutofit/>
          </a:bodyPr>
          <a:lstStyle/>
          <a:p>
            <a:pPr marL="266700" lvl="0" indent="-228600" rtl="0">
              <a:lnSpc>
                <a:spcPct val="115000"/>
              </a:lnSpc>
              <a:spcBef>
                <a:spcPts val="0"/>
              </a:spcBef>
              <a:spcAft>
                <a:spcPts val="0"/>
              </a:spcAft>
              <a:buNone/>
            </a:pPr>
            <a:r>
              <a:rPr lang="en" sz="1600" dirty="0">
                <a:solidFill>
                  <a:srgbClr val="FFFFFF"/>
                </a:solidFill>
                <a:latin typeface="Times New Roman"/>
                <a:ea typeface="Times New Roman"/>
                <a:cs typeface="Times New Roman"/>
                <a:sym typeface="Times New Roman"/>
              </a:rPr>
              <a:t>2.  </a:t>
            </a:r>
            <a:r>
              <a:rPr lang="en" sz="1600" b="1" dirty="0">
                <a:solidFill>
                  <a:srgbClr val="FFFFFF"/>
                </a:solidFill>
                <a:latin typeface="Times New Roman"/>
                <a:ea typeface="Times New Roman"/>
                <a:cs typeface="Times New Roman"/>
                <a:sym typeface="Times New Roman"/>
              </a:rPr>
              <a:t>Colon Cancer Dataset [4]:</a:t>
            </a: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223900" y="1762875"/>
            <a:ext cx="7202400" cy="17874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4200" b="1"/>
              <a:t>Why Gene Selection ?</a:t>
            </a:r>
            <a:endParaRPr sz="4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graphicFrame>
        <p:nvGraphicFramePr>
          <p:cNvPr id="414" name="Shape 414"/>
          <p:cNvGraphicFramePr/>
          <p:nvPr/>
        </p:nvGraphicFramePr>
        <p:xfrm>
          <a:off x="1238250" y="1625025"/>
          <a:ext cx="6667500" cy="1812362"/>
        </p:xfrm>
        <a:graphic>
          <a:graphicData uri="http://schemas.openxmlformats.org/drawingml/2006/table">
            <a:tbl>
              <a:tblPr>
                <a:noFill/>
                <a:tableStyleId>{98790383-4ACE-471C-8F8F-49D7CB5828E4}</a:tableStyleId>
              </a:tblPr>
              <a:tblGrid>
                <a:gridCol w="1333500">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1333500">
                  <a:extLst>
                    <a:ext uri="{9D8B030D-6E8A-4147-A177-3AD203B41FA5}">
                      <a16:colId xmlns:a16="http://schemas.microsoft.com/office/drawing/2014/main" val="20002"/>
                    </a:ext>
                  </a:extLst>
                </a:gridCol>
                <a:gridCol w="1333500">
                  <a:extLst>
                    <a:ext uri="{9D8B030D-6E8A-4147-A177-3AD203B41FA5}">
                      <a16:colId xmlns:a16="http://schemas.microsoft.com/office/drawing/2014/main" val="20003"/>
                    </a:ext>
                  </a:extLst>
                </a:gridCol>
                <a:gridCol w="1333500">
                  <a:extLst>
                    <a:ext uri="{9D8B030D-6E8A-4147-A177-3AD203B41FA5}">
                      <a16:colId xmlns:a16="http://schemas.microsoft.com/office/drawing/2014/main" val="20004"/>
                    </a:ext>
                  </a:extLst>
                </a:gridCol>
              </a:tblGrid>
              <a:tr h="333375">
                <a:tc>
                  <a:txBody>
                    <a:bodyPr/>
                    <a:lstStyle/>
                    <a:p>
                      <a:pPr marL="0" lvl="0" indent="0" algn="ctr" rtl="0">
                        <a:lnSpc>
                          <a:spcPct val="115000"/>
                        </a:lnSpc>
                        <a:spcBef>
                          <a:spcPts val="0"/>
                        </a:spcBef>
                        <a:spcAft>
                          <a:spcPts val="0"/>
                        </a:spcAft>
                        <a:buNone/>
                      </a:pPr>
                      <a:r>
                        <a:rPr lang="en" sz="1100" b="1">
                          <a:solidFill>
                            <a:srgbClr val="FFFFFF"/>
                          </a:solidFill>
                          <a:latin typeface="Times New Roman"/>
                          <a:ea typeface="Times New Roman"/>
                          <a:cs typeface="Times New Roman"/>
                          <a:sym typeface="Times New Roman"/>
                        </a:rPr>
                        <a:t>Classifier</a:t>
                      </a:r>
                      <a:endParaRPr sz="1100" b="1">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897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solidFill>
                            <a:srgbClr val="FFFFFF"/>
                          </a:solidFill>
                          <a:latin typeface="Times New Roman"/>
                          <a:ea typeface="Times New Roman"/>
                          <a:cs typeface="Times New Roman"/>
                          <a:sym typeface="Times New Roman"/>
                        </a:rPr>
                        <a:t>No. of Clusters</a:t>
                      </a:r>
                      <a:endParaRPr sz="1200" b="1">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897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solidFill>
                            <a:srgbClr val="FFFFFF"/>
                          </a:solidFill>
                          <a:latin typeface="Times New Roman"/>
                          <a:ea typeface="Times New Roman"/>
                          <a:cs typeface="Times New Roman"/>
                          <a:sym typeface="Times New Roman"/>
                        </a:rPr>
                        <a:t>No. of Cluster Representatives</a:t>
                      </a:r>
                      <a:endParaRPr sz="1200" b="1">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897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solidFill>
                            <a:srgbClr val="FFFFFF"/>
                          </a:solidFill>
                          <a:latin typeface="Times New Roman"/>
                          <a:ea typeface="Times New Roman"/>
                          <a:cs typeface="Times New Roman"/>
                          <a:sym typeface="Times New Roman"/>
                        </a:rPr>
                        <a:t>Accuracy</a:t>
                      </a:r>
                      <a:endParaRPr sz="1200" b="1">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897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solidFill>
                            <a:srgbClr val="FFFFFF"/>
                          </a:solidFill>
                          <a:latin typeface="Times New Roman"/>
                          <a:ea typeface="Times New Roman"/>
                          <a:cs typeface="Times New Roman"/>
                          <a:sym typeface="Times New Roman"/>
                        </a:rPr>
                        <a:t>Full Dataset Accuracy</a:t>
                      </a:r>
                      <a:endParaRPr sz="1200" b="1">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8975" cap="flat" cmpd="sng">
                      <a:solidFill>
                        <a:srgbClr val="666666"/>
                      </a:solidFill>
                      <a:prstDash val="solid"/>
                      <a:round/>
                      <a:headEnd type="none" w="sm" len="sm"/>
                      <a:tailEnd type="none" w="sm" len="sm"/>
                    </a:lnB>
                  </a:tcPr>
                </a:tc>
                <a:extLst>
                  <a:ext uri="{0D108BD9-81ED-4DB2-BD59-A6C34878D82A}">
                    <a16:rowId xmlns:a16="http://schemas.microsoft.com/office/drawing/2014/main" val="10000"/>
                  </a:ext>
                </a:extLst>
              </a:tr>
              <a:tr h="228600">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KNN</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8975" cap="flat" cmpd="sng">
                      <a:solidFill>
                        <a:srgbClr val="666666"/>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40</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8975" cap="flat" cmpd="sng">
                      <a:solidFill>
                        <a:srgbClr val="666666"/>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25</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8975" cap="flat" cmpd="sng">
                      <a:solidFill>
                        <a:srgbClr val="666666"/>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94%</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8975" cap="flat" cmpd="sng">
                      <a:solidFill>
                        <a:srgbClr val="666666"/>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80%</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8975" cap="flat" cmpd="sng">
                      <a:solidFill>
                        <a:srgbClr val="666666"/>
                      </a:solidFill>
                      <a:prstDash val="solid"/>
                      <a:round/>
                      <a:headEnd type="none" w="sm" len="sm"/>
                      <a:tailEnd type="none" w="sm" len="sm"/>
                    </a:lnT>
                    <a:lnB w="12500" cap="flat" cmpd="sng">
                      <a:solidFill>
                        <a:srgbClr val="999999"/>
                      </a:solidFill>
                      <a:prstDash val="solid"/>
                      <a:round/>
                      <a:headEnd type="none" w="sm" len="sm"/>
                      <a:tailEnd type="none" w="sm" len="sm"/>
                    </a:lnB>
                  </a:tcPr>
                </a:tc>
                <a:extLst>
                  <a:ext uri="{0D108BD9-81ED-4DB2-BD59-A6C34878D82A}">
                    <a16:rowId xmlns:a16="http://schemas.microsoft.com/office/drawing/2014/main" val="10001"/>
                  </a:ext>
                </a:extLst>
              </a:tr>
              <a:tr h="228600">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SVM</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5</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1</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65%</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63%</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extLst>
                  <a:ext uri="{0D108BD9-81ED-4DB2-BD59-A6C34878D82A}">
                    <a16:rowId xmlns:a16="http://schemas.microsoft.com/office/drawing/2014/main" val="10002"/>
                  </a:ext>
                </a:extLst>
              </a:tr>
              <a:tr h="228600">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G-NBC</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40</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3</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100%</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65%</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415" name="Shape 415"/>
          <p:cNvSpPr txBox="1"/>
          <p:nvPr/>
        </p:nvSpPr>
        <p:spPr>
          <a:xfrm>
            <a:off x="3369000" y="933850"/>
            <a:ext cx="2796000" cy="473400"/>
          </a:xfrm>
          <a:prstGeom prst="rect">
            <a:avLst/>
          </a:prstGeom>
          <a:noFill/>
          <a:ln>
            <a:noFill/>
          </a:ln>
        </p:spPr>
        <p:txBody>
          <a:bodyPr spcFirstLastPara="1" wrap="square" lIns="91425" tIns="91425" rIns="91425" bIns="91425" anchor="ctr" anchorCtr="0">
            <a:noAutofit/>
          </a:bodyPr>
          <a:lstStyle/>
          <a:p>
            <a:pPr marL="266700" lvl="0" indent="-228600" rtl="0">
              <a:lnSpc>
                <a:spcPct val="115000"/>
              </a:lnSpc>
              <a:spcBef>
                <a:spcPts val="0"/>
              </a:spcBef>
              <a:spcAft>
                <a:spcPts val="0"/>
              </a:spcAft>
              <a:buNone/>
            </a:pPr>
            <a:r>
              <a:rPr lang="en" sz="1600" dirty="0">
                <a:solidFill>
                  <a:srgbClr val="FFFFFF"/>
                </a:solidFill>
                <a:latin typeface="Times New Roman"/>
                <a:ea typeface="Times New Roman"/>
                <a:cs typeface="Times New Roman"/>
                <a:sym typeface="Times New Roman"/>
              </a:rPr>
              <a:t>3.  </a:t>
            </a:r>
            <a:r>
              <a:rPr lang="en" sz="1600" b="1" dirty="0">
                <a:solidFill>
                  <a:srgbClr val="FFFFFF"/>
                </a:solidFill>
                <a:latin typeface="Times New Roman"/>
                <a:ea typeface="Times New Roman"/>
                <a:cs typeface="Times New Roman"/>
                <a:sym typeface="Times New Roman"/>
              </a:rPr>
              <a:t>Leukaemia Dataset [5]:</a:t>
            </a:r>
            <a:endParaRPr sz="1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graphicFrame>
        <p:nvGraphicFramePr>
          <p:cNvPr id="420" name="Shape 420"/>
          <p:cNvGraphicFramePr/>
          <p:nvPr/>
        </p:nvGraphicFramePr>
        <p:xfrm>
          <a:off x="1222000" y="1625025"/>
          <a:ext cx="6700000" cy="1812362"/>
        </p:xfrm>
        <a:graphic>
          <a:graphicData uri="http://schemas.openxmlformats.org/drawingml/2006/table">
            <a:tbl>
              <a:tblPr>
                <a:noFill/>
                <a:tableStyleId>{98790383-4ACE-471C-8F8F-49D7CB5828E4}</a:tableStyleId>
              </a:tblPr>
              <a:tblGrid>
                <a:gridCol w="1340000">
                  <a:extLst>
                    <a:ext uri="{9D8B030D-6E8A-4147-A177-3AD203B41FA5}">
                      <a16:colId xmlns:a16="http://schemas.microsoft.com/office/drawing/2014/main" val="20000"/>
                    </a:ext>
                  </a:extLst>
                </a:gridCol>
                <a:gridCol w="1340000">
                  <a:extLst>
                    <a:ext uri="{9D8B030D-6E8A-4147-A177-3AD203B41FA5}">
                      <a16:colId xmlns:a16="http://schemas.microsoft.com/office/drawing/2014/main" val="20001"/>
                    </a:ext>
                  </a:extLst>
                </a:gridCol>
                <a:gridCol w="1340000">
                  <a:extLst>
                    <a:ext uri="{9D8B030D-6E8A-4147-A177-3AD203B41FA5}">
                      <a16:colId xmlns:a16="http://schemas.microsoft.com/office/drawing/2014/main" val="20002"/>
                    </a:ext>
                  </a:extLst>
                </a:gridCol>
                <a:gridCol w="1340000">
                  <a:extLst>
                    <a:ext uri="{9D8B030D-6E8A-4147-A177-3AD203B41FA5}">
                      <a16:colId xmlns:a16="http://schemas.microsoft.com/office/drawing/2014/main" val="20003"/>
                    </a:ext>
                  </a:extLst>
                </a:gridCol>
                <a:gridCol w="1340000">
                  <a:extLst>
                    <a:ext uri="{9D8B030D-6E8A-4147-A177-3AD203B41FA5}">
                      <a16:colId xmlns:a16="http://schemas.microsoft.com/office/drawing/2014/main" val="20004"/>
                    </a:ext>
                  </a:extLst>
                </a:gridCol>
              </a:tblGrid>
              <a:tr h="561325">
                <a:tc>
                  <a:txBody>
                    <a:bodyPr/>
                    <a:lstStyle/>
                    <a:p>
                      <a:pPr marL="0" lvl="0" indent="0" algn="ctr" rtl="0">
                        <a:lnSpc>
                          <a:spcPct val="115000"/>
                        </a:lnSpc>
                        <a:spcBef>
                          <a:spcPts val="0"/>
                        </a:spcBef>
                        <a:spcAft>
                          <a:spcPts val="0"/>
                        </a:spcAft>
                        <a:buNone/>
                      </a:pPr>
                      <a:r>
                        <a:rPr lang="en" sz="1100" b="1">
                          <a:solidFill>
                            <a:srgbClr val="FFFFFF"/>
                          </a:solidFill>
                          <a:latin typeface="Times New Roman"/>
                          <a:ea typeface="Times New Roman"/>
                          <a:cs typeface="Times New Roman"/>
                          <a:sym typeface="Times New Roman"/>
                        </a:rPr>
                        <a:t>Classifier</a:t>
                      </a:r>
                      <a:endParaRPr sz="1100" b="1">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897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solidFill>
                            <a:srgbClr val="FFFFFF"/>
                          </a:solidFill>
                          <a:latin typeface="Times New Roman"/>
                          <a:ea typeface="Times New Roman"/>
                          <a:cs typeface="Times New Roman"/>
                          <a:sym typeface="Times New Roman"/>
                        </a:rPr>
                        <a:t>No. of Clusters</a:t>
                      </a:r>
                      <a:endParaRPr sz="1200" b="1">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897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solidFill>
                            <a:srgbClr val="FFFFFF"/>
                          </a:solidFill>
                          <a:latin typeface="Times New Roman"/>
                          <a:ea typeface="Times New Roman"/>
                          <a:cs typeface="Times New Roman"/>
                          <a:sym typeface="Times New Roman"/>
                        </a:rPr>
                        <a:t>No. of Cluster Representatives</a:t>
                      </a:r>
                      <a:endParaRPr sz="1200" b="1">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897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solidFill>
                            <a:srgbClr val="FFFFFF"/>
                          </a:solidFill>
                          <a:latin typeface="Times New Roman"/>
                          <a:ea typeface="Times New Roman"/>
                          <a:cs typeface="Times New Roman"/>
                          <a:sym typeface="Times New Roman"/>
                        </a:rPr>
                        <a:t>Accuracy</a:t>
                      </a:r>
                      <a:endParaRPr sz="1200" b="1">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897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solidFill>
                            <a:srgbClr val="FFFFFF"/>
                          </a:solidFill>
                          <a:latin typeface="Times New Roman"/>
                          <a:ea typeface="Times New Roman"/>
                          <a:cs typeface="Times New Roman"/>
                          <a:sym typeface="Times New Roman"/>
                        </a:rPr>
                        <a:t>Full Dataset Accuracy</a:t>
                      </a:r>
                      <a:endParaRPr sz="1200" b="1">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8975" cap="flat" cmpd="sng">
                      <a:solidFill>
                        <a:srgbClr val="666666"/>
                      </a:solidFill>
                      <a:prstDash val="solid"/>
                      <a:round/>
                      <a:headEnd type="none" w="sm" len="sm"/>
                      <a:tailEnd type="none" w="sm" len="sm"/>
                    </a:lnB>
                  </a:tcPr>
                </a:tc>
                <a:extLst>
                  <a:ext uri="{0D108BD9-81ED-4DB2-BD59-A6C34878D82A}">
                    <a16:rowId xmlns:a16="http://schemas.microsoft.com/office/drawing/2014/main" val="10000"/>
                  </a:ext>
                </a:extLst>
              </a:tr>
              <a:tr h="401450">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KNN</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8975" cap="flat" cmpd="sng">
                      <a:solidFill>
                        <a:srgbClr val="666666"/>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10</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8975" cap="flat" cmpd="sng">
                      <a:solidFill>
                        <a:srgbClr val="666666"/>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10</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8975" cap="flat" cmpd="sng">
                      <a:solidFill>
                        <a:srgbClr val="666666"/>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98%</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8975" cap="flat" cmpd="sng">
                      <a:solidFill>
                        <a:srgbClr val="666666"/>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91%</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8975" cap="flat" cmpd="sng">
                      <a:solidFill>
                        <a:srgbClr val="666666"/>
                      </a:solidFill>
                      <a:prstDash val="solid"/>
                      <a:round/>
                      <a:headEnd type="none" w="sm" len="sm"/>
                      <a:tailEnd type="none" w="sm" len="sm"/>
                    </a:lnT>
                    <a:lnB w="12500" cap="flat" cmpd="sng">
                      <a:solidFill>
                        <a:srgbClr val="999999"/>
                      </a:solidFill>
                      <a:prstDash val="solid"/>
                      <a:round/>
                      <a:headEnd type="none" w="sm" len="sm"/>
                      <a:tailEnd type="none" w="sm" len="sm"/>
                    </a:lnB>
                  </a:tcPr>
                </a:tc>
                <a:extLst>
                  <a:ext uri="{0D108BD9-81ED-4DB2-BD59-A6C34878D82A}">
                    <a16:rowId xmlns:a16="http://schemas.microsoft.com/office/drawing/2014/main" val="10001"/>
                  </a:ext>
                </a:extLst>
              </a:tr>
              <a:tr h="401450">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SVM</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1</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1</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82%</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82%</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extLst>
                  <a:ext uri="{0D108BD9-81ED-4DB2-BD59-A6C34878D82A}">
                    <a16:rowId xmlns:a16="http://schemas.microsoft.com/office/drawing/2014/main" val="10002"/>
                  </a:ext>
                </a:extLst>
              </a:tr>
              <a:tr h="401450">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G-NBC</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20</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5</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100%</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85%</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421" name="Shape 421"/>
          <p:cNvSpPr txBox="1"/>
          <p:nvPr/>
        </p:nvSpPr>
        <p:spPr>
          <a:xfrm>
            <a:off x="3193050" y="835500"/>
            <a:ext cx="2972100" cy="672900"/>
          </a:xfrm>
          <a:prstGeom prst="rect">
            <a:avLst/>
          </a:prstGeom>
          <a:noFill/>
          <a:ln>
            <a:noFill/>
          </a:ln>
        </p:spPr>
        <p:txBody>
          <a:bodyPr spcFirstLastPara="1" wrap="square" lIns="91425" tIns="91425" rIns="91425" bIns="91425" anchor="ctr" anchorCtr="0">
            <a:noAutofit/>
          </a:bodyPr>
          <a:lstStyle/>
          <a:p>
            <a:pPr marL="266700" lvl="0" indent="-228600" rtl="0">
              <a:lnSpc>
                <a:spcPct val="115000"/>
              </a:lnSpc>
              <a:spcBef>
                <a:spcPts val="0"/>
              </a:spcBef>
              <a:spcAft>
                <a:spcPts val="0"/>
              </a:spcAft>
              <a:buNone/>
            </a:pPr>
            <a:r>
              <a:rPr lang="en" sz="1600" dirty="0">
                <a:solidFill>
                  <a:srgbClr val="FFFFFF"/>
                </a:solidFill>
                <a:latin typeface="Times New Roman"/>
                <a:ea typeface="Times New Roman"/>
                <a:cs typeface="Times New Roman"/>
                <a:sym typeface="Times New Roman"/>
              </a:rPr>
              <a:t>4.  </a:t>
            </a:r>
            <a:r>
              <a:rPr lang="en" sz="1600" b="1" dirty="0">
                <a:solidFill>
                  <a:srgbClr val="FFFFFF"/>
                </a:solidFill>
                <a:latin typeface="Times New Roman"/>
                <a:ea typeface="Times New Roman"/>
                <a:cs typeface="Times New Roman"/>
                <a:sym typeface="Times New Roman"/>
              </a:rPr>
              <a:t>Lung Cancer Dataset [6]:</a:t>
            </a:r>
            <a:endParaRPr sz="1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graphicFrame>
        <p:nvGraphicFramePr>
          <p:cNvPr id="426" name="Shape 426"/>
          <p:cNvGraphicFramePr/>
          <p:nvPr/>
        </p:nvGraphicFramePr>
        <p:xfrm>
          <a:off x="1238250" y="1625025"/>
          <a:ext cx="6667500" cy="1812362"/>
        </p:xfrm>
        <a:graphic>
          <a:graphicData uri="http://schemas.openxmlformats.org/drawingml/2006/table">
            <a:tbl>
              <a:tblPr>
                <a:noFill/>
                <a:tableStyleId>{98790383-4ACE-471C-8F8F-49D7CB5828E4}</a:tableStyleId>
              </a:tblPr>
              <a:tblGrid>
                <a:gridCol w="1333500">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1333500">
                  <a:extLst>
                    <a:ext uri="{9D8B030D-6E8A-4147-A177-3AD203B41FA5}">
                      <a16:colId xmlns:a16="http://schemas.microsoft.com/office/drawing/2014/main" val="20002"/>
                    </a:ext>
                  </a:extLst>
                </a:gridCol>
                <a:gridCol w="1333500">
                  <a:extLst>
                    <a:ext uri="{9D8B030D-6E8A-4147-A177-3AD203B41FA5}">
                      <a16:colId xmlns:a16="http://schemas.microsoft.com/office/drawing/2014/main" val="20003"/>
                    </a:ext>
                  </a:extLst>
                </a:gridCol>
                <a:gridCol w="1333500">
                  <a:extLst>
                    <a:ext uri="{9D8B030D-6E8A-4147-A177-3AD203B41FA5}">
                      <a16:colId xmlns:a16="http://schemas.microsoft.com/office/drawing/2014/main" val="20004"/>
                    </a:ext>
                  </a:extLst>
                </a:gridCol>
              </a:tblGrid>
              <a:tr h="333375">
                <a:tc>
                  <a:txBody>
                    <a:bodyPr/>
                    <a:lstStyle/>
                    <a:p>
                      <a:pPr marL="0" lvl="0" indent="0" algn="ctr" rtl="0">
                        <a:lnSpc>
                          <a:spcPct val="115000"/>
                        </a:lnSpc>
                        <a:spcBef>
                          <a:spcPts val="0"/>
                        </a:spcBef>
                        <a:spcAft>
                          <a:spcPts val="0"/>
                        </a:spcAft>
                        <a:buNone/>
                      </a:pPr>
                      <a:r>
                        <a:rPr lang="en" sz="1100" b="1">
                          <a:solidFill>
                            <a:srgbClr val="FFFFFF"/>
                          </a:solidFill>
                          <a:latin typeface="Times New Roman"/>
                          <a:ea typeface="Times New Roman"/>
                          <a:cs typeface="Times New Roman"/>
                          <a:sym typeface="Times New Roman"/>
                        </a:rPr>
                        <a:t>Classifier</a:t>
                      </a:r>
                      <a:endParaRPr sz="1100" b="1">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897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solidFill>
                            <a:srgbClr val="FFFFFF"/>
                          </a:solidFill>
                          <a:latin typeface="Times New Roman"/>
                          <a:ea typeface="Times New Roman"/>
                          <a:cs typeface="Times New Roman"/>
                          <a:sym typeface="Times New Roman"/>
                        </a:rPr>
                        <a:t>No. of Clusters</a:t>
                      </a:r>
                      <a:endParaRPr sz="1200" b="1">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897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solidFill>
                            <a:srgbClr val="FFFFFF"/>
                          </a:solidFill>
                          <a:latin typeface="Times New Roman"/>
                          <a:ea typeface="Times New Roman"/>
                          <a:cs typeface="Times New Roman"/>
                          <a:sym typeface="Times New Roman"/>
                        </a:rPr>
                        <a:t>No. of Cluster Representatives</a:t>
                      </a:r>
                      <a:endParaRPr sz="1200" b="1">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897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solidFill>
                            <a:srgbClr val="FFFFFF"/>
                          </a:solidFill>
                          <a:latin typeface="Times New Roman"/>
                          <a:ea typeface="Times New Roman"/>
                          <a:cs typeface="Times New Roman"/>
                          <a:sym typeface="Times New Roman"/>
                        </a:rPr>
                        <a:t>Accuracy</a:t>
                      </a:r>
                      <a:endParaRPr sz="1200" b="1">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8975" cap="flat" cmpd="sng">
                      <a:solidFill>
                        <a:srgbClr val="666666"/>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solidFill>
                            <a:srgbClr val="FFFFFF"/>
                          </a:solidFill>
                          <a:latin typeface="Times New Roman"/>
                          <a:ea typeface="Times New Roman"/>
                          <a:cs typeface="Times New Roman"/>
                          <a:sym typeface="Times New Roman"/>
                        </a:rPr>
                        <a:t>Full Dataset Accuracy</a:t>
                      </a:r>
                      <a:endParaRPr sz="1200" b="1">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8975" cap="flat" cmpd="sng">
                      <a:solidFill>
                        <a:srgbClr val="666666"/>
                      </a:solidFill>
                      <a:prstDash val="solid"/>
                      <a:round/>
                      <a:headEnd type="none" w="sm" len="sm"/>
                      <a:tailEnd type="none" w="sm" len="sm"/>
                    </a:lnB>
                  </a:tcPr>
                </a:tc>
                <a:extLst>
                  <a:ext uri="{0D108BD9-81ED-4DB2-BD59-A6C34878D82A}">
                    <a16:rowId xmlns:a16="http://schemas.microsoft.com/office/drawing/2014/main" val="10000"/>
                  </a:ext>
                </a:extLst>
              </a:tr>
              <a:tr h="228600">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KNN</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8975" cap="flat" cmpd="sng">
                      <a:solidFill>
                        <a:srgbClr val="666666"/>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40</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8975" cap="flat" cmpd="sng">
                      <a:solidFill>
                        <a:srgbClr val="666666"/>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5</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8975" cap="flat" cmpd="sng">
                      <a:solidFill>
                        <a:srgbClr val="666666"/>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85%</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8975" cap="flat" cmpd="sng">
                      <a:solidFill>
                        <a:srgbClr val="666666"/>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60%</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8975" cap="flat" cmpd="sng">
                      <a:solidFill>
                        <a:srgbClr val="666666"/>
                      </a:solidFill>
                      <a:prstDash val="solid"/>
                      <a:round/>
                      <a:headEnd type="none" w="sm" len="sm"/>
                      <a:tailEnd type="none" w="sm" len="sm"/>
                    </a:lnT>
                    <a:lnB w="12500" cap="flat" cmpd="sng">
                      <a:solidFill>
                        <a:srgbClr val="999999"/>
                      </a:solidFill>
                      <a:prstDash val="solid"/>
                      <a:round/>
                      <a:headEnd type="none" w="sm" len="sm"/>
                      <a:tailEnd type="none" w="sm" len="sm"/>
                    </a:lnB>
                  </a:tcPr>
                </a:tc>
                <a:extLst>
                  <a:ext uri="{0D108BD9-81ED-4DB2-BD59-A6C34878D82A}">
                    <a16:rowId xmlns:a16="http://schemas.microsoft.com/office/drawing/2014/main" val="10001"/>
                  </a:ext>
                </a:extLst>
              </a:tr>
              <a:tr h="228600">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SVM</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1</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1</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57%</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57%</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extLst>
                  <a:ext uri="{0D108BD9-81ED-4DB2-BD59-A6C34878D82A}">
                    <a16:rowId xmlns:a16="http://schemas.microsoft.com/office/drawing/2014/main" val="10002"/>
                  </a:ext>
                </a:extLst>
              </a:tr>
              <a:tr h="228600">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G-NBC</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5</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1</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58%</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FFFF"/>
                          </a:solidFill>
                          <a:latin typeface="Times New Roman"/>
                          <a:ea typeface="Times New Roman"/>
                          <a:cs typeface="Times New Roman"/>
                          <a:sym typeface="Times New Roman"/>
                        </a:rPr>
                        <a:t>55%</a:t>
                      </a:r>
                      <a:endParaRPr>
                        <a:solidFill>
                          <a:srgbClr val="FFFFFF"/>
                        </a:solidFill>
                        <a:latin typeface="Times New Roman"/>
                        <a:ea typeface="Times New Roman"/>
                        <a:cs typeface="Times New Roman"/>
                        <a:sym typeface="Times New Roman"/>
                      </a:endParaRPr>
                    </a:p>
                  </a:txBody>
                  <a:tcPr marL="68575" marR="68575" marT="91425" marB="91425">
                    <a:lnL w="12500" cap="flat" cmpd="sng">
                      <a:solidFill>
                        <a:srgbClr val="999999"/>
                      </a:solidFill>
                      <a:prstDash val="solid"/>
                      <a:round/>
                      <a:headEnd type="none" w="sm" len="sm"/>
                      <a:tailEnd type="none" w="sm" len="sm"/>
                    </a:lnL>
                    <a:lnR w="12500" cap="flat" cmpd="sng">
                      <a:solidFill>
                        <a:srgbClr val="999999"/>
                      </a:solidFill>
                      <a:prstDash val="solid"/>
                      <a:round/>
                      <a:headEnd type="none" w="sm" len="sm"/>
                      <a:tailEnd type="none" w="sm" len="sm"/>
                    </a:lnR>
                    <a:lnT w="12500" cap="flat" cmpd="sng">
                      <a:solidFill>
                        <a:srgbClr val="999999"/>
                      </a:solidFill>
                      <a:prstDash val="solid"/>
                      <a:round/>
                      <a:headEnd type="none" w="sm" len="sm"/>
                      <a:tailEnd type="none" w="sm" len="sm"/>
                    </a:lnT>
                    <a:lnB w="12500" cap="flat" cmpd="sng">
                      <a:solidFill>
                        <a:srgbClr val="999999"/>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427" name="Shape 427"/>
          <p:cNvSpPr txBox="1"/>
          <p:nvPr/>
        </p:nvSpPr>
        <p:spPr>
          <a:xfrm>
            <a:off x="3003950" y="966500"/>
            <a:ext cx="3232800" cy="4503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 sz="1600" dirty="0">
                <a:solidFill>
                  <a:srgbClr val="FFFFFF"/>
                </a:solidFill>
                <a:latin typeface="Times New Roman"/>
                <a:ea typeface="Times New Roman"/>
                <a:cs typeface="Times New Roman"/>
                <a:sym typeface="Times New Roman"/>
              </a:rPr>
              <a:t> 5.  </a:t>
            </a:r>
            <a:r>
              <a:rPr lang="en" sz="1600" b="1" dirty="0">
                <a:solidFill>
                  <a:srgbClr val="FFFFFF"/>
                </a:solidFill>
                <a:latin typeface="Times New Roman"/>
                <a:ea typeface="Times New Roman"/>
                <a:cs typeface="Times New Roman"/>
                <a:sym typeface="Times New Roman"/>
              </a:rPr>
              <a:t>Prostate Cancer Dataset [7]:</a:t>
            </a:r>
            <a:endParaRPr sz="1600" dirty="0">
              <a:solidFill>
                <a:srgbClr val="FFFFFF"/>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Shape 432"/>
          <p:cNvSpPr txBox="1">
            <a:spLocks noGrp="1"/>
          </p:cNvSpPr>
          <p:nvPr>
            <p:ph type="title"/>
          </p:nvPr>
        </p:nvSpPr>
        <p:spPr>
          <a:xfrm>
            <a:off x="283925" y="1726950"/>
            <a:ext cx="5776500" cy="1689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4200" b="1"/>
              <a:t>Comparison With Existing Algorithms</a:t>
            </a:r>
            <a:endParaRPr sz="42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graphicFrame>
        <p:nvGraphicFramePr>
          <p:cNvPr id="437" name="Shape 437"/>
          <p:cNvGraphicFramePr/>
          <p:nvPr/>
        </p:nvGraphicFramePr>
        <p:xfrm>
          <a:off x="1248950" y="42000"/>
          <a:ext cx="7688550" cy="4991400"/>
        </p:xfrm>
        <a:graphic>
          <a:graphicData uri="http://schemas.openxmlformats.org/drawingml/2006/table">
            <a:tbl>
              <a:tblPr>
                <a:noFill/>
                <a:tableStyleId>{98790383-4ACE-471C-8F8F-49D7CB5828E4}</a:tableStyleId>
              </a:tblPr>
              <a:tblGrid>
                <a:gridCol w="1260600">
                  <a:extLst>
                    <a:ext uri="{9D8B030D-6E8A-4147-A177-3AD203B41FA5}">
                      <a16:colId xmlns:a16="http://schemas.microsoft.com/office/drawing/2014/main" val="20000"/>
                    </a:ext>
                  </a:extLst>
                </a:gridCol>
                <a:gridCol w="1085900">
                  <a:extLst>
                    <a:ext uri="{9D8B030D-6E8A-4147-A177-3AD203B41FA5}">
                      <a16:colId xmlns:a16="http://schemas.microsoft.com/office/drawing/2014/main" val="20001"/>
                    </a:ext>
                  </a:extLst>
                </a:gridCol>
                <a:gridCol w="1085900">
                  <a:extLst>
                    <a:ext uri="{9D8B030D-6E8A-4147-A177-3AD203B41FA5}">
                      <a16:colId xmlns:a16="http://schemas.microsoft.com/office/drawing/2014/main" val="20002"/>
                    </a:ext>
                  </a:extLst>
                </a:gridCol>
                <a:gridCol w="1123300">
                  <a:extLst>
                    <a:ext uri="{9D8B030D-6E8A-4147-A177-3AD203B41FA5}">
                      <a16:colId xmlns:a16="http://schemas.microsoft.com/office/drawing/2014/main" val="20003"/>
                    </a:ext>
                  </a:extLst>
                </a:gridCol>
                <a:gridCol w="1035950">
                  <a:extLst>
                    <a:ext uri="{9D8B030D-6E8A-4147-A177-3AD203B41FA5}">
                      <a16:colId xmlns:a16="http://schemas.microsoft.com/office/drawing/2014/main" val="20004"/>
                    </a:ext>
                  </a:extLst>
                </a:gridCol>
                <a:gridCol w="1085900">
                  <a:extLst>
                    <a:ext uri="{9D8B030D-6E8A-4147-A177-3AD203B41FA5}">
                      <a16:colId xmlns:a16="http://schemas.microsoft.com/office/drawing/2014/main" val="20005"/>
                    </a:ext>
                  </a:extLst>
                </a:gridCol>
                <a:gridCol w="1011000">
                  <a:extLst>
                    <a:ext uri="{9D8B030D-6E8A-4147-A177-3AD203B41FA5}">
                      <a16:colId xmlns:a16="http://schemas.microsoft.com/office/drawing/2014/main" val="20006"/>
                    </a:ext>
                  </a:extLst>
                </a:gridCol>
              </a:tblGrid>
              <a:tr h="800575">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Datasets</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FFFFFF"/>
                      </a:solidFill>
                      <a:prstDash val="solid"/>
                      <a:round/>
                      <a:headEnd type="none" w="sm" len="sm"/>
                      <a:tailEnd type="none" w="sm" len="sm"/>
                    </a:lnL>
                    <a:lnR w="12500" cap="flat" cmpd="sng">
                      <a:solidFill>
                        <a:srgbClr val="FFFFFF"/>
                      </a:solidFill>
                      <a:prstDash val="solid"/>
                      <a:round/>
                      <a:headEnd type="none" w="sm" len="sm"/>
                      <a:tailEnd type="none" w="sm" len="sm"/>
                    </a:lnR>
                    <a:lnT w="12500" cap="flat" cmpd="sng">
                      <a:solidFill>
                        <a:srgbClr val="FFFFFF"/>
                      </a:solidFill>
                      <a:prstDash val="solid"/>
                      <a:round/>
                      <a:headEnd type="none" w="sm" len="sm"/>
                      <a:tailEnd type="none" w="sm" len="sm"/>
                    </a:lnT>
                    <a:lnB w="125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Classifiers</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FFFFFF"/>
                      </a:solidFill>
                      <a:prstDash val="solid"/>
                      <a:round/>
                      <a:headEnd type="none" w="sm" len="sm"/>
                      <a:tailEnd type="none" w="sm" len="sm"/>
                    </a:lnL>
                    <a:lnR w="12500" cap="flat" cmpd="sng">
                      <a:solidFill>
                        <a:srgbClr val="FFFFFF"/>
                      </a:solidFill>
                      <a:prstDash val="solid"/>
                      <a:round/>
                      <a:headEnd type="none" w="sm" len="sm"/>
                      <a:tailEnd type="none" w="sm" len="sm"/>
                    </a:lnR>
                    <a:lnT w="12500" cap="flat" cmpd="sng">
                      <a:solidFill>
                        <a:srgbClr val="FFFFFF"/>
                      </a:solidFill>
                      <a:prstDash val="solid"/>
                      <a:round/>
                      <a:headEnd type="none" w="sm" len="sm"/>
                      <a:tailEnd type="none" w="sm" len="sm"/>
                    </a:lnT>
                    <a:lnB w="125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Algorithm Accuracy</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(ACA) [8]</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FFFFFF"/>
                      </a:solidFill>
                      <a:prstDash val="solid"/>
                      <a:round/>
                      <a:headEnd type="none" w="sm" len="sm"/>
                      <a:tailEnd type="none" w="sm" len="sm"/>
                    </a:lnL>
                    <a:lnR w="12500" cap="flat" cmpd="sng">
                      <a:solidFill>
                        <a:srgbClr val="FFFFFF"/>
                      </a:solidFill>
                      <a:prstDash val="solid"/>
                      <a:round/>
                      <a:headEnd type="none" w="sm" len="sm"/>
                      <a:tailEnd type="none" w="sm" len="sm"/>
                    </a:lnR>
                    <a:lnT w="12500" cap="flat" cmpd="sng">
                      <a:solidFill>
                        <a:srgbClr val="FFFFFF"/>
                      </a:solidFill>
                      <a:prstDash val="solid"/>
                      <a:round/>
                      <a:headEnd type="none" w="sm" len="sm"/>
                      <a:tailEnd type="none" w="sm" len="sm"/>
                    </a:lnT>
                    <a:lnB w="125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Algorithm Accuracy</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(mRMR) [8]</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FFFFFF"/>
                      </a:solidFill>
                      <a:prstDash val="solid"/>
                      <a:round/>
                      <a:headEnd type="none" w="sm" len="sm"/>
                      <a:tailEnd type="none" w="sm" len="sm"/>
                    </a:lnL>
                    <a:lnR w="12500" cap="flat" cmpd="sng">
                      <a:solidFill>
                        <a:srgbClr val="FFFFFF"/>
                      </a:solidFill>
                      <a:prstDash val="solid"/>
                      <a:round/>
                      <a:headEnd type="none" w="sm" len="sm"/>
                      <a:tailEnd type="none" w="sm" len="sm"/>
                    </a:lnR>
                    <a:lnT w="12500" cap="flat" cmpd="sng">
                      <a:solidFill>
                        <a:srgbClr val="FFFFFF"/>
                      </a:solidFill>
                      <a:prstDash val="solid"/>
                      <a:round/>
                      <a:headEnd type="none" w="sm" len="sm"/>
                      <a:tailEnd type="none" w="sm" len="sm"/>
                    </a:lnT>
                    <a:lnB w="125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Full Dataset Accuracy</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FFFFFF"/>
                      </a:solidFill>
                      <a:prstDash val="solid"/>
                      <a:round/>
                      <a:headEnd type="none" w="sm" len="sm"/>
                      <a:tailEnd type="none" w="sm" len="sm"/>
                    </a:lnL>
                    <a:lnR w="12500" cap="flat" cmpd="sng">
                      <a:solidFill>
                        <a:srgbClr val="FFFFFF"/>
                      </a:solidFill>
                      <a:prstDash val="solid"/>
                      <a:round/>
                      <a:headEnd type="none" w="sm" len="sm"/>
                      <a:tailEnd type="none" w="sm" len="sm"/>
                    </a:lnR>
                    <a:lnT w="12500" cap="flat" cmpd="sng">
                      <a:solidFill>
                        <a:srgbClr val="FFFFFF"/>
                      </a:solidFill>
                      <a:prstDash val="solid"/>
                      <a:round/>
                      <a:headEnd type="none" w="sm" len="sm"/>
                      <a:tailEnd type="none" w="sm" len="sm"/>
                    </a:lnT>
                    <a:lnB w="125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Our Algorithm</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Accuracy</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FFFFFF"/>
                      </a:solidFill>
                      <a:prstDash val="solid"/>
                      <a:round/>
                      <a:headEnd type="none" w="sm" len="sm"/>
                      <a:tailEnd type="none" w="sm" len="sm"/>
                    </a:lnL>
                    <a:lnR w="12500" cap="flat" cmpd="sng">
                      <a:solidFill>
                        <a:srgbClr val="FFFFFF"/>
                      </a:solidFill>
                      <a:prstDash val="solid"/>
                      <a:round/>
                      <a:headEnd type="none" w="sm" len="sm"/>
                      <a:tailEnd type="none" w="sm" len="sm"/>
                    </a:lnR>
                    <a:lnT w="12500" cap="flat" cmpd="sng">
                      <a:solidFill>
                        <a:srgbClr val="FFFFFF"/>
                      </a:solidFill>
                      <a:prstDash val="solid"/>
                      <a:round/>
                      <a:headEnd type="none" w="sm" len="sm"/>
                      <a:tailEnd type="none" w="sm" len="sm"/>
                    </a:lnT>
                    <a:lnB w="125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Our Full Dataset Accuracy</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FFFFFF"/>
                      </a:solidFill>
                      <a:prstDash val="solid"/>
                      <a:round/>
                      <a:headEnd type="none" w="sm" len="sm"/>
                      <a:tailEnd type="none" w="sm" len="sm"/>
                    </a:lnL>
                    <a:lnR w="12500" cap="flat" cmpd="sng">
                      <a:solidFill>
                        <a:srgbClr val="FFFFFF"/>
                      </a:solidFill>
                      <a:prstDash val="solid"/>
                      <a:round/>
                      <a:headEnd type="none" w="sm" len="sm"/>
                      <a:tailEnd type="none" w="sm" len="sm"/>
                    </a:lnR>
                    <a:lnT w="12500" cap="flat" cmpd="sng">
                      <a:solidFill>
                        <a:srgbClr val="FFFFFF"/>
                      </a:solidFill>
                      <a:prstDash val="solid"/>
                      <a:round/>
                      <a:headEnd type="none" w="sm" len="sm"/>
                      <a:tailEnd type="none" w="sm" len="sm"/>
                    </a:lnT>
                    <a:lnB w="12500" cap="flat" cmpd="sng">
                      <a:solidFill>
                        <a:srgbClr val="FFFFFF"/>
                      </a:solidFill>
                      <a:prstDash val="solid"/>
                      <a:round/>
                      <a:headEnd type="none" w="sm" len="sm"/>
                      <a:tailEnd type="none" w="sm" len="sm"/>
                    </a:lnB>
                  </a:tcPr>
                </a:tc>
                <a:extLst>
                  <a:ext uri="{0D108BD9-81ED-4DB2-BD59-A6C34878D82A}">
                    <a16:rowId xmlns:a16="http://schemas.microsoft.com/office/drawing/2014/main" val="10000"/>
                  </a:ext>
                </a:extLst>
              </a:tr>
              <a:tr h="800575">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Breast Cancer</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FFFFFF"/>
                      </a:solidFill>
                      <a:prstDash val="solid"/>
                      <a:round/>
                      <a:headEnd type="none" w="sm" len="sm"/>
                      <a:tailEnd type="none" w="sm" len="sm"/>
                    </a:lnL>
                    <a:lnR w="12500" cap="flat" cmpd="sng">
                      <a:solidFill>
                        <a:srgbClr val="FFFFFF"/>
                      </a:solidFill>
                      <a:prstDash val="solid"/>
                      <a:round/>
                      <a:headEnd type="none" w="sm" len="sm"/>
                      <a:tailEnd type="none" w="sm" len="sm"/>
                    </a:lnR>
                    <a:lnT w="12500" cap="flat" cmpd="sng">
                      <a:solidFill>
                        <a:srgbClr val="FFFFFF"/>
                      </a:solidFill>
                      <a:prstDash val="solid"/>
                      <a:round/>
                      <a:headEnd type="none" w="sm" len="sm"/>
                      <a:tailEnd type="none" w="sm" len="sm"/>
                    </a:lnT>
                    <a:lnB w="12500" cap="flat" cmpd="sng">
                      <a:solidFill>
                        <a:srgbClr val="FF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SVM</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KNN</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NB</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FFFFFF"/>
                      </a:solidFill>
                      <a:prstDash val="solid"/>
                      <a:round/>
                      <a:headEnd type="none" w="sm" len="sm"/>
                      <a:tailEnd type="none" w="sm" len="sm"/>
                    </a:lnL>
                    <a:lnR w="12500" cap="flat" cmpd="sng">
                      <a:solidFill>
                        <a:srgbClr val="FFFFFF"/>
                      </a:solidFill>
                      <a:prstDash val="solid"/>
                      <a:round/>
                      <a:headEnd type="none" w="sm" len="sm"/>
                      <a:tailEnd type="none" w="sm" len="sm"/>
                    </a:lnR>
                    <a:lnT w="12500" cap="flat" cmpd="sng">
                      <a:solidFill>
                        <a:srgbClr val="FFFFFF"/>
                      </a:solidFill>
                      <a:prstDash val="solid"/>
                      <a:round/>
                      <a:headEnd type="none" w="sm" len="sm"/>
                      <a:tailEnd type="none" w="sm" len="sm"/>
                    </a:lnT>
                    <a:lnB w="125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81.6 %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81.6 %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81.6 %</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FFFFFF"/>
                      </a:solidFill>
                      <a:prstDash val="solid"/>
                      <a:round/>
                      <a:headEnd type="none" w="sm" len="sm"/>
                      <a:tailEnd type="none" w="sm" len="sm"/>
                    </a:lnL>
                    <a:lnR w="12500" cap="flat" cmpd="sng">
                      <a:solidFill>
                        <a:srgbClr val="FFFFFF"/>
                      </a:solidFill>
                      <a:prstDash val="solid"/>
                      <a:round/>
                      <a:headEnd type="none" w="sm" len="sm"/>
                      <a:tailEnd type="none" w="sm" len="sm"/>
                    </a:lnR>
                    <a:lnT w="12500" cap="flat" cmpd="sng">
                      <a:solidFill>
                        <a:srgbClr val="FFFFFF"/>
                      </a:solidFill>
                      <a:prstDash val="solid"/>
                      <a:round/>
                      <a:headEnd type="none" w="sm" len="sm"/>
                      <a:tailEnd type="none" w="sm" len="sm"/>
                    </a:lnT>
                    <a:lnB w="125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85.7%</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89.8 %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89.8%</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FFFFFF"/>
                      </a:solidFill>
                      <a:prstDash val="solid"/>
                      <a:round/>
                      <a:headEnd type="none" w="sm" len="sm"/>
                      <a:tailEnd type="none" w="sm" len="sm"/>
                    </a:lnL>
                    <a:lnR w="12500" cap="flat" cmpd="sng">
                      <a:solidFill>
                        <a:srgbClr val="FFFFFF"/>
                      </a:solidFill>
                      <a:prstDash val="solid"/>
                      <a:round/>
                      <a:headEnd type="none" w="sm" len="sm"/>
                      <a:tailEnd type="none" w="sm" len="sm"/>
                    </a:lnR>
                    <a:lnT w="12500" cap="flat" cmpd="sng">
                      <a:solidFill>
                        <a:srgbClr val="FFFFFF"/>
                      </a:solidFill>
                      <a:prstDash val="solid"/>
                      <a:round/>
                      <a:headEnd type="none" w="sm" len="sm"/>
                      <a:tailEnd type="none" w="sm" len="sm"/>
                    </a:lnT>
                    <a:lnB w="125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91.8 %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73.5 %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51.0 %</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FFFFFF"/>
                      </a:solidFill>
                      <a:prstDash val="solid"/>
                      <a:round/>
                      <a:headEnd type="none" w="sm" len="sm"/>
                      <a:tailEnd type="none" w="sm" len="sm"/>
                    </a:lnL>
                    <a:lnR w="12500" cap="flat" cmpd="sng">
                      <a:solidFill>
                        <a:srgbClr val="FFFFFF"/>
                      </a:solidFill>
                      <a:prstDash val="solid"/>
                      <a:round/>
                      <a:headEnd type="none" w="sm" len="sm"/>
                      <a:tailEnd type="none" w="sm" len="sm"/>
                    </a:lnR>
                    <a:lnT w="12500" cap="flat" cmpd="sng">
                      <a:solidFill>
                        <a:srgbClr val="FFFFFF"/>
                      </a:solidFill>
                      <a:prstDash val="solid"/>
                      <a:round/>
                      <a:headEnd type="none" w="sm" len="sm"/>
                      <a:tailEnd type="none" w="sm" len="sm"/>
                    </a:lnT>
                    <a:lnB w="125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82 %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85 %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89 %</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FFFFFF"/>
                      </a:solidFill>
                      <a:prstDash val="solid"/>
                      <a:round/>
                      <a:headEnd type="none" w="sm" len="sm"/>
                      <a:tailEnd type="none" w="sm" len="sm"/>
                    </a:lnL>
                    <a:lnR w="12500" cap="flat" cmpd="sng">
                      <a:solidFill>
                        <a:srgbClr val="FFFFFF"/>
                      </a:solidFill>
                      <a:prstDash val="solid"/>
                      <a:round/>
                      <a:headEnd type="none" w="sm" len="sm"/>
                      <a:tailEnd type="none" w="sm" len="sm"/>
                    </a:lnR>
                    <a:lnT w="12500" cap="flat" cmpd="sng">
                      <a:solidFill>
                        <a:srgbClr val="FFFFFF"/>
                      </a:solidFill>
                      <a:prstDash val="solid"/>
                      <a:round/>
                      <a:headEnd type="none" w="sm" len="sm"/>
                      <a:tailEnd type="none" w="sm" len="sm"/>
                    </a:lnT>
                    <a:lnB w="12500" cap="flat" cmpd="sng">
                      <a:solidFill>
                        <a:srgbClr val="FF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82 %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75 %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45 %</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FFFFFF"/>
                      </a:solidFill>
                      <a:prstDash val="solid"/>
                      <a:round/>
                      <a:headEnd type="none" w="sm" len="sm"/>
                      <a:tailEnd type="none" w="sm" len="sm"/>
                    </a:lnL>
                    <a:lnR w="12500" cap="flat" cmpd="sng">
                      <a:solidFill>
                        <a:srgbClr val="FFFFFF"/>
                      </a:solidFill>
                      <a:prstDash val="solid"/>
                      <a:round/>
                      <a:headEnd type="none" w="sm" len="sm"/>
                      <a:tailEnd type="none" w="sm" len="sm"/>
                    </a:lnR>
                    <a:lnT w="12500" cap="flat" cmpd="sng">
                      <a:solidFill>
                        <a:srgbClr val="FFFFFF"/>
                      </a:solidFill>
                      <a:prstDash val="solid"/>
                      <a:round/>
                      <a:headEnd type="none" w="sm" len="sm"/>
                      <a:tailEnd type="none" w="sm" len="sm"/>
                    </a:lnT>
                    <a:lnB w="12500" cap="flat" cmpd="sng">
                      <a:solidFill>
                        <a:srgbClr val="FF0000"/>
                      </a:solidFill>
                      <a:prstDash val="solid"/>
                      <a:round/>
                      <a:headEnd type="none" w="sm" len="sm"/>
                      <a:tailEnd type="none" w="sm" len="sm"/>
                    </a:lnB>
                  </a:tcPr>
                </a:tc>
                <a:extLst>
                  <a:ext uri="{0D108BD9-81ED-4DB2-BD59-A6C34878D82A}">
                    <a16:rowId xmlns:a16="http://schemas.microsoft.com/office/drawing/2014/main" val="10001"/>
                  </a:ext>
                </a:extLst>
              </a:tr>
              <a:tr h="838175">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Colon Cancer</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FF0000"/>
                      </a:solidFill>
                      <a:prstDash val="solid"/>
                      <a:round/>
                      <a:headEnd type="none" w="sm" len="sm"/>
                      <a:tailEnd type="none" w="sm" len="sm"/>
                    </a:lnL>
                    <a:lnR w="12500" cap="flat" cmpd="sng">
                      <a:solidFill>
                        <a:srgbClr val="FF0000"/>
                      </a:solidFill>
                      <a:prstDash val="solid"/>
                      <a:round/>
                      <a:headEnd type="none" w="sm" len="sm"/>
                      <a:tailEnd type="none" w="sm" len="sm"/>
                    </a:lnR>
                    <a:lnT w="12500" cap="flat" cmpd="sng">
                      <a:solidFill>
                        <a:srgbClr val="FF0000"/>
                      </a:solidFill>
                      <a:prstDash val="solid"/>
                      <a:round/>
                      <a:headEnd type="none" w="sm" len="sm"/>
                      <a:tailEnd type="none" w="sm" len="sm"/>
                    </a:lnT>
                    <a:lnB w="12500" cap="flat" cmpd="sng">
                      <a:solidFill>
                        <a:srgbClr val="FF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SVM</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KNN</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NB</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FF0000"/>
                      </a:solidFill>
                      <a:prstDash val="solid"/>
                      <a:round/>
                      <a:headEnd type="none" w="sm" len="sm"/>
                      <a:tailEnd type="none" w="sm" len="sm"/>
                    </a:lnL>
                    <a:lnR w="12500" cap="flat" cmpd="sng">
                      <a:solidFill>
                        <a:srgbClr val="FFFFFF"/>
                      </a:solidFill>
                      <a:prstDash val="solid"/>
                      <a:round/>
                      <a:headEnd type="none" w="sm" len="sm"/>
                      <a:tailEnd type="none" w="sm" len="sm"/>
                    </a:lnR>
                    <a:lnT w="12500" cap="flat" cmpd="sng">
                      <a:solidFill>
                        <a:srgbClr val="FFFFFF"/>
                      </a:solidFill>
                      <a:prstDash val="solid"/>
                      <a:round/>
                      <a:headEnd type="none" w="sm" len="sm"/>
                      <a:tailEnd type="none" w="sm" len="sm"/>
                    </a:lnT>
                    <a:lnB w="125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72.6 %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77.4 %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64.5 %</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FFFFFF"/>
                      </a:solidFill>
                      <a:prstDash val="solid"/>
                      <a:round/>
                      <a:headEnd type="none" w="sm" len="sm"/>
                      <a:tailEnd type="none" w="sm" len="sm"/>
                    </a:lnL>
                    <a:lnR w="12500" cap="flat" cmpd="sng">
                      <a:solidFill>
                        <a:srgbClr val="FFFFFF"/>
                      </a:solidFill>
                      <a:prstDash val="solid"/>
                      <a:round/>
                      <a:headEnd type="none" w="sm" len="sm"/>
                      <a:tailEnd type="none" w="sm" len="sm"/>
                    </a:lnR>
                    <a:lnT w="12500" cap="flat" cmpd="sng">
                      <a:solidFill>
                        <a:srgbClr val="FFFFFF"/>
                      </a:solidFill>
                      <a:prstDash val="solid"/>
                      <a:round/>
                      <a:headEnd type="none" w="sm" len="sm"/>
                      <a:tailEnd type="none" w="sm" len="sm"/>
                    </a:lnT>
                    <a:lnB w="125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83.9 %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83.9 %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83.9 %</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FFFFFF"/>
                      </a:solidFill>
                      <a:prstDash val="solid"/>
                      <a:round/>
                      <a:headEnd type="none" w="sm" len="sm"/>
                      <a:tailEnd type="none" w="sm" len="sm"/>
                    </a:lnL>
                    <a:lnR w="12500" cap="flat" cmpd="sng">
                      <a:solidFill>
                        <a:srgbClr val="FFFFFF"/>
                      </a:solidFill>
                      <a:prstDash val="solid"/>
                      <a:round/>
                      <a:headEnd type="none" w="sm" len="sm"/>
                      <a:tailEnd type="none" w="sm" len="sm"/>
                    </a:lnR>
                    <a:lnT w="12500" cap="flat" cmpd="sng">
                      <a:solidFill>
                        <a:srgbClr val="FFFFFF"/>
                      </a:solidFill>
                      <a:prstDash val="solid"/>
                      <a:round/>
                      <a:headEnd type="none" w="sm" len="sm"/>
                      <a:tailEnd type="none" w="sm" len="sm"/>
                    </a:lnT>
                    <a:lnB w="125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82.3 %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74.2 %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64.5 %</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FFFFFF"/>
                      </a:solidFill>
                      <a:prstDash val="solid"/>
                      <a:round/>
                      <a:headEnd type="none" w="sm" len="sm"/>
                      <a:tailEnd type="none" w="sm" len="sm"/>
                    </a:lnL>
                    <a:lnR w="12500" cap="flat" cmpd="sng">
                      <a:solidFill>
                        <a:srgbClr val="FF0000"/>
                      </a:solidFill>
                      <a:prstDash val="solid"/>
                      <a:round/>
                      <a:headEnd type="none" w="sm" len="sm"/>
                      <a:tailEnd type="none" w="sm" len="sm"/>
                    </a:lnR>
                    <a:lnT w="12500" cap="flat" cmpd="sng">
                      <a:solidFill>
                        <a:srgbClr val="FFFFFF"/>
                      </a:solidFill>
                      <a:prstDash val="solid"/>
                      <a:round/>
                      <a:headEnd type="none" w="sm" len="sm"/>
                      <a:tailEnd type="none" w="sm" len="sm"/>
                    </a:lnT>
                    <a:lnB w="125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65 %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85 %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b="1" u="sng">
                          <a:solidFill>
                            <a:srgbClr val="FFFFFF"/>
                          </a:solidFill>
                          <a:latin typeface="Times New Roman"/>
                          <a:ea typeface="Times New Roman"/>
                          <a:cs typeface="Times New Roman"/>
                          <a:sym typeface="Times New Roman"/>
                        </a:rPr>
                        <a:t>90 %</a:t>
                      </a:r>
                      <a:endParaRPr b="1" u="sng">
                        <a:solidFill>
                          <a:srgbClr val="FFFFFF"/>
                        </a:solidFill>
                        <a:latin typeface="Times New Roman"/>
                        <a:ea typeface="Times New Roman"/>
                        <a:cs typeface="Times New Roman"/>
                        <a:sym typeface="Times New Roman"/>
                      </a:endParaRPr>
                    </a:p>
                  </a:txBody>
                  <a:tcPr marL="68575" marR="68575" marT="91425" marB="91425">
                    <a:lnL w="12500" cap="flat" cmpd="sng">
                      <a:solidFill>
                        <a:srgbClr val="FF0000"/>
                      </a:solidFill>
                      <a:prstDash val="solid"/>
                      <a:round/>
                      <a:headEnd type="none" w="sm" len="sm"/>
                      <a:tailEnd type="none" w="sm" len="sm"/>
                    </a:lnL>
                    <a:lnR w="12500" cap="flat" cmpd="sng">
                      <a:solidFill>
                        <a:srgbClr val="FF0000"/>
                      </a:solidFill>
                      <a:prstDash val="solid"/>
                      <a:round/>
                      <a:headEnd type="none" w="sm" len="sm"/>
                      <a:tailEnd type="none" w="sm" len="sm"/>
                    </a:lnR>
                    <a:lnT w="12500" cap="flat" cmpd="sng">
                      <a:solidFill>
                        <a:srgbClr val="FF0000"/>
                      </a:solidFill>
                      <a:prstDash val="solid"/>
                      <a:round/>
                      <a:headEnd type="none" w="sm" len="sm"/>
                      <a:tailEnd type="none" w="sm" len="sm"/>
                    </a:lnT>
                    <a:lnB w="12500" cap="flat" cmpd="sng">
                      <a:solidFill>
                        <a:srgbClr val="FF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63 %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55%</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b="1" u="sng">
                          <a:solidFill>
                            <a:srgbClr val="FFFFFF"/>
                          </a:solidFill>
                          <a:latin typeface="Times New Roman"/>
                          <a:ea typeface="Times New Roman"/>
                          <a:cs typeface="Times New Roman"/>
                          <a:sym typeface="Times New Roman"/>
                        </a:rPr>
                        <a:t>65%</a:t>
                      </a:r>
                      <a:endParaRPr b="1" u="sng">
                        <a:solidFill>
                          <a:srgbClr val="FFFFFF"/>
                        </a:solidFill>
                        <a:latin typeface="Times New Roman"/>
                        <a:ea typeface="Times New Roman"/>
                        <a:cs typeface="Times New Roman"/>
                        <a:sym typeface="Times New Roman"/>
                      </a:endParaRPr>
                    </a:p>
                  </a:txBody>
                  <a:tcPr marL="68575" marR="68575" marT="91425" marB="91425">
                    <a:lnL w="12500" cap="flat" cmpd="sng">
                      <a:solidFill>
                        <a:srgbClr val="FF0000"/>
                      </a:solidFill>
                      <a:prstDash val="solid"/>
                      <a:round/>
                      <a:headEnd type="none" w="sm" len="sm"/>
                      <a:tailEnd type="none" w="sm" len="sm"/>
                    </a:lnL>
                    <a:lnR w="12500" cap="flat" cmpd="sng">
                      <a:solidFill>
                        <a:srgbClr val="FF0000"/>
                      </a:solidFill>
                      <a:prstDash val="solid"/>
                      <a:round/>
                      <a:headEnd type="none" w="sm" len="sm"/>
                      <a:tailEnd type="none" w="sm" len="sm"/>
                    </a:lnR>
                    <a:lnT w="12500" cap="flat" cmpd="sng">
                      <a:solidFill>
                        <a:srgbClr val="FF0000"/>
                      </a:solidFill>
                      <a:prstDash val="solid"/>
                      <a:round/>
                      <a:headEnd type="none" w="sm" len="sm"/>
                      <a:tailEnd type="none" w="sm" len="sm"/>
                    </a:lnT>
                    <a:lnB w="12500" cap="flat" cmpd="sng">
                      <a:solidFill>
                        <a:srgbClr val="FF0000"/>
                      </a:solidFill>
                      <a:prstDash val="solid"/>
                      <a:round/>
                      <a:headEnd type="none" w="sm" len="sm"/>
                      <a:tailEnd type="none" w="sm" len="sm"/>
                    </a:lnB>
                  </a:tcPr>
                </a:tc>
                <a:extLst>
                  <a:ext uri="{0D108BD9-81ED-4DB2-BD59-A6C34878D82A}">
                    <a16:rowId xmlns:a16="http://schemas.microsoft.com/office/drawing/2014/main" val="10002"/>
                  </a:ext>
                </a:extLst>
              </a:tr>
              <a:tr h="875750">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Leukaemia</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FF0000"/>
                      </a:solidFill>
                      <a:prstDash val="solid"/>
                      <a:round/>
                      <a:headEnd type="none" w="sm" len="sm"/>
                      <a:tailEnd type="none" w="sm" len="sm"/>
                    </a:lnL>
                    <a:lnR w="12500" cap="flat" cmpd="sng">
                      <a:solidFill>
                        <a:srgbClr val="FF0000"/>
                      </a:solidFill>
                      <a:prstDash val="solid"/>
                      <a:round/>
                      <a:headEnd type="none" w="sm" len="sm"/>
                      <a:tailEnd type="none" w="sm" len="sm"/>
                    </a:lnR>
                    <a:lnT w="12500" cap="flat" cmpd="sng">
                      <a:solidFill>
                        <a:srgbClr val="FF0000"/>
                      </a:solidFill>
                      <a:prstDash val="solid"/>
                      <a:round/>
                      <a:headEnd type="none" w="sm" len="sm"/>
                      <a:tailEnd type="none" w="sm" len="sm"/>
                    </a:lnT>
                    <a:lnB w="12500" cap="flat" cmpd="sng">
                      <a:solidFill>
                        <a:srgbClr val="FF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SVM</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KNN</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NB</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FF0000"/>
                      </a:solidFill>
                      <a:prstDash val="solid"/>
                      <a:round/>
                      <a:headEnd type="none" w="sm" len="sm"/>
                      <a:tailEnd type="none" w="sm" len="sm"/>
                    </a:lnL>
                    <a:lnR w="12500" cap="flat" cmpd="sng">
                      <a:solidFill>
                        <a:srgbClr val="FFFFFF"/>
                      </a:solidFill>
                      <a:prstDash val="solid"/>
                      <a:round/>
                      <a:headEnd type="none" w="sm" len="sm"/>
                      <a:tailEnd type="none" w="sm" len="sm"/>
                    </a:lnR>
                    <a:lnT w="12500" cap="flat" cmpd="sng">
                      <a:solidFill>
                        <a:srgbClr val="FFFFFF"/>
                      </a:solidFill>
                      <a:prstDash val="solid"/>
                      <a:round/>
                      <a:headEnd type="none" w="sm" len="sm"/>
                      <a:tailEnd type="none" w="sm" len="sm"/>
                    </a:lnT>
                    <a:lnB w="125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82.4 %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82.4 %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88.2 %</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FFFFFF"/>
                      </a:solidFill>
                      <a:prstDash val="solid"/>
                      <a:round/>
                      <a:headEnd type="none" w="sm" len="sm"/>
                      <a:tailEnd type="none" w="sm" len="sm"/>
                    </a:lnL>
                    <a:lnR w="12500" cap="flat" cmpd="sng">
                      <a:solidFill>
                        <a:srgbClr val="FFFFFF"/>
                      </a:solidFill>
                      <a:prstDash val="solid"/>
                      <a:round/>
                      <a:headEnd type="none" w="sm" len="sm"/>
                      <a:tailEnd type="none" w="sm" len="sm"/>
                    </a:lnR>
                    <a:lnT w="12500" cap="flat" cmpd="sng">
                      <a:solidFill>
                        <a:srgbClr val="FFFFFF"/>
                      </a:solidFill>
                      <a:prstDash val="solid"/>
                      <a:round/>
                      <a:headEnd type="none" w="sm" len="sm"/>
                      <a:tailEnd type="none" w="sm" len="sm"/>
                    </a:lnT>
                    <a:lnB w="125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90.3 %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93.1 %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94.4 %</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FFFFFF"/>
                      </a:solidFill>
                      <a:prstDash val="solid"/>
                      <a:round/>
                      <a:headEnd type="none" w="sm" len="sm"/>
                      <a:tailEnd type="none" w="sm" len="sm"/>
                    </a:lnL>
                    <a:lnR w="12500" cap="flat" cmpd="sng">
                      <a:solidFill>
                        <a:srgbClr val="FFFFFF"/>
                      </a:solidFill>
                      <a:prstDash val="solid"/>
                      <a:round/>
                      <a:headEnd type="none" w="sm" len="sm"/>
                      <a:tailEnd type="none" w="sm" len="sm"/>
                    </a:lnR>
                    <a:lnT w="12500" cap="flat" cmpd="sng">
                      <a:solidFill>
                        <a:srgbClr val="FFFFFF"/>
                      </a:solidFill>
                      <a:prstDash val="solid"/>
                      <a:round/>
                      <a:headEnd type="none" w="sm" len="sm"/>
                      <a:tailEnd type="none" w="sm" len="sm"/>
                    </a:lnT>
                    <a:lnB w="125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98.6 %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76.4 %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65.3 %</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FFFFFF"/>
                      </a:solidFill>
                      <a:prstDash val="solid"/>
                      <a:round/>
                      <a:headEnd type="none" w="sm" len="sm"/>
                      <a:tailEnd type="none" w="sm" len="sm"/>
                    </a:lnL>
                    <a:lnR w="12500" cap="flat" cmpd="sng">
                      <a:solidFill>
                        <a:srgbClr val="FF0000"/>
                      </a:solidFill>
                      <a:prstDash val="solid"/>
                      <a:round/>
                      <a:headEnd type="none" w="sm" len="sm"/>
                      <a:tailEnd type="none" w="sm" len="sm"/>
                    </a:lnR>
                    <a:lnT w="12500" cap="flat" cmpd="sng">
                      <a:solidFill>
                        <a:srgbClr val="FFFFFF"/>
                      </a:solidFill>
                      <a:prstDash val="solid"/>
                      <a:round/>
                      <a:headEnd type="none" w="sm" len="sm"/>
                      <a:tailEnd type="none" w="sm" len="sm"/>
                    </a:lnT>
                    <a:lnB w="125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65 %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b="1" u="sng">
                          <a:solidFill>
                            <a:srgbClr val="FFFFFF"/>
                          </a:solidFill>
                          <a:latin typeface="Times New Roman"/>
                          <a:ea typeface="Times New Roman"/>
                          <a:cs typeface="Times New Roman"/>
                          <a:sym typeface="Times New Roman"/>
                        </a:rPr>
                        <a:t>94 %</a:t>
                      </a:r>
                      <a:endParaRPr b="1" u="sng">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b="1" u="sng">
                          <a:solidFill>
                            <a:srgbClr val="FFFFFF"/>
                          </a:solidFill>
                          <a:latin typeface="Times New Roman"/>
                          <a:ea typeface="Times New Roman"/>
                          <a:cs typeface="Times New Roman"/>
                          <a:sym typeface="Times New Roman"/>
                        </a:rPr>
                        <a:t>100 %</a:t>
                      </a:r>
                      <a:endParaRPr b="1" u="sng">
                        <a:solidFill>
                          <a:srgbClr val="FFFFFF"/>
                        </a:solidFill>
                        <a:latin typeface="Times New Roman"/>
                        <a:ea typeface="Times New Roman"/>
                        <a:cs typeface="Times New Roman"/>
                        <a:sym typeface="Times New Roman"/>
                      </a:endParaRPr>
                    </a:p>
                  </a:txBody>
                  <a:tcPr marL="68575" marR="68575" marT="91425" marB="91425">
                    <a:lnL w="12500" cap="flat" cmpd="sng">
                      <a:solidFill>
                        <a:srgbClr val="FF0000"/>
                      </a:solidFill>
                      <a:prstDash val="solid"/>
                      <a:round/>
                      <a:headEnd type="none" w="sm" len="sm"/>
                      <a:tailEnd type="none" w="sm" len="sm"/>
                    </a:lnL>
                    <a:lnR w="12500" cap="flat" cmpd="sng">
                      <a:solidFill>
                        <a:srgbClr val="FF0000"/>
                      </a:solidFill>
                      <a:prstDash val="solid"/>
                      <a:round/>
                      <a:headEnd type="none" w="sm" len="sm"/>
                      <a:tailEnd type="none" w="sm" len="sm"/>
                    </a:lnR>
                    <a:lnT w="12500" cap="flat" cmpd="sng">
                      <a:solidFill>
                        <a:srgbClr val="FF0000"/>
                      </a:solidFill>
                      <a:prstDash val="solid"/>
                      <a:round/>
                      <a:headEnd type="none" w="sm" len="sm"/>
                      <a:tailEnd type="none" w="sm" len="sm"/>
                    </a:lnT>
                    <a:lnB w="12500" cap="flat" cmpd="sng">
                      <a:solidFill>
                        <a:srgbClr val="FF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63 %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b="1" u="sng">
                          <a:solidFill>
                            <a:srgbClr val="FFFFFF"/>
                          </a:solidFill>
                          <a:latin typeface="Times New Roman"/>
                          <a:ea typeface="Times New Roman"/>
                          <a:cs typeface="Times New Roman"/>
                          <a:sym typeface="Times New Roman"/>
                        </a:rPr>
                        <a:t>80 %</a:t>
                      </a:r>
                      <a:endParaRPr b="1" u="sng">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b="1" u="sng">
                          <a:solidFill>
                            <a:srgbClr val="FFFFFF"/>
                          </a:solidFill>
                          <a:latin typeface="Times New Roman"/>
                          <a:ea typeface="Times New Roman"/>
                          <a:cs typeface="Times New Roman"/>
                          <a:sym typeface="Times New Roman"/>
                        </a:rPr>
                        <a:t>65 %</a:t>
                      </a:r>
                      <a:endParaRPr b="1" u="sng">
                        <a:solidFill>
                          <a:srgbClr val="FFFFFF"/>
                        </a:solidFill>
                        <a:latin typeface="Times New Roman"/>
                        <a:ea typeface="Times New Roman"/>
                        <a:cs typeface="Times New Roman"/>
                        <a:sym typeface="Times New Roman"/>
                      </a:endParaRPr>
                    </a:p>
                  </a:txBody>
                  <a:tcPr marL="68575" marR="68575" marT="91425" marB="91425">
                    <a:lnL w="12500" cap="flat" cmpd="sng">
                      <a:solidFill>
                        <a:srgbClr val="FF0000"/>
                      </a:solidFill>
                      <a:prstDash val="solid"/>
                      <a:round/>
                      <a:headEnd type="none" w="sm" len="sm"/>
                      <a:tailEnd type="none" w="sm" len="sm"/>
                    </a:lnL>
                    <a:lnR w="12500" cap="flat" cmpd="sng">
                      <a:solidFill>
                        <a:srgbClr val="FF0000"/>
                      </a:solidFill>
                      <a:prstDash val="solid"/>
                      <a:round/>
                      <a:headEnd type="none" w="sm" len="sm"/>
                      <a:tailEnd type="none" w="sm" len="sm"/>
                    </a:lnR>
                    <a:lnT w="12500" cap="flat" cmpd="sng">
                      <a:solidFill>
                        <a:srgbClr val="FF0000"/>
                      </a:solidFill>
                      <a:prstDash val="solid"/>
                      <a:round/>
                      <a:headEnd type="none" w="sm" len="sm"/>
                      <a:tailEnd type="none" w="sm" len="sm"/>
                    </a:lnT>
                    <a:lnB w="12500" cap="flat" cmpd="sng">
                      <a:solidFill>
                        <a:srgbClr val="FF0000"/>
                      </a:solidFill>
                      <a:prstDash val="solid"/>
                      <a:round/>
                      <a:headEnd type="none" w="sm" len="sm"/>
                      <a:tailEnd type="none" w="sm" len="sm"/>
                    </a:lnB>
                  </a:tcPr>
                </a:tc>
                <a:extLst>
                  <a:ext uri="{0D108BD9-81ED-4DB2-BD59-A6C34878D82A}">
                    <a16:rowId xmlns:a16="http://schemas.microsoft.com/office/drawing/2014/main" val="10003"/>
                  </a:ext>
                </a:extLst>
              </a:tr>
              <a:tr h="875750">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Lung Cancer</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FF0000"/>
                      </a:solidFill>
                      <a:prstDash val="solid"/>
                      <a:round/>
                      <a:headEnd type="none" w="sm" len="sm"/>
                      <a:tailEnd type="none" w="sm" len="sm"/>
                    </a:lnL>
                    <a:lnR w="12500" cap="flat" cmpd="sng">
                      <a:solidFill>
                        <a:srgbClr val="FF0000"/>
                      </a:solidFill>
                      <a:prstDash val="solid"/>
                      <a:round/>
                      <a:headEnd type="none" w="sm" len="sm"/>
                      <a:tailEnd type="none" w="sm" len="sm"/>
                    </a:lnR>
                    <a:lnT w="12500" cap="flat" cmpd="sng">
                      <a:solidFill>
                        <a:srgbClr val="FF0000"/>
                      </a:solidFill>
                      <a:prstDash val="solid"/>
                      <a:round/>
                      <a:headEnd type="none" w="sm" len="sm"/>
                      <a:tailEnd type="none" w="sm" len="sm"/>
                    </a:lnT>
                    <a:lnB w="12500" cap="flat" cmpd="sng">
                      <a:solidFill>
                        <a:srgbClr val="FF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SVM</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KNN</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NB</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FF0000"/>
                      </a:solidFill>
                      <a:prstDash val="solid"/>
                      <a:round/>
                      <a:headEnd type="none" w="sm" len="sm"/>
                      <a:tailEnd type="none" w="sm" len="sm"/>
                    </a:lnL>
                    <a:lnR w="12500" cap="flat" cmpd="sng">
                      <a:solidFill>
                        <a:srgbClr val="FFFFFF"/>
                      </a:solidFill>
                      <a:prstDash val="solid"/>
                      <a:round/>
                      <a:headEnd type="none" w="sm" len="sm"/>
                      <a:tailEnd type="none" w="sm" len="sm"/>
                    </a:lnR>
                    <a:lnT w="12500" cap="flat" cmpd="sng">
                      <a:solidFill>
                        <a:srgbClr val="FFFFFF"/>
                      </a:solidFill>
                      <a:prstDash val="solid"/>
                      <a:round/>
                      <a:headEnd type="none" w="sm" len="sm"/>
                      <a:tailEnd type="none" w="sm" len="sm"/>
                    </a:lnT>
                    <a:lnB w="125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82.9 %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82.9 %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65.2 %</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FFFFFF"/>
                      </a:solidFill>
                      <a:prstDash val="solid"/>
                      <a:round/>
                      <a:headEnd type="none" w="sm" len="sm"/>
                      <a:tailEnd type="none" w="sm" len="sm"/>
                    </a:lnL>
                    <a:lnR w="12500" cap="flat" cmpd="sng">
                      <a:solidFill>
                        <a:srgbClr val="FFFFFF"/>
                      </a:solidFill>
                      <a:prstDash val="solid"/>
                      <a:round/>
                      <a:headEnd type="none" w="sm" len="sm"/>
                      <a:tailEnd type="none" w="sm" len="sm"/>
                    </a:lnR>
                    <a:lnT w="12500" cap="flat" cmpd="sng">
                      <a:solidFill>
                        <a:srgbClr val="FFFFFF"/>
                      </a:solidFill>
                      <a:prstDash val="solid"/>
                      <a:round/>
                      <a:headEnd type="none" w="sm" len="sm"/>
                      <a:tailEnd type="none" w="sm" len="sm"/>
                    </a:lnT>
                    <a:lnB w="125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97.8 %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97.8 %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97.8 %</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FFFFFF"/>
                      </a:solidFill>
                      <a:prstDash val="solid"/>
                      <a:round/>
                      <a:headEnd type="none" w="sm" len="sm"/>
                      <a:tailEnd type="none" w="sm" len="sm"/>
                    </a:lnL>
                    <a:lnR w="12500" cap="flat" cmpd="sng">
                      <a:solidFill>
                        <a:srgbClr val="FFFFFF"/>
                      </a:solidFill>
                      <a:prstDash val="solid"/>
                      <a:round/>
                      <a:headEnd type="none" w="sm" len="sm"/>
                      <a:tailEnd type="none" w="sm" len="sm"/>
                    </a:lnR>
                    <a:lnT w="12500" cap="flat" cmpd="sng">
                      <a:solidFill>
                        <a:srgbClr val="FFFFFF"/>
                      </a:solidFill>
                      <a:prstDash val="solid"/>
                      <a:round/>
                      <a:headEnd type="none" w="sm" len="sm"/>
                      <a:tailEnd type="none" w="sm" len="sm"/>
                    </a:lnT>
                    <a:lnB w="125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98.9 %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87.9 %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57.1 %</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FFFFFF"/>
                      </a:solidFill>
                      <a:prstDash val="solid"/>
                      <a:round/>
                      <a:headEnd type="none" w="sm" len="sm"/>
                      <a:tailEnd type="none" w="sm" len="sm"/>
                    </a:lnL>
                    <a:lnR w="12500" cap="flat" cmpd="sng">
                      <a:solidFill>
                        <a:srgbClr val="FF0000"/>
                      </a:solidFill>
                      <a:prstDash val="solid"/>
                      <a:round/>
                      <a:headEnd type="none" w="sm" len="sm"/>
                      <a:tailEnd type="none" w="sm" len="sm"/>
                    </a:lnR>
                    <a:lnT w="12500" cap="flat" cmpd="sng">
                      <a:solidFill>
                        <a:srgbClr val="FFFFFF"/>
                      </a:solidFill>
                      <a:prstDash val="solid"/>
                      <a:round/>
                      <a:headEnd type="none" w="sm" len="sm"/>
                      <a:tailEnd type="none" w="sm" len="sm"/>
                    </a:lnT>
                    <a:lnB w="125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82 %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b="1" u="sng">
                          <a:solidFill>
                            <a:srgbClr val="FFFFFF"/>
                          </a:solidFill>
                          <a:latin typeface="Times New Roman"/>
                          <a:ea typeface="Times New Roman"/>
                          <a:cs typeface="Times New Roman"/>
                          <a:sym typeface="Times New Roman"/>
                        </a:rPr>
                        <a:t>98 %</a:t>
                      </a:r>
                      <a:endParaRPr b="1" u="sng">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b="1" u="sng">
                          <a:solidFill>
                            <a:srgbClr val="FFFFFF"/>
                          </a:solidFill>
                          <a:latin typeface="Times New Roman"/>
                          <a:ea typeface="Times New Roman"/>
                          <a:cs typeface="Times New Roman"/>
                          <a:sym typeface="Times New Roman"/>
                        </a:rPr>
                        <a:t>100 %</a:t>
                      </a:r>
                      <a:endParaRPr b="1" u="sng">
                        <a:solidFill>
                          <a:srgbClr val="FFFFFF"/>
                        </a:solidFill>
                        <a:latin typeface="Times New Roman"/>
                        <a:ea typeface="Times New Roman"/>
                        <a:cs typeface="Times New Roman"/>
                        <a:sym typeface="Times New Roman"/>
                      </a:endParaRPr>
                    </a:p>
                  </a:txBody>
                  <a:tcPr marL="68575" marR="68575" marT="91425" marB="91425">
                    <a:lnL w="12500" cap="flat" cmpd="sng">
                      <a:solidFill>
                        <a:srgbClr val="FF0000"/>
                      </a:solidFill>
                      <a:prstDash val="solid"/>
                      <a:round/>
                      <a:headEnd type="none" w="sm" len="sm"/>
                      <a:tailEnd type="none" w="sm" len="sm"/>
                    </a:lnL>
                    <a:lnR w="12500" cap="flat" cmpd="sng">
                      <a:solidFill>
                        <a:srgbClr val="FF0000"/>
                      </a:solidFill>
                      <a:prstDash val="solid"/>
                      <a:round/>
                      <a:headEnd type="none" w="sm" len="sm"/>
                      <a:tailEnd type="none" w="sm" len="sm"/>
                    </a:lnR>
                    <a:lnT w="12500" cap="flat" cmpd="sng">
                      <a:solidFill>
                        <a:srgbClr val="FF0000"/>
                      </a:solidFill>
                      <a:prstDash val="solid"/>
                      <a:round/>
                      <a:headEnd type="none" w="sm" len="sm"/>
                      <a:tailEnd type="none" w="sm" len="sm"/>
                    </a:lnT>
                    <a:lnB w="12500" cap="flat" cmpd="sng">
                      <a:solidFill>
                        <a:srgbClr val="FF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82 %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b="1" u="sng">
                          <a:solidFill>
                            <a:srgbClr val="FFFFFF"/>
                          </a:solidFill>
                          <a:latin typeface="Times New Roman"/>
                          <a:ea typeface="Times New Roman"/>
                          <a:cs typeface="Times New Roman"/>
                          <a:sym typeface="Times New Roman"/>
                        </a:rPr>
                        <a:t>91 %</a:t>
                      </a:r>
                      <a:endParaRPr b="1" u="sng">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b="1" u="sng">
                          <a:solidFill>
                            <a:srgbClr val="FFFFFF"/>
                          </a:solidFill>
                          <a:latin typeface="Times New Roman"/>
                          <a:ea typeface="Times New Roman"/>
                          <a:cs typeface="Times New Roman"/>
                          <a:sym typeface="Times New Roman"/>
                        </a:rPr>
                        <a:t>85 %</a:t>
                      </a:r>
                      <a:endParaRPr b="1" u="sng">
                        <a:solidFill>
                          <a:srgbClr val="FFFFFF"/>
                        </a:solidFill>
                        <a:latin typeface="Times New Roman"/>
                        <a:ea typeface="Times New Roman"/>
                        <a:cs typeface="Times New Roman"/>
                        <a:sym typeface="Times New Roman"/>
                      </a:endParaRPr>
                    </a:p>
                  </a:txBody>
                  <a:tcPr marL="68575" marR="68575" marT="91425" marB="91425">
                    <a:lnL w="12500" cap="flat" cmpd="sng">
                      <a:solidFill>
                        <a:srgbClr val="FF0000"/>
                      </a:solidFill>
                      <a:prstDash val="solid"/>
                      <a:round/>
                      <a:headEnd type="none" w="sm" len="sm"/>
                      <a:tailEnd type="none" w="sm" len="sm"/>
                    </a:lnL>
                    <a:lnR w="12500" cap="flat" cmpd="sng">
                      <a:solidFill>
                        <a:srgbClr val="FF0000"/>
                      </a:solidFill>
                      <a:prstDash val="solid"/>
                      <a:round/>
                      <a:headEnd type="none" w="sm" len="sm"/>
                      <a:tailEnd type="none" w="sm" len="sm"/>
                    </a:lnR>
                    <a:lnT w="12500" cap="flat" cmpd="sng">
                      <a:solidFill>
                        <a:srgbClr val="FF0000"/>
                      </a:solidFill>
                      <a:prstDash val="solid"/>
                      <a:round/>
                      <a:headEnd type="none" w="sm" len="sm"/>
                      <a:tailEnd type="none" w="sm" len="sm"/>
                    </a:lnT>
                    <a:lnB w="12500" cap="flat" cmpd="sng">
                      <a:solidFill>
                        <a:srgbClr val="FF0000"/>
                      </a:solidFill>
                      <a:prstDash val="solid"/>
                      <a:round/>
                      <a:headEnd type="none" w="sm" len="sm"/>
                      <a:tailEnd type="none" w="sm" len="sm"/>
                    </a:lnB>
                  </a:tcPr>
                </a:tc>
                <a:extLst>
                  <a:ext uri="{0D108BD9-81ED-4DB2-BD59-A6C34878D82A}">
                    <a16:rowId xmlns:a16="http://schemas.microsoft.com/office/drawing/2014/main" val="10004"/>
                  </a:ext>
                </a:extLst>
              </a:tr>
              <a:tr h="800575">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Prostate Cancer</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FFFFFF"/>
                      </a:solidFill>
                      <a:prstDash val="solid"/>
                      <a:round/>
                      <a:headEnd type="none" w="sm" len="sm"/>
                      <a:tailEnd type="none" w="sm" len="sm"/>
                    </a:lnL>
                    <a:lnR w="12500" cap="flat" cmpd="sng">
                      <a:solidFill>
                        <a:srgbClr val="FFFFFF"/>
                      </a:solidFill>
                      <a:prstDash val="solid"/>
                      <a:round/>
                      <a:headEnd type="none" w="sm" len="sm"/>
                      <a:tailEnd type="none" w="sm" len="sm"/>
                    </a:lnR>
                    <a:lnT w="12500" cap="flat" cmpd="sng">
                      <a:solidFill>
                        <a:srgbClr val="FF0000"/>
                      </a:solidFill>
                      <a:prstDash val="solid"/>
                      <a:round/>
                      <a:headEnd type="none" w="sm" len="sm"/>
                      <a:tailEnd type="none" w="sm" len="sm"/>
                    </a:lnT>
                    <a:lnB w="125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SVM</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KNN</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NB</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FFFFFF"/>
                      </a:solidFill>
                      <a:prstDash val="solid"/>
                      <a:round/>
                      <a:headEnd type="none" w="sm" len="sm"/>
                      <a:tailEnd type="none" w="sm" len="sm"/>
                    </a:lnL>
                    <a:lnR w="12500" cap="flat" cmpd="sng">
                      <a:solidFill>
                        <a:srgbClr val="FFFFFF"/>
                      </a:solidFill>
                      <a:prstDash val="solid"/>
                      <a:round/>
                      <a:headEnd type="none" w="sm" len="sm"/>
                      <a:tailEnd type="none" w="sm" len="sm"/>
                    </a:lnR>
                    <a:lnT w="12500" cap="flat" cmpd="sng">
                      <a:solidFill>
                        <a:srgbClr val="FFFFFF"/>
                      </a:solidFill>
                      <a:prstDash val="solid"/>
                      <a:round/>
                      <a:headEnd type="none" w="sm" len="sm"/>
                      <a:tailEnd type="none" w="sm" len="sm"/>
                    </a:lnT>
                    <a:lnB w="125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71.3 %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71.3 %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50.7 %</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FFFFFF"/>
                      </a:solidFill>
                      <a:prstDash val="solid"/>
                      <a:round/>
                      <a:headEnd type="none" w="sm" len="sm"/>
                      <a:tailEnd type="none" w="sm" len="sm"/>
                    </a:lnL>
                    <a:lnR w="12500" cap="flat" cmpd="sng">
                      <a:solidFill>
                        <a:srgbClr val="FFFFFF"/>
                      </a:solidFill>
                      <a:prstDash val="solid"/>
                      <a:round/>
                      <a:headEnd type="none" w="sm" len="sm"/>
                      <a:tailEnd type="none" w="sm" len="sm"/>
                    </a:lnR>
                    <a:lnT w="12500" cap="flat" cmpd="sng">
                      <a:solidFill>
                        <a:srgbClr val="FFFFFF"/>
                      </a:solidFill>
                      <a:prstDash val="solid"/>
                      <a:round/>
                      <a:headEnd type="none" w="sm" len="sm"/>
                      <a:tailEnd type="none" w="sm" len="sm"/>
                    </a:lnT>
                    <a:lnB w="125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71.3 %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80.9 %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84.6 %</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FFFFFF"/>
                      </a:solidFill>
                      <a:prstDash val="solid"/>
                      <a:round/>
                      <a:headEnd type="none" w="sm" len="sm"/>
                      <a:tailEnd type="none" w="sm" len="sm"/>
                    </a:lnL>
                    <a:lnR w="12500" cap="flat" cmpd="sng">
                      <a:solidFill>
                        <a:srgbClr val="FFFFFF"/>
                      </a:solidFill>
                      <a:prstDash val="solid"/>
                      <a:round/>
                      <a:headEnd type="none" w="sm" len="sm"/>
                      <a:tailEnd type="none" w="sm" len="sm"/>
                    </a:lnR>
                    <a:lnT w="12500" cap="flat" cmpd="sng">
                      <a:solidFill>
                        <a:srgbClr val="FFFFFF"/>
                      </a:solidFill>
                      <a:prstDash val="solid"/>
                      <a:round/>
                      <a:headEnd type="none" w="sm" len="sm"/>
                      <a:tailEnd type="none" w="sm" len="sm"/>
                    </a:lnT>
                    <a:lnB w="125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91.9 %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74.2 %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56.6 %</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FFFFFF"/>
                      </a:solidFill>
                      <a:prstDash val="solid"/>
                      <a:round/>
                      <a:headEnd type="none" w="sm" len="sm"/>
                      <a:tailEnd type="none" w="sm" len="sm"/>
                    </a:lnL>
                    <a:lnR w="12500" cap="flat" cmpd="sng">
                      <a:solidFill>
                        <a:srgbClr val="FFFFFF"/>
                      </a:solidFill>
                      <a:prstDash val="solid"/>
                      <a:round/>
                      <a:headEnd type="none" w="sm" len="sm"/>
                      <a:tailEnd type="none" w="sm" len="sm"/>
                    </a:lnR>
                    <a:lnT w="12500" cap="flat" cmpd="sng">
                      <a:solidFill>
                        <a:srgbClr val="FFFFFF"/>
                      </a:solidFill>
                      <a:prstDash val="solid"/>
                      <a:round/>
                      <a:headEnd type="none" w="sm" len="sm"/>
                      <a:tailEnd type="none" w="sm" len="sm"/>
                    </a:lnT>
                    <a:lnB w="125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57 %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85 %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58 %</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FFFFFF"/>
                      </a:solidFill>
                      <a:prstDash val="solid"/>
                      <a:round/>
                      <a:headEnd type="none" w="sm" len="sm"/>
                      <a:tailEnd type="none" w="sm" len="sm"/>
                    </a:lnL>
                    <a:lnR w="12500" cap="flat" cmpd="sng">
                      <a:solidFill>
                        <a:srgbClr val="FFFFFF"/>
                      </a:solidFill>
                      <a:prstDash val="solid"/>
                      <a:round/>
                      <a:headEnd type="none" w="sm" len="sm"/>
                      <a:tailEnd type="none" w="sm" len="sm"/>
                    </a:lnR>
                    <a:lnT w="12500" cap="flat" cmpd="sng">
                      <a:solidFill>
                        <a:srgbClr val="FF0000"/>
                      </a:solidFill>
                      <a:prstDash val="solid"/>
                      <a:round/>
                      <a:headEnd type="none" w="sm" len="sm"/>
                      <a:tailEnd type="none" w="sm" len="sm"/>
                    </a:lnT>
                    <a:lnB w="125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57 %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60 %</a:t>
                      </a:r>
                      <a:endParaRPr sz="1200">
                        <a:solidFill>
                          <a:srgbClr val="FFFFFF"/>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55 %</a:t>
                      </a:r>
                      <a:endParaRPr sz="1200">
                        <a:solidFill>
                          <a:srgbClr val="FFFFFF"/>
                        </a:solidFill>
                        <a:latin typeface="Times New Roman"/>
                        <a:ea typeface="Times New Roman"/>
                        <a:cs typeface="Times New Roman"/>
                        <a:sym typeface="Times New Roman"/>
                      </a:endParaRPr>
                    </a:p>
                  </a:txBody>
                  <a:tcPr marL="68575" marR="68575" marT="91425" marB="91425">
                    <a:lnL w="12500" cap="flat" cmpd="sng">
                      <a:solidFill>
                        <a:srgbClr val="FFFFFF"/>
                      </a:solidFill>
                      <a:prstDash val="solid"/>
                      <a:round/>
                      <a:headEnd type="none" w="sm" len="sm"/>
                      <a:tailEnd type="none" w="sm" len="sm"/>
                    </a:lnL>
                    <a:lnR w="12500" cap="flat" cmpd="sng">
                      <a:solidFill>
                        <a:srgbClr val="FFFFFF"/>
                      </a:solidFill>
                      <a:prstDash val="solid"/>
                      <a:round/>
                      <a:headEnd type="none" w="sm" len="sm"/>
                      <a:tailEnd type="none" w="sm" len="sm"/>
                    </a:lnR>
                    <a:lnT w="12500" cap="flat" cmpd="sng">
                      <a:solidFill>
                        <a:srgbClr val="FF0000"/>
                      </a:solidFill>
                      <a:prstDash val="solid"/>
                      <a:round/>
                      <a:headEnd type="none" w="sm" len="sm"/>
                      <a:tailEnd type="none" w="sm" len="sm"/>
                    </a:lnT>
                    <a:lnB w="12500"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Shape 442"/>
          <p:cNvSpPr txBox="1"/>
          <p:nvPr/>
        </p:nvSpPr>
        <p:spPr>
          <a:xfrm>
            <a:off x="1142775" y="174700"/>
            <a:ext cx="5796300" cy="533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3000">
                <a:solidFill>
                  <a:srgbClr val="FFFFFF"/>
                </a:solidFill>
                <a:latin typeface="Montserrat"/>
                <a:ea typeface="Montserrat"/>
                <a:cs typeface="Montserrat"/>
                <a:sym typeface="Montserrat"/>
              </a:rPr>
              <a:t>Bibliography and References</a:t>
            </a:r>
            <a:endParaRPr sz="3000">
              <a:solidFill>
                <a:srgbClr val="FFFFFF"/>
              </a:solidFill>
              <a:latin typeface="Montserrat"/>
              <a:ea typeface="Montserrat"/>
              <a:cs typeface="Montserrat"/>
              <a:sym typeface="Montserrat"/>
            </a:endParaRPr>
          </a:p>
        </p:txBody>
      </p:sp>
      <p:sp>
        <p:nvSpPr>
          <p:cNvPr id="443" name="Shape 443"/>
          <p:cNvSpPr txBox="1"/>
          <p:nvPr/>
        </p:nvSpPr>
        <p:spPr>
          <a:xfrm>
            <a:off x="1142775" y="822175"/>
            <a:ext cx="7822500" cy="4191300"/>
          </a:xfrm>
          <a:prstGeom prst="rect">
            <a:avLst/>
          </a:prstGeom>
          <a:noFill/>
          <a:ln>
            <a:noFill/>
          </a:ln>
        </p:spPr>
        <p:txBody>
          <a:bodyPr spcFirstLastPara="1" wrap="square" lIns="91425" tIns="91425" rIns="91425" bIns="91425" anchor="t" anchorCtr="0">
            <a:noAutofit/>
          </a:bodyPr>
          <a:lstStyle/>
          <a:p>
            <a:pPr marL="457200" lvl="0" indent="-304800" algn="just" rtl="0">
              <a:lnSpc>
                <a:spcPct val="107916"/>
              </a:lnSpc>
              <a:spcBef>
                <a:spcPts val="0"/>
              </a:spcBef>
              <a:spcAft>
                <a:spcPts val="0"/>
              </a:spcAft>
              <a:buClr>
                <a:srgbClr val="FFFFFF"/>
              </a:buClr>
              <a:buSzPts val="1200"/>
              <a:buFont typeface="Calibri"/>
              <a:buAutoNum type="arabicPeriod"/>
            </a:pPr>
            <a:r>
              <a:rPr lang="en" sz="1200" i="1">
                <a:solidFill>
                  <a:srgbClr val="FFFFFF"/>
                </a:solidFill>
                <a:latin typeface="Calibri"/>
                <a:ea typeface="Calibri"/>
                <a:cs typeface="Calibri"/>
                <a:sym typeface="Calibri"/>
              </a:rPr>
              <a:t>“Cluster Analysis for Gene Expression Data: A Survey ” Daxin Jiang, Chun Tang, Aidong Zhang (Department of Computer Science and Engineering State University of New York at Buffalo, Email: djiang3, chuntang, azhang@cse.buffalo.edu)</a:t>
            </a:r>
            <a:endParaRPr sz="1200" i="1">
              <a:solidFill>
                <a:srgbClr val="FFFFFF"/>
              </a:solidFill>
              <a:latin typeface="Calibri"/>
              <a:ea typeface="Calibri"/>
              <a:cs typeface="Calibri"/>
              <a:sym typeface="Calibri"/>
            </a:endParaRPr>
          </a:p>
          <a:p>
            <a:pPr marL="457200" lvl="0" indent="-304800" algn="just" rtl="0">
              <a:lnSpc>
                <a:spcPct val="107916"/>
              </a:lnSpc>
              <a:spcBef>
                <a:spcPts val="0"/>
              </a:spcBef>
              <a:spcAft>
                <a:spcPts val="0"/>
              </a:spcAft>
              <a:buClr>
                <a:srgbClr val="FFFFFF"/>
              </a:buClr>
              <a:buSzPts val="1200"/>
              <a:buFont typeface="Calibri"/>
              <a:buAutoNum type="arabicPeriod"/>
            </a:pPr>
            <a:r>
              <a:rPr lang="en" sz="1200" i="1">
                <a:solidFill>
                  <a:srgbClr val="FFFFFF"/>
                </a:solidFill>
                <a:latin typeface="Calibri"/>
                <a:ea typeface="Calibri"/>
                <a:cs typeface="Calibri"/>
                <a:sym typeface="Calibri"/>
              </a:rPr>
              <a:t>Wikipedia  (https://en.wikipedia.org)</a:t>
            </a:r>
            <a:endParaRPr sz="1200" i="1">
              <a:solidFill>
                <a:srgbClr val="FFFFFF"/>
              </a:solidFill>
              <a:latin typeface="Calibri"/>
              <a:ea typeface="Calibri"/>
              <a:cs typeface="Calibri"/>
              <a:sym typeface="Calibri"/>
            </a:endParaRPr>
          </a:p>
          <a:p>
            <a:pPr marL="457200" lvl="0" indent="-304800" algn="just" rtl="0">
              <a:lnSpc>
                <a:spcPct val="107916"/>
              </a:lnSpc>
              <a:spcBef>
                <a:spcPts val="0"/>
              </a:spcBef>
              <a:spcAft>
                <a:spcPts val="0"/>
              </a:spcAft>
              <a:buClr>
                <a:srgbClr val="FFFFFF"/>
              </a:buClr>
              <a:buSzPts val="1200"/>
              <a:buFont typeface="Calibri"/>
              <a:buAutoNum type="arabicPeriod"/>
            </a:pPr>
            <a:r>
              <a:rPr lang="en" sz="1200">
                <a:solidFill>
                  <a:srgbClr val="FFFFFF"/>
                </a:solidFill>
                <a:latin typeface="Calibri"/>
                <a:ea typeface="Calibri"/>
                <a:cs typeface="Calibri"/>
                <a:sym typeface="Calibri"/>
              </a:rPr>
              <a:t>U. Alon, N. Barkai, D. A. Notterman, K. Gish, </a:t>
            </a:r>
            <a:r>
              <a:rPr lang="en" sz="1200" i="1">
                <a:solidFill>
                  <a:srgbClr val="FFFFFF"/>
                </a:solidFill>
                <a:latin typeface="Calibri"/>
                <a:ea typeface="Calibri"/>
                <a:cs typeface="Calibri"/>
                <a:sym typeface="Calibri"/>
              </a:rPr>
              <a:t>et al.</a:t>
            </a:r>
            <a:r>
              <a:rPr lang="en" sz="1200">
                <a:solidFill>
                  <a:srgbClr val="FFFFFF"/>
                </a:solidFill>
                <a:latin typeface="Calibri"/>
                <a:ea typeface="Calibri"/>
                <a:cs typeface="Calibri"/>
                <a:sym typeface="Calibri"/>
              </a:rPr>
              <a:t>, “Broad patterns of gene expression revealed by clustering analysis of tumor and normal colon tissues probed by oligonucleotide arrays,” in Proc. National Academy of Science, USA, vol. 96, no. 12, 1999, pp. 6745–6750.</a:t>
            </a:r>
            <a:endParaRPr sz="1200">
              <a:solidFill>
                <a:srgbClr val="FFFFFF"/>
              </a:solidFill>
              <a:latin typeface="Calibri"/>
              <a:ea typeface="Calibri"/>
              <a:cs typeface="Calibri"/>
              <a:sym typeface="Calibri"/>
            </a:endParaRPr>
          </a:p>
          <a:p>
            <a:pPr marL="457200" lvl="0" indent="-304800" algn="just" rtl="0">
              <a:lnSpc>
                <a:spcPct val="115000"/>
              </a:lnSpc>
              <a:spcBef>
                <a:spcPts val="0"/>
              </a:spcBef>
              <a:spcAft>
                <a:spcPts val="0"/>
              </a:spcAft>
              <a:buClr>
                <a:srgbClr val="FFFFFF"/>
              </a:buClr>
              <a:buSzPts val="1200"/>
              <a:buFont typeface="Calibri"/>
              <a:buAutoNum type="arabicPeriod"/>
            </a:pPr>
            <a:r>
              <a:rPr lang="en" sz="1200">
                <a:solidFill>
                  <a:srgbClr val="FFFFFF"/>
                </a:solidFill>
                <a:latin typeface="Calibri"/>
                <a:ea typeface="Calibri"/>
                <a:cs typeface="Calibri"/>
                <a:sym typeface="Calibri"/>
              </a:rPr>
              <a:t>P. Maji and S. K. Pal, “Fuzzy-rough sets for information measures and selection of relevant genes from microarray data,” IEEE Trans. Syst. Man. Cybern. B. Cybern, vol. 40, no. 3, pp. 741–752, 2010.</a:t>
            </a:r>
            <a:endParaRPr sz="1200">
              <a:solidFill>
                <a:srgbClr val="FFFFFF"/>
              </a:solidFill>
              <a:latin typeface="Calibri"/>
              <a:ea typeface="Calibri"/>
              <a:cs typeface="Calibri"/>
              <a:sym typeface="Calibri"/>
            </a:endParaRPr>
          </a:p>
          <a:p>
            <a:pPr marL="457200" lvl="0" indent="-304800" algn="just" rtl="0">
              <a:lnSpc>
                <a:spcPct val="115000"/>
              </a:lnSpc>
              <a:spcBef>
                <a:spcPts val="0"/>
              </a:spcBef>
              <a:spcAft>
                <a:spcPts val="0"/>
              </a:spcAft>
              <a:buClr>
                <a:srgbClr val="FFFFFF"/>
              </a:buClr>
              <a:buSzPts val="1200"/>
              <a:buFont typeface="Calibri"/>
              <a:buAutoNum type="arabicPeriod"/>
            </a:pPr>
            <a:r>
              <a:rPr lang="en" sz="1200">
                <a:solidFill>
                  <a:srgbClr val="FFFFFF"/>
                </a:solidFill>
                <a:latin typeface="Calibri"/>
                <a:ea typeface="Calibri"/>
                <a:cs typeface="Calibri"/>
                <a:sym typeface="Calibri"/>
              </a:rPr>
              <a:t>T. R. Golub, D. K. Slonim, P. Tamayo, C. Huard, </a:t>
            </a:r>
            <a:r>
              <a:rPr lang="en" sz="1200" i="1">
                <a:solidFill>
                  <a:srgbClr val="FFFFFF"/>
                </a:solidFill>
                <a:latin typeface="Calibri"/>
                <a:ea typeface="Calibri"/>
                <a:cs typeface="Calibri"/>
                <a:sym typeface="Calibri"/>
              </a:rPr>
              <a:t>et al.</a:t>
            </a:r>
            <a:r>
              <a:rPr lang="en" sz="1200">
                <a:solidFill>
                  <a:srgbClr val="FFFFFF"/>
                </a:solidFill>
                <a:latin typeface="Calibri"/>
                <a:ea typeface="Calibri"/>
                <a:cs typeface="Calibri"/>
                <a:sym typeface="Calibri"/>
              </a:rPr>
              <a:t>, “Molecular classification of cancer: Class discovery and class prediction by gene expression monitoring,” </a:t>
            </a:r>
            <a:r>
              <a:rPr lang="en" sz="1200" i="1">
                <a:solidFill>
                  <a:srgbClr val="FFFFFF"/>
                </a:solidFill>
                <a:latin typeface="Calibri"/>
                <a:ea typeface="Calibri"/>
                <a:cs typeface="Calibri"/>
                <a:sym typeface="Calibri"/>
              </a:rPr>
              <a:t>Science</a:t>
            </a:r>
            <a:r>
              <a:rPr lang="en" sz="1200">
                <a:solidFill>
                  <a:srgbClr val="FFFFFF"/>
                </a:solidFill>
                <a:latin typeface="Calibri"/>
                <a:ea typeface="Calibri"/>
                <a:cs typeface="Calibri"/>
                <a:sym typeface="Calibri"/>
              </a:rPr>
              <a:t>, vol. 286, pp. 531–537, 1999.</a:t>
            </a:r>
            <a:endParaRPr sz="1200">
              <a:solidFill>
                <a:srgbClr val="FFFFFF"/>
              </a:solidFill>
              <a:latin typeface="Calibri"/>
              <a:ea typeface="Calibri"/>
              <a:cs typeface="Calibri"/>
              <a:sym typeface="Calibri"/>
            </a:endParaRPr>
          </a:p>
          <a:p>
            <a:pPr marL="457200" lvl="0" indent="-304800" algn="just" rtl="0">
              <a:lnSpc>
                <a:spcPct val="115000"/>
              </a:lnSpc>
              <a:spcBef>
                <a:spcPts val="0"/>
              </a:spcBef>
              <a:spcAft>
                <a:spcPts val="0"/>
              </a:spcAft>
              <a:buClr>
                <a:srgbClr val="FFFFFF"/>
              </a:buClr>
              <a:buSzPts val="1200"/>
              <a:buFont typeface="Calibri"/>
              <a:buAutoNum type="arabicPeriod"/>
            </a:pPr>
            <a:r>
              <a:rPr lang="en" sz="1200">
                <a:solidFill>
                  <a:srgbClr val="FFFFFF"/>
                </a:solidFill>
                <a:latin typeface="Calibri"/>
                <a:ea typeface="Calibri"/>
                <a:cs typeface="Calibri"/>
                <a:sym typeface="Calibri"/>
              </a:rPr>
              <a:t>G. J. Gordon, R. V. Jensen, L.-L. Hsiao, S. R. Gullans, J. E. Blumen stock, S. Ramaswamy, W. G. Richards, D. J. Sugarbaker, and R. Bueno, “Translation of microarray data into clinically relevant cancer diagnostic tests using gene expression ratios in lung cancer and mesothelioma,” Cancer Res., vol. 62, pp. 4963–4967, 2002.</a:t>
            </a:r>
            <a:endParaRPr sz="1200">
              <a:solidFill>
                <a:srgbClr val="FFFFFF"/>
              </a:solidFill>
              <a:latin typeface="Calibri"/>
              <a:ea typeface="Calibri"/>
              <a:cs typeface="Calibri"/>
              <a:sym typeface="Calibri"/>
            </a:endParaRPr>
          </a:p>
          <a:p>
            <a:pPr marL="457200" lvl="0" indent="-304800" algn="just" rtl="0">
              <a:lnSpc>
                <a:spcPct val="115000"/>
              </a:lnSpc>
              <a:spcBef>
                <a:spcPts val="0"/>
              </a:spcBef>
              <a:spcAft>
                <a:spcPts val="0"/>
              </a:spcAft>
              <a:buClr>
                <a:srgbClr val="FFFFFF"/>
              </a:buClr>
              <a:buSzPts val="1200"/>
              <a:buFont typeface="Calibri"/>
              <a:buAutoNum type="arabicPeriod"/>
            </a:pPr>
            <a:r>
              <a:rPr lang="en" sz="1200">
                <a:solidFill>
                  <a:srgbClr val="FFFFFF"/>
                </a:solidFill>
                <a:latin typeface="Calibri"/>
                <a:ea typeface="Calibri"/>
                <a:cs typeface="Calibri"/>
                <a:sym typeface="Calibri"/>
              </a:rPr>
              <a:t>D. Singh, P. G. Febbo, K. Ross, D. G. Jackson, J. Manola, C. Ladd, P. Tamayo, A. A. Renshaw, A. V. D’Amico, J. P. Richie, E. S. Lander, M. Loda, P. W. Kantoff, T. R. Golub, and W. R. Sellers, “Gene expression correlates of clinical prostate cancer behaviour,” Cancer Res., vol. 1, pp. 203–209, 2002.</a:t>
            </a:r>
            <a:endParaRPr sz="1200">
              <a:solidFill>
                <a:srgbClr val="FFFFFF"/>
              </a:solidFill>
              <a:latin typeface="Calibri"/>
              <a:ea typeface="Calibri"/>
              <a:cs typeface="Calibri"/>
              <a:sym typeface="Calibri"/>
            </a:endParaRPr>
          </a:p>
          <a:p>
            <a:pPr marL="457200" lvl="0" indent="-304800" algn="just" rtl="0">
              <a:lnSpc>
                <a:spcPct val="115000"/>
              </a:lnSpc>
              <a:spcBef>
                <a:spcPts val="0"/>
              </a:spcBef>
              <a:spcAft>
                <a:spcPts val="0"/>
              </a:spcAft>
              <a:buClr>
                <a:srgbClr val="FFFFFF"/>
              </a:buClr>
              <a:buSzPts val="1200"/>
              <a:buFont typeface="Calibri"/>
              <a:buAutoNum type="arabicPeriod"/>
            </a:pPr>
            <a:r>
              <a:rPr lang="en" sz="1200">
                <a:solidFill>
                  <a:srgbClr val="FFFFFF"/>
                </a:solidFill>
                <a:latin typeface="Calibri"/>
                <a:ea typeface="Calibri"/>
                <a:cs typeface="Calibri"/>
                <a:sym typeface="Calibri"/>
              </a:rPr>
              <a:t>Pradipta Maji and Chandra Das “Relevant and Significant Supervised Gene Clusters for Microarray Cancer Classification”, IEEE TRANSACTIONS ON NANOBIOSCIENCE, VOL. 11, NO. 2, JUNE 2012</a:t>
            </a:r>
            <a:endParaRPr sz="1200">
              <a:solidFill>
                <a:srgbClr val="FFFFFF"/>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pic>
        <p:nvPicPr>
          <p:cNvPr id="448" name="Shape 448"/>
          <p:cNvPicPr preferRelativeResize="0"/>
          <p:nvPr/>
        </p:nvPicPr>
        <p:blipFill>
          <a:blip r:embed="rId3">
            <a:alphaModFix/>
          </a:blip>
          <a:stretch>
            <a:fillRect/>
          </a:stretch>
        </p:blipFill>
        <p:spPr>
          <a:xfrm>
            <a:off x="407625" y="980625"/>
            <a:ext cx="2813175" cy="2813175"/>
          </a:xfrm>
          <a:prstGeom prst="rect">
            <a:avLst/>
          </a:prstGeom>
          <a:noFill/>
          <a:ln>
            <a:noFill/>
          </a:ln>
        </p:spPr>
      </p:pic>
      <p:pic>
        <p:nvPicPr>
          <p:cNvPr id="449" name="Shape 449"/>
          <p:cNvPicPr preferRelativeResize="0"/>
          <p:nvPr/>
        </p:nvPicPr>
        <p:blipFill>
          <a:blip r:embed="rId4">
            <a:alphaModFix/>
          </a:blip>
          <a:stretch>
            <a:fillRect/>
          </a:stretch>
        </p:blipFill>
        <p:spPr>
          <a:xfrm>
            <a:off x="3241938" y="1105988"/>
            <a:ext cx="2687800" cy="2687800"/>
          </a:xfrm>
          <a:prstGeom prst="rect">
            <a:avLst/>
          </a:prstGeom>
          <a:noFill/>
          <a:ln>
            <a:noFill/>
          </a:ln>
        </p:spPr>
      </p:pic>
      <p:pic>
        <p:nvPicPr>
          <p:cNvPr id="450" name="Shape 450"/>
          <p:cNvPicPr preferRelativeResize="0"/>
          <p:nvPr/>
        </p:nvPicPr>
        <p:blipFill>
          <a:blip r:embed="rId5">
            <a:alphaModFix/>
          </a:blip>
          <a:stretch>
            <a:fillRect/>
          </a:stretch>
        </p:blipFill>
        <p:spPr>
          <a:xfrm>
            <a:off x="6076275" y="1106000"/>
            <a:ext cx="2687800" cy="2687800"/>
          </a:xfrm>
          <a:prstGeom prst="rect">
            <a:avLst/>
          </a:prstGeom>
          <a:noFill/>
          <a:ln>
            <a:noFill/>
          </a:ln>
        </p:spPr>
      </p:pic>
      <p:sp>
        <p:nvSpPr>
          <p:cNvPr id="451" name="Shape 451"/>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The Team</a:t>
            </a:r>
            <a:endParaRPr>
              <a:solidFill>
                <a:schemeClr val="lt1"/>
              </a:solidFill>
            </a:endParaRPr>
          </a:p>
        </p:txBody>
      </p:sp>
      <p:sp>
        <p:nvSpPr>
          <p:cNvPr id="452" name="Shape 452"/>
          <p:cNvSpPr txBox="1"/>
          <p:nvPr/>
        </p:nvSpPr>
        <p:spPr>
          <a:xfrm>
            <a:off x="479682" y="3890962"/>
            <a:ext cx="2630400" cy="3720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a:solidFill>
                  <a:srgbClr val="FFFFFF"/>
                </a:solidFill>
                <a:latin typeface="Lato"/>
                <a:ea typeface="Lato"/>
                <a:cs typeface="Lato"/>
                <a:sym typeface="Lato"/>
              </a:rPr>
              <a:t>Md Nasirul Haque</a:t>
            </a:r>
            <a:endParaRPr>
              <a:solidFill>
                <a:srgbClr val="FFFFFF"/>
              </a:solidFill>
              <a:latin typeface="Lato"/>
              <a:ea typeface="Lato"/>
              <a:cs typeface="Lato"/>
              <a:sym typeface="Lato"/>
            </a:endParaRPr>
          </a:p>
          <a:p>
            <a:pPr marL="0" lvl="0" indent="0">
              <a:spcBef>
                <a:spcPts val="0"/>
              </a:spcBef>
              <a:spcAft>
                <a:spcPts val="0"/>
              </a:spcAft>
              <a:buNone/>
            </a:pPr>
            <a:endParaRPr>
              <a:solidFill>
                <a:srgbClr val="FFFFFF"/>
              </a:solidFill>
              <a:latin typeface="Lato"/>
              <a:ea typeface="Lato"/>
              <a:cs typeface="Lato"/>
              <a:sym typeface="Lato"/>
            </a:endParaRPr>
          </a:p>
        </p:txBody>
      </p:sp>
      <p:sp>
        <p:nvSpPr>
          <p:cNvPr id="453" name="Shape 453"/>
          <p:cNvSpPr txBox="1"/>
          <p:nvPr/>
        </p:nvSpPr>
        <p:spPr>
          <a:xfrm>
            <a:off x="3263752" y="3901700"/>
            <a:ext cx="2702400" cy="4149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a:solidFill>
                  <a:srgbClr val="FFFFFF"/>
                </a:solidFill>
                <a:latin typeface="Lato"/>
                <a:ea typeface="Lato"/>
                <a:cs typeface="Lato"/>
                <a:sym typeface="Lato"/>
              </a:rPr>
              <a:t>Mahasheta Kundu</a:t>
            </a:r>
            <a:endParaRPr>
              <a:solidFill>
                <a:srgbClr val="FFFFFF"/>
              </a:solidFill>
              <a:latin typeface="Lato"/>
              <a:ea typeface="Lato"/>
              <a:cs typeface="Lato"/>
              <a:sym typeface="Lato"/>
            </a:endParaRPr>
          </a:p>
        </p:txBody>
      </p:sp>
      <p:sp>
        <p:nvSpPr>
          <p:cNvPr id="454" name="Shape 454"/>
          <p:cNvSpPr txBox="1"/>
          <p:nvPr/>
        </p:nvSpPr>
        <p:spPr>
          <a:xfrm>
            <a:off x="6125700" y="3901700"/>
            <a:ext cx="2630400" cy="37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Lato"/>
                <a:ea typeface="Lato"/>
                <a:cs typeface="Lato"/>
                <a:sym typeface="Lato"/>
              </a:rPr>
              <a:t>Ankan Banerjee</a:t>
            </a:r>
            <a:endParaRPr>
              <a:solidFill>
                <a:srgbClr val="FFFFFF"/>
              </a:solidFill>
              <a:latin typeface="Lato"/>
              <a:ea typeface="Lato"/>
              <a:cs typeface="Lato"/>
              <a:sym typeface="Lato"/>
            </a:endParaRPr>
          </a:p>
          <a:p>
            <a:pPr marL="0" lvl="0" indent="0" rtl="0">
              <a:spcBef>
                <a:spcPts val="0"/>
              </a:spcBef>
              <a:spcAft>
                <a:spcPts val="0"/>
              </a:spcAft>
              <a:buNone/>
            </a:pPr>
            <a:endParaRPr>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body" idx="4294967295"/>
          </p:nvPr>
        </p:nvSpPr>
        <p:spPr>
          <a:xfrm>
            <a:off x="871100" y="810000"/>
            <a:ext cx="2494500" cy="4614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sz="1600" u="sng">
                <a:solidFill>
                  <a:srgbClr val="93C47D"/>
                </a:solidFill>
              </a:rPr>
              <a:t>Dimension Reduction</a:t>
            </a:r>
            <a:endParaRPr sz="1600" u="sng">
              <a:solidFill>
                <a:srgbClr val="93C47D"/>
              </a:solidFill>
            </a:endParaRPr>
          </a:p>
        </p:txBody>
      </p:sp>
      <p:sp>
        <p:nvSpPr>
          <p:cNvPr id="201" name="Shape 201"/>
          <p:cNvSpPr txBox="1">
            <a:spLocks noGrp="1"/>
          </p:cNvSpPr>
          <p:nvPr>
            <p:ph type="body" idx="4294967295"/>
          </p:nvPr>
        </p:nvSpPr>
        <p:spPr>
          <a:xfrm>
            <a:off x="602300" y="1311913"/>
            <a:ext cx="2763300" cy="1580100"/>
          </a:xfrm>
          <a:prstGeom prst="rect">
            <a:avLst/>
          </a:prstGeom>
        </p:spPr>
        <p:txBody>
          <a:bodyPr spcFirstLastPara="1" wrap="square" lIns="91425" tIns="91425" rIns="91425" bIns="91425" anchor="t" anchorCtr="0">
            <a:noAutofit/>
          </a:bodyPr>
          <a:lstStyle/>
          <a:p>
            <a:pPr marL="0" lvl="0" indent="0" algn="just">
              <a:spcBef>
                <a:spcPts val="0"/>
              </a:spcBef>
              <a:spcAft>
                <a:spcPts val="1600"/>
              </a:spcAft>
              <a:buNone/>
            </a:pPr>
            <a:r>
              <a:rPr lang="en" sz="1500"/>
              <a:t>Gene Selection is used  to reduce dimensions of the Data-Set, which might contain (N x M) dimensions for processing.</a:t>
            </a:r>
            <a:endParaRPr sz="1500"/>
          </a:p>
        </p:txBody>
      </p:sp>
      <p:sp>
        <p:nvSpPr>
          <p:cNvPr id="202" name="Shape 202"/>
          <p:cNvSpPr txBox="1">
            <a:spLocks noGrp="1"/>
          </p:cNvSpPr>
          <p:nvPr>
            <p:ph type="body" idx="4294967295"/>
          </p:nvPr>
        </p:nvSpPr>
        <p:spPr>
          <a:xfrm>
            <a:off x="988875" y="2968125"/>
            <a:ext cx="3485700" cy="60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u="sng">
                <a:solidFill>
                  <a:srgbClr val="93C47D"/>
                </a:solidFill>
              </a:rPr>
              <a:t>Feature Dimension &gt; Sample Dimension</a:t>
            </a:r>
            <a:endParaRPr sz="1600" u="sng">
              <a:solidFill>
                <a:srgbClr val="93C47D"/>
              </a:solidFill>
            </a:endParaRPr>
          </a:p>
        </p:txBody>
      </p:sp>
      <p:sp>
        <p:nvSpPr>
          <p:cNvPr id="203" name="Shape 203"/>
          <p:cNvSpPr txBox="1">
            <a:spLocks noGrp="1"/>
          </p:cNvSpPr>
          <p:nvPr>
            <p:ph type="body" idx="4294967295"/>
          </p:nvPr>
        </p:nvSpPr>
        <p:spPr>
          <a:xfrm>
            <a:off x="871100" y="3693800"/>
            <a:ext cx="3751800" cy="12723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sz="1500"/>
              <a:t>Gene Expression Data-Sets have higher Feature Dimensions than the sample dimensions which need to be reduced to optimise performance </a:t>
            </a:r>
            <a:endParaRPr sz="1500"/>
          </a:p>
        </p:txBody>
      </p:sp>
      <p:sp>
        <p:nvSpPr>
          <p:cNvPr id="204" name="Shape 204"/>
          <p:cNvSpPr txBox="1">
            <a:spLocks noGrp="1"/>
          </p:cNvSpPr>
          <p:nvPr>
            <p:ph type="body" idx="4294967295"/>
          </p:nvPr>
        </p:nvSpPr>
        <p:spPr>
          <a:xfrm>
            <a:off x="3461600" y="809988"/>
            <a:ext cx="2494500" cy="46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u="sng">
                <a:solidFill>
                  <a:srgbClr val="93C47D"/>
                </a:solidFill>
              </a:rPr>
              <a:t>Redundant Data</a:t>
            </a:r>
            <a:endParaRPr sz="1600" u="sng">
              <a:solidFill>
                <a:srgbClr val="93C47D"/>
              </a:solidFill>
            </a:endParaRPr>
          </a:p>
        </p:txBody>
      </p:sp>
      <p:sp>
        <p:nvSpPr>
          <p:cNvPr id="205" name="Shape 205"/>
          <p:cNvSpPr txBox="1">
            <a:spLocks noGrp="1"/>
          </p:cNvSpPr>
          <p:nvPr>
            <p:ph type="body" idx="4294967295"/>
          </p:nvPr>
        </p:nvSpPr>
        <p:spPr>
          <a:xfrm>
            <a:off x="3461600" y="1311913"/>
            <a:ext cx="2763300" cy="15801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sz="1500"/>
              <a:t>Data Sets may contain several Redundant Features which do not contribute to the training and increases training time. </a:t>
            </a:r>
            <a:endParaRPr sz="1500"/>
          </a:p>
        </p:txBody>
      </p:sp>
      <p:sp>
        <p:nvSpPr>
          <p:cNvPr id="206" name="Shape 206"/>
          <p:cNvSpPr txBox="1">
            <a:spLocks noGrp="1"/>
          </p:cNvSpPr>
          <p:nvPr>
            <p:ph type="body" idx="4294967295"/>
          </p:nvPr>
        </p:nvSpPr>
        <p:spPr>
          <a:xfrm>
            <a:off x="6320900" y="810000"/>
            <a:ext cx="2494500" cy="46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u="sng">
                <a:solidFill>
                  <a:srgbClr val="93C47D"/>
                </a:solidFill>
              </a:rPr>
              <a:t>Overfitting</a:t>
            </a:r>
            <a:endParaRPr sz="1600" u="sng">
              <a:solidFill>
                <a:srgbClr val="93C47D"/>
              </a:solidFill>
            </a:endParaRPr>
          </a:p>
        </p:txBody>
      </p:sp>
      <p:sp>
        <p:nvSpPr>
          <p:cNvPr id="207" name="Shape 207"/>
          <p:cNvSpPr txBox="1">
            <a:spLocks noGrp="1"/>
          </p:cNvSpPr>
          <p:nvPr>
            <p:ph type="body" idx="4294967295"/>
          </p:nvPr>
        </p:nvSpPr>
        <p:spPr>
          <a:xfrm>
            <a:off x="6320900" y="1311925"/>
            <a:ext cx="2860500" cy="15801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sz="1500"/>
              <a:t>Overfitting happens when a model learns the noise in the training data such that it negatively impacts the performance of the model. [2]</a:t>
            </a:r>
            <a:endParaRPr sz="1500"/>
          </a:p>
        </p:txBody>
      </p:sp>
      <p:sp>
        <p:nvSpPr>
          <p:cNvPr id="208" name="Shape 208"/>
          <p:cNvSpPr txBox="1">
            <a:spLocks noGrp="1"/>
          </p:cNvSpPr>
          <p:nvPr>
            <p:ph type="body" idx="4294967295"/>
          </p:nvPr>
        </p:nvSpPr>
        <p:spPr>
          <a:xfrm>
            <a:off x="5736425" y="3092123"/>
            <a:ext cx="2494500" cy="40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u="sng">
                <a:solidFill>
                  <a:srgbClr val="93C47D"/>
                </a:solidFill>
              </a:rPr>
              <a:t>Underfitting</a:t>
            </a:r>
            <a:endParaRPr sz="1600" u="sng">
              <a:solidFill>
                <a:srgbClr val="93C47D"/>
              </a:solidFill>
            </a:endParaRPr>
          </a:p>
        </p:txBody>
      </p:sp>
      <p:sp>
        <p:nvSpPr>
          <p:cNvPr id="209" name="Shape 209"/>
          <p:cNvSpPr txBox="1">
            <a:spLocks noGrp="1"/>
          </p:cNvSpPr>
          <p:nvPr>
            <p:ph type="body" idx="4294967295"/>
          </p:nvPr>
        </p:nvSpPr>
        <p:spPr>
          <a:xfrm>
            <a:off x="5041625" y="3499825"/>
            <a:ext cx="3884100" cy="13965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sz="1500"/>
              <a:t>When sufficient features are not selected for training purpose, then the machine erroneously classifies the data and leads to poor results. [2]</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223900" y="1762875"/>
            <a:ext cx="5118600" cy="17874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4200" b="1"/>
              <a:t>Types of Feature </a:t>
            </a:r>
            <a:endParaRPr sz="4200" b="1"/>
          </a:p>
          <a:p>
            <a:pPr marL="0" lvl="0" indent="0" rtl="0">
              <a:spcBef>
                <a:spcPts val="0"/>
              </a:spcBef>
              <a:spcAft>
                <a:spcPts val="0"/>
              </a:spcAft>
              <a:buNone/>
            </a:pPr>
            <a:r>
              <a:rPr lang="en" sz="4200" b="1"/>
              <a:t>      Selection</a:t>
            </a:r>
            <a:endParaRPr sz="4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body" idx="4294967295"/>
          </p:nvPr>
        </p:nvSpPr>
        <p:spPr>
          <a:xfrm>
            <a:off x="1086800" y="1025250"/>
            <a:ext cx="7610100" cy="30285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sz="1400">
                <a:latin typeface="Calibri"/>
                <a:ea typeface="Calibri"/>
                <a:cs typeface="Calibri"/>
                <a:sym typeface="Calibri"/>
              </a:rPr>
              <a:t>The accessibility of the class labels  permits supervised feature selection algorithm to successfully choose discriminative features to differentiate samples from various classes. Features are first produced from training data. Rather than utilizing each and every data to train the supervised learning model, supervised feature selection will initially choose a subset features and after that process the data with the chosen features to the learning model. </a:t>
            </a:r>
            <a:endParaRPr sz="1400">
              <a:latin typeface="Calibri"/>
              <a:ea typeface="Calibri"/>
              <a:cs typeface="Calibri"/>
              <a:sym typeface="Calibri"/>
            </a:endParaRPr>
          </a:p>
        </p:txBody>
      </p:sp>
      <p:pic>
        <p:nvPicPr>
          <p:cNvPr id="220" name="Shape 220"/>
          <p:cNvPicPr preferRelativeResize="0"/>
          <p:nvPr/>
        </p:nvPicPr>
        <p:blipFill>
          <a:blip r:embed="rId3">
            <a:alphaModFix/>
          </a:blip>
          <a:stretch>
            <a:fillRect/>
          </a:stretch>
        </p:blipFill>
        <p:spPr>
          <a:xfrm>
            <a:off x="1888825" y="2709950"/>
            <a:ext cx="5829300" cy="1970650"/>
          </a:xfrm>
          <a:prstGeom prst="rect">
            <a:avLst/>
          </a:prstGeom>
          <a:noFill/>
          <a:ln>
            <a:noFill/>
          </a:ln>
        </p:spPr>
      </p:pic>
      <p:sp>
        <p:nvSpPr>
          <p:cNvPr id="221" name="Shape 221"/>
          <p:cNvSpPr txBox="1">
            <a:spLocks noGrp="1"/>
          </p:cNvSpPr>
          <p:nvPr>
            <p:ph type="title"/>
          </p:nvPr>
        </p:nvSpPr>
        <p:spPr>
          <a:xfrm>
            <a:off x="1086789" y="199337"/>
            <a:ext cx="6201600" cy="60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t>Supervised Feature Selection</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body" idx="4294967295"/>
          </p:nvPr>
        </p:nvSpPr>
        <p:spPr>
          <a:xfrm>
            <a:off x="1261675" y="852775"/>
            <a:ext cx="7096800" cy="1438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a:latin typeface="Calibri"/>
                <a:ea typeface="Calibri"/>
                <a:cs typeface="Calibri"/>
                <a:sym typeface="Calibri"/>
              </a:rPr>
              <a:t>Unsupervised Feature Selection is generally utilized for clustering tasks.Unsupervised learning is where you only have input data (X) and no corresponding output variables.</a:t>
            </a:r>
            <a:endParaRPr sz="1400">
              <a:latin typeface="Calibri"/>
              <a:ea typeface="Calibri"/>
              <a:cs typeface="Calibri"/>
              <a:sym typeface="Calibri"/>
            </a:endParaRPr>
          </a:p>
          <a:p>
            <a:pPr marL="0" lvl="0" indent="0">
              <a:spcBef>
                <a:spcPts val="1600"/>
              </a:spcBef>
              <a:spcAft>
                <a:spcPts val="0"/>
              </a:spcAft>
              <a:buNone/>
            </a:pPr>
            <a:r>
              <a:rPr lang="en" sz="1400">
                <a:latin typeface="Calibri"/>
                <a:ea typeface="Calibri"/>
                <a:cs typeface="Calibri"/>
                <a:sym typeface="Calibri"/>
              </a:rPr>
              <a:t>The goal for unsupervised learning is to model the underlying structure or distribution in the data in order to learn more about the data.</a:t>
            </a:r>
            <a:endParaRPr sz="1400">
              <a:latin typeface="Calibri"/>
              <a:ea typeface="Calibri"/>
              <a:cs typeface="Calibri"/>
              <a:sym typeface="Calibri"/>
            </a:endParaRPr>
          </a:p>
          <a:p>
            <a:pPr marL="0" lvl="0" indent="0" rtl="0">
              <a:spcBef>
                <a:spcPts val="1600"/>
              </a:spcBef>
              <a:spcAft>
                <a:spcPts val="1600"/>
              </a:spcAft>
              <a:buNone/>
            </a:pPr>
            <a:r>
              <a:rPr lang="en" sz="1400">
                <a:solidFill>
                  <a:srgbClr val="000000"/>
                </a:solidFill>
                <a:latin typeface="Calibri"/>
                <a:ea typeface="Calibri"/>
                <a:cs typeface="Calibri"/>
                <a:sym typeface="Calibri"/>
              </a:rPr>
              <a:t> </a:t>
            </a:r>
            <a:endParaRPr sz="1400">
              <a:solidFill>
                <a:srgbClr val="FFFFFF"/>
              </a:solidFill>
            </a:endParaRPr>
          </a:p>
        </p:txBody>
      </p:sp>
      <p:pic>
        <p:nvPicPr>
          <p:cNvPr id="227" name="Shape 227"/>
          <p:cNvPicPr preferRelativeResize="0"/>
          <p:nvPr/>
        </p:nvPicPr>
        <p:blipFill>
          <a:blip r:embed="rId3">
            <a:alphaModFix/>
          </a:blip>
          <a:stretch>
            <a:fillRect/>
          </a:stretch>
        </p:blipFill>
        <p:spPr>
          <a:xfrm>
            <a:off x="1905900" y="2601975"/>
            <a:ext cx="5943600" cy="2086900"/>
          </a:xfrm>
          <a:prstGeom prst="rect">
            <a:avLst/>
          </a:prstGeom>
          <a:noFill/>
          <a:ln>
            <a:noFill/>
          </a:ln>
        </p:spPr>
      </p:pic>
      <p:sp>
        <p:nvSpPr>
          <p:cNvPr id="228" name="Shape 228"/>
          <p:cNvSpPr txBox="1">
            <a:spLocks noGrp="1"/>
          </p:cNvSpPr>
          <p:nvPr>
            <p:ph type="title"/>
          </p:nvPr>
        </p:nvSpPr>
        <p:spPr>
          <a:xfrm>
            <a:off x="1100625" y="113825"/>
            <a:ext cx="6474300" cy="60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t>Unsupervised Feature Selection</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body" idx="4294967295"/>
          </p:nvPr>
        </p:nvSpPr>
        <p:spPr>
          <a:xfrm>
            <a:off x="1258600" y="1052600"/>
            <a:ext cx="7096800" cy="11541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1400">
                <a:latin typeface="Calibri"/>
                <a:ea typeface="Calibri"/>
                <a:cs typeface="Calibri"/>
                <a:sym typeface="Calibri"/>
              </a:rPr>
              <a:t>In many real-world applications, collecting labeled data is difficult, while abundant unlabeled data are easily accessible. This motivates researchers to develop semi-supervised feature selection methods which use both labeled and unlabeled data to evaluate feature relevance.</a:t>
            </a:r>
            <a:endParaRPr sz="1400">
              <a:solidFill>
                <a:srgbClr val="FFFFFF"/>
              </a:solidFill>
            </a:endParaRPr>
          </a:p>
        </p:txBody>
      </p:sp>
      <p:pic>
        <p:nvPicPr>
          <p:cNvPr id="234" name="Shape 234"/>
          <p:cNvPicPr preferRelativeResize="0"/>
          <p:nvPr/>
        </p:nvPicPr>
        <p:blipFill rotWithShape="1">
          <a:blip r:embed="rId3">
            <a:alphaModFix/>
          </a:blip>
          <a:srcRect l="27306" t="29439" r="14445" b="28660"/>
          <a:stretch/>
        </p:blipFill>
        <p:spPr>
          <a:xfrm>
            <a:off x="1908863" y="2506974"/>
            <a:ext cx="5326276" cy="2154000"/>
          </a:xfrm>
          <a:prstGeom prst="rect">
            <a:avLst/>
          </a:prstGeom>
          <a:noFill/>
          <a:ln>
            <a:noFill/>
          </a:ln>
        </p:spPr>
      </p:pic>
      <p:sp>
        <p:nvSpPr>
          <p:cNvPr id="235" name="Shape 235"/>
          <p:cNvSpPr txBox="1">
            <a:spLocks noGrp="1"/>
          </p:cNvSpPr>
          <p:nvPr>
            <p:ph type="title"/>
          </p:nvPr>
        </p:nvSpPr>
        <p:spPr>
          <a:xfrm>
            <a:off x="1083612" y="205825"/>
            <a:ext cx="6976800" cy="60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t>Semi-Supervised Feature Selection</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182425" y="1726950"/>
            <a:ext cx="7202400" cy="1689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4200" b="1"/>
              <a:t>Common Approaches </a:t>
            </a:r>
            <a:endParaRPr sz="4200" b="1"/>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2619</Words>
  <Application>Microsoft Office PowerPoint</Application>
  <PresentationFormat>On-screen Show (16:9)</PresentationFormat>
  <Paragraphs>360</Paragraphs>
  <Slides>36</Slides>
  <Notes>35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36</vt:i4>
      </vt:variant>
    </vt:vector>
  </HeadingPairs>
  <TitlesOfParts>
    <vt:vector size="43" baseType="lpstr">
      <vt:lpstr>Lato</vt:lpstr>
      <vt:lpstr>Montserrat</vt:lpstr>
      <vt:lpstr>Arial</vt:lpstr>
      <vt:lpstr>Calibri</vt:lpstr>
      <vt:lpstr>Times New Roman</vt:lpstr>
      <vt:lpstr>Focus</vt:lpstr>
      <vt:lpstr>Simple Light</vt:lpstr>
      <vt:lpstr>A Novel Gene Selection Technique Using Wrapper Approach On Microarray Gene Expression Data</vt:lpstr>
      <vt:lpstr>PowerPoint Presentation</vt:lpstr>
      <vt:lpstr>Why Gene Selection ?</vt:lpstr>
      <vt:lpstr>PowerPoint Presentation</vt:lpstr>
      <vt:lpstr>Types of Feature        Selection</vt:lpstr>
      <vt:lpstr>Supervised Feature Selection</vt:lpstr>
      <vt:lpstr>Unsupervised Feature Selection</vt:lpstr>
      <vt:lpstr>Semi-Supervised Feature Selection</vt:lpstr>
      <vt:lpstr>Common Approaches </vt:lpstr>
      <vt:lpstr>PowerPoint Presentation</vt:lpstr>
      <vt:lpstr>PowerPoint Presentation</vt:lpstr>
      <vt:lpstr>PowerPoint Presentation</vt:lpstr>
      <vt:lpstr>Unsupervised Gene Selection</vt:lpstr>
      <vt:lpstr>Clustering: An introduction</vt:lpstr>
      <vt:lpstr>Types of Clustering</vt:lpstr>
      <vt:lpstr>Proposed Framework</vt:lpstr>
      <vt:lpstr>PowerPoint Presentation</vt:lpstr>
      <vt:lpstr>PowerPoint Presentation</vt:lpstr>
      <vt:lpstr>Classifiers and Classification Procedure</vt:lpstr>
      <vt:lpstr>PowerPoint Presentation</vt:lpstr>
      <vt:lpstr>The Whys</vt:lpstr>
      <vt:lpstr>Why Unsupervised Clustering?</vt:lpstr>
      <vt:lpstr>Why K-Means?</vt:lpstr>
      <vt:lpstr>Why Pearson Correlation?</vt:lpstr>
      <vt:lpstr>Why Wrapper Method?</vt:lpstr>
      <vt:lpstr>Results</vt:lpstr>
      <vt:lpstr>Result Calculation</vt:lpstr>
      <vt:lpstr>Consolidated Results</vt:lpstr>
      <vt:lpstr>PowerPoint Presentation</vt:lpstr>
      <vt:lpstr>PowerPoint Presentation</vt:lpstr>
      <vt:lpstr>PowerPoint Presentation</vt:lpstr>
      <vt:lpstr>PowerPoint Presentation</vt:lpstr>
      <vt:lpstr>Comparison With Existing Algorithms</vt:lpstr>
      <vt:lpstr>PowerPoint Presentation</vt:lpstr>
      <vt:lpstr>PowerPoint Presentation</vt:lpstr>
      <vt:lpstr>The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Gene Selection Technique Using Wrapper Approach On Microarray Gene Expression Data</dc:title>
  <cp:lastModifiedBy>Nasirul Haque</cp:lastModifiedBy>
  <cp:revision>7</cp:revision>
  <dcterms:modified xsi:type="dcterms:W3CDTF">2018-05-13T15:37:27Z</dcterms:modified>
</cp:coreProperties>
</file>