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9EB-A570-4B1E-4C25-F0B86D1D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A03D-5956-2B36-1800-3409D603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FE4E-06C1-6276-EC04-A75C444C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6816-7321-A43C-0375-FFBDBA8E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39CB-19B6-40DD-99C7-3308CA64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FF99-AD43-896A-5DC8-705E439B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736CC-8F72-1A57-0664-BCAD6935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90E4-9FE6-CA25-0715-B63D336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2F2B-1BCF-9B2E-E436-DEB59AD2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0D8-3B89-84C4-B512-50D8E730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8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A3A3-659F-99FD-209D-E0467036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0CC2-06DD-AD7C-D4ED-0F880A7E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6DDA-59AD-37DD-C36F-D521FD51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0165-7D29-92FB-436D-C25E26CC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D6FE-4978-E61B-0065-CDB7015D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2C9E-D9D8-E789-F354-E7E5B35A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BC78-CB83-8C07-4355-ABBE3CD7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7A92-6319-42FD-B7B7-8758EFCC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A319-EE89-3901-CC3E-CADE43D0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0D9A-C14B-82D8-560F-CA112924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1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6668-8FEF-6C24-EEEC-5A0DC769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5E1FF-83BE-B41A-3095-5E2E26E6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0ABB-6467-49BF-11A0-4CDAF2E6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E4A0-1EA3-AECB-C991-D4C84B7B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9135-0D01-651D-B1CB-5D239EE3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D696-0414-5AE6-B37A-341E3823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21CF-8DA5-C8EB-CA1B-56736A25D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EBF0-67BA-FFAA-FE5F-675AC3A2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80FC4-67C2-3930-7F43-AC944F6B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C03E-3214-7B41-2E3D-B527C16A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569A-83D0-2360-152D-5229D9DB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4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BC50-D5B6-F0CA-B565-7544A2E8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90518-8F2F-CC9F-A58F-E67B7057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0CF2-5275-8E89-B1C4-C2B6C6B8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ECF15-699B-092D-A1CC-E4B8A7AD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5F7D1-9A85-8979-F542-9D3986FFD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BFD9-402D-CBDC-EEF6-A902F3D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37BE8-43C8-A045-3551-BC31FCC9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F6443-4D11-E1D0-011D-B19A1E15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8BC-595D-94FE-4002-8C712847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833A1-286D-0466-ABCD-B363E514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AE7D-8984-039F-8F2E-0E8F701B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E8050-ADAB-5511-4DF7-E4344BDA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8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5839B-5D59-C6B1-CEE2-B89F5C73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442A4-7E6F-DD2D-7D44-28C0CCCA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B904A-CE28-B41D-3146-CAD7070C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2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1766-1389-F09E-5773-F1F85F8C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F92E-129E-DDCE-2ACA-3B8A6EE3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976E-5499-71C6-FCE3-088FF1BC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8542-2314-B4E4-C3B3-9208C518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D935-720A-7E72-73B6-729E0719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418B7-0399-6766-E2D9-176ABB70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A5F3-BB05-A1FB-6F1D-8AB6D210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AD760-EF4B-FB95-483B-2AF5750E5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46C77-D31F-1F93-840A-67D90D08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FD6F-5A66-34F2-920F-8743ED58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ED4D-3459-4DAB-9F6F-F956137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B4363-843A-9F00-0E6F-A24EE404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1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C7DE8-1DA3-DF9E-2EF4-E8E87325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0ECE-D258-BB12-3D5A-A0CC6687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7CC8-0257-DB51-5A39-BBF2FBB8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833D9-0F0F-41C2-913E-5943BF85185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166E-AD69-CEF5-08D6-9C3D5A5FD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7298-01D1-3BBB-D768-83138C52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DA8BE-A433-4E2E-A536-F6A4608A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1.11641v1" TargetMode="External"/><Relationship Id="rId2" Type="http://schemas.openxmlformats.org/officeDocument/2006/relationships/hyperlink" Target="https://arxiv.org/pdf/1606.05250v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pub-tools-public-publication-data/pdf/b8c26e4347adc3453c15d96a09e6f7f102293f71.pdf" TargetMode="External"/><Relationship Id="rId5" Type="http://schemas.openxmlformats.org/officeDocument/2006/relationships/hyperlink" Target="https://arxiv.org/pdf/1705.03551v2" TargetMode="External"/><Relationship Id="rId4" Type="http://schemas.openxmlformats.org/officeDocument/2006/relationships/hyperlink" Target="https://arxiv.org/pdf/1905.10044v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4.02103" TargetMode="External"/><Relationship Id="rId2" Type="http://schemas.openxmlformats.org/officeDocument/2006/relationships/hyperlink" Target="https://arxiv.org/pdf/2009.033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datasets/truthfulqa/truthful_qa" TargetMode="External"/><Relationship Id="rId4" Type="http://schemas.openxmlformats.org/officeDocument/2006/relationships/hyperlink" Target="https://arxiv.org/pdf/2407.11005v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6.15187" TargetMode="External"/><Relationship Id="rId2" Type="http://schemas.openxmlformats.org/officeDocument/2006/relationships/hyperlink" Target="https://link.springer.com/article/10.1007/s13218-024-00850-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402.16457" TargetMode="External"/><Relationship Id="rId4" Type="http://schemas.openxmlformats.org/officeDocument/2006/relationships/hyperlink" Target="https://arxiv.org/pdf/2404.055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9268" TargetMode="External"/><Relationship Id="rId2" Type="http://schemas.openxmlformats.org/officeDocument/2006/relationships/hyperlink" Target="https://aclanthology.org/P19-134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09.09600" TargetMode="External"/><Relationship Id="rId4" Type="http://schemas.openxmlformats.org/officeDocument/2006/relationships/hyperlink" Target="https://arxiv.org/pdf/1905.078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4B38-42A0-3967-0F9C-01CB34C61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RAG Benchmark Dataset</a:t>
            </a:r>
            <a:br>
              <a:rPr lang="en-US" altLang="ko-KR" sz="5400" b="1" dirty="0"/>
            </a:br>
            <a:r>
              <a:rPr lang="ko-KR" altLang="en-US" sz="5400" b="1" dirty="0"/>
              <a:t>구조 및 설명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04B03-6955-B902-E56E-0A40974B3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54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2CEB-33D3-93C1-F8D2-DB0FB176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12725"/>
            <a:ext cx="10515600" cy="333375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기존 </a:t>
            </a:r>
            <a:r>
              <a:rPr lang="en-US" altLang="ko-KR" sz="2400" b="1" dirty="0"/>
              <a:t>Benchmark QA</a:t>
            </a:r>
            <a:r>
              <a:rPr lang="ko-KR" altLang="en-US" sz="2400" b="1" dirty="0"/>
              <a:t>데이터셋 구조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7FED27-9F7E-CF39-A6EC-AEA28044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57715"/>
              </p:ext>
            </p:extLst>
          </p:nvPr>
        </p:nvGraphicFramePr>
        <p:xfrm>
          <a:off x="352425" y="546100"/>
          <a:ext cx="11487150" cy="621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11">
                  <a:extLst>
                    <a:ext uri="{9D8B030D-6E8A-4147-A177-3AD203B41FA5}">
                      <a16:colId xmlns:a16="http://schemas.microsoft.com/office/drawing/2014/main" val="1113004325"/>
                    </a:ext>
                  </a:extLst>
                </a:gridCol>
                <a:gridCol w="1288314">
                  <a:extLst>
                    <a:ext uri="{9D8B030D-6E8A-4147-A177-3AD203B41FA5}">
                      <a16:colId xmlns:a16="http://schemas.microsoft.com/office/drawing/2014/main" val="557883205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2568449388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525766838"/>
                    </a:ext>
                  </a:extLst>
                </a:gridCol>
              </a:tblGrid>
              <a:tr h="17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8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Stanford Question-Answering Dataset (</a:t>
                      </a:r>
                      <a:r>
                        <a:rPr lang="en-US" altLang="ko-KR" sz="1400" b="1" dirty="0">
                          <a:hlinkClick r:id="rId2"/>
                        </a:rPr>
                        <a:t>SQuAD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Context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(C) Question (Q) Answers (A)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100,000</a:t>
                      </a:r>
                      <a:r>
                        <a:rPr lang="ko-KR" altLang="en-US" sz="1400" dirty="0"/>
                        <a:t>개의 질의응답 </a:t>
                      </a:r>
                      <a:r>
                        <a:rPr lang="en-US" altLang="ko-KR" sz="1400" dirty="0"/>
                        <a:t>row</a:t>
                      </a:r>
                      <a:r>
                        <a:rPr lang="ko-KR" altLang="en-US" sz="1400" dirty="0"/>
                        <a:t>별로 주어진 </a:t>
                      </a:r>
                      <a:r>
                        <a:rPr lang="en-US" altLang="ko-KR" sz="1400" dirty="0"/>
                        <a:t>context </a:t>
                      </a:r>
                      <a:r>
                        <a:rPr lang="ko-KR" altLang="en-US" sz="1400" dirty="0"/>
                        <a:t>바탕으로 관련 있는 질문하여 답을 찾아내는 방식임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컨텍스트 </a:t>
                      </a:r>
                      <a:r>
                        <a:rPr lang="en-US" altLang="ko-KR" sz="1400" b="0" dirty="0"/>
                        <a:t>(C)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+ </a:t>
                      </a:r>
                      <a:r>
                        <a:rPr lang="ko-KR" altLang="en-US" sz="1400" b="0" dirty="0"/>
                        <a:t>질문 </a:t>
                      </a:r>
                      <a:r>
                        <a:rPr lang="en-US" altLang="ko-KR" sz="1400" b="0" dirty="0"/>
                        <a:t>(Q)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= </a:t>
                      </a:r>
                      <a:r>
                        <a:rPr lang="ko-KR" altLang="en-US" sz="1400" b="0" dirty="0"/>
                        <a:t>답변 </a:t>
                      </a:r>
                      <a:r>
                        <a:rPr lang="en-US" altLang="ko-KR" sz="1400" b="0" dirty="0"/>
                        <a:t>(A)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Complex QA)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494024"/>
                  </a:ext>
                </a:extLst>
              </a:tr>
              <a:tr h="40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Physical Interaction: Question-Answering (</a:t>
                      </a:r>
                      <a:r>
                        <a:rPr lang="en-US" altLang="ko-KR" sz="1400" b="1" dirty="0">
                          <a:hlinkClick r:id="rId3"/>
                        </a:rPr>
                        <a:t>PIQA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Goal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(G)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Solu1(S1)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Solu2(S2)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Label(L)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PIQA </a:t>
                      </a:r>
                      <a:r>
                        <a:rPr lang="ko-KR" altLang="en-US" sz="1400" dirty="0"/>
                        <a:t>데이터셋은 물리적 상식 추론 작업과 이에 해당하는 벤치마크 데이터셋인 </a:t>
                      </a:r>
                      <a:r>
                        <a:rPr lang="en-US" altLang="ko-KR" sz="1400" dirty="0"/>
                        <a:t>Physical Interaction: Question Answering (PIQA)</a:t>
                      </a:r>
                      <a:r>
                        <a:rPr lang="ko-KR" altLang="en-US" sz="1400" dirty="0"/>
                        <a:t>를 소개함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물리적 상식 지식은 로드아일랜드 인공지능 완성의 주요 도전 과제로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이는 세상과 상호 작용하고 자연어를 이해하는 로봇을 포함함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PIQA</a:t>
                      </a:r>
                      <a:r>
                        <a:rPr lang="ko-KR" altLang="en-US" sz="1400" dirty="0"/>
                        <a:t>는 일상적인 상황에 초점을 맞추며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비정형적인 솔루션을 선호함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데이터셋은 일상적인 재료를 사용하여 물건을 만들거나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제작하거나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굽거나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조작하는 방법을 사용자에게 제공하는 </a:t>
                      </a:r>
                      <a:r>
                        <a:rPr lang="en-US" altLang="ko-KR" sz="1400" dirty="0"/>
                        <a:t>instructables.com</a:t>
                      </a:r>
                      <a:r>
                        <a:rPr lang="ko-KR" altLang="en-US" sz="1400" dirty="0"/>
                        <a:t>에서 영감을 받았음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Goal(=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별로 </a:t>
                      </a:r>
                      <a:r>
                        <a:rPr lang="en-US" altLang="ko-KR" sz="1400" dirty="0"/>
                        <a:t>Solution1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Solution2</a:t>
                      </a:r>
                      <a:r>
                        <a:rPr lang="ko-KR" altLang="en-US" sz="1400" dirty="0"/>
                        <a:t>를 두 개 중 하나를 선택하여 </a:t>
                      </a:r>
                      <a:r>
                        <a:rPr lang="en-US" altLang="ko-KR" sz="1400" dirty="0"/>
                        <a:t>True Label (L)</a:t>
                      </a:r>
                      <a:r>
                        <a:rPr lang="ko-KR" altLang="en-US" sz="1400" dirty="0"/>
                        <a:t>과 비교함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Classification)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0339"/>
                  </a:ext>
                </a:extLst>
              </a:tr>
              <a:tr h="79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Boolean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Question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dirty="0">
                          <a:hlinkClick r:id="rId4"/>
                        </a:rPr>
                        <a:t>BoolQ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Passage (P)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Question (Q)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 (T/F)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BoolQ</a:t>
                      </a:r>
                      <a:r>
                        <a:rPr lang="ko-KR" altLang="en-US" sz="1400" dirty="0"/>
                        <a:t>는 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아니오 질문에 대한 질문 응답 데이터셋으로 </a:t>
                      </a:r>
                      <a:r>
                        <a:rPr lang="en-US" altLang="ko-KR" sz="1400" dirty="0"/>
                        <a:t>15,942</a:t>
                      </a:r>
                      <a:r>
                        <a:rPr lang="ko-KR" altLang="en-US" sz="1400" dirty="0"/>
                        <a:t>개의 예제를 포함함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질문들은 자연적으로 발생하며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제약이나 유도 없이 생성됨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각 예제는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답변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으로 구성된 삼중항이며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제목이 추가적인 맥락으로 선택적으로 제공될 수 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텍스트 쌍 분류 설정은 기존의 자연어 추론 작업과 유사함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Passage(P)</a:t>
                      </a:r>
                      <a:r>
                        <a:rPr lang="ko-KR" altLang="en-US" sz="1400" dirty="0"/>
                        <a:t>별로 질문</a:t>
                      </a:r>
                      <a:r>
                        <a:rPr lang="en-US" altLang="ko-KR" sz="1400" dirty="0"/>
                        <a:t>(Q)</a:t>
                      </a:r>
                      <a:r>
                        <a:rPr lang="ko-KR" altLang="en-US" sz="1400" dirty="0"/>
                        <a:t>별로 답변</a:t>
                      </a:r>
                      <a:r>
                        <a:rPr lang="en-US" altLang="ko-KR" sz="1400" dirty="0"/>
                        <a:t>(A)</a:t>
                      </a:r>
                      <a:r>
                        <a:rPr lang="ko-KR" altLang="en-US" sz="1400" dirty="0"/>
                        <a:t>를 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아니로 분류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Classification)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942867"/>
                  </a:ext>
                </a:extLst>
              </a:tr>
              <a:tr h="3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hlinkClick r:id="rId5"/>
                        </a:rPr>
                        <a:t>TriviaQA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 (Q)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Search Results (SR)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TriviaQA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65</a:t>
                      </a:r>
                      <a:r>
                        <a:rPr lang="ko-KR" altLang="en-US" sz="1400" dirty="0"/>
                        <a:t>만 개 이상의 질문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답변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증거 삼중항을 포함하는 독해 데이터셋임</a:t>
                      </a:r>
                      <a:r>
                        <a:rPr lang="en-US" altLang="ko-KR" sz="1400" dirty="0"/>
                        <a:t>. TriviaQA</a:t>
                      </a:r>
                      <a:r>
                        <a:rPr lang="ko-KR" altLang="en-US" sz="1400" dirty="0"/>
                        <a:t>에는 퀴즈 애호가들이 작성한 </a:t>
                      </a:r>
                      <a:r>
                        <a:rPr lang="en-US" altLang="ko-KR" sz="1400" dirty="0"/>
                        <a:t>95,000</a:t>
                      </a:r>
                      <a:r>
                        <a:rPr lang="ko-KR" altLang="en-US" sz="1400" dirty="0"/>
                        <a:t>개의 질문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답변 쌍과 독립적으로 수집된 증거 문서가 포함되어 있으며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각 질문당 평균 여섯 개의 증거 문서가 제공됨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이러한 증거 문서들은 질문에 대한 고품질의 간접 감독을 제공함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(Q)</a:t>
                      </a:r>
                      <a:r>
                        <a:rPr lang="ko-KR" altLang="en-US" sz="1400" dirty="0"/>
                        <a:t>이 주어지면 </a:t>
                      </a:r>
                      <a:r>
                        <a:rPr lang="en-US" altLang="ko-KR" sz="1400" dirty="0"/>
                        <a:t>Search Engine</a:t>
                      </a:r>
                      <a:r>
                        <a:rPr lang="ko-KR" altLang="en-US" sz="1400" dirty="0"/>
                        <a:t>을 통해 </a:t>
                      </a:r>
                      <a:r>
                        <a:rPr lang="en-US" altLang="ko-KR" sz="1400" dirty="0"/>
                        <a:t>search</a:t>
                      </a:r>
                      <a:r>
                        <a:rPr lang="ko-KR" altLang="en-US" sz="1400" dirty="0"/>
                        <a:t>에서 나오는 결과</a:t>
                      </a:r>
                      <a:r>
                        <a:rPr lang="en-US" altLang="ko-KR" sz="1400" dirty="0"/>
                        <a:t>(R)</a:t>
                      </a:r>
                      <a:r>
                        <a:rPr lang="ko-KR" altLang="en-US" sz="1400" dirty="0"/>
                        <a:t>를 바탕으로 답</a:t>
                      </a:r>
                      <a:r>
                        <a:rPr lang="en-US" altLang="ko-KR" sz="1400" dirty="0"/>
                        <a:t>(A)</a:t>
                      </a:r>
                      <a:r>
                        <a:rPr lang="ko-KR" altLang="en-US" sz="1400" dirty="0"/>
                        <a:t>을 예측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Complex QA)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43497"/>
                  </a:ext>
                </a:extLst>
              </a:tr>
              <a:tr h="10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Natural Question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>
                          <a:hlinkClick r:id="rId6"/>
                        </a:rPr>
                        <a:t>NQ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 (Q)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Lee et.al. (2019)</a:t>
                      </a:r>
                      <a:r>
                        <a:rPr lang="ko-KR" altLang="en-US" sz="1400" dirty="0"/>
                        <a:t>에서 소개한 </a:t>
                      </a:r>
                      <a:r>
                        <a:rPr lang="en-US" altLang="ko-KR" sz="1400" dirty="0"/>
                        <a:t>NQ-Open </a:t>
                      </a:r>
                      <a:r>
                        <a:rPr lang="ko-KR" altLang="en-US" sz="1400" dirty="0"/>
                        <a:t>과제는 </a:t>
                      </a:r>
                      <a:r>
                        <a:rPr lang="en-US" altLang="ko-KR" sz="1400" dirty="0"/>
                        <a:t>Natural Questions</a:t>
                      </a:r>
                      <a:r>
                        <a:rPr lang="ko-KR" altLang="en-US" sz="1400" dirty="0"/>
                        <a:t>에서 파생된 오픈 도메인 질문 응답 벤치마크임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과제의 목표는 입력된 영어 질문에 대한 영어 답변 문자열을 예측하는 것임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모든 질문은 영어 위키피디아의 내용을 사용하여 답변할 수 있음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단순히 질문</a:t>
                      </a:r>
                      <a:r>
                        <a:rPr lang="en-US" altLang="ko-KR" sz="1400" dirty="0"/>
                        <a:t>(Q)</a:t>
                      </a:r>
                      <a:r>
                        <a:rPr lang="ko-KR" altLang="en-US" sz="1400" dirty="0"/>
                        <a:t>과 답변</a:t>
                      </a:r>
                      <a:r>
                        <a:rPr lang="en-US" altLang="ko-KR" sz="1400" dirty="0"/>
                        <a:t>(A)</a:t>
                      </a:r>
                      <a:r>
                        <a:rPr lang="ko-KR" altLang="en-US" sz="1400" dirty="0"/>
                        <a:t>를 예측함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Simple QA)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36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F04EF-8E54-BBB4-3CF2-2C49554DC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80012"/>
              </p:ext>
            </p:extLst>
          </p:nvPr>
        </p:nvGraphicFramePr>
        <p:xfrm>
          <a:off x="276726" y="546100"/>
          <a:ext cx="11670631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614">
                  <a:extLst>
                    <a:ext uri="{9D8B030D-6E8A-4147-A177-3AD203B41FA5}">
                      <a16:colId xmlns:a16="http://schemas.microsoft.com/office/drawing/2014/main" val="1113004325"/>
                    </a:ext>
                  </a:extLst>
                </a:gridCol>
                <a:gridCol w="2016919">
                  <a:extLst>
                    <a:ext uri="{9D8B030D-6E8A-4147-A177-3AD203B41FA5}">
                      <a16:colId xmlns:a16="http://schemas.microsoft.com/office/drawing/2014/main" val="557883205"/>
                    </a:ext>
                  </a:extLst>
                </a:gridCol>
                <a:gridCol w="5243992">
                  <a:extLst>
                    <a:ext uri="{9D8B030D-6E8A-4147-A177-3AD203B41FA5}">
                      <a16:colId xmlns:a16="http://schemas.microsoft.com/office/drawing/2014/main" val="2568449388"/>
                    </a:ext>
                  </a:extLst>
                </a:gridCol>
                <a:gridCol w="2983106">
                  <a:extLst>
                    <a:ext uri="{9D8B030D-6E8A-4147-A177-3AD203B41FA5}">
                      <a16:colId xmlns:a16="http://schemas.microsoft.com/office/drawing/2014/main" val="3525766838"/>
                    </a:ext>
                  </a:extLst>
                </a:gridCol>
              </a:tblGrid>
              <a:tr h="17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8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Massive Multitask Language Understanding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>
                          <a:hlinkClick r:id="rId2"/>
                        </a:rPr>
                        <a:t>MMLU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 (Q)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Subject (S)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Choices (C)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 (A)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다양한 지식 분야에서 나온 여러 선택형 질문들로 구성된 대규모 다중 과제 테스트임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테스트는 인문학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사회 과학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자연 과학 및 기타 중요한 분야를 아우르며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초등 수학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미국 역사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컴퓨터 과학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법률 등을 포함한 </a:t>
                      </a:r>
                      <a:r>
                        <a:rPr lang="en-US" altLang="ko-KR" sz="1400" dirty="0"/>
                        <a:t>57</a:t>
                      </a:r>
                      <a:r>
                        <a:rPr lang="ko-KR" altLang="en-US" sz="1400" dirty="0"/>
                        <a:t>개의 과제를 다룸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테스트에서 높은 정확도를 달성하려면 모델이 광범위한 세계 지식과 문제 해결 능력을 갖추고 있어야함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질문</a:t>
                      </a:r>
                      <a:r>
                        <a:rPr lang="en-US" altLang="ko-KR" sz="1400" b="0" dirty="0"/>
                        <a:t>(Q)</a:t>
                      </a:r>
                      <a:r>
                        <a:rPr lang="ko-KR" altLang="en-US" sz="1400" b="0" dirty="0"/>
                        <a:t>이 주어지면 객관식 </a:t>
                      </a:r>
                      <a:r>
                        <a:rPr lang="en-US" altLang="ko-KR" sz="1400" b="0" dirty="0"/>
                        <a:t>(Choice)</a:t>
                      </a:r>
                      <a:r>
                        <a:rPr lang="ko-KR" altLang="en-US" sz="1400" b="0" dirty="0"/>
                        <a:t>으로 답을 </a:t>
                      </a:r>
                      <a:r>
                        <a:rPr lang="en-US" altLang="ko-KR" sz="1400" b="0" dirty="0"/>
                        <a:t>4</a:t>
                      </a:r>
                      <a:r>
                        <a:rPr lang="ko-KR" altLang="en-US" sz="1400" b="0" dirty="0"/>
                        <a:t>개 또는 </a:t>
                      </a:r>
                      <a:r>
                        <a:rPr lang="en-US" altLang="ko-KR" sz="1400" b="0" dirty="0"/>
                        <a:t>5</a:t>
                      </a:r>
                      <a:r>
                        <a:rPr lang="ko-KR" altLang="en-US" sz="1400" b="0" dirty="0"/>
                        <a:t>개 중 하나 선택 </a:t>
                      </a:r>
                      <a:r>
                        <a:rPr lang="en-US" altLang="ko-KR" sz="1400" b="0" dirty="0"/>
                        <a:t>(A)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Multiple-</a:t>
                      </a:r>
                      <a:r>
                        <a:rPr lang="en-US" altLang="ko-KR" sz="1400" b="1" dirty="0" err="1"/>
                        <a:t>ChoiceQA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494024"/>
                  </a:ext>
                </a:extLst>
              </a:tr>
              <a:tr h="407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Cohesive Long-form Answers from Passages in Natural Questions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>
                          <a:hlinkClick r:id="rId3"/>
                        </a:rPr>
                        <a:t>CLAPNQ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Input (I)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Passages (P)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Output (O)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CLAPNQ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RAG </a:t>
                      </a:r>
                      <a:r>
                        <a:rPr lang="ko-KR" altLang="en-US" sz="1400" dirty="0"/>
                        <a:t>파이프라인 전체를 위한 벤치마크 장문 질문 응답 데이터셋임</a:t>
                      </a:r>
                      <a:r>
                        <a:rPr lang="en-US" altLang="ko-KR" sz="1400" dirty="0"/>
                        <a:t>. CLAPNQ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Natural Questions (NQ)</a:t>
                      </a:r>
                      <a:r>
                        <a:rPr lang="ko-KR" altLang="en-US" sz="1400" dirty="0"/>
                        <a:t>에서 나온 근거가 있는 골드 패시지를 포함한 장문 답변과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생성 또는 </a:t>
                      </a:r>
                      <a:r>
                        <a:rPr lang="en-US" altLang="ko-KR" sz="1400" dirty="0"/>
                        <a:t>RAG </a:t>
                      </a:r>
                      <a:r>
                        <a:rPr lang="ko-KR" altLang="en-US" sz="1400" dirty="0"/>
                        <a:t>전체 파이프라인을 수행할 수 있는 말뭉치를 포함함</a:t>
                      </a:r>
                      <a:r>
                        <a:rPr lang="en-US" altLang="ko-KR" sz="1400" dirty="0"/>
                        <a:t>. CLAP NQ</a:t>
                      </a:r>
                      <a:r>
                        <a:rPr lang="ko-KR" altLang="en-US" sz="1400" dirty="0"/>
                        <a:t>의 답변은 간결하며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패시지보다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배 작고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연속적이지 않은 여러 부분으로 구성된 응집력 있는 답변을 제공함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입력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질문</a:t>
                      </a:r>
                      <a:r>
                        <a:rPr lang="en-US" altLang="ko-KR" sz="1400" b="0" dirty="0"/>
                        <a:t>(I)</a:t>
                      </a:r>
                      <a:r>
                        <a:rPr lang="ko-KR" altLang="en-US" sz="1400" b="0" dirty="0"/>
                        <a:t>이 주어지면 </a:t>
                      </a:r>
                      <a:r>
                        <a:rPr lang="en-US" altLang="ko-KR" sz="1400" b="0" dirty="0"/>
                        <a:t>Passage(P)</a:t>
                      </a:r>
                      <a:r>
                        <a:rPr lang="ko-KR" altLang="en-US" sz="1400" b="0" dirty="0"/>
                        <a:t>에서 참조하여 답변</a:t>
                      </a:r>
                      <a:r>
                        <a:rPr lang="en-US" altLang="ko-KR" sz="1400" b="0" dirty="0"/>
                        <a:t>(O)</a:t>
                      </a:r>
                      <a:r>
                        <a:rPr lang="ko-KR" altLang="en-US" sz="1400" b="0" dirty="0"/>
                        <a:t>을 답하는 방식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en-US" altLang="ko-KR" sz="1400" b="1" dirty="0" err="1"/>
                        <a:t>ComplexQA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0339"/>
                  </a:ext>
                </a:extLst>
              </a:tr>
              <a:tr h="79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RAG Benchmark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>
                          <a:hlinkClick r:id="rId4"/>
                        </a:rPr>
                        <a:t>RAGBEnch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 (Q)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Documents (D)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Response (R)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RAGBench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만 개의 </a:t>
                      </a:r>
                      <a:r>
                        <a:rPr lang="en-US" altLang="ko-KR" sz="1400" dirty="0"/>
                        <a:t>RAG </a:t>
                      </a:r>
                      <a:r>
                        <a:rPr lang="ko-KR" altLang="en-US" sz="1400" dirty="0"/>
                        <a:t>예제를 포함하는 대규모 </a:t>
                      </a:r>
                      <a:r>
                        <a:rPr lang="en-US" altLang="ko-KR" sz="1400" dirty="0"/>
                        <a:t>RAG </a:t>
                      </a:r>
                      <a:r>
                        <a:rPr lang="ko-KR" altLang="en-US" sz="1400" dirty="0"/>
                        <a:t>벤치마크 데이터셋임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데이터셋은 다섯 가지 고유한 산업별 도메인과 다양한 </a:t>
                      </a:r>
                      <a:r>
                        <a:rPr lang="en-US" altLang="ko-KR" sz="1400" dirty="0"/>
                        <a:t>RAG </a:t>
                      </a:r>
                      <a:r>
                        <a:rPr lang="ko-KR" altLang="en-US" sz="1400" dirty="0"/>
                        <a:t>작업 유형을 다룸</a:t>
                      </a:r>
                      <a:r>
                        <a:rPr lang="en-US" altLang="ko-KR" sz="1400" dirty="0"/>
                        <a:t>. </a:t>
                      </a:r>
                      <a:r>
                        <a:rPr lang="en-US" altLang="ko-KR" sz="1400" dirty="0" err="1"/>
                        <a:t>RAGBench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예제는 사용자 매뉴얼과 같은 산업 말뭉치에서 가져온 것으로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특히 산업 응용에 관련성이 높음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Document (</a:t>
                      </a:r>
                      <a:r>
                        <a:rPr lang="ko-KR" altLang="en-US" sz="1400" b="0" dirty="0"/>
                        <a:t>문서</a:t>
                      </a:r>
                      <a:r>
                        <a:rPr lang="en-US" altLang="ko-KR" sz="1400" b="0" dirty="0"/>
                        <a:t>)+Question (</a:t>
                      </a:r>
                      <a:r>
                        <a:rPr lang="ko-KR" altLang="en-US" sz="1400" b="0" dirty="0"/>
                        <a:t>질문</a:t>
                      </a:r>
                      <a:r>
                        <a:rPr lang="en-US" altLang="ko-KR" sz="1400" b="0" dirty="0"/>
                        <a:t>) = Response (</a:t>
                      </a:r>
                      <a:r>
                        <a:rPr lang="ko-KR" altLang="en-US" sz="1400" b="0" dirty="0"/>
                        <a:t>응답</a:t>
                      </a:r>
                      <a:r>
                        <a:rPr lang="en-US" altLang="ko-KR" sz="1400" b="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Retrieval-Augmented QA)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942867"/>
                  </a:ext>
                </a:extLst>
              </a:tr>
              <a:tr h="3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TruthfulQA Context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>
                          <a:hlinkClick r:id="rId5"/>
                        </a:rPr>
                        <a:t>TruthfulQA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 (Q)</a:t>
                      </a:r>
                    </a:p>
                    <a:p>
                      <a:pPr algn="ctr" latinLnBrk="1"/>
                      <a:r>
                        <a:rPr lang="en-US" altLang="ko-KR" sz="1400" b="1" dirty="0" err="1"/>
                        <a:t>Best_Answer</a:t>
                      </a:r>
                      <a:r>
                        <a:rPr lang="en-US" altLang="ko-KR" sz="1400" b="1" dirty="0"/>
                        <a:t> (BA)</a:t>
                      </a:r>
                    </a:p>
                    <a:p>
                      <a:pPr algn="ctr" latinLnBrk="1"/>
                      <a:r>
                        <a:rPr lang="en-US" altLang="ko-KR" sz="1400" b="1" dirty="0" err="1"/>
                        <a:t>Correct_Answer</a:t>
                      </a:r>
                      <a:r>
                        <a:rPr lang="en-US" altLang="ko-KR" sz="1400" b="1" dirty="0"/>
                        <a:t> (CA)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Incorrect Answer (IA)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Context 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TruthfulQA Context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TruthfulQA </a:t>
                      </a:r>
                      <a:r>
                        <a:rPr lang="ko-KR" altLang="en-US" sz="1400" dirty="0"/>
                        <a:t>벤치마크의 확장판으로</a:t>
                      </a:r>
                      <a:r>
                        <a:rPr lang="en-US" altLang="ko-KR" sz="1400" dirty="0"/>
                        <a:t>, Retrieval-Augmented Generation (RAG)</a:t>
                      </a:r>
                      <a:r>
                        <a:rPr lang="ko-KR" altLang="en-US" sz="1400" dirty="0"/>
                        <a:t>을 사용하는 모델의 활용도를 높이기 위해 특별히 설계됨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버전은 </a:t>
                      </a:r>
                      <a:r>
                        <a:rPr lang="en-US" altLang="ko-KR" sz="1400" dirty="0"/>
                        <a:t>TruthfulQA</a:t>
                      </a:r>
                      <a:r>
                        <a:rPr lang="ko-KR" altLang="en-US" sz="1400" dirty="0"/>
                        <a:t>의 원래 질문과 답변뿐만 아니라 각 질문과 직접적으로 연관된 추가 문맥 텍스트를 포함함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추가 문맥은 모델에 즉각적인 참조 자료를 제공하여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과 같은 외부 정보에 직접 접근하는 것이 불가능하거나 효율적이지 않은 응용 프로그램에 특히 유용함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주어진 </a:t>
                      </a:r>
                      <a:r>
                        <a:rPr lang="en-US" altLang="ko-KR" sz="1400" b="0" dirty="0"/>
                        <a:t>context(C)</a:t>
                      </a:r>
                      <a:r>
                        <a:rPr lang="ko-KR" altLang="en-US" sz="1400" b="0" dirty="0"/>
                        <a:t>에 따라 질문</a:t>
                      </a:r>
                      <a:r>
                        <a:rPr lang="en-US" altLang="ko-KR" sz="1400" b="0" dirty="0"/>
                        <a:t>(Q)</a:t>
                      </a:r>
                      <a:r>
                        <a:rPr lang="ko-KR" altLang="en-US" sz="1400" b="0" dirty="0"/>
                        <a:t>을 하여 </a:t>
                      </a:r>
                      <a:r>
                        <a:rPr lang="en-US" altLang="ko-KR" sz="1400" b="0" dirty="0" err="1"/>
                        <a:t>BestAnswer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en-US" altLang="ko-KR" sz="1400" b="0" dirty="0" err="1"/>
                        <a:t>CorrectAnswer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en-US" altLang="ko-KR" sz="1400" b="0" dirty="0" err="1"/>
                        <a:t>IncorrectAnswer</a:t>
                      </a:r>
                      <a:r>
                        <a:rPr lang="ko-KR" altLang="en-US" sz="1400" b="0" dirty="0"/>
                        <a:t>를 비교하여 </a:t>
                      </a:r>
                      <a:r>
                        <a:rPr lang="en-US" altLang="ko-KR" sz="1400" b="0" dirty="0"/>
                        <a:t>Correctness score </a:t>
                      </a:r>
                      <a:r>
                        <a:rPr lang="ko-KR" altLang="en-US" sz="1400" b="0" dirty="0"/>
                        <a:t>평가함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Retrieval-Augmented QA)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434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D016758-4C62-DB26-AB00-59DCD0B3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12725"/>
            <a:ext cx="10515600" cy="333375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RAG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Benchmark </a:t>
            </a:r>
            <a:r>
              <a:rPr lang="ko-KR" altLang="en-US" sz="2400" b="1" dirty="0"/>
              <a:t>데이터셋 구조</a:t>
            </a:r>
          </a:p>
        </p:txBody>
      </p:sp>
    </p:spTree>
    <p:extLst>
      <p:ext uri="{BB962C8B-B14F-4D97-AF65-F5344CB8AC3E}">
        <p14:creationId xmlns:p14="http://schemas.microsoft.com/office/powerpoint/2010/main" val="97540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059AC-D395-7818-3F84-7DA9584B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72997"/>
              </p:ext>
            </p:extLst>
          </p:nvPr>
        </p:nvGraphicFramePr>
        <p:xfrm>
          <a:off x="276726" y="546100"/>
          <a:ext cx="11670632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51">
                  <a:extLst>
                    <a:ext uri="{9D8B030D-6E8A-4147-A177-3AD203B41FA5}">
                      <a16:colId xmlns:a16="http://schemas.microsoft.com/office/drawing/2014/main" val="1113004325"/>
                    </a:ext>
                  </a:extLst>
                </a:gridCol>
                <a:gridCol w="1587556">
                  <a:extLst>
                    <a:ext uri="{9D8B030D-6E8A-4147-A177-3AD203B41FA5}">
                      <a16:colId xmlns:a16="http://schemas.microsoft.com/office/drawing/2014/main" val="557883205"/>
                    </a:ext>
                  </a:extLst>
                </a:gridCol>
                <a:gridCol w="6422940">
                  <a:extLst>
                    <a:ext uri="{9D8B030D-6E8A-4147-A177-3AD203B41FA5}">
                      <a16:colId xmlns:a16="http://schemas.microsoft.com/office/drawing/2014/main" val="2568449388"/>
                    </a:ext>
                  </a:extLst>
                </a:gridCol>
                <a:gridCol w="2399785">
                  <a:extLst>
                    <a:ext uri="{9D8B030D-6E8A-4147-A177-3AD203B41FA5}">
                      <a16:colId xmlns:a16="http://schemas.microsoft.com/office/drawing/2014/main" val="3525766838"/>
                    </a:ext>
                  </a:extLst>
                </a:gridCol>
              </a:tblGrid>
              <a:tr h="17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8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hlinkClick r:id="rId2"/>
                        </a:rPr>
                        <a:t>AutoRAG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Query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Retrieval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Generation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이 데이터셋은 </a:t>
                      </a:r>
                      <a:r>
                        <a:rPr lang="en-US" altLang="ko-KR" sz="1400" dirty="0"/>
                        <a:t>GPT-4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Marker Inc. </a:t>
                      </a:r>
                      <a:r>
                        <a:rPr lang="ko-KR" altLang="en-US" sz="1400" dirty="0"/>
                        <a:t>기술에 의해 </a:t>
                      </a:r>
                      <a:r>
                        <a:rPr lang="en-US" altLang="ko-KR" sz="1400" dirty="0"/>
                        <a:t>100% </a:t>
                      </a:r>
                      <a:r>
                        <a:rPr lang="ko-KR" altLang="en-US" sz="1400" dirty="0"/>
                        <a:t>합성적으로 생성되었음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처음에는 </a:t>
                      </a:r>
                      <a:r>
                        <a:rPr lang="en-US" altLang="ko-KR" sz="1400" dirty="0" err="1"/>
                        <a:t>ArXiv</a:t>
                      </a:r>
                      <a:r>
                        <a:rPr lang="ko-KR" altLang="en-US" sz="1400" dirty="0"/>
                        <a:t>에서 최신 </a:t>
                      </a:r>
                      <a:r>
                        <a:rPr lang="en-US" altLang="ko-KR" sz="1400" dirty="0"/>
                        <a:t>LLM </a:t>
                      </a:r>
                      <a:r>
                        <a:rPr lang="ko-KR" altLang="en-US" sz="1400" dirty="0"/>
                        <a:t>논문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편을 수집했음</a:t>
                      </a:r>
                      <a:r>
                        <a:rPr lang="en-US" altLang="ko-KR" sz="1400" dirty="0"/>
                        <a:t>. Marker OCR </a:t>
                      </a:r>
                      <a:r>
                        <a:rPr lang="ko-KR" altLang="en-US" sz="1400" dirty="0"/>
                        <a:t>모델을 사용하여 텍스트를 추출하고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이를 </a:t>
                      </a:r>
                      <a:r>
                        <a:rPr lang="en-US" altLang="ko-KR" sz="1400" dirty="0" err="1"/>
                        <a:t>LangChain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 err="1"/>
                        <a:t>MarkdownSplitter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 err="1"/>
                        <a:t>TokenSplitter</a:t>
                      </a:r>
                      <a:r>
                        <a:rPr lang="ko-KR" altLang="en-US" sz="1400" dirty="0"/>
                        <a:t>를 사용하여 조각으로 나누었습니다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더 나은 품질을 위해 연구 논문의 모든 참고 문헌을 삭제했음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그런 다음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나누어진 말뭉치에서 무작위로 </a:t>
                      </a:r>
                      <a:r>
                        <a:rPr lang="en-US" altLang="ko-KR" sz="1400" dirty="0"/>
                        <a:t>520</a:t>
                      </a:r>
                      <a:r>
                        <a:rPr lang="ko-KR" altLang="en-US" sz="1400" dirty="0"/>
                        <a:t>개의 단락을 선택하여 질문을 생성했음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마지막으로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맞춤형 파이프라인을 통해 </a:t>
                      </a:r>
                      <a:r>
                        <a:rPr lang="en-US" altLang="ko-KR" sz="1400" dirty="0"/>
                        <a:t>GPT-4</a:t>
                      </a:r>
                      <a:r>
                        <a:rPr lang="ko-KR" altLang="en-US" sz="1400" dirty="0"/>
                        <a:t>로 다양한 고유한 질문을 생성했음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Query (</a:t>
                      </a:r>
                      <a:r>
                        <a:rPr lang="ko-KR" altLang="en-US" sz="1400" b="0" dirty="0"/>
                        <a:t>질문</a:t>
                      </a:r>
                      <a:r>
                        <a:rPr lang="en-US" altLang="ko-KR" sz="1400" b="0" dirty="0"/>
                        <a:t>) </a:t>
                      </a:r>
                      <a:r>
                        <a:rPr lang="en-US" altLang="ko-KR" sz="14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400" b="0" dirty="0"/>
                        <a:t> Generation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Answer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생성답변</a:t>
                      </a:r>
                      <a:r>
                        <a:rPr lang="en-US" altLang="ko-KR" sz="1400" b="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Retrieval-Augmented QA)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4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Unstructured Document Analysis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dirty="0">
                          <a:hlinkClick r:id="rId3"/>
                        </a:rPr>
                        <a:t>UDA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Document Name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Question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 </a:t>
                      </a:r>
                    </a:p>
                    <a:p>
                      <a:pPr algn="ctr" latinLnBrk="1"/>
                      <a:r>
                        <a:rPr lang="en-US" altLang="ko-KR" sz="1400" b="1" dirty="0" err="1"/>
                        <a:t>Document_URL</a:t>
                      </a:r>
                      <a:r>
                        <a:rPr lang="en-US" altLang="ko-KR" sz="14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UDA(Unstructured Document Analysis)</a:t>
                      </a:r>
                      <a:r>
                        <a:rPr lang="ko-KR" altLang="en-US" sz="1400" dirty="0"/>
                        <a:t>는 실세계 문서 분석에서 </a:t>
                      </a:r>
                      <a:r>
                        <a:rPr lang="en-US" altLang="ko-KR" sz="1400" dirty="0"/>
                        <a:t>RAG</a:t>
                      </a:r>
                      <a:r>
                        <a:rPr lang="ko-KR" altLang="en-US" sz="1400" dirty="0"/>
                        <a:t>를 위한 벤치마크 모음임</a:t>
                      </a:r>
                      <a:r>
                        <a:rPr lang="en-US" altLang="ko-KR" sz="1400" dirty="0"/>
                        <a:t>. UDA </a:t>
                      </a:r>
                      <a:r>
                        <a:rPr lang="ko-KR" altLang="en-US" sz="1400" dirty="0"/>
                        <a:t>데이터셋의 각 항목은 문서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답변 삼중항으로 구성되며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문서에서 제기된 질문과 그에 따른 정답이 포함됨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문서</a:t>
                      </a:r>
                      <a:r>
                        <a:rPr lang="en-US" altLang="ko-KR" sz="1400" dirty="0"/>
                        <a:t>(Document)</a:t>
                      </a:r>
                      <a:r>
                        <a:rPr lang="ko-KR" altLang="en-US" sz="1400" dirty="0"/>
                        <a:t>들은 파싱이나 분할 없이 원래 파일 형식으로 보존되며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텍스트와 표 형식의 데이터를 모두 포함하여 실세계의 복잡한 분석 시나리오를 반영함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주어진 </a:t>
                      </a:r>
                      <a:r>
                        <a:rPr lang="en-US" altLang="ko-KR" sz="1400" b="0" dirty="0"/>
                        <a:t>Document</a:t>
                      </a:r>
                      <a:r>
                        <a:rPr lang="ko-KR" altLang="en-US" sz="1400" b="0" dirty="0"/>
                        <a:t>의 </a:t>
                      </a:r>
                      <a:r>
                        <a:rPr lang="en-US" altLang="ko-KR" sz="1400" b="0" dirty="0"/>
                        <a:t>URL</a:t>
                      </a:r>
                      <a:r>
                        <a:rPr lang="ko-KR" altLang="en-US" sz="1400" b="0" dirty="0"/>
                        <a:t>의 내용을 바탕으로 질문하여 답변을 냄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Unstructured </a:t>
                      </a:r>
                      <a:r>
                        <a:rPr lang="en-US" altLang="ko-KR" sz="1400" b="1" dirty="0" err="1"/>
                        <a:t>DocumentQA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0339"/>
                  </a:ext>
                </a:extLst>
              </a:tr>
              <a:tr h="79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Medical Exams Question-Answering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dirty="0">
                          <a:hlinkClick r:id="rId4"/>
                        </a:rPr>
                        <a:t>MedExpQA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Explanations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Full Answer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Full Question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Options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의료 질문 응답에 대한 </a:t>
                      </a:r>
                      <a:r>
                        <a:rPr lang="en-US" altLang="ko-KR" sz="1400" dirty="0"/>
                        <a:t>LLM </a:t>
                      </a:r>
                      <a:r>
                        <a:rPr lang="ko-KR" altLang="en-US" sz="1400" dirty="0"/>
                        <a:t>평가를 위한 새로운 다국어 병렬 의료 벤치마크인 </a:t>
                      </a:r>
                      <a:r>
                        <a:rPr lang="en-US" altLang="ko-KR" sz="1400" dirty="0"/>
                        <a:t>MedExpQA</a:t>
                      </a:r>
                      <a:r>
                        <a:rPr lang="ko-KR" altLang="en-US" sz="1400" dirty="0"/>
                        <a:t>를 소개함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벤치마크는 의료 질문 응답이나 설명 생성과 같은 다양한 </a:t>
                      </a:r>
                      <a:r>
                        <a:rPr lang="en-US" altLang="ko-KR" sz="1400" dirty="0"/>
                        <a:t>NLP </a:t>
                      </a:r>
                      <a:r>
                        <a:rPr lang="ko-KR" altLang="en-US" sz="1400" dirty="0"/>
                        <a:t>작업에 사용할 수 있음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MedExpQA</a:t>
                      </a:r>
                      <a:r>
                        <a:rPr lang="ko-KR" altLang="en-US" sz="1400" dirty="0"/>
                        <a:t>의 설계는 특정 데이터셋에 독립적이지만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첫 번째 버전의 </a:t>
                      </a:r>
                      <a:r>
                        <a:rPr lang="en-US" altLang="ko-KR" sz="1400" dirty="0"/>
                        <a:t>MedExpQA </a:t>
                      </a:r>
                      <a:r>
                        <a:rPr lang="ko-KR" altLang="en-US" sz="1400" dirty="0"/>
                        <a:t>벤치마크를 위해 </a:t>
                      </a:r>
                      <a:r>
                        <a:rPr lang="en-US" altLang="ko-KR" sz="1400" dirty="0"/>
                        <a:t>Antidote </a:t>
                      </a:r>
                      <a:r>
                        <a:rPr lang="en-US" altLang="ko-KR" sz="1400" dirty="0" err="1"/>
                        <a:t>CasiMedicos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데이터셋에서 주석이 달린 </a:t>
                      </a:r>
                      <a:r>
                        <a:rPr lang="en-US" altLang="ko-KR" sz="1400" dirty="0"/>
                        <a:t>MIR </a:t>
                      </a:r>
                      <a:r>
                        <a:rPr lang="ko-KR" altLang="en-US" sz="1400" dirty="0"/>
                        <a:t>시험을 활용하며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 데이터셋은 </a:t>
                      </a:r>
                      <a:r>
                        <a:rPr lang="en-US" altLang="ko-KR" sz="1400" dirty="0"/>
                        <a:t>gold</a:t>
                      </a:r>
                      <a:r>
                        <a:rPr lang="ko-KR" altLang="en-US" sz="1400" dirty="0"/>
                        <a:t> 참조 설명을 포함하고 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현재 이 데이터셋은 영어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프랑스어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이탈리아어 및 스페인어로 제공됨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다중어 지원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프랑스어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이탈리아어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스페인어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Medical Question Answering // Explanation Generation QA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942867"/>
                  </a:ext>
                </a:extLst>
              </a:tr>
              <a:tr h="3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Open Domain for RAG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>
                          <a:hlinkClick r:id="rId5"/>
                        </a:rPr>
                        <a:t>RetrievalQA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Ground Truth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RetrievalQA</a:t>
                      </a:r>
                      <a:r>
                        <a:rPr lang="ko-KR" altLang="en-US" sz="1400" dirty="0"/>
                        <a:t>는 신세계와 롱테일 지식을 다루는 </a:t>
                      </a:r>
                      <a:r>
                        <a:rPr lang="en-US" altLang="ko-KR" sz="1400" dirty="0"/>
                        <a:t>2,785</a:t>
                      </a:r>
                      <a:r>
                        <a:rPr lang="ko-KR" altLang="en-US" sz="1400" dirty="0"/>
                        <a:t>개의 질문으로 구성된 단문 오픈 도메인 질문 응답</a:t>
                      </a:r>
                      <a:r>
                        <a:rPr lang="en-US" altLang="ko-KR" sz="1400" dirty="0"/>
                        <a:t>(QA) </a:t>
                      </a:r>
                      <a:r>
                        <a:rPr lang="ko-KR" altLang="en-US" sz="1400" dirty="0"/>
                        <a:t>데이터셋임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데이터셋에는 외부 지식 검색이 필요한 </a:t>
                      </a:r>
                      <a:r>
                        <a:rPr lang="en-US" altLang="ko-KR" sz="1400" dirty="0"/>
                        <a:t>1,271</a:t>
                      </a:r>
                      <a:r>
                        <a:rPr lang="ko-KR" altLang="en-US" sz="1400" dirty="0"/>
                        <a:t>개의 질문과 대부분의 </a:t>
                      </a:r>
                      <a:r>
                        <a:rPr lang="en-US" altLang="ko-KR" sz="1400" dirty="0"/>
                        <a:t>LLM</a:t>
                      </a:r>
                      <a:r>
                        <a:rPr lang="ko-KR" altLang="en-US" sz="1400" dirty="0"/>
                        <a:t>이 내부 파라메트릭 지식으로 답변할 수 있는 </a:t>
                      </a:r>
                      <a:r>
                        <a:rPr lang="en-US" altLang="ko-KR" sz="1400" dirty="0"/>
                        <a:t>1,514</a:t>
                      </a:r>
                      <a:r>
                        <a:rPr lang="ko-KR" altLang="en-US" sz="1400" dirty="0"/>
                        <a:t>개의 질문이 포함되어 있음</a:t>
                      </a:r>
                      <a:r>
                        <a:rPr lang="en-US" altLang="ko-KR" sz="1400" dirty="0"/>
                        <a:t>. RetrievalQA</a:t>
                      </a:r>
                      <a:r>
                        <a:rPr lang="ko-KR" altLang="en-US" sz="1400" dirty="0"/>
                        <a:t>는 적응형 검색 보강 생성</a:t>
                      </a:r>
                      <a:r>
                        <a:rPr lang="en-US" altLang="ko-KR" sz="1400" dirty="0"/>
                        <a:t>(RAG) </a:t>
                      </a:r>
                      <a:r>
                        <a:rPr lang="ko-KR" altLang="en-US" sz="1400" dirty="0"/>
                        <a:t>접근 방식의 효과를 평가할 수 있게 해줌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이는 이전 연구와 최근 </a:t>
                      </a:r>
                      <a:r>
                        <a:rPr lang="en-US" altLang="ko-KR" sz="1400" dirty="0"/>
                        <a:t>RAG </a:t>
                      </a:r>
                      <a:r>
                        <a:rPr lang="ko-KR" altLang="en-US" sz="1400" dirty="0"/>
                        <a:t>평가 시스템에서 주로 간과된 측면으로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이러한 연구들은 주로 과제 수행 능력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검색 문맥의 적절성 또는 답변의 신뢰성에만 초점을 맞추고 있었음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Adaptive RAG QA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434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75BC69A-6018-4CDC-FDE3-120870C1FC1E}"/>
              </a:ext>
            </a:extLst>
          </p:cNvPr>
          <p:cNvSpPr txBox="1">
            <a:spLocks/>
          </p:cNvSpPr>
          <p:nvPr/>
        </p:nvSpPr>
        <p:spPr>
          <a:xfrm>
            <a:off x="352425" y="212725"/>
            <a:ext cx="10515600" cy="333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RAG</a:t>
            </a:r>
            <a:r>
              <a:rPr lang="ko-KR" altLang="en-US" sz="2400" b="1"/>
              <a:t> </a:t>
            </a:r>
            <a:r>
              <a:rPr lang="en-US" altLang="ko-KR" sz="2400" b="1"/>
              <a:t>Benchmark </a:t>
            </a:r>
            <a:r>
              <a:rPr lang="ko-KR" altLang="en-US" sz="2400" b="1"/>
              <a:t>데이터셋 구조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123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059AC-D395-7818-3F84-7DA9584B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66686"/>
              </p:ext>
            </p:extLst>
          </p:nvPr>
        </p:nvGraphicFramePr>
        <p:xfrm>
          <a:off x="276726" y="546100"/>
          <a:ext cx="11670632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51">
                  <a:extLst>
                    <a:ext uri="{9D8B030D-6E8A-4147-A177-3AD203B41FA5}">
                      <a16:colId xmlns:a16="http://schemas.microsoft.com/office/drawing/2014/main" val="1113004325"/>
                    </a:ext>
                  </a:extLst>
                </a:gridCol>
                <a:gridCol w="1422691">
                  <a:extLst>
                    <a:ext uri="{9D8B030D-6E8A-4147-A177-3AD203B41FA5}">
                      <a16:colId xmlns:a16="http://schemas.microsoft.com/office/drawing/2014/main" val="557883205"/>
                    </a:ext>
                  </a:extLst>
                </a:gridCol>
                <a:gridCol w="6587805">
                  <a:extLst>
                    <a:ext uri="{9D8B030D-6E8A-4147-A177-3AD203B41FA5}">
                      <a16:colId xmlns:a16="http://schemas.microsoft.com/office/drawing/2014/main" val="2568449388"/>
                    </a:ext>
                  </a:extLst>
                </a:gridCol>
                <a:gridCol w="2399785">
                  <a:extLst>
                    <a:ext uri="{9D8B030D-6E8A-4147-A177-3AD203B41FA5}">
                      <a16:colId xmlns:a16="http://schemas.microsoft.com/office/drawing/2014/main" val="3525766838"/>
                    </a:ext>
                  </a:extLst>
                </a:gridCol>
              </a:tblGrid>
              <a:tr h="17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8006"/>
                  </a:ext>
                </a:extLst>
              </a:tr>
              <a:tr h="498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Long Form Question Answering</a:t>
                      </a:r>
                    </a:p>
                    <a:p>
                      <a:pPr algn="ctr" latinLnBrk="1"/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1" dirty="0">
                          <a:hlinkClick r:id="rId2"/>
                        </a:rPr>
                        <a:t>ELI5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Support Documents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ELI5</a:t>
                      </a:r>
                      <a:r>
                        <a:rPr lang="ko-KR" altLang="en-US" sz="1400" dirty="0"/>
                        <a:t>는 장문 질문 응답을 위한 데이터셋임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 데이터셋은 설명이 필요한 여러 문장으로 이루어진 답변이 요구되는 </a:t>
                      </a:r>
                      <a:r>
                        <a:rPr lang="en-US" altLang="ko-KR" sz="1400" dirty="0"/>
                        <a:t>27</a:t>
                      </a:r>
                      <a:r>
                        <a:rPr lang="ko-KR" altLang="en-US" sz="1400" dirty="0"/>
                        <a:t>만 개의 복잡하고 다양한 질문을 포함하고 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각 질문에 대한 답변으로 웹 검색 결과가 증거 문서로 사용됨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질문별 긴 </a:t>
                      </a:r>
                      <a:r>
                        <a:rPr lang="en-US" altLang="ko-KR" sz="1400" b="0" dirty="0"/>
                        <a:t>documents</a:t>
                      </a:r>
                      <a:r>
                        <a:rPr lang="ko-KR" altLang="en-US" sz="1400" b="0" dirty="0"/>
                        <a:t>를 참조하여 답</a:t>
                      </a:r>
                      <a:r>
                        <a:rPr lang="en-US" altLang="ko-KR" sz="1400" b="0" dirty="0"/>
                        <a:t>(Answer)</a:t>
                      </a:r>
                      <a:r>
                        <a:rPr lang="ko-KR" altLang="en-US" sz="1400" b="0" dirty="0"/>
                        <a:t>을 예측</a:t>
                      </a:r>
                      <a:endParaRPr lang="en-US" altLang="ko-KR" sz="14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Long-</a:t>
                      </a:r>
                      <a:r>
                        <a:rPr lang="en-US" altLang="ko-KR" sz="1400" b="1" dirty="0" err="1"/>
                        <a:t>FormQA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49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Microsoft Marco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dirty="0">
                          <a:hlinkClick r:id="rId3"/>
                        </a:rPr>
                        <a:t>MS MARCO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Answers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Passages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400" dirty="0"/>
                        <a:t>MS MARCO</a:t>
                      </a:r>
                      <a:r>
                        <a:rPr lang="ko-KR" altLang="en-US" sz="1400" dirty="0"/>
                        <a:t>는 검색에서 딥러닝에 중점을 둔 데이터셋 모음임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첫 번째 데이터셋은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만 개의 실제 </a:t>
                      </a:r>
                      <a:r>
                        <a:rPr lang="en-US" altLang="ko-KR" sz="1400" dirty="0"/>
                        <a:t>Bing </a:t>
                      </a:r>
                      <a:r>
                        <a:rPr lang="ko-KR" altLang="en-US" sz="1400" dirty="0"/>
                        <a:t>질문과 사람이 생성한 답변을 특징으로 하는 질문 응답 데이터셋이었음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이후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만 개의 질문 데이터셋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자연어 생성 데이터셋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패시지 순위 매기기 데이터셋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키프레이즈 추출 데이터셋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크롤링 데이터셋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대화형 검색 데이터셋을 출시했음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277</a:t>
                      </a:r>
                      <a:r>
                        <a:rPr lang="ko-KR" altLang="en-US" sz="1400" dirty="0"/>
                        <a:t>개의 제출물이 있었으며</a:t>
                      </a:r>
                      <a:r>
                        <a:rPr lang="en-US" altLang="ko-KR" sz="1400" dirty="0"/>
                        <a:t>, 20</a:t>
                      </a:r>
                      <a:r>
                        <a:rPr lang="ko-KR" altLang="en-US" sz="1400" dirty="0"/>
                        <a:t>개의 키프레이즈 추출 제출물</a:t>
                      </a:r>
                      <a:r>
                        <a:rPr lang="en-US" altLang="ko-KR" sz="1400" dirty="0"/>
                        <a:t>, 87</a:t>
                      </a:r>
                      <a:r>
                        <a:rPr lang="ko-KR" altLang="en-US" sz="1400" dirty="0"/>
                        <a:t>개의 패시지 순위 매기기 제출물</a:t>
                      </a:r>
                      <a:r>
                        <a:rPr lang="en-US" altLang="ko-KR" sz="1400" dirty="0"/>
                        <a:t>, 0</a:t>
                      </a:r>
                      <a:r>
                        <a:rPr lang="ko-KR" altLang="en-US" sz="1400" dirty="0"/>
                        <a:t>개의 문서 순위 매기기 제출물</a:t>
                      </a:r>
                      <a:r>
                        <a:rPr lang="en-US" altLang="ko-KR" sz="1400" dirty="0"/>
                        <a:t>, 73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 V2 </a:t>
                      </a:r>
                      <a:r>
                        <a:rPr lang="ko-KR" altLang="en-US" sz="1400" dirty="0"/>
                        <a:t>제출물</a:t>
                      </a:r>
                      <a:r>
                        <a:rPr lang="en-US" altLang="ko-KR" sz="1400" dirty="0"/>
                        <a:t>, 82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en-US" altLang="ko-KR" sz="1400" dirty="0"/>
                        <a:t>NLGEN </a:t>
                      </a:r>
                      <a:r>
                        <a:rPr lang="ko-KR" altLang="en-US" sz="1400" dirty="0"/>
                        <a:t>제출물</a:t>
                      </a:r>
                      <a:r>
                        <a:rPr lang="en-US" altLang="ko-KR" sz="1400" dirty="0"/>
                        <a:t>, 15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en-US" altLang="ko-KR" sz="1400" dirty="0" err="1"/>
                        <a:t>QnA</a:t>
                      </a:r>
                      <a:r>
                        <a:rPr lang="en-US" altLang="ko-KR" sz="1400" dirty="0"/>
                        <a:t> V1 </a:t>
                      </a:r>
                      <a:r>
                        <a:rPr lang="ko-KR" altLang="en-US" sz="1400" dirty="0"/>
                        <a:t>제출물이 있었음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주어진 </a:t>
                      </a:r>
                      <a:r>
                        <a:rPr lang="en-US" altLang="ko-KR" sz="1400" b="0" dirty="0"/>
                        <a:t>passage</a:t>
                      </a:r>
                      <a:r>
                        <a:rPr lang="ko-KR" altLang="en-US" sz="1400" b="0" dirty="0"/>
                        <a:t>에서 </a:t>
                      </a:r>
                      <a:r>
                        <a:rPr lang="en-US" altLang="ko-KR" sz="1400" b="0" dirty="0"/>
                        <a:t>query(</a:t>
                      </a:r>
                      <a:r>
                        <a:rPr lang="ko-KR" altLang="en-US" sz="1400" b="0" dirty="0"/>
                        <a:t>질문</a:t>
                      </a:r>
                      <a:r>
                        <a:rPr lang="en-US" altLang="ko-KR" sz="1400" b="0" dirty="0"/>
                        <a:t>)</a:t>
                      </a:r>
                      <a:r>
                        <a:rPr lang="ko-KR" altLang="en-US" sz="1400" b="0" dirty="0"/>
                        <a:t>을 하여 답변</a:t>
                      </a:r>
                      <a:r>
                        <a:rPr lang="en-US" altLang="ko-KR" sz="1400" b="0" dirty="0"/>
                        <a:t>(Answer)</a:t>
                      </a:r>
                      <a:r>
                        <a:rPr lang="ko-KR" altLang="en-US" sz="1400" b="0" dirty="0"/>
                        <a:t>를 예측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구조</a:t>
                      </a:r>
                      <a:r>
                        <a:rPr lang="en-US" altLang="ko-KR" sz="1400" b="1" dirty="0"/>
                        <a:t>: </a:t>
                      </a:r>
                      <a:r>
                        <a:rPr lang="en-US" altLang="ko-KR" sz="1400" b="1" dirty="0" err="1"/>
                        <a:t>ComplexQA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0339"/>
                  </a:ext>
                </a:extLst>
              </a:tr>
              <a:tr h="795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hlinkClick r:id="rId4"/>
                        </a:rPr>
                        <a:t>HellaSwag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Activity Label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CTX_A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CTX_B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CTX_C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Endings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HellaSwag</a:t>
                      </a:r>
                      <a:r>
                        <a:rPr lang="ko-KR" altLang="en-US" sz="1400" dirty="0"/>
                        <a:t>은 최신 모델들에게는 매우 어려운 상식적 자연어 추론</a:t>
                      </a:r>
                      <a:r>
                        <a:rPr lang="en-US" altLang="ko-KR" sz="1400" dirty="0"/>
                        <a:t>(NLI)</a:t>
                      </a:r>
                      <a:r>
                        <a:rPr lang="ko-KR" altLang="en-US" sz="1400" dirty="0"/>
                        <a:t>을 평가하기 위한 도전적인 데이터셋이지만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인간에게는 질문이 매우 쉬운 데이터셋임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Multiple-</a:t>
                      </a:r>
                      <a:r>
                        <a:rPr lang="en-US" altLang="ko-K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ChoiceQA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942867"/>
                  </a:ext>
                </a:extLst>
              </a:tr>
              <a:tr h="38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hlinkClick r:id="rId5"/>
                        </a:rPr>
                        <a:t>HotPotQA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Question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Answer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Support Facts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HotpotQA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113,000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en-US" altLang="ko-KR" sz="1400" dirty="0"/>
                        <a:t>Wikipedia</a:t>
                      </a:r>
                      <a:r>
                        <a:rPr lang="ko-KR" altLang="en-US" sz="1400" dirty="0"/>
                        <a:t> 기반 질문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답변 쌍을 포함하는 새로운 데이터셋으로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다음 네 가지 주요 특징을 가지고 있음</a:t>
                      </a:r>
                      <a:r>
                        <a:rPr lang="en-US" altLang="ko-KR" sz="1400" dirty="0"/>
                        <a:t>: (1) </a:t>
                      </a:r>
                      <a:r>
                        <a:rPr lang="ko-KR" altLang="en-US" sz="1400" dirty="0"/>
                        <a:t>질문에 답하기 위해 여러 지원 문서를 찾아 추론해야함</a:t>
                      </a:r>
                      <a:r>
                        <a:rPr lang="en-US" altLang="ko-KR" sz="1400" dirty="0"/>
                        <a:t>; (2) </a:t>
                      </a:r>
                      <a:r>
                        <a:rPr lang="ko-KR" altLang="en-US" sz="1400" dirty="0"/>
                        <a:t>질문이 다양하며 기존의 지식 베이스나 지식 스키마에 제한되지 않음</a:t>
                      </a:r>
                      <a:r>
                        <a:rPr lang="en-US" altLang="ko-KR" sz="1400" dirty="0"/>
                        <a:t>; (3) </a:t>
                      </a:r>
                      <a:r>
                        <a:rPr lang="ko-KR" altLang="en-US" sz="1400" dirty="0"/>
                        <a:t>추론에 필요한 문장 수준의 지원 사실을 제공하여</a:t>
                      </a:r>
                      <a:r>
                        <a:rPr lang="en-US" altLang="ko-KR" sz="1400" dirty="0"/>
                        <a:t>, QA </a:t>
                      </a:r>
                      <a:r>
                        <a:rPr lang="ko-KR" altLang="en-US" sz="1400" dirty="0"/>
                        <a:t>시스템이 강력한 감독으로 추론하고 예측을 설명할 수 있도록함</a:t>
                      </a:r>
                      <a:r>
                        <a:rPr lang="en-US" altLang="ko-KR" sz="1400" dirty="0"/>
                        <a:t>; (4) QA </a:t>
                      </a:r>
                      <a:r>
                        <a:rPr lang="ko-KR" altLang="en-US" sz="1400" dirty="0"/>
                        <a:t>시스템의 관련 사실 추출 및 필요한 비교 수행 능력을 테스트하기 위해 새로운 유형의 사실 비교 질문을 제공함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Multi-hop Question Answering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434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75BC69A-6018-4CDC-FDE3-120870C1FC1E}"/>
              </a:ext>
            </a:extLst>
          </p:cNvPr>
          <p:cNvSpPr txBox="1">
            <a:spLocks/>
          </p:cNvSpPr>
          <p:nvPr/>
        </p:nvSpPr>
        <p:spPr>
          <a:xfrm>
            <a:off x="352425" y="212725"/>
            <a:ext cx="10515600" cy="333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RAG</a:t>
            </a:r>
            <a:r>
              <a:rPr lang="ko-KR" altLang="en-US" sz="2400" b="1"/>
              <a:t> </a:t>
            </a:r>
            <a:r>
              <a:rPr lang="en-US" altLang="ko-KR" sz="2400" b="1"/>
              <a:t>Benchmark </a:t>
            </a:r>
            <a:r>
              <a:rPr lang="ko-KR" altLang="en-US" sz="2400" b="1"/>
              <a:t>데이터셋 구조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93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1653</Words>
  <Application>Microsoft Office PowerPoint</Application>
  <PresentationFormat>Widescreen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Theme</vt:lpstr>
      <vt:lpstr>RAG Benchmark Dataset 구조 및 설명</vt:lpstr>
      <vt:lpstr>기존 Benchmark QA데이터셋 구조</vt:lpstr>
      <vt:lpstr>RAG Benchmark 데이터셋 구조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김건일</dc:creator>
  <cp:lastModifiedBy>김건일</cp:lastModifiedBy>
  <cp:revision>59</cp:revision>
  <dcterms:created xsi:type="dcterms:W3CDTF">2024-07-21T03:44:08Z</dcterms:created>
  <dcterms:modified xsi:type="dcterms:W3CDTF">2024-07-21T07:04:33Z</dcterms:modified>
</cp:coreProperties>
</file>