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3"/>
  </p:notesMasterIdLst>
  <p:handoutMasterIdLst>
    <p:handoutMasterId r:id="rId64"/>
  </p:handoutMasterIdLst>
  <p:sldIdLst>
    <p:sldId id="258" r:id="rId2"/>
    <p:sldId id="256" r:id="rId3"/>
    <p:sldId id="263" r:id="rId4"/>
    <p:sldId id="262" r:id="rId5"/>
    <p:sldId id="264" r:id="rId6"/>
    <p:sldId id="266" r:id="rId7"/>
    <p:sldId id="267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289" r:id="rId31"/>
    <p:sldId id="290" r:id="rId32"/>
    <p:sldId id="292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5" r:id="rId46"/>
    <p:sldId id="306" r:id="rId47"/>
    <p:sldId id="307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16" r:id="rId57"/>
    <p:sldId id="317" r:id="rId58"/>
    <p:sldId id="318" r:id="rId59"/>
    <p:sldId id="319" r:id="rId60"/>
    <p:sldId id="320" r:id="rId61"/>
    <p:sldId id="261" r:id="rId6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7" autoAdjust="0"/>
    <p:restoredTop sz="94660"/>
  </p:normalViewPr>
  <p:slideViewPr>
    <p:cSldViewPr snapToGrid="0" snapToObjects="1">
      <p:cViewPr>
        <p:scale>
          <a:sx n="113" d="100"/>
          <a:sy n="113" d="100"/>
        </p:scale>
        <p:origin x="102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88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6B063-8B96-D142-930D-9A3FE5E922E6}" type="datetimeFigureOut">
              <a:rPr kumimoji="1" lang="zh-CN" altLang="en-US" smtClean="0"/>
              <a:t>2019/8/13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C735-6392-8B44-AAE3-BD4C77503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86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21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66675" y="-47625"/>
            <a:ext cx="12318365" cy="6934200"/>
          </a:xfrm>
          <a:prstGeom prst="rect">
            <a:avLst/>
          </a:prstGeom>
          <a:noFill/>
        </p:spPr>
      </p:pic>
      <p:pic>
        <p:nvPicPr>
          <p:cNvPr id="7" name="图片 6" descr="C:/Users/coding1/AppData/Roaming/JisuOffice/ETemp/98744_7516680/fImage6607776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95" y="-53340"/>
            <a:ext cx="12372340" cy="6975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985" y="-5715"/>
            <a:ext cx="12176125" cy="687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8.dev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reationix/nvm/blob/master/README.md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/>
        </p:nvSpPr>
        <p:spPr>
          <a:xfrm>
            <a:off x="1251550" y="2525876"/>
            <a:ext cx="9793764" cy="972023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</a:bodyPr>
          <a:lstStyle>
            <a:lvl1pPr algn="ctr" defTabSz="119761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 smtClean="0">
                <a:ln w="0"/>
              </a:rPr>
              <a:t>千锋全栈</a:t>
            </a:r>
            <a:r>
              <a:rPr lang="en-US" altLang="zh-CN" dirty="0">
                <a:ln w="0"/>
              </a:rPr>
              <a:t>HTML5+</a:t>
            </a:r>
            <a:r>
              <a:rPr lang="zh-CN" altLang="en-US" dirty="0">
                <a:ln w="0"/>
              </a:rPr>
              <a:t>大神之</a:t>
            </a:r>
            <a:r>
              <a:rPr lang="zh-CN" altLang="en-US" dirty="0" smtClean="0">
                <a:ln w="0"/>
              </a:rPr>
              <a:t>路</a:t>
            </a:r>
            <a:endParaRPr lang="zh-CN" altLang="en-US" dirty="0">
              <a:ln w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46070" y="3879272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基础与实战</a:t>
            </a:r>
            <a:endParaRPr kumimoji="1" lang="en-US" altLang="zh-CN" sz="2800" dirty="0" smtClean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模块</a:t>
            </a:r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包与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CommonJS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88297" y="3004340"/>
            <a:ext cx="1446835" cy="12307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Node.js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模块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3705725" y="1975411"/>
            <a:ext cx="914400" cy="3288632"/>
          </a:xfrm>
          <a:prstGeom prst="leftBrace">
            <a:avLst>
              <a:gd name="adj1" fmla="val 55701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24925" y="1660284"/>
            <a:ext cx="3753853" cy="78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内置的 </a:t>
            </a:r>
            <a:r>
              <a:rPr kumimoji="1" lang="en-US" altLang="zh-CN" sz="24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模块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24925" y="3265647"/>
            <a:ext cx="3753853" cy="78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第三方的 </a:t>
            </a:r>
            <a:r>
              <a:rPr kumimoji="1" lang="en-US" altLang="zh-CN" sz="24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kumimoji="1"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 模块</a:t>
            </a:r>
          </a:p>
        </p:txBody>
      </p:sp>
      <p:sp>
        <p:nvSpPr>
          <p:cNvPr id="11" name="矩形 10"/>
          <p:cNvSpPr/>
          <p:nvPr/>
        </p:nvSpPr>
        <p:spPr>
          <a:xfrm>
            <a:off x="4990718" y="4871011"/>
            <a:ext cx="3753853" cy="78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自定义的 </a:t>
            </a:r>
            <a:r>
              <a:rPr kumimoji="1" lang="en-US" altLang="zh-CN" sz="24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kumimoji="1"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 模块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54817" y="4347410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基于</a:t>
            </a:r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CommonJS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规范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754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NPM-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包管理工具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26667" y="2754775"/>
            <a:ext cx="5957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NPM</a:t>
            </a:r>
            <a:r>
              <a:rPr kumimoji="1" lang="zh-CN" altLang="en-US" sz="7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使用入门</a:t>
            </a:r>
            <a:endParaRPr kumimoji="1" lang="zh-CN" altLang="en-US" sz="7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331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0542" y="2632111"/>
            <a:ext cx="9489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20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创建</a:t>
            </a:r>
            <a:r>
              <a:rPr kumimoji="1" lang="zh-CN" altLang="en-US" sz="7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第一个</a:t>
            </a:r>
            <a:r>
              <a:rPr kumimoji="1" lang="en-US" altLang="zh-CN" sz="7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Web</a:t>
            </a:r>
            <a:r>
              <a:rPr kumimoji="1" lang="zh-CN" altLang="en-US" sz="7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服务器</a:t>
            </a:r>
            <a:endParaRPr kumimoji="1" lang="zh-CN" altLang="en-US" sz="7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697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630898"/>
            <a:ext cx="101156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url.parse(urlString[, parseQueryString[, 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slashesDenoteHost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]]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url.format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(urlObject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url.resolve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(from, to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53852" y="1224366"/>
            <a:ext cx="17027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URL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24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596417"/>
            <a:ext cx="10115686" cy="3313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querystring.escape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str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querystring.parse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sep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eq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options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]]])</a:t>
            </a:r>
          </a:p>
          <a:p>
            <a:pPr>
              <a:lnSpc>
                <a:spcPct val="150000"/>
              </a:lnSpc>
            </a:pP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querystring.stringify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obj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sep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eq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options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]]])</a:t>
            </a:r>
          </a:p>
          <a:p>
            <a:pPr>
              <a:lnSpc>
                <a:spcPct val="150000"/>
              </a:lnSpc>
            </a:pP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querystring.unescape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9463" y="1224366"/>
            <a:ext cx="50583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Query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String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23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596417"/>
            <a:ext cx="101156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HTTP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模块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HTTP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小爬虫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Request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方法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73839" y="1207125"/>
            <a:ext cx="22627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HTTP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472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596417"/>
            <a:ext cx="101156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events</a:t>
            </a: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事件：</a:t>
            </a: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EventEmitter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事件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的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参数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只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执行一个的事件监听器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59898" y="1207125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事件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01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343435"/>
            <a:ext cx="101156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得到文件与目录的信息：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stat</a:t>
            </a: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创建一个目录：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mkdir</a:t>
            </a:r>
            <a:endParaRPr lang="en-US" altLang="zh-CN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创建文件并写入内容：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writeFile,appendFile</a:t>
            </a:r>
            <a:endParaRPr lang="en-US" altLang="zh-CN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读取文件的内容：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readFile</a:t>
            </a:r>
            <a:endParaRPr lang="en-US" altLang="zh-CN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列出目录的东西：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readdir</a:t>
            </a:r>
            <a:endParaRPr lang="en-US" altLang="zh-CN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重命名目录或文件：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rename</a:t>
            </a: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删除目录与文件：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rmdir,unlink</a:t>
            </a:r>
            <a:endParaRPr lang="en-US" altLang="zh-CN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4123" y="1207125"/>
            <a:ext cx="44021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File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System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928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129490"/>
            <a:ext cx="101156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读取文件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流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可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读流的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事件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可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写的文件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流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pipe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链式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pipe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69443" y="1207125"/>
            <a:ext cx="28583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Stream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104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路由与参数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6488" y="2709559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路由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83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自我介绍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47720" y="2029152"/>
            <a:ext cx="3283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千锋HTML5百人教学天团成员</a:t>
            </a:r>
            <a:endParaRPr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47720" y="3772779"/>
            <a:ext cx="7130183" cy="102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原创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作品：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/>
            </a:r>
            <a:b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《Web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前端经典时尚案例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》《DOM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探索之旅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》《Avalon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探索之旅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移动端页面布局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》《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应用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Ionic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构建企业级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Hybrid APP》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47720" y="139086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latin typeface="STFangsong" charset="-122"/>
                <a:ea typeface="STFangsong" charset="-122"/>
                <a:cs typeface="STFangsong" charset="-122"/>
              </a:rPr>
              <a:t>古艺散人</a:t>
            </a:r>
            <a:endParaRPr kumimoji="1" lang="zh-CN" altLang="en-US" sz="32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64" y="1390869"/>
            <a:ext cx="2857500" cy="3403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247" y="1390869"/>
            <a:ext cx="3815255" cy="238453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路由与参数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20103" y="2752590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读取图片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671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路由与参数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73717" y="2839676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静态资源服务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563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3143" y="2775970"/>
            <a:ext cx="5944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介绍和安装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148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3189" y="2924560"/>
            <a:ext cx="8884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 </a:t>
            </a:r>
            <a:r>
              <a:rPr kumimoji="1" lang="en-US" altLang="zh-CN" sz="5400" dirty="0">
                <a:latin typeface="Microsoft YaHei Light" charset="-122"/>
                <a:ea typeface="Microsoft YaHei Light" charset="-122"/>
                <a:cs typeface="Microsoft YaHei Light" charset="-122"/>
              </a:rPr>
              <a:t>4.1x </a:t>
            </a:r>
            <a:r>
              <a:rPr kumimoji="1" lang="zh-CN" altLang="en-US" sz="5400" dirty="0">
                <a:latin typeface="Microsoft YaHei Light" charset="-122"/>
                <a:ea typeface="Microsoft YaHei Light" charset="-122"/>
                <a:cs typeface="Microsoft YaHei Light" charset="-122"/>
              </a:rPr>
              <a:t>初始化项目详解</a:t>
            </a:r>
          </a:p>
        </p:txBody>
      </p:sp>
    </p:spTree>
    <p:extLst>
      <p:ext uri="{BB962C8B-B14F-4D97-AF65-F5344CB8AC3E}">
        <p14:creationId xmlns:p14="http://schemas.microsoft.com/office/powerpoint/2010/main" val="832707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9297" y="2730250"/>
            <a:ext cx="407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 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路由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572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30226" y="1173000"/>
            <a:ext cx="324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什么是</a:t>
            </a:r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105314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是一个简单高效的模板语言，通过数据和模板，可以生成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HTML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标记文本。可以说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是一个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JavaScript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库，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可以同时运行在客户端和服务器端，客户端安装直接引入文件即可，服务器端用</a:t>
            </a:r>
            <a:r>
              <a:rPr lang="en-US" altLang="zh-CN" sz="2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npm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包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安装。</a:t>
            </a:r>
            <a:endParaRPr lang="zh-CN" altLang="en-US" sz="2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650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15329" y="1346418"/>
            <a:ext cx="324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的特点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105314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快速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编译和渲染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简单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的模板标签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自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定义标记分隔符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支持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文本包含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支持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浏览器端和服务器端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模板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静态缓存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支持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express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视图系统</a:t>
            </a:r>
          </a:p>
        </p:txBody>
      </p:sp>
    </p:spTree>
    <p:extLst>
      <p:ext uri="{BB962C8B-B14F-4D97-AF65-F5344CB8AC3E}">
        <p14:creationId xmlns:p14="http://schemas.microsoft.com/office/powerpoint/2010/main" val="823149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87906" y="1346418"/>
            <a:ext cx="4634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的成员函数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105314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Render(</a:t>
            </a:r>
            <a:r>
              <a:rPr lang="en-US" altLang="zh-CN" sz="2800" b="1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str,data</a:t>
            </a:r>
            <a:r>
              <a:rPr lang="en-US" altLang="zh-CN" sz="28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,[option]):</a:t>
            </a:r>
            <a:r>
              <a:rPr lang="zh-CN" altLang="en-US" sz="28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直接渲染字符串并生成</a:t>
            </a:r>
            <a:r>
              <a:rPr lang="en-US" altLang="zh-CN" sz="28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：需要解析的字符串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模板</a:t>
            </a:r>
            <a:endParaRPr lang="en-US" altLang="zh-CN" sz="2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data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sz="2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option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：配置选项</a:t>
            </a:r>
          </a:p>
        </p:txBody>
      </p:sp>
    </p:spTree>
    <p:extLst>
      <p:ext uri="{BB962C8B-B14F-4D97-AF65-F5344CB8AC3E}">
        <p14:creationId xmlns:p14="http://schemas.microsoft.com/office/powerpoint/2010/main" val="218323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22832" y="1346418"/>
            <a:ext cx="4634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的常用标签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10531426" cy="325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&lt;% %&gt;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流程控制标签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&lt;%= %&gt;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输出标签（原文输出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HTML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标签）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&lt;%- %&gt;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输出标签（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HTML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会被浏览器解析）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&lt;%# %&gt;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注释标签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% 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对标记进行转义</a:t>
            </a:r>
          </a:p>
        </p:txBody>
      </p:sp>
    </p:spTree>
    <p:extLst>
      <p:ext uri="{BB962C8B-B14F-4D97-AF65-F5344CB8AC3E}">
        <p14:creationId xmlns:p14="http://schemas.microsoft.com/office/powerpoint/2010/main" val="1863221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45888" y="1346418"/>
            <a:ext cx="2518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/>
              <a:t>Includes</a:t>
            </a: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105314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</a:t>
            </a:r>
            <a:r>
              <a:rPr lang="en-US" altLang="zh-CN" sz="2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ul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&gt;</a:t>
            </a:r>
          </a:p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  &lt;% </a:t>
            </a:r>
            <a:r>
              <a:rPr lang="en-US" altLang="zh-CN" sz="2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users.forEach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(function(user){ %&gt;</a:t>
            </a:r>
          </a:p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    &lt;%- include('user/show', {user: user}); %&gt;</a:t>
            </a:r>
          </a:p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  &lt;% }); %&gt;</a:t>
            </a:r>
          </a:p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&lt;/</a:t>
            </a:r>
            <a:r>
              <a:rPr lang="en-US" altLang="zh-CN" sz="2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ul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519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什么是 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1055" y="1599652"/>
            <a:ext cx="11471563" cy="2806093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32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是一个基于 </a:t>
            </a: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Chrome V8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引擎的 </a:t>
            </a: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JavaScript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运行环境。 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3200" dirty="0" err="1" smtClean="0"/>
              <a:t>Node.js</a:t>
            </a:r>
            <a:r>
              <a:rPr lang="en-US" altLang="zh-CN" sz="3200" dirty="0"/>
              <a:t>® is a JavaScript runtime built on </a:t>
            </a:r>
            <a:r>
              <a:rPr lang="en-US" altLang="zh-CN" sz="3200" dirty="0">
                <a:hlinkClick r:id="rId2"/>
              </a:rPr>
              <a:t>Chrome's V8 JavaScript engine</a:t>
            </a:r>
            <a:r>
              <a:rPr lang="en-US" altLang="zh-CN" sz="3200" dirty="0"/>
              <a:t>.</a:t>
            </a:r>
            <a:endParaRPr lang="en-US" altLang="zh-CN" sz="3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138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27" y="1822003"/>
            <a:ext cx="6625559" cy="22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37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3786" y="1168488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6712" y="2181970"/>
            <a:ext cx="486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kumimoji="1"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Windows</a:t>
            </a:r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系统上安装</a:t>
            </a:r>
            <a:endParaRPr kumimoji="1"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712" y="30247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一、下载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712" y="3682948"/>
            <a:ext cx="3758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latin typeface="Microsoft YaHei Light" charset="-122"/>
                <a:ea typeface="Microsoft YaHei Light" charset="-122"/>
                <a:cs typeface="Microsoft YaHei Light" charset="-122"/>
              </a:rPr>
              <a:t>www.mongodb.org/downloads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64" y="4221516"/>
            <a:ext cx="8358389" cy="263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59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3786" y="1168488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6712" y="2181970"/>
            <a:ext cx="486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kumimoji="1"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Windows</a:t>
            </a:r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系统上安装</a:t>
            </a:r>
            <a:endParaRPr kumimoji="1"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712" y="30247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二、安装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6712" y="36738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三、配置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6712" y="4280006"/>
            <a:ext cx="2917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Microsoft YaHei Light" charset="-122"/>
                <a:ea typeface="Microsoft YaHei Light" charset="-122"/>
                <a:cs typeface="Microsoft YaHei Light" charset="-122"/>
              </a:rPr>
              <a:t>创建数据目录：d:\data\db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786" y="3024792"/>
            <a:ext cx="8221645" cy="304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3786" y="1168488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6712" y="2181970"/>
            <a:ext cx="486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kumimoji="1"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Windows</a:t>
            </a:r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系统上安装</a:t>
            </a:r>
            <a:endParaRPr kumimoji="1"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712" y="3024792"/>
            <a:ext cx="4988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四、命令行下运行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服务器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6712" y="5090560"/>
            <a:ext cx="458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五、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命令行管理 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Shell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6712" y="5623739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&gt;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</a:t>
            </a:r>
            <a:endParaRPr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6712" y="3673882"/>
            <a:ext cx="10904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为了从命令提示符下运行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服务器，你必须从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目录的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bin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目录中执行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mongod.exe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文件。</a:t>
            </a: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或者将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bin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配置到环境变量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path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中。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&gt;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mongod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--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dbpath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d:\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data\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db</a:t>
            </a:r>
            <a:endParaRPr lang="en-US" altLang="zh-CN" dirty="0">
              <a:effectLst/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468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3786" y="1168488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6712" y="2181970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kumimoji="1"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Mac</a:t>
            </a:r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系统上安装</a:t>
            </a:r>
            <a:endParaRPr kumimoji="1"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712" y="29475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一、安装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6712" y="5090560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二、启动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6712" y="5623739"/>
            <a:ext cx="512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mongod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--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config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/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usr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/local/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etc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mongod.conf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6712" y="3484442"/>
            <a:ext cx="109042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Mac OS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上面安装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，你可以通过编译源代码来安装 ，也可以在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Mac OS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上使用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Homebrew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安装。</a:t>
            </a: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Homebrew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brew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update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 brew install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5512" y="5090559"/>
            <a:ext cx="446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三、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命令行管理 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shell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25512" y="5623739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Microsoft YaHei Light" charset="-122"/>
                <a:ea typeface="Microsoft YaHei Light" charset="-122"/>
                <a:cs typeface="Microsoft YaHei Light" charset="-122"/>
              </a:rPr>
              <a:t>$ mongo</a:t>
            </a:r>
            <a:endParaRPr lang="en-US" altLang="zh-CN">
              <a:effectLst/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943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3786" y="1168488"/>
            <a:ext cx="5455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是什么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0668" y="2547730"/>
            <a:ext cx="113490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是一个基于分布式文件存储的数据库。由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C++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语言编写。旨在为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WEB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应用提供可扩展的高性能数据存储解决方案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它的特点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高性能、易部署、易使用，存储数据非常方便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338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4230" y="1179918"/>
            <a:ext cx="6421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术语</a:t>
            </a:r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概念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357336"/>
            <a:ext cx="10045700" cy="41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93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4230" y="1179918"/>
            <a:ext cx="6421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术语</a:t>
            </a:r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概念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5" y="2583308"/>
            <a:ext cx="10896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1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4230" y="1179918"/>
            <a:ext cx="5700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数据库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0282" y="2554516"/>
            <a:ext cx="10229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一个mongodb中可以建立多个数据库</a:t>
            </a:r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2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的默认数据库为"db"，该数据库存储在data目录中</a:t>
            </a:r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2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的单个实例可以容纳多个独立的数据库，每一个都有自己的集合和权限，不同的数据库也放置在不同的文件中。</a:t>
            </a:r>
          </a:p>
        </p:txBody>
      </p:sp>
    </p:spTree>
    <p:extLst>
      <p:ext uri="{BB962C8B-B14F-4D97-AF65-F5344CB8AC3E}">
        <p14:creationId xmlns:p14="http://schemas.microsoft.com/office/powerpoint/2010/main" val="1392425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1193" y="1278508"/>
            <a:ext cx="4968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集合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0282" y="2554516"/>
            <a:ext cx="10229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集合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就是 </a:t>
            </a:r>
            <a:r>
              <a:rPr lang="en-US" altLang="zh-CN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MongoDB 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文档组，类似于 </a:t>
            </a:r>
            <a:r>
              <a:rPr lang="en-US" altLang="zh-CN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RDBMS 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（关系数据库管理系统：</a:t>
            </a:r>
            <a:r>
              <a:rPr lang="en-US" altLang="zh-CN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Relational Database Management System)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中的表格</a:t>
            </a:r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2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集合存在于数据库中，集合没有固定的结构，这意味着你在对集合可以插入不同格式和类型的数据，但通常情况下我们插入集合的数据都会有一定的关联性</a:t>
            </a:r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188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什么是 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094510" y="1322560"/>
            <a:ext cx="10515600" cy="3789766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32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可以解析</a:t>
            </a: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JS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代码（没有浏览器安全级别的限制）提供很多系统级别的</a:t>
            </a: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API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，如：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-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文件的读写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-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进程的管理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-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网络通信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- ……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endParaRPr lang="en-US" altLang="zh-CN" sz="3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397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1193" y="1278508"/>
            <a:ext cx="4968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文档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97612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文档是一个键值(key-value)对(即BSON)。MongoDB 的文档不需要设置相同的字段，并且相同的字段不需要相同的数据类型，这与关系型数据库有很大的区别，也是 MongoDB 非常突出的特点。</a:t>
            </a:r>
            <a:endParaRPr lang="en-US" altLang="zh-CN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一个简单的文档例子如下：</a:t>
            </a:r>
            <a:endParaRPr lang="en-US" altLang="zh-CN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{"genres": ["犯罪","剧情" ],"title": "肖申克的救赎"}</a:t>
            </a:r>
          </a:p>
        </p:txBody>
      </p:sp>
    </p:spTree>
    <p:extLst>
      <p:ext uri="{BB962C8B-B14F-4D97-AF65-F5344CB8AC3E}">
        <p14:creationId xmlns:p14="http://schemas.microsoft.com/office/powerpoint/2010/main" val="2145469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1193" y="1278508"/>
            <a:ext cx="6353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数据类型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69850"/>
            <a:ext cx="107061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75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89133" y="1187068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数据库常用命令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4980" y="2272904"/>
            <a:ext cx="316992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）Help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查看命令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提示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help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db.help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db.test.help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db.test.find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().help(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）创建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/切换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数据库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use music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）查询数据库</a:t>
            </a:r>
            <a:endParaRPr lang="en-US" altLang="zh-CN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show dbs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4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）查看当前使用的数据库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db/db.getName()</a:t>
            </a:r>
          </a:p>
        </p:txBody>
      </p:sp>
      <p:sp>
        <p:nvSpPr>
          <p:cNvPr id="5" name="矩形 4"/>
          <p:cNvSpPr/>
          <p:nvPr/>
        </p:nvSpPr>
        <p:spPr>
          <a:xfrm>
            <a:off x="6865620" y="2256592"/>
            <a:ext cx="391287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5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）显示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当前DB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状态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db.stats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6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）查看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当前DB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版本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db.version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7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）查看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当前DB的链接机器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地址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db.getMongo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8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）删除数据库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db.dropDatabase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27961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77775" y="1184835"/>
            <a:ext cx="6054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Collection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集合操作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7611" y="2367170"/>
            <a:ext cx="723519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）创建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一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个集合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db.createCollection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("collName", {size: 20, capped: true, max: 100})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db.collName.isCapped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(); //判断集合是否为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定容量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）得到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指定名称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的集合</a:t>
            </a:r>
            <a:endParaRPr lang="en-US" altLang="zh-CN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db.getCollection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("account")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）得到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当前db的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所有集合</a:t>
            </a:r>
            <a:endParaRPr lang="en-US" altLang="zh-CN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db.getCollectionNames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4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）显示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当前db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所有集合的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状态</a:t>
            </a:r>
            <a:endParaRPr lang="en-US" altLang="zh-CN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db.printCollectionStats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06231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57889" y="1184835"/>
            <a:ext cx="849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添加、修改与</a:t>
            </a:r>
            <a:r>
              <a:rPr kumimoji="1" lang="zh-CN" altLang="en-US" sz="5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删除集合数据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57888" y="2367170"/>
            <a:ext cx="902347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）添加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db.users.save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‘zhangsan', age: 25, sex: true})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）修改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db.users.update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25}, {$set: {name: 'changeName'}}, false, true)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于：update users set name = '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changeName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 where age = 25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db.users.update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'Lisi'}, {$inc: {age: 50}}, false, true)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于：update users set age = age + 50 where name =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'Lisi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db.users.update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'Lisi'}, {$inc: {age: 50}, $set: {name: 'hoho'}}, false, true)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于：update users set age = age + 50, name =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'hoho'  where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name =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'Lisi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）删除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db.users.remove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132});</a:t>
            </a:r>
          </a:p>
        </p:txBody>
      </p:sp>
    </p:spTree>
    <p:extLst>
      <p:ext uri="{BB962C8B-B14F-4D97-AF65-F5344CB8AC3E}">
        <p14:creationId xmlns:p14="http://schemas.microsoft.com/office/powerpoint/2010/main" val="648756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6447" y="2090350"/>
            <a:ext cx="52600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（1）查询所有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记录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于：select* from userInfo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2）查询去重后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db.userInfo.distinct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("name")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distict name from userInfo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3）查询age = 22的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记录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({"age": 22})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 select * from userInfo where age = 22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4）查询age &gt; 22的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记录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{$gt: 22}})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* from userInfo where age &gt; 22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5）查询age &lt; 22的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记录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{$lt: 22}})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* from userInfo where age &lt; 22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</p:txBody>
      </p:sp>
      <p:sp>
        <p:nvSpPr>
          <p:cNvPr id="5" name="矩形 4"/>
          <p:cNvSpPr/>
          <p:nvPr/>
        </p:nvSpPr>
        <p:spPr>
          <a:xfrm>
            <a:off x="6286500" y="2089010"/>
            <a:ext cx="56121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（6）查询age &gt;= 25的记录</a:t>
            </a:r>
            <a:endParaRPr lang="en-US" altLang="zh-CN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db.userInfo.find({age: {$gte: 25}});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相当于：select * from userInfo where age &gt;= 25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（7）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查询age &lt;= 25的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记录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{$lte: 25}})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8）查询age &gt;= 23 并且 age &lt;= 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26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{$gte: 23, $lte: 26}})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9）查询name中包含 mongo的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/mongo/})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/相当于%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%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select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* from userInfo where name like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'%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mongo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%';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10）查询name中以mongo开头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/^mongo/})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相当于：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select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* from userInfo where name like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'mongo%';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96636" y="1164340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集合数据查询（一）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908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6636" y="1164340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集合数据查询（二）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7400" y="2087670"/>
            <a:ext cx="77838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11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指定列name、age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({}, {name: 1, age: 1})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name, age from userInfo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12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指定列name、age数据, age &gt; 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25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{$gt: 25}}, {name: 1, age: 1})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name, age from userInfo where age &gt;25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13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）按照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年龄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排序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升序：db.userInfo.find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().sort({age: 1})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降序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：db.userInfo.find().sort({age: -1})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14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name = zhangsan, age = 22的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'zhangsan', age: 22})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* from userInfo where name = '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zhangsan'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and age = ’22'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15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前5条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().limit(5)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top 5 * from userInfo;</a:t>
            </a:r>
          </a:p>
        </p:txBody>
      </p:sp>
    </p:spTree>
    <p:extLst>
      <p:ext uri="{BB962C8B-B14F-4D97-AF65-F5344CB8AC3E}">
        <p14:creationId xmlns:p14="http://schemas.microsoft.com/office/powerpoint/2010/main" val="437807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6636" y="1164340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集合数据查询（三）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3580" y="2213400"/>
            <a:ext cx="93421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16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10条以后的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().skip(10)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* from userInfo where id not in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(select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top 10 * from userInfo)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17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在5-10之间的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().limit(10).skip(5)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18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）or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与 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查询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({$or: [{age: 22}, {age: 25}]})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* from userInfo where age = 22 or age = 25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19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第一条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db.userInfo.findOne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select top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1 * from userInfo;db.userInfo.find().limit(1)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20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某个结果集的记录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条数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{$gte: 25}}).count()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count(*) from userInfo where age &gt;= 20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515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8956" y="2703114"/>
            <a:ext cx="4452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WebSocket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175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70339" y="2868500"/>
            <a:ext cx="88697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简介和通信流程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69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准备 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34389" y="1322560"/>
            <a:ext cx="11364685" cy="3789766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</a:t>
            </a:r>
            <a:r>
              <a:rPr lang="en-US" altLang="zh-CN" sz="32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</a:t>
            </a:r>
            <a:r>
              <a:rPr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来安装并维护多个</a:t>
            </a:r>
            <a:r>
              <a:rPr lang="en-US" altLang="zh-CN" sz="32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的版本</a:t>
            </a:r>
            <a:endParaRPr lang="en-US" altLang="zh-CN" sz="3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、项目地址：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  <a:hlinkClick r:id="rId2"/>
              </a:rPr>
              <a:t>https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  <a:hlinkClick r:id="rId2"/>
              </a:rPr>
              <a:t>://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  <a:hlinkClick r:id="rId2"/>
              </a:rPr>
              <a:t>github.com/creationix/nvm/blob/master/README.md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Bef>
                <a:spcPts val="2800"/>
              </a:spcBef>
              <a:spcAft>
                <a:spcPts val="600"/>
              </a:spcAft>
            </a:pP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、配置加速镜像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endParaRPr lang="en-US" altLang="zh-CN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export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NVM_NODEJS_ORG_MIRROR=https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://</a:t>
            </a:r>
            <a:r>
              <a:rPr lang="en-US" altLang="zh-CN" sz="2000" dirty="0" err="1">
                <a:latin typeface="Courier New" charset="0"/>
                <a:ea typeface="Courier New" charset="0"/>
                <a:cs typeface="Courier New" charset="0"/>
              </a:rPr>
              <a:t>npm.taobao.org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/mirrors/node</a:t>
            </a:r>
            <a:endParaRPr lang="en-US" altLang="zh-CN" sz="20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28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3212" y="1400308"/>
            <a:ext cx="55921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什么是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Socket?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5619" y="2704043"/>
            <a:ext cx="10115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网络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上的两个程序通过一个双向的通信连接实现数据的交换，这个连接的一端称为一个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94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66" y="1080376"/>
            <a:ext cx="9093200" cy="5359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01425" y="1080376"/>
            <a:ext cx="60805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通信流程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415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57515" y="2690235"/>
            <a:ext cx="88953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基于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net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模块实现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822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05676" y="2703114"/>
            <a:ext cx="35990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Socket.io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12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异步流程控制工具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93978" y="2752590"/>
            <a:ext cx="24224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Async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191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npm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scripts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47744" y="2752590"/>
            <a:ext cx="65149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npm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scripts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简介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373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20341" y="1364003"/>
            <a:ext cx="4408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什么是</a:t>
            </a:r>
            <a:r>
              <a:rPr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endParaRPr lang="en-US" altLang="zh-CN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4420" y="2690336"/>
            <a:ext cx="105314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（发音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摩卡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）诞生于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2011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年，是现在最流行的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JavaScript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测试框架之一，在浏览器和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环境都可以使用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2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zh-CN" altLang="en-US" sz="2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所谓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，就是运行测试的工具。通过它，可以为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JavaScript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应用添加测试，从而保证代码的质量。</a:t>
            </a:r>
          </a:p>
        </p:txBody>
      </p:sp>
    </p:spTree>
    <p:extLst>
      <p:ext uri="{BB962C8B-B14F-4D97-AF65-F5344CB8AC3E}">
        <p14:creationId xmlns:p14="http://schemas.microsoft.com/office/powerpoint/2010/main" val="208604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7879" y="134641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en-US" altLang="zh-CN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4420" y="2690336"/>
            <a:ext cx="10531426" cy="1304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：测试框架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：定义测试之前与之后要做的事</a:t>
            </a:r>
          </a:p>
        </p:txBody>
      </p:sp>
    </p:spTree>
    <p:extLst>
      <p:ext uri="{BB962C8B-B14F-4D97-AF65-F5344CB8AC3E}">
        <p14:creationId xmlns:p14="http://schemas.microsoft.com/office/powerpoint/2010/main" val="680129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04805" y="1346418"/>
            <a:ext cx="3400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断言</a:t>
            </a:r>
            <a:r>
              <a:rPr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assert</a:t>
            </a:r>
            <a:endParaRPr lang="en-US" altLang="zh-CN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4420" y="2690336"/>
            <a:ext cx="10531426" cy="1951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chai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：断言库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chai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should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风格的断言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chai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expect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风格的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断言</a:t>
            </a:r>
            <a:endParaRPr lang="zh-CN" altLang="en-US" sz="2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872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7879" y="134641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项目测试</a:t>
            </a:r>
            <a:endParaRPr lang="en-US" altLang="zh-CN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4420" y="2690336"/>
            <a:ext cx="105314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写一个测试项目</a:t>
            </a:r>
          </a:p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让测试通过</a:t>
            </a:r>
          </a:p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测试异步的方法：</a:t>
            </a:r>
            <a:r>
              <a:rPr lang="en-US" altLang="zh-CN" sz="2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setTimeout</a:t>
            </a:r>
            <a:endParaRPr lang="en-US" altLang="zh-CN" sz="2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测试异步方法：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http</a:t>
            </a:r>
          </a:p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测试方法的异常</a:t>
            </a:r>
          </a:p>
        </p:txBody>
      </p:sp>
    </p:spTree>
    <p:extLst>
      <p:ext uri="{BB962C8B-B14F-4D97-AF65-F5344CB8AC3E}">
        <p14:creationId xmlns:p14="http://schemas.microsoft.com/office/powerpoint/2010/main" val="1925224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命令行中的体验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34389" y="1322560"/>
            <a:ext cx="11364685" cy="3789766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进入命令行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、在浏览器和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命令行中运行代码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function</a:t>
            </a:r>
            <a:r>
              <a:rPr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add(x,</a:t>
            </a:r>
            <a:r>
              <a:rPr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y){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</a:t>
            </a:r>
            <a:r>
              <a:rPr lang="en-US" altLang="zh-CN" sz="18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console.log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18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x+y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add(3,</a:t>
            </a:r>
            <a:r>
              <a:rPr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4)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、在浏览器和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命令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行里调用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window,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process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两个对象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09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35382" y="2823525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运行多个测试</a:t>
            </a:r>
            <a:endParaRPr lang="en-US" altLang="zh-CN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436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执行 </a:t>
            </a:r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文件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34389" y="1322559"/>
            <a:ext cx="11364685" cy="4365721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、编写 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index.js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文件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8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console.log</a:t>
            </a:r>
            <a:r>
              <a:rPr lang="en-US" altLang="zh-CN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('hello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');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function </a:t>
            </a:r>
            <a:r>
              <a:rPr lang="en-US" altLang="zh-CN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add(</a:t>
            </a:r>
            <a:r>
              <a:rPr lang="en-US" altLang="zh-CN" sz="1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x,y</a:t>
            </a:r>
            <a:r>
              <a:rPr lang="en-US" altLang="zh-CN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) 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</a:t>
            </a:r>
            <a:r>
              <a:rPr lang="en-US" altLang="zh-CN" sz="1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console.log</a:t>
            </a:r>
            <a:r>
              <a:rPr lang="en-US" altLang="zh-CN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1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x+y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add(6,7</a:t>
            </a:r>
            <a:r>
              <a:rPr lang="en-US" altLang="zh-CN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  <a:endParaRPr lang="en-US" altLang="zh-CN" sz="1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index.js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执行代码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、安装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nodemon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实时侦测文件的变化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665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使用不同版本的 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34389" y="1322560"/>
            <a:ext cx="11364685" cy="3789766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ls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run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v6.11.2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创建一个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nvmrc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版本文件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文件内容为：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8.4.0</a:t>
            </a:r>
          </a:p>
          <a:p>
            <a:pPr algn="l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run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–version</a:t>
            </a:r>
          </a:p>
          <a:p>
            <a:pPr algn="l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cat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nvmrc</a:t>
            </a:r>
            <a:endParaRPr lang="en-US" altLang="zh-CN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use</a:t>
            </a:r>
          </a:p>
          <a:p>
            <a:pPr algn="l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360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模块</a:t>
            </a:r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包与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CommonJS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5400000">
            <a:off x="10339353" y="3167390"/>
            <a:ext cx="2842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CommonJS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规范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14796" y="5451676"/>
            <a:ext cx="277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www.commonjs.org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562100"/>
            <a:ext cx="10236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69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空白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6517</TotalTime>
  <Pages>3</Pages>
  <Words>2430</Words>
  <Characters>0</Characters>
  <Application>Microsoft Macintosh PowerPoint</Application>
  <DocSecurity>0</DocSecurity>
  <PresentationFormat>宽屏</PresentationFormat>
  <Lines>0</Lines>
  <Paragraphs>356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Arial</vt:lpstr>
      <vt:lpstr>Calibri</vt:lpstr>
      <vt:lpstr>Calibri Light</vt:lpstr>
      <vt:lpstr>Courier New</vt:lpstr>
      <vt:lpstr>DengXian</vt:lpstr>
      <vt:lpstr>Microsoft YaHei</vt:lpstr>
      <vt:lpstr>Microsoft YaHei Light</vt:lpstr>
      <vt:lpstr>STFangsong</vt:lpstr>
      <vt:lpstr>宋体</vt:lpstr>
      <vt:lpstr>微软雅黑</vt:lpstr>
      <vt:lpstr>1_空白设计模板</vt:lpstr>
      <vt:lpstr>PowerPoint 演示文稿</vt:lpstr>
      <vt:lpstr>自我介绍</vt:lpstr>
      <vt:lpstr>什么是 Node.js</vt:lpstr>
      <vt:lpstr>什么是 Node.js</vt:lpstr>
      <vt:lpstr>准备 Node.js</vt:lpstr>
      <vt:lpstr>命令行中的体验</vt:lpstr>
      <vt:lpstr>执行 .js 文件</vt:lpstr>
      <vt:lpstr>使用不同版本的 Node.js</vt:lpstr>
      <vt:lpstr>模块/包与CommonJS</vt:lpstr>
      <vt:lpstr>模块/包与CommonJS</vt:lpstr>
      <vt:lpstr>NPM-包管理工具</vt:lpstr>
      <vt:lpstr>Node.js 常用模块介绍</vt:lpstr>
      <vt:lpstr>Node.js 常用模块介绍</vt:lpstr>
      <vt:lpstr>Node.js 常用模块介绍</vt:lpstr>
      <vt:lpstr>Node.js 常用模块介绍</vt:lpstr>
      <vt:lpstr>Node.js 常用模块介绍</vt:lpstr>
      <vt:lpstr>Node.js 常用模块介绍</vt:lpstr>
      <vt:lpstr>Node.js 常用模块介绍</vt:lpstr>
      <vt:lpstr>Node.js 路由与参数</vt:lpstr>
      <vt:lpstr>Node.js 路由与参数</vt:lpstr>
      <vt:lpstr>Node.js 路由与参数</vt:lpstr>
      <vt:lpstr>Express</vt:lpstr>
      <vt:lpstr>Express</vt:lpstr>
      <vt:lpstr>Express</vt:lpstr>
      <vt:lpstr>EJS</vt:lpstr>
      <vt:lpstr>EJS</vt:lpstr>
      <vt:lpstr>EJS</vt:lpstr>
      <vt:lpstr>EJS</vt:lpstr>
      <vt:lpstr>EJS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Socket</vt:lpstr>
      <vt:lpstr>Socket</vt:lpstr>
      <vt:lpstr>Socket</vt:lpstr>
      <vt:lpstr>Socket</vt:lpstr>
      <vt:lpstr>Socket</vt:lpstr>
      <vt:lpstr>Socket</vt:lpstr>
      <vt:lpstr>异步流程控制工具</vt:lpstr>
      <vt:lpstr>npm scripts</vt:lpstr>
      <vt:lpstr>Mocha测试框架</vt:lpstr>
      <vt:lpstr>Mocha测试框架</vt:lpstr>
      <vt:lpstr>Mocha测试框架</vt:lpstr>
      <vt:lpstr>Mocha测试框架</vt:lpstr>
      <vt:lpstr>Mocha测试框架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coding1</dc:creator>
  <cp:lastModifiedBy>Microsoft Office 用户</cp:lastModifiedBy>
  <cp:revision>185</cp:revision>
  <dcterms:modified xsi:type="dcterms:W3CDTF">2019-08-13T08:19:07Z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