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3"/>
  </p:notesMasterIdLst>
  <p:handoutMasterIdLst>
    <p:handoutMasterId r:id="rId64"/>
  </p:handoutMasterIdLst>
  <p:sldIdLst>
    <p:sldId id="258" r:id="rId2"/>
    <p:sldId id="256" r:id="rId3"/>
    <p:sldId id="263" r:id="rId4"/>
    <p:sldId id="262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289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16" r:id="rId57"/>
    <p:sldId id="317" r:id="rId58"/>
    <p:sldId id="318" r:id="rId59"/>
    <p:sldId id="319" r:id="rId60"/>
    <p:sldId id="320" r:id="rId61"/>
    <p:sldId id="261" r:id="rId6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 snapToObjects="1">
      <p:cViewPr>
        <p:scale>
          <a:sx n="145" d="100"/>
          <a:sy n="145" d="100"/>
        </p:scale>
        <p:origin x="-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88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B063-8B96-D142-930D-9A3FE5E922E6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735-6392-8B44-AAE3-BD4C77503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6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8.dev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/blob/master/README.m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>
                <a:ln w="0"/>
              </a:rPr>
              <a:t>千锋全栈</a:t>
            </a:r>
            <a:r>
              <a:rPr lang="en-US" altLang="zh-CN" dirty="0">
                <a:ln w="0"/>
              </a:rPr>
              <a:t>HTML5+</a:t>
            </a:r>
            <a:r>
              <a:rPr lang="zh-CN" altLang="en-US" dirty="0">
                <a:ln w="0"/>
              </a:rPr>
              <a:t>大神之</a:t>
            </a:r>
            <a:r>
              <a:rPr lang="zh-CN" altLang="en-US" dirty="0" smtClean="0">
                <a:ln w="0"/>
              </a:rPr>
              <a:t>路</a:t>
            </a:r>
            <a:endParaRPr lang="zh-CN" altLang="en-US" dirty="0">
              <a:ln w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070" y="387927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基础与实战</a:t>
            </a:r>
            <a:endParaRPr kumimoji="1" lang="en-US" altLang="zh-CN" sz="2800" dirty="0" smtClean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8297" y="3004340"/>
            <a:ext cx="1446835" cy="12307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705725" y="1975411"/>
            <a:ext cx="914400" cy="3288632"/>
          </a:xfrm>
          <a:prstGeom prst="leftBrace">
            <a:avLst>
              <a:gd name="adj1" fmla="val 5570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24925" y="1660284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内置的 </a:t>
            </a:r>
            <a:r>
              <a:rPr kumimoji="1" lang="en-US" altLang="zh-CN" sz="24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4925" y="3265647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第三方的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4990718" y="4871011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自定义的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54817" y="434741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规范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75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NPM-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包管理工具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6667" y="2754775"/>
            <a:ext cx="595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使用入门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33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542" y="2632111"/>
            <a:ext cx="948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第一个</a:t>
            </a:r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69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630898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url.parse(urlString[, parseQueryString[, 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slashesDenoteHost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]]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url.format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(urlObject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url.resolve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(from, to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3852" y="1224366"/>
            <a:ext cx="1702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2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31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querystring.escape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querystring.parse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querystring.stringify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querystring.unescape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9463" y="1224366"/>
            <a:ext cx="5058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String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小爬虫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Request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方法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3839" y="1207125"/>
            <a:ext cx="2262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47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events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事件：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EventEmitter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执行一个的事件监听器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9898" y="120712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343435"/>
            <a:ext cx="101156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得到文件与目录的信息：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stat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创建一个目录：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mkdir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创建文件并写入内容：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writeFile,appendFile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读取文件的内容：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列出目录的东西：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重命名目录或文件：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rename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删除目录与文件：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rmdir,unlink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4123" y="1207125"/>
            <a:ext cx="4402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System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2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129490"/>
            <a:ext cx="101156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读流的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写的文件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链式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69443" y="1207125"/>
            <a:ext cx="2858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0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6488" y="270955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8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自我介绍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7720" y="2029152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千锋HTML5百人教学天团成员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47720" y="3772779"/>
            <a:ext cx="7130183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原创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作品：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前端经典时尚案例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》《DOM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》《Avalon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移动端页面布局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构建企业级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Hybrid APP》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7720" y="13908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TFangsong" charset="-122"/>
                <a:ea typeface="STFangsong" charset="-122"/>
                <a:cs typeface="STFangsong" charset="-122"/>
              </a:rPr>
              <a:t>古艺散人</a:t>
            </a:r>
            <a:endParaRPr kumimoji="1" lang="zh-CN" altLang="en-US" sz="32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64" y="1390869"/>
            <a:ext cx="2857500" cy="340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7" y="1390869"/>
            <a:ext cx="3815255" cy="2384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103" y="275259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读取图片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71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3717" y="2839676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静态资源服务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6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143" y="2775970"/>
            <a:ext cx="5944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介绍和安装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14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189" y="2924560"/>
            <a:ext cx="888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en-US" altLang="zh-CN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4.1x </a:t>
            </a:r>
            <a:r>
              <a:rPr kumimoji="1" lang="zh-CN" altLang="en-US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初始化项目详解</a:t>
            </a:r>
          </a:p>
        </p:txBody>
      </p:sp>
    </p:spTree>
    <p:extLst>
      <p:ext uri="{BB962C8B-B14F-4D97-AF65-F5344CB8AC3E}">
        <p14:creationId xmlns:p14="http://schemas.microsoft.com/office/powerpoint/2010/main" val="83270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9297" y="2730250"/>
            <a:ext cx="407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0226" y="117300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是一个简单高效的模板语言，通过数据和模板，可以生成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标记文本。可以说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库，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可以同时运行在客户端和服务器端，客户端安装直接引入文件即可，服务器端用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包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5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5329" y="1346418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的特点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快速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编译和渲染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简单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的模板标签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自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定义标记分隔符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文本包含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浏览器端和服务器端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模板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静态缓存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视图系统</a:t>
            </a:r>
          </a:p>
        </p:txBody>
      </p:sp>
    </p:spTree>
    <p:extLst>
      <p:ext uri="{BB962C8B-B14F-4D97-AF65-F5344CB8AC3E}">
        <p14:creationId xmlns:p14="http://schemas.microsoft.com/office/powerpoint/2010/main" val="8231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7906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的成员函数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Render(</a:t>
            </a:r>
            <a:r>
              <a:rPr lang="en-US" altLang="zh-CN" sz="28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str,data</a:t>
            </a: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,[option]):</a:t>
            </a:r>
            <a:r>
              <a:rPr lang="zh-CN" altLang="en-US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直接渲染字符串并生成</a:t>
            </a:r>
            <a:r>
              <a:rPr lang="en-US" altLang="zh-CN" sz="28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：需要解析的字符串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模板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option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：配置选项</a:t>
            </a:r>
          </a:p>
        </p:txBody>
      </p:sp>
    </p:spTree>
    <p:extLst>
      <p:ext uri="{BB962C8B-B14F-4D97-AF65-F5344CB8AC3E}">
        <p14:creationId xmlns:p14="http://schemas.microsoft.com/office/powerpoint/2010/main" val="21832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2832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的常用标签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2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流程控制标签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&lt;%=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输出标签（原文输出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&lt;%-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会被浏览器解析）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&lt;%#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注释标签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% 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对标记进行转义</a:t>
            </a:r>
          </a:p>
        </p:txBody>
      </p:sp>
    </p:spTree>
    <p:extLst>
      <p:ext uri="{BB962C8B-B14F-4D97-AF65-F5344CB8AC3E}">
        <p14:creationId xmlns:p14="http://schemas.microsoft.com/office/powerpoint/2010/main" val="186322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5888" y="1346418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/>
              <a:t>Includes</a:t>
            </a: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users.forEach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(function(user){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  &lt;%- include('user/show', {user: user});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&lt;/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51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055" y="1599652"/>
            <a:ext cx="11471563" cy="2806093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Chrome V8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引擎的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运行环境。 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 err="1" smtClean="0"/>
              <a:t>Node.js</a:t>
            </a:r>
            <a:r>
              <a:rPr lang="en-US" altLang="zh-CN" sz="3200" dirty="0"/>
              <a:t>® is a JavaScript runtime built on </a:t>
            </a:r>
            <a:r>
              <a:rPr lang="en-US" altLang="zh-CN" sz="3200" dirty="0">
                <a:hlinkClick r:id="rId2"/>
              </a:rPr>
              <a:t>Chrome's V8 JavaScript engine</a:t>
            </a:r>
            <a:r>
              <a:rPr lang="en-US" altLang="zh-CN" sz="3200" dirty="0"/>
              <a:t>.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13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27" y="1822003"/>
            <a:ext cx="6625559" cy="2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一、下载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712" y="3682948"/>
            <a:ext cx="3758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Microsoft YaHei Light" charset="-122"/>
                <a:ea typeface="Microsoft YaHei Light" charset="-122"/>
                <a:cs typeface="Microsoft YaHei Light" charset="-122"/>
              </a:rPr>
              <a:t>www.mongodb.org/downloads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4" y="4221516"/>
            <a:ext cx="8358389" cy="26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36738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三、配置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4280006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创建数据目录：d:\data\db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86" y="3024792"/>
            <a:ext cx="8221645" cy="30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四、命令行下运行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五、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673882"/>
            <a:ext cx="10904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为了从命令提示符下运行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服务器，你必须从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目录中执行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mongod.exe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文件。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或者将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配置到环境变量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d:\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data\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endParaRPr lang="en-US" altLang="zh-CN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6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Mac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29475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二、启动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512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config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/local/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etc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mongod.conf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484442"/>
            <a:ext cx="1090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上面安装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，你可以通过编译源代码来安装 ，也可以在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上使用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brew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update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brew install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5512" y="5090559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5512" y="562373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icrosoft YaHei Light" charset="-122"/>
                <a:ea typeface="Microsoft YaHei Light" charset="-122"/>
                <a:cs typeface="Microsoft YaHei Light" charset="-122"/>
              </a:rPr>
              <a:t>$ mongo</a:t>
            </a:r>
            <a:endParaRPr lang="en-US" altLang="zh-CN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4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是什么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668" y="2547730"/>
            <a:ext cx="11349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是一个基于分布式文件存储的数据库。由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C++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语言编写。旨在为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应用提供可扩展的高性能数据存储解决方案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它的特点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高性能、易部署、易使用，存储数据非常方便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3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357336"/>
            <a:ext cx="10045700" cy="41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3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5" y="2583308"/>
            <a:ext cx="10896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数据库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一个mongodb中可以建立多个数据库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的默认数据库为"db"，该数据库存储在data目录中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的单个实例可以容纳多个独立的数据库，每一个都有自己的集合和权限，不同的数据库也放置在不同的文件中。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139242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集合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文档组，类似于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RDBMS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（关系数据库管理系统：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Relational Database Management System)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中的表格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集合存在于数据库中，集合没有固定的结构，这意味着你在对集合可以插入不同格式和类型的数据，但通常情况下我们插入集合的数据都会有一定的关联性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8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94510" y="1322560"/>
            <a:ext cx="10515600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可以解析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代码（没有浏览器安全级别的限制）提供很多系统级别的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API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，如：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文件的读写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进程的管理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网络通信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……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9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文档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9761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一个简单的文档例子如下：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{"genres": ["犯罪","剧情" ],"title": "肖申克的救赎"}</a:t>
            </a:r>
          </a:p>
        </p:txBody>
      </p:sp>
    </p:spTree>
    <p:extLst>
      <p:ext uri="{BB962C8B-B14F-4D97-AF65-F5344CB8AC3E}">
        <p14:creationId xmlns:p14="http://schemas.microsoft.com/office/powerpoint/2010/main" val="214546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数据类型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9850"/>
            <a:ext cx="10706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133" y="118706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数据库常用命令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980" y="2272904"/>
            <a:ext cx="3169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）Help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查看命令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提示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help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().help(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/切换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 music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）查询数据库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show dbs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）查看当前使用的数据库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db/db.getName()</a:t>
            </a:r>
          </a:p>
        </p:txBody>
      </p:sp>
      <p:sp>
        <p:nvSpPr>
          <p:cNvPr id="5" name="矩形 4"/>
          <p:cNvSpPr/>
          <p:nvPr/>
        </p:nvSpPr>
        <p:spPr>
          <a:xfrm>
            <a:off x="6865620" y="2256592"/>
            <a:ext cx="391287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版本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db.version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当前DB的链接机器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地址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db.getMongo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db.dropDatabase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961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7775" y="1184835"/>
            <a:ext cx="6054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Collection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集合操作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611" y="2367170"/>
            <a:ext cx="72351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一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个集合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db.createCollection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("collName", {size: 20, capped: true, max: 100})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db.collName.isCapped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 //判断集合是否为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定容量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指定名称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("account")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db.getCollectionNames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所有集合的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db.printCollectionStats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23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7889" y="1184835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添加、修改与</a:t>
            </a:r>
            <a:r>
              <a:rPr kumimoji="1"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删除集合数据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7888" y="2367170"/>
            <a:ext cx="902347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）添加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db.users.save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‘zhangsan', age: 25, sex: true})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）修改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25}, {$set: {name: 'changeName'}},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name = '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changeName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 where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 where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50}, $set: {name: 'hoho'}},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+ 50,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'hoho'  where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db.users.remove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132});</a:t>
            </a:r>
          </a:p>
        </p:txBody>
      </p:sp>
    </p:spTree>
    <p:extLst>
      <p:ext uri="{BB962C8B-B14F-4D97-AF65-F5344CB8AC3E}">
        <p14:creationId xmlns:p14="http://schemas.microsoft.com/office/powerpoint/2010/main" val="64875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6447" y="2090350"/>
            <a:ext cx="52600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（1）查询所有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于：select*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2）查询去重后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db.userInfo.distinct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("name")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distict name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3）查询age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({"age":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 select * from userInfo where age =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4）查询age &gt;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&gt;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5）查询age &lt;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&lt;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0" y="2089010"/>
            <a:ext cx="56121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（6）查询age &gt;= 25的记录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db.userInfo.find({age: {$gte: 25}});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相当于：select * from userInfo where age &gt;=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（7）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查询age &lt;= 25的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{$lte: 25}})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8）查询age &gt;= 23 并且 age &lt;=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26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23, $lte: 26}})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9）查询name中包含 mongo的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/相当于%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'%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%';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10）查询name中以mongo开头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/^mongo/})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'mongo%';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集合数据查询（一）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0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集合数据查询（二）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400" y="2087670"/>
            <a:ext cx="77838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指定列name、age数据, age &gt;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25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25}},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 where age &gt;25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）按照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年龄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排序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升序：db.userInfo.find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().sort({age: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降序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：db.userInfo.find().sort({age: -1})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name = zhangsan, 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'zhangsan', age: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name = 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zhangsan'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and age = ’22'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前5条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top 5 * from userInfo;</a:t>
            </a:r>
          </a:p>
        </p:txBody>
      </p:sp>
    </p:spTree>
    <p:extLst>
      <p:ext uri="{BB962C8B-B14F-4D97-AF65-F5344CB8AC3E}">
        <p14:creationId xmlns:p14="http://schemas.microsoft.com/office/powerpoint/2010/main" val="43780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集合数据查询（三）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3580" y="2213400"/>
            <a:ext cx="9342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10条以后的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().skip(10)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id not in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top 10 * from userInfo)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在5-10之间的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().limit(10).skip(5)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）or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与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查询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smtClean="0">
                <a:latin typeface="Microsoft YaHei Light" charset="-122"/>
                <a:ea typeface="Microsoft YaHei Light" charset="-122"/>
                <a:cs typeface="Microsoft YaHei Light" charset="-122"/>
              </a:rPr>
              <a:t>{$or: [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{age: 22}, {age: 25}]})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= 22 or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19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第一条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db.userInfo.findOne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top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 * from userInfo;db.userInfo.find().limit(1)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20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某个结果集的记录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条数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25}}).count()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count(*) from userInfo where age &gt;= 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1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8956" y="2703114"/>
            <a:ext cx="4452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7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0339" y="2868500"/>
            <a:ext cx="88697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简介和通信流程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准备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来安装并维护多个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的版本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、项目地址：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https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://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github.com/creationix/nvm/blob/master/README.md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28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、配置加速镜像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NVM_NODEJS_ORG_MIRROR=https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npm.taobao.org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/mirrors/node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212" y="1400308"/>
            <a:ext cx="5592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Socket?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619" y="2704043"/>
            <a:ext cx="10115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网络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上的两个程序通过一个双向的通信连接实现数据的交换，这个连接的一端称为一个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9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6" y="1080376"/>
            <a:ext cx="9093200" cy="535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1425" y="1080376"/>
            <a:ext cx="6080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515" y="2690235"/>
            <a:ext cx="8895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模块实现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82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676" y="2703114"/>
            <a:ext cx="35990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Socket.io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1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异步流程控制工具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3978" y="2752590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Async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9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7744" y="2752590"/>
            <a:ext cx="65149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0341" y="1364003"/>
            <a:ext cx="440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（发音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摩卡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）诞生于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2011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年，是现在最流行的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测试框架之一，在浏览器和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环境都可以使用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所谓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，就是运行测试的工具。通过它，可以为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应用添加测试，从而保证代码的质量。</a:t>
            </a:r>
          </a:p>
        </p:txBody>
      </p:sp>
    </p:spTree>
    <p:extLst>
      <p:ext uri="{BB962C8B-B14F-4D97-AF65-F5344CB8AC3E}">
        <p14:creationId xmlns:p14="http://schemas.microsoft.com/office/powerpoint/2010/main" val="208604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30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：测试框架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：定义测试之前与之后要做的事</a:t>
            </a:r>
          </a:p>
        </p:txBody>
      </p:sp>
    </p:spTree>
    <p:extLst>
      <p:ext uri="{BB962C8B-B14F-4D97-AF65-F5344CB8AC3E}">
        <p14:creationId xmlns:p14="http://schemas.microsoft.com/office/powerpoint/2010/main" val="68012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4805" y="1346418"/>
            <a:ext cx="34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assert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9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：断言库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should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风格的断言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expect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7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项目测试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写一个测试项目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让测试通过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测试异步的方法：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setTimeout</a:t>
            </a:r>
            <a:endParaRPr lang="en-US" altLang="zh-CN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测试异步方法：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测试方法的异常</a:t>
            </a:r>
          </a:p>
        </p:txBody>
      </p:sp>
    </p:spTree>
    <p:extLst>
      <p:ext uri="{BB962C8B-B14F-4D97-AF65-F5344CB8AC3E}">
        <p14:creationId xmlns:p14="http://schemas.microsoft.com/office/powerpoint/2010/main" val="192522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命令行中的体验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进入命令行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命令行中运行代码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add(x,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y){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add(3,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命令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行里调用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window,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process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两个对象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382" y="28235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运行多个测试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43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59"/>
            <a:ext cx="11364685" cy="4365721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、编写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('hello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 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add(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x,y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add(6,7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执行代码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、安装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nodemon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实时侦测文件的变化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66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使用不同版本的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ls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v6.11.2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创建一个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版本文件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文件内容为：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8.4.0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–version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36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10339353" y="3167390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CommonJS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规范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4796" y="5451676"/>
            <a:ext cx="27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www.commonjs.org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62100"/>
            <a:ext cx="1023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Pages>3</Pages>
  <Words>2430</Words>
  <Characters>0</Characters>
  <Application>Microsoft Macintosh PowerPoint</Application>
  <DocSecurity>0</DocSecurity>
  <PresentationFormat>宽屏</PresentationFormat>
  <Lines>0</Lines>
  <Paragraphs>356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Calibri</vt:lpstr>
      <vt:lpstr>Calibri Light</vt:lpstr>
      <vt:lpstr>Courier New</vt:lpstr>
      <vt:lpstr>DengXian</vt:lpstr>
      <vt:lpstr>Microsoft YaHei</vt:lpstr>
      <vt:lpstr>Microsoft YaHei Light</vt:lpstr>
      <vt:lpstr>STFangsong</vt:lpstr>
      <vt:lpstr>宋体</vt:lpstr>
      <vt:lpstr>微软雅黑</vt:lpstr>
      <vt:lpstr>Arial</vt:lpstr>
      <vt:lpstr>1_空白设计模板</vt:lpstr>
      <vt:lpstr>PowerPoint 演示文稿</vt:lpstr>
      <vt:lpstr>自我介绍</vt:lpstr>
      <vt:lpstr>什么是 Node.js</vt:lpstr>
      <vt:lpstr>什么是 Node.js</vt:lpstr>
      <vt:lpstr>准备 Node.js</vt:lpstr>
      <vt:lpstr>命令行中的体验</vt:lpstr>
      <vt:lpstr>执行 .js 文件</vt:lpstr>
      <vt:lpstr>使用不同版本的 Node.js</vt:lpstr>
      <vt:lpstr>模块/包与CommonJS</vt:lpstr>
      <vt:lpstr>模块/包与CommonJS</vt:lpstr>
      <vt:lpstr>NPM-包管理工具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路由与参数</vt:lpstr>
      <vt:lpstr>Node.js 路由与参数</vt:lpstr>
      <vt:lpstr>Node.js 路由与参数</vt:lpstr>
      <vt:lpstr>Express</vt:lpstr>
      <vt:lpstr>Express</vt:lpstr>
      <vt:lpstr>Express</vt:lpstr>
      <vt:lpstr>EJS</vt:lpstr>
      <vt:lpstr>EJS</vt:lpstr>
      <vt:lpstr>EJS</vt:lpstr>
      <vt:lpstr>EJS</vt:lpstr>
      <vt:lpstr>EJS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Socket</vt:lpstr>
      <vt:lpstr>Socket</vt:lpstr>
      <vt:lpstr>Socket</vt:lpstr>
      <vt:lpstr>Socket</vt:lpstr>
      <vt:lpstr>Socket</vt:lpstr>
      <vt:lpstr>Socket</vt:lpstr>
      <vt:lpstr>异步流程控制工具</vt:lpstr>
      <vt:lpstr>npm scripts</vt:lpstr>
      <vt:lpstr>Mocha测试框架</vt:lpstr>
      <vt:lpstr>Mocha测试框架</vt:lpstr>
      <vt:lpstr>Mocha测试框架</vt:lpstr>
      <vt:lpstr>Mocha测试框架</vt:lpstr>
      <vt:lpstr>Mocha测试框架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Microsoft Office 用户</cp:lastModifiedBy>
  <cp:revision>188</cp:revision>
  <dcterms:modified xsi:type="dcterms:W3CDTF">2019-08-26T02:04:00Z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