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2" r:id="rId21"/>
    <p:sldId id="293" r:id="rId22"/>
    <p:sldId id="294" r:id="rId23"/>
    <p:sldId id="295" r:id="rId24"/>
    <p:sldId id="296" r:id="rId25"/>
    <p:sldId id="297" r:id="rId26"/>
    <p:sldId id="291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48"/>
    <p:restoredTop sz="93692"/>
  </p:normalViewPr>
  <p:slideViewPr>
    <p:cSldViewPr snapToGrid="0" snapToObjects="1">
      <p:cViewPr>
        <p:scale>
          <a:sx n="121" d="100"/>
          <a:sy n="121" d="100"/>
        </p:scale>
        <p:origin x="156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A9324-A990-A84C-93C7-B5F7CE7D46DE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B4CCD-BE08-9B41-96AD-5221F0AA2D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275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BDD-AB5C-6B40-B02B-574F31A204D6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FC9-6CD2-8E4E-A0C1-68429566E3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084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BDD-AB5C-6B40-B02B-574F31A204D6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FC9-6CD2-8E4E-A0C1-68429566E3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94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BDD-AB5C-6B40-B02B-574F31A204D6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FC9-6CD2-8E4E-A0C1-68429566E3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5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BDD-AB5C-6B40-B02B-574F31A204D6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FC9-6CD2-8E4E-A0C1-68429566E3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6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BDD-AB5C-6B40-B02B-574F31A204D6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FC9-6CD2-8E4E-A0C1-68429566E3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447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BDD-AB5C-6B40-B02B-574F31A204D6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FC9-6CD2-8E4E-A0C1-68429566E3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58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BDD-AB5C-6B40-B02B-574F31A204D6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FC9-6CD2-8E4E-A0C1-68429566E3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27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BDD-AB5C-6B40-B02B-574F31A204D6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FC9-6CD2-8E4E-A0C1-68429566E3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227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BDD-AB5C-6B40-B02B-574F31A204D6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FC9-6CD2-8E4E-A0C1-68429566E3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67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BDD-AB5C-6B40-B02B-574F31A204D6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FC9-6CD2-8E4E-A0C1-68429566E3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183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BDD-AB5C-6B40-B02B-574F31A204D6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FC9-6CD2-8E4E-A0C1-68429566E3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FCBDD-AB5C-6B40-B02B-574F31A204D6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DBFC9-6CD2-8E4E-A0C1-68429566E3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906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4537" y="2751573"/>
            <a:ext cx="91903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第一章 </a:t>
            </a:r>
            <a:r>
              <a:rPr kumimoji="1" lang="en-US" altLang="zh-CN" sz="6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6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重点技术详解</a:t>
            </a:r>
            <a:endParaRPr kumimoji="1" lang="zh-CN" altLang="en-US" sz="60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05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67054" y="151139"/>
            <a:ext cx="3775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语言伪类选择器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06768" y="2140876"/>
            <a:ext cx="3847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err="1" smtClean="0"/>
              <a:t>E:</a:t>
            </a:r>
            <a:r>
              <a:rPr kumimoji="1" lang="en-US" altLang="zh-CN" sz="4000" dirty="0" err="1" smtClean="0">
                <a:solidFill>
                  <a:srgbClr val="FF0000"/>
                </a:solidFill>
              </a:rPr>
              <a:t>lang</a:t>
            </a:r>
            <a:r>
              <a:rPr kumimoji="1" lang="en-US" altLang="zh-CN" sz="4000" dirty="0" smtClean="0"/>
              <a:t>(language)</a:t>
            </a:r>
            <a:endParaRPr kumimoji="1"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2506768" y="3349842"/>
            <a:ext cx="260359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 smtClean="0"/>
              <a:t>例如：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&lt;</a:t>
            </a:r>
            <a:r>
              <a:rPr kumimoji="1" lang="en-US" altLang="zh-CN" sz="2400" dirty="0"/>
              <a:t>html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lang</a:t>
            </a:r>
            <a:r>
              <a:rPr kumimoji="1" lang="en-US" altLang="zh-CN" sz="2400" dirty="0"/>
              <a:t>="</a:t>
            </a:r>
            <a:r>
              <a:rPr kumimoji="1" lang="en-US" altLang="zh-CN" sz="2400" dirty="0" err="1" smtClean="0"/>
              <a:t>en</a:t>
            </a:r>
            <a:r>
              <a:rPr kumimoji="1" lang="en-US" altLang="zh-CN" sz="2400" dirty="0" smtClean="0"/>
              <a:t>"&gt;</a:t>
            </a:r>
          </a:p>
          <a:p>
            <a:r>
              <a:rPr kumimoji="1" lang="en-US" altLang="zh-CN" sz="2400" dirty="0" smtClean="0"/>
              <a:t>:</a:t>
            </a:r>
            <a:r>
              <a:rPr kumimoji="1" lang="en-US" altLang="zh-CN" sz="2400" dirty="0" err="1" smtClean="0"/>
              <a:t>lang</a:t>
            </a:r>
            <a:r>
              <a:rPr kumimoji="1" lang="en-US" altLang="zh-CN" sz="2400" dirty="0" smtClean="0"/>
              <a:t>(</a:t>
            </a:r>
            <a:r>
              <a:rPr kumimoji="1" lang="en-US" altLang="zh-CN" sz="2400" dirty="0" err="1" smtClean="0"/>
              <a:t>en</a:t>
            </a:r>
            <a:r>
              <a:rPr kumimoji="1" lang="en-US" altLang="zh-CN" sz="2400" dirty="0" smtClean="0"/>
              <a:t>)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{</a:t>
            </a:r>
            <a:br>
              <a:rPr kumimoji="1" lang="en-US" altLang="zh-CN" sz="2400" dirty="0" smtClean="0"/>
            </a:br>
            <a:r>
              <a:rPr kumimoji="1" lang="zh-CN" altLang="en-US" sz="2400" dirty="0" smtClean="0"/>
              <a:t>  </a:t>
            </a:r>
            <a:r>
              <a:rPr kumimoji="1" lang="mr-IN" altLang="zh-CN" sz="2400" dirty="0" smtClean="0"/>
              <a:t>…</a:t>
            </a:r>
            <a:r>
              <a:rPr kumimoji="1" lang="en-US" altLang="zh-CN" sz="2400" dirty="0" smtClean="0"/>
              <a:t/>
            </a:r>
            <a:br>
              <a:rPr kumimoji="1" lang="en-US" altLang="zh-CN" sz="2400" dirty="0" smtClean="0"/>
            </a:br>
            <a:r>
              <a:rPr kumimoji="1" lang="en-US" altLang="zh-CN" sz="2400" dirty="0" smtClean="0"/>
              <a:t>}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806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67054" y="151139"/>
            <a:ext cx="5335115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UI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元素状态伪类选择器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072899"/>
              </p:ext>
            </p:extLst>
          </p:nvPr>
        </p:nvGraphicFramePr>
        <p:xfrm>
          <a:off x="1092201" y="1418166"/>
          <a:ext cx="10325101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28261"/>
                <a:gridCol w="2567353"/>
                <a:gridCol w="632948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E:checked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选中状态伪类选择器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匹配选中的复选按钮或单选按钮表单元素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E:enabled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启用状态伪类选择器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匹配所有启用的表单元素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E:disabled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不可用状态伪类选择器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匹配所有禁用的表单元素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52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67054" y="151139"/>
            <a:ext cx="3775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结构伪类选择器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676590"/>
              </p:ext>
            </p:extLst>
          </p:nvPr>
        </p:nvGraphicFramePr>
        <p:xfrm>
          <a:off x="611552" y="1166802"/>
          <a:ext cx="10935679" cy="54457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386376"/>
                <a:gridCol w="854930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E:first-child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作为父元素的第一个子元素的元素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。与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E:nth-child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等同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E:last-child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作为父元素的最后一个子元素的元素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。与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nth-last-child(1)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等同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</a:t>
                      </a:r>
                      <a:r>
                        <a:rPr lang="en-US" altLang="zh-CN" dirty="0" smtClean="0"/>
                        <a:t>root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>
                          <a:solidFill>
                            <a:schemeClr val="tx1"/>
                          </a:solidFill>
                        </a:rPr>
                        <a:t>选择</a:t>
                      </a:r>
                      <a:r>
                        <a:rPr lang="zh-CN" altLang="en-US" sz="1600" smtClean="0">
                          <a:solidFill>
                            <a:schemeClr val="tx1"/>
                          </a:solidFill>
                        </a:rPr>
                        <a:t>匹配文档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的根元素。在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HTML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文档中，根元素始终是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html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，此时该选择器与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html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</a:rPr>
                        <a:t> 类型选择器匹配的内容相同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F:nth-child</a:t>
                      </a:r>
                      <a:r>
                        <a:rPr lang="en-US" altLang="zh-CN" dirty="0" smtClean="0"/>
                        <a:t>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选择父元素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的第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个子元素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。其中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可以是整数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(1,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2,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3)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、关键字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(even,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</a:rPr>
                        <a:t>odd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、可以是公式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(2n+1,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-n+5)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，而且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值起始值为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，而不是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err="1" smtClean="0"/>
                        <a:t>F:nth-last-child</a:t>
                      </a:r>
                      <a:r>
                        <a:rPr lang="en-US" altLang="zh-CN" baseline="0" dirty="0" smtClean="0"/>
                        <a:t>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选择元素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的倒数第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个子元素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。此选择器与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F:nth-child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(n)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选择器计算顺序刚好想反，但使用方法都是一样的，其中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:nth-last-child(1)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始终匹配的是最后一个元素，与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:last-child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等同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E:nth-of-type</a:t>
                      </a:r>
                      <a:r>
                        <a:rPr lang="en-US" altLang="zh-CN" dirty="0" smtClean="0"/>
                        <a:t>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选择父元素内具有指定类型的第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个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元素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E:nth-last-of-type</a:t>
                      </a:r>
                      <a:r>
                        <a:rPr lang="en-US" altLang="zh-CN" dirty="0" smtClean="0"/>
                        <a:t>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选择父元素内具有指定类型的倒数第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个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元素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E:first-of-type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选择父元素内具有指定类型的第一个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元素，与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E:nth-of-type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等同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E:last-of-type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选择父元素内具有指定类型的最后一个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元素，与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E:nth-last-of-type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等同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E:only-child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选择父元素只包含一个子元素，且该子元素匹配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元素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E:only-of-type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选择父元素只包含一个同类型的子元素，且该子元素匹配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元素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E:empty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选择没有子元素的元素，而且该元素也不包含任何文本节点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68470" y="151139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结构伪类选择器图解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79942" y="2154594"/>
            <a:ext cx="27783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div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altLang="zh-CN" b="1" dirty="0">
              <a:solidFill>
                <a:srgbClr val="BBBBB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zh-CN" altLang="en-US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zh-CN" altLang="en-US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zh-CN" b="1" dirty="0" err="1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altLang="zh-CN" b="1" dirty="0">
              <a:solidFill>
                <a:srgbClr val="BBBBB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zh-CN" altLang="en-US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zh-CN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altLang="zh-CN" b="1" dirty="0">
                <a:solidFill>
                  <a:srgbClr val="BBBBBB"/>
                </a:solidFill>
                <a:latin typeface="Courier New" charset="0"/>
                <a:ea typeface="Courier New" charset="0"/>
                <a:cs typeface="Courier New" charset="0"/>
              </a:rPr>
              <a:t>one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altLang="zh-CN" b="1" dirty="0">
              <a:solidFill>
                <a:srgbClr val="BBBBB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zh-CN" altLang="en-US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zh-CN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altLang="zh-CN" b="1" dirty="0">
                <a:solidFill>
                  <a:srgbClr val="BBBBBB"/>
                </a:solidFill>
                <a:latin typeface="Courier New" charset="0"/>
                <a:ea typeface="Courier New" charset="0"/>
                <a:cs typeface="Courier New" charset="0"/>
              </a:rPr>
              <a:t>two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altLang="zh-CN" b="1" dirty="0">
              <a:solidFill>
                <a:srgbClr val="BBBBB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zh-CN" altLang="en-US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zh-CN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altLang="zh-CN" b="1" dirty="0">
                <a:solidFill>
                  <a:srgbClr val="BBBBBB"/>
                </a:solidFill>
                <a:latin typeface="Courier New" charset="0"/>
                <a:ea typeface="Courier New" charset="0"/>
                <a:cs typeface="Courier New" charset="0"/>
              </a:rPr>
              <a:t>three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altLang="zh-CN" b="1" dirty="0">
              <a:solidFill>
                <a:srgbClr val="BBBBB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zh-CN" altLang="en-US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zh-CN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altLang="zh-CN" b="1" dirty="0" err="1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altLang="zh-CN" b="1" dirty="0">
              <a:solidFill>
                <a:srgbClr val="BBBBB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zh-CN" altLang="en-US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zh-CN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div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altLang="zh-CN" b="1" dirty="0" err="1">
                <a:solidFill>
                  <a:srgbClr val="BBBBBB"/>
                </a:solidFill>
                <a:latin typeface="Courier New" charset="0"/>
                <a:ea typeface="Courier New" charset="0"/>
                <a:cs typeface="Courier New" charset="0"/>
              </a:rPr>
              <a:t>abc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div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altLang="zh-CN" b="1" dirty="0">
              <a:solidFill>
                <a:srgbClr val="BBBBB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zh-CN" altLang="en-US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zh-CN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altLang="zh-CN" b="1" dirty="0" err="1">
                <a:solidFill>
                  <a:srgbClr val="BBBBBB"/>
                </a:solidFill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altLang="zh-CN" b="1" dirty="0">
              <a:solidFill>
                <a:srgbClr val="BBBBB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zh-CN" altLang="en-US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zh-CN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div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altLang="zh-CN" b="1" dirty="0" err="1">
                <a:solidFill>
                  <a:srgbClr val="BBBBBB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div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altLang="zh-CN" b="1" dirty="0">
              <a:solidFill>
                <a:srgbClr val="BBBBB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zh-CN" altLang="en-US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zh-CN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altLang="zh-CN" b="1" dirty="0" err="1">
                <a:solidFill>
                  <a:srgbClr val="BBBBBB"/>
                </a:solidFill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altLang="zh-CN" b="1" dirty="0">
              <a:solidFill>
                <a:srgbClr val="BBBBB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zh-CN" altLang="en-US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zh-CN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altLang="zh-CN" b="1" dirty="0">
                <a:solidFill>
                  <a:srgbClr val="BBBBBB"/>
                </a:solidFill>
                <a:latin typeface="Courier New" charset="0"/>
                <a:ea typeface="Courier New" charset="0"/>
                <a:cs typeface="Courier New" charset="0"/>
              </a:rPr>
              <a:t>bold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altLang="zh-CN" b="1" dirty="0">
              <a:solidFill>
                <a:srgbClr val="BBBBB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div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altLang="zh-CN" b="1" dirty="0">
              <a:solidFill>
                <a:srgbClr val="BBBBBB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41" name="组 40"/>
          <p:cNvGrpSpPr/>
          <p:nvPr/>
        </p:nvGrpSpPr>
        <p:grpSpPr>
          <a:xfrm>
            <a:off x="1707042" y="1726559"/>
            <a:ext cx="3908312" cy="1157318"/>
            <a:chOff x="1707042" y="1726559"/>
            <a:chExt cx="3908312" cy="1157318"/>
          </a:xfrm>
        </p:grpSpPr>
        <p:cxnSp>
          <p:nvCxnSpPr>
            <p:cNvPr id="5" name="直线箭头连接符 4"/>
            <p:cNvCxnSpPr/>
            <p:nvPr/>
          </p:nvCxnSpPr>
          <p:spPr>
            <a:xfrm flipH="1" flipV="1">
              <a:off x="3821723" y="1946031"/>
              <a:ext cx="1793631" cy="937846"/>
            </a:xfrm>
            <a:prstGeom prst="straightConnector1">
              <a:avLst/>
            </a:prstGeom>
            <a:ln w="15875" cap="sq"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707042" y="1726559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Courier New" charset="0"/>
                  <a:ea typeface="Courier New" charset="0"/>
                  <a:cs typeface="Courier New" charset="0"/>
                </a:rPr>
                <a:t>l</a:t>
              </a:r>
              <a:r>
                <a:rPr kumimoji="1" lang="en-US" altLang="zh-CN" dirty="0" err="1" smtClean="0">
                  <a:latin typeface="Courier New" charset="0"/>
                  <a:ea typeface="Courier New" charset="0"/>
                  <a:cs typeface="Courier New" charset="0"/>
                </a:rPr>
                <a:t>i:first-child</a:t>
              </a:r>
              <a:endParaRPr kumimoji="1" lang="zh-CN" alt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1650010" y="2399998"/>
            <a:ext cx="3965344" cy="776956"/>
            <a:chOff x="1650010" y="2399998"/>
            <a:chExt cx="3965344" cy="776956"/>
          </a:xfrm>
        </p:grpSpPr>
        <p:cxnSp>
          <p:nvCxnSpPr>
            <p:cNvPr id="7" name="直线箭头连接符 6"/>
            <p:cNvCxnSpPr/>
            <p:nvPr/>
          </p:nvCxnSpPr>
          <p:spPr>
            <a:xfrm flipH="1" flipV="1">
              <a:off x="3821723" y="2596664"/>
              <a:ext cx="1793631" cy="580290"/>
            </a:xfrm>
            <a:prstGeom prst="straightConnector1">
              <a:avLst/>
            </a:prstGeom>
            <a:ln w="15875" cap="sq"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1650010" y="2399998"/>
              <a:ext cx="225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>
                  <a:latin typeface="Courier New" charset="0"/>
                  <a:ea typeface="Courier New" charset="0"/>
                  <a:cs typeface="Courier New" charset="0"/>
                </a:rPr>
                <a:t>li:nth-child</a:t>
              </a:r>
              <a:r>
                <a:rPr kumimoji="1" lang="en-US" altLang="zh-CN" dirty="0" smtClean="0">
                  <a:latin typeface="Courier New" charset="0"/>
                  <a:ea typeface="Courier New" charset="0"/>
                  <a:cs typeface="Courier New" charset="0"/>
                </a:rPr>
                <a:t>(2)</a:t>
              </a:r>
              <a:endParaRPr kumimoji="1" lang="zh-CN" alt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742034" y="3188954"/>
            <a:ext cx="4615412" cy="785169"/>
            <a:chOff x="742034" y="3188954"/>
            <a:chExt cx="4615412" cy="785169"/>
          </a:xfrm>
        </p:grpSpPr>
        <p:cxnSp>
          <p:nvCxnSpPr>
            <p:cNvPr id="20" name="直线箭头连接符 19"/>
            <p:cNvCxnSpPr/>
            <p:nvPr/>
          </p:nvCxnSpPr>
          <p:spPr>
            <a:xfrm flipH="1" flipV="1">
              <a:off x="3821723" y="3385517"/>
              <a:ext cx="1535723" cy="588606"/>
            </a:xfrm>
            <a:prstGeom prst="straightConnector1">
              <a:avLst/>
            </a:prstGeom>
            <a:ln w="15875" cap="sq"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742034" y="3188954"/>
              <a:ext cx="3079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Courier New" charset="0"/>
                  <a:ea typeface="Courier New" charset="0"/>
                  <a:cs typeface="Courier New" charset="0"/>
                </a:rPr>
                <a:t>div</a:t>
              </a:r>
              <a:r>
                <a:rPr kumimoji="1" lang="zh-CN" altLang="en-US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kumimoji="1" lang="en-US" altLang="zh-CN" dirty="0" err="1" smtClean="0">
                  <a:latin typeface="Courier New" charset="0"/>
                  <a:ea typeface="Courier New" charset="0"/>
                  <a:cs typeface="Courier New" charset="0"/>
                </a:rPr>
                <a:t>div:first-of-type</a:t>
              </a:r>
              <a:endParaRPr kumimoji="1" lang="zh-CN" alt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1431325" y="4168004"/>
            <a:ext cx="3926121" cy="638458"/>
            <a:chOff x="1431325" y="4168004"/>
            <a:chExt cx="3926121" cy="638458"/>
          </a:xfrm>
        </p:grpSpPr>
        <p:cxnSp>
          <p:nvCxnSpPr>
            <p:cNvPr id="29" name="直线箭头连接符 28"/>
            <p:cNvCxnSpPr/>
            <p:nvPr/>
          </p:nvCxnSpPr>
          <p:spPr>
            <a:xfrm flipH="1" flipV="1">
              <a:off x="3821723" y="4352670"/>
              <a:ext cx="1535723" cy="453792"/>
            </a:xfrm>
            <a:prstGeom prst="straightConnector1">
              <a:avLst/>
            </a:prstGeom>
            <a:ln w="15875" cap="sq"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1431325" y="4168004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>
                  <a:latin typeface="Courier New" charset="0"/>
                  <a:ea typeface="Courier New" charset="0"/>
                  <a:cs typeface="Courier New" charset="0"/>
                </a:rPr>
                <a:t>p:nth-of-type</a:t>
              </a:r>
              <a:r>
                <a:rPr kumimoji="1" lang="en-US" altLang="zh-CN" dirty="0" smtClean="0">
                  <a:latin typeface="Courier New" charset="0"/>
                  <a:ea typeface="Courier New" charset="0"/>
                  <a:cs typeface="Courier New" charset="0"/>
                </a:rPr>
                <a:t>(2)</a:t>
              </a:r>
              <a:endParaRPr kumimoji="1" lang="zh-CN" alt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7507449" y="2907774"/>
            <a:ext cx="2976348" cy="538811"/>
            <a:chOff x="7507449" y="2907774"/>
            <a:chExt cx="2976348" cy="538811"/>
          </a:xfrm>
        </p:grpSpPr>
        <p:cxnSp>
          <p:nvCxnSpPr>
            <p:cNvPr id="14" name="直线箭头连接符 13"/>
            <p:cNvCxnSpPr/>
            <p:nvPr/>
          </p:nvCxnSpPr>
          <p:spPr>
            <a:xfrm flipV="1">
              <a:off x="7507449" y="3092440"/>
              <a:ext cx="984737" cy="354145"/>
            </a:xfrm>
            <a:prstGeom prst="straightConnector1">
              <a:avLst/>
            </a:prstGeom>
            <a:ln w="15875" cap="sq"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8506974" y="2907774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>
                  <a:latin typeface="Courier New" charset="0"/>
                  <a:ea typeface="Courier New" charset="0"/>
                  <a:cs typeface="Courier New" charset="0"/>
                </a:rPr>
                <a:t>li:last-child</a:t>
              </a:r>
              <a:endParaRPr kumimoji="1" lang="zh-CN" alt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7256586" y="2249578"/>
            <a:ext cx="3916502" cy="1197007"/>
            <a:chOff x="7256586" y="2249578"/>
            <a:chExt cx="3916502" cy="1197007"/>
          </a:xfrm>
        </p:grpSpPr>
        <p:cxnSp>
          <p:nvCxnSpPr>
            <p:cNvPr id="10" name="直线箭头连接符 9"/>
            <p:cNvCxnSpPr/>
            <p:nvPr/>
          </p:nvCxnSpPr>
          <p:spPr>
            <a:xfrm flipV="1">
              <a:off x="7256586" y="2434244"/>
              <a:ext cx="1184878" cy="449633"/>
            </a:xfrm>
            <a:prstGeom prst="straightConnector1">
              <a:avLst/>
            </a:prstGeom>
            <a:ln w="15875" cap="sq"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/>
            <p:nvPr/>
          </p:nvCxnSpPr>
          <p:spPr>
            <a:xfrm flipV="1">
              <a:off x="7507449" y="2508739"/>
              <a:ext cx="984737" cy="937846"/>
            </a:xfrm>
            <a:prstGeom prst="straightConnector1">
              <a:avLst/>
            </a:prstGeom>
            <a:ln w="15875" cap="sq"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8506974" y="2249578"/>
              <a:ext cx="2666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>
                  <a:latin typeface="Courier New" charset="0"/>
                  <a:ea typeface="Courier New" charset="0"/>
                  <a:cs typeface="Courier New" charset="0"/>
                </a:rPr>
                <a:t>li:nth-child</a:t>
              </a:r>
              <a:r>
                <a:rPr kumimoji="1" lang="en-US" altLang="zh-CN" dirty="0" smtClean="0">
                  <a:latin typeface="Courier New" charset="0"/>
                  <a:ea typeface="Courier New" charset="0"/>
                  <a:cs typeface="Courier New" charset="0"/>
                </a:rPr>
                <a:t>(2n+1)</a:t>
              </a:r>
              <a:endParaRPr kumimoji="1" lang="zh-CN" alt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7256586" y="3785272"/>
            <a:ext cx="4177431" cy="723477"/>
            <a:chOff x="7256586" y="3785272"/>
            <a:chExt cx="4177431" cy="723477"/>
          </a:xfrm>
        </p:grpSpPr>
        <p:cxnSp>
          <p:nvCxnSpPr>
            <p:cNvPr id="26" name="直线箭头连接符 25"/>
            <p:cNvCxnSpPr/>
            <p:nvPr/>
          </p:nvCxnSpPr>
          <p:spPr>
            <a:xfrm flipV="1">
              <a:off x="7256586" y="3974123"/>
              <a:ext cx="1235600" cy="534626"/>
            </a:xfrm>
            <a:prstGeom prst="straightConnector1">
              <a:avLst/>
            </a:prstGeom>
            <a:ln w="15875" cap="sq"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8492186" y="3785272"/>
              <a:ext cx="2941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Courier New" charset="0"/>
                  <a:ea typeface="Courier New" charset="0"/>
                  <a:cs typeface="Courier New" charset="0"/>
                </a:rPr>
                <a:t>div</a:t>
              </a:r>
              <a:r>
                <a:rPr kumimoji="1" lang="zh-CN" altLang="en-US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kumimoji="1" lang="en-US" altLang="zh-CN" dirty="0" err="1" smtClean="0">
                  <a:latin typeface="Courier New" charset="0"/>
                  <a:ea typeface="Courier New" charset="0"/>
                  <a:cs typeface="Courier New" charset="0"/>
                </a:rPr>
                <a:t>div:last-of-type</a:t>
              </a:r>
              <a:endParaRPr kumimoji="1" lang="zh-CN" alt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5906345" y="1804974"/>
            <a:ext cx="2965109" cy="791689"/>
            <a:chOff x="5906345" y="1804974"/>
            <a:chExt cx="2965109" cy="791689"/>
          </a:xfrm>
        </p:grpSpPr>
        <p:cxnSp>
          <p:nvCxnSpPr>
            <p:cNvPr id="17" name="直线箭头连接符 16"/>
            <p:cNvCxnSpPr/>
            <p:nvPr/>
          </p:nvCxnSpPr>
          <p:spPr>
            <a:xfrm flipV="1">
              <a:off x="5906345" y="1981200"/>
              <a:ext cx="643024" cy="615463"/>
            </a:xfrm>
            <a:prstGeom prst="straightConnector1">
              <a:avLst/>
            </a:prstGeom>
            <a:ln w="15875" cap="sq"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6618914" y="1804974"/>
              <a:ext cx="225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>
                  <a:latin typeface="Courier New" charset="0"/>
                  <a:ea typeface="Courier New" charset="0"/>
                  <a:cs typeface="Courier New" charset="0"/>
                </a:rPr>
                <a:t>ul:only-of-type</a:t>
              </a:r>
              <a:endParaRPr kumimoji="1" lang="zh-CN" alt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58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88846" y="101178"/>
            <a:ext cx="69605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结构伪类选择器中的 </a:t>
            </a: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是什么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9074" y="1128564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C00000"/>
                </a:solidFill>
              </a:rPr>
              <a:t>在结构伪类选择器中，</a:t>
            </a:r>
            <a:endParaRPr kumimoji="1" lang="en-US" altLang="zh-CN" dirty="0" smtClean="0">
              <a:solidFill>
                <a:srgbClr val="C00000"/>
              </a:solidFill>
            </a:endParaRPr>
          </a:p>
          <a:p>
            <a:r>
              <a:rPr kumimoji="1" lang="zh-CN" altLang="en-US" dirty="0" smtClean="0">
                <a:solidFill>
                  <a:srgbClr val="C00000"/>
                </a:solidFill>
              </a:rPr>
              <a:t>有 </a:t>
            </a:r>
            <a:r>
              <a:rPr kumimoji="1" lang="en-US" altLang="zh-CN" dirty="0" smtClean="0">
                <a:solidFill>
                  <a:srgbClr val="C00000"/>
                </a:solidFill>
              </a:rPr>
              <a:t>4</a:t>
            </a:r>
            <a:r>
              <a:rPr kumimoji="1" lang="zh-CN" altLang="en-US" dirty="0" smtClean="0">
                <a:solidFill>
                  <a:srgbClr val="C00000"/>
                </a:solidFill>
              </a:rPr>
              <a:t> 个伪类选择器接受参数 </a:t>
            </a:r>
            <a:r>
              <a:rPr kumimoji="1" lang="en-US" altLang="zh-CN" dirty="0" smtClean="0">
                <a:solidFill>
                  <a:srgbClr val="C00000"/>
                </a:solidFill>
              </a:rPr>
              <a:t>n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9074" y="1932720"/>
            <a:ext cx="2941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:nth-child(n)</a:t>
            </a:r>
          </a:p>
          <a:p>
            <a:r>
              <a:rPr kumimoji="1" lang="en-US" altLang="zh-CN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:nth-last-child(n)</a:t>
            </a:r>
          </a:p>
          <a:p>
            <a:r>
              <a:rPr kumimoji="1" lang="en-US" altLang="zh-CN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:nth-of-type(n)</a:t>
            </a:r>
          </a:p>
          <a:p>
            <a:r>
              <a:rPr kumimoji="1" lang="en-US" altLang="zh-CN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:nth-last-of-type(n)</a:t>
            </a:r>
            <a:endParaRPr kumimoji="1" lang="zh-CN" altLang="en-US" dirty="0">
              <a:solidFill>
                <a:srgbClr val="C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845169" y="1116841"/>
            <a:ext cx="767861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、参数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为具体的数值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600" dirty="0" smtClean="0">
                <a:latin typeface="FangSong" charset="-122"/>
                <a:ea typeface="FangSong" charset="-122"/>
                <a:cs typeface="FangSong" charset="-122"/>
              </a:rPr>
              <a:t>这个数值可以是任何大于 </a:t>
            </a:r>
            <a:r>
              <a:rPr kumimoji="1" lang="en-US" altLang="zh-CN" sz="1600" dirty="0" smtClean="0">
                <a:latin typeface="FangSong" charset="-122"/>
                <a:ea typeface="FangSong" charset="-122"/>
                <a:cs typeface="FangSong" charset="-122"/>
              </a:rPr>
              <a:t>0</a:t>
            </a:r>
            <a:r>
              <a:rPr kumimoji="1" lang="zh-CN" altLang="en-US" sz="1600" dirty="0" smtClean="0">
                <a:latin typeface="FangSong" charset="-122"/>
                <a:ea typeface="FangSong" charset="-122"/>
                <a:cs typeface="FangSong" charset="-122"/>
              </a:rPr>
              <a:t> 的正整数，例如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sz="1600" dirty="0" smtClean="0">
                <a:latin typeface="FangSong" charset="-122"/>
                <a:ea typeface="FangSong" charset="-122"/>
                <a:cs typeface="FangSong" charset="-122"/>
              </a:rPr>
              <a:t>:nth-child(3)</a:t>
            </a:r>
            <a:r>
              <a:rPr kumimoji="1" lang="zh-CN" altLang="en-US" sz="1600" dirty="0" smtClean="0">
                <a:latin typeface="FangSong" charset="-122"/>
                <a:ea typeface="FangSong" charset="-122"/>
                <a:cs typeface="FangSong" charset="-122"/>
              </a:rPr>
              <a:t> 将选择一个系列中的第 </a:t>
            </a:r>
            <a:r>
              <a:rPr kumimoji="1" lang="en-US" altLang="zh-CN" sz="1600" dirty="0" smtClean="0">
                <a:latin typeface="FangSong" charset="-122"/>
                <a:ea typeface="FangSong" charset="-122"/>
                <a:cs typeface="FangSong" charset="-122"/>
              </a:rPr>
              <a:t>3</a:t>
            </a:r>
            <a:r>
              <a:rPr kumimoji="1" lang="zh-CN" altLang="en-US" sz="1600" dirty="0" smtClean="0">
                <a:latin typeface="FangSong" charset="-122"/>
                <a:ea typeface="FangSong" charset="-122"/>
                <a:cs typeface="FangSong" charset="-122"/>
              </a:rPr>
              <a:t> 个元素</a:t>
            </a:r>
            <a:endParaRPr kumimoji="1" lang="en-US" altLang="zh-CN" sz="1600" dirty="0" smtClean="0">
              <a:latin typeface="FangSong" charset="-122"/>
              <a:ea typeface="FangSong" charset="-122"/>
              <a:cs typeface="FangSong" charset="-122"/>
            </a:endParaRPr>
          </a:p>
          <a:p>
            <a:pPr>
              <a:spcBef>
                <a:spcPts val="600"/>
              </a:spcBef>
            </a:pP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、参数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为表达式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*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length</a:t>
            </a:r>
          </a:p>
          <a:p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选择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n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的倍数，其中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n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从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0 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开始计算，而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length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为大于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0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的整数。当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length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为整数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1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时，将选择整个系列中的所有元素，直到元素耗尽无法选择为止。因为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length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在实际运用中常为大于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1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的正数，表达式才具有实际意义，例如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:nth-child(2n)</a:t>
            </a:r>
          </a:p>
          <a:p>
            <a:pPr>
              <a:spcBef>
                <a:spcPts val="600"/>
              </a:spcBef>
            </a:pP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、参数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为表达式 </a:t>
            </a:r>
            <a:r>
              <a:rPr kumimoji="1"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n+length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选择大于或等于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length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的元素，例如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:nth-child(n+3)</a:t>
            </a:r>
          </a:p>
          <a:p>
            <a:pPr>
              <a:spcBef>
                <a:spcPts val="600"/>
              </a:spcBef>
            </a:pP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、参数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为表达式 </a:t>
            </a:r>
            <a:r>
              <a:rPr kumimoji="1" lang="mr-IN" altLang="zh-CN" dirty="0">
                <a:latin typeface="Microsoft YaHei" charset="-122"/>
                <a:ea typeface="Microsoft YaHei" charset="-122"/>
                <a:cs typeface="Microsoft YaHei" charset="-122"/>
              </a:rPr>
              <a:t>–</a:t>
            </a:r>
            <a:r>
              <a:rPr kumimoji="1"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n+length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选择小于或等于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length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的元素，例如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:nth-child(-n+3)</a:t>
            </a:r>
          </a:p>
          <a:p>
            <a:pPr>
              <a:spcBef>
                <a:spcPts val="600"/>
              </a:spcBef>
            </a:pP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、参数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为表达式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*</a:t>
            </a:r>
            <a:r>
              <a:rPr kumimoji="1"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length+b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其中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b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是要设置的偏移值，其表示隔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length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个元素选中第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n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*</a:t>
            </a:r>
            <a:r>
              <a:rPr kumimoji="1" lang="en-US" altLang="zh-CN" sz="1600" dirty="0" err="1">
                <a:latin typeface="FangSong" charset="-122"/>
                <a:ea typeface="FangSong" charset="-122"/>
                <a:cs typeface="FangSong" charset="-122"/>
              </a:rPr>
              <a:t>length+b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个元素，例如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:nth-child(2n+1)</a:t>
            </a:r>
          </a:p>
          <a:p>
            <a:pPr>
              <a:spcBef>
                <a:spcPts val="600"/>
              </a:spcBef>
            </a:pP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、参数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为关键字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odd</a:t>
            </a:r>
          </a:p>
          <a:p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选择系列中的奇数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(1,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3,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5,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7)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元素，其效果等同于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:nth-child(2n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-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1)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和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nth-child(2n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+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1)</a:t>
            </a:r>
          </a:p>
          <a:p>
            <a:pPr>
              <a:spcBef>
                <a:spcPts val="600"/>
              </a:spcBef>
            </a:pP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、参数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为关键字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even</a:t>
            </a:r>
          </a:p>
          <a:p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选择系列中的偶数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(2,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4,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6,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8)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元素，其效果等同于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:nth-child(2n)</a:t>
            </a:r>
          </a:p>
        </p:txBody>
      </p:sp>
    </p:spTree>
    <p:extLst>
      <p:ext uri="{BB962C8B-B14F-4D97-AF65-F5344CB8AC3E}">
        <p14:creationId xmlns:p14="http://schemas.microsoft.com/office/powerpoint/2010/main" val="21045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67054" y="151139"/>
            <a:ext cx="3775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否定伪类选择器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49496"/>
              </p:ext>
            </p:extLst>
          </p:nvPr>
        </p:nvGraphicFramePr>
        <p:xfrm>
          <a:off x="1092200" y="1418166"/>
          <a:ext cx="10267461" cy="7416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90318"/>
                <a:gridCol w="837714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E:not</a:t>
                      </a:r>
                      <a:r>
                        <a:rPr lang="en-US" altLang="zh-CN" dirty="0" smtClean="0"/>
                        <a:t>(F)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匹配所有除了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外的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元素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3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64155" y="139416"/>
            <a:ext cx="1723549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伪元素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986353"/>
              </p:ext>
            </p:extLst>
          </p:nvPr>
        </p:nvGraphicFramePr>
        <p:xfrm>
          <a:off x="1092200" y="1418166"/>
          <a:ext cx="10267461" cy="2494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90318"/>
                <a:gridCol w="837714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伪元素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E::first-letter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用来选择标识文本块元素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的第一个字母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E::first-line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用来选择标识文本块元素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的第一行文本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E::before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可以给元素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添加额外的内容的位置，生成的内容不会成为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DOM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的一部分，但可以设置样式，内容作为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的 第一个子元素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E::after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功能同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E::before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，不同的是内容作为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的 最后一个子元素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E::selection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匹配突出显示的文本，默认深蓝背景，白色字体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08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51194" y="151139"/>
            <a:ext cx="2749471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属性选择器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70659"/>
              </p:ext>
            </p:extLst>
          </p:nvPr>
        </p:nvGraphicFramePr>
        <p:xfrm>
          <a:off x="1092200" y="1418166"/>
          <a:ext cx="10267461" cy="40436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03400"/>
                <a:gridCol w="846406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E[</a:t>
                      </a:r>
                      <a:r>
                        <a:rPr lang="en-US" altLang="zh-CN" dirty="0" err="1" smtClean="0"/>
                        <a:t>attr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选择匹配具有属性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attr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的元素。其中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可以省略，表示选择定义了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attr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属性的任意类型元素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E[</a:t>
                      </a:r>
                      <a:r>
                        <a:rPr lang="en-US" altLang="zh-CN" dirty="0" err="1" smtClean="0"/>
                        <a:t>attr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val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选择匹配具有属性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attr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的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元素，并且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attr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的属性值为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其中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区分大小写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，同样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元素省略时表示选择定义了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attr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属性值为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的任意类型元素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E[</a:t>
                      </a:r>
                      <a:r>
                        <a:rPr lang="en-US" altLang="zh-CN" dirty="0" err="1" smtClean="0"/>
                        <a:t>attr</a:t>
                      </a:r>
                      <a:r>
                        <a:rPr lang="en-US" altLang="zh-CN" dirty="0" smtClean="0"/>
                        <a:t>|=</a:t>
                      </a:r>
                      <a:r>
                        <a:rPr lang="en-US" altLang="zh-CN" dirty="0" err="1" smtClean="0"/>
                        <a:t>val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选择匹配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元素，且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元素定义了属性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attr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baseline="0" dirty="0" err="1" smtClean="0">
                          <a:solidFill>
                            <a:schemeClr val="tx1"/>
                          </a:solidFill>
                        </a:rPr>
                        <a:t>attr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属性值是一个具有 </a:t>
                      </a:r>
                      <a:r>
                        <a:rPr lang="en-US" altLang="zh-CN" baseline="0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或者以 </a:t>
                      </a:r>
                      <a:r>
                        <a:rPr lang="en-US" altLang="zh-CN" baseline="0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开始的属性值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E[</a:t>
                      </a:r>
                      <a:r>
                        <a:rPr lang="en-US" altLang="zh-CN" dirty="0" err="1" smtClean="0"/>
                        <a:t>attr</a:t>
                      </a:r>
                      <a:r>
                        <a:rPr lang="en-US" altLang="zh-CN" dirty="0" smtClean="0"/>
                        <a:t>~=</a:t>
                      </a:r>
                      <a:r>
                        <a:rPr lang="en-US" altLang="zh-CN" dirty="0" err="1" smtClean="0"/>
                        <a:t>val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选择匹配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元素，且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元素定义了属性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attr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attr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属性值具有多个空格分隔的值，其中一个值等于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E[</a:t>
                      </a:r>
                      <a:r>
                        <a:rPr lang="en-US" altLang="zh-CN" dirty="0" err="1" smtClean="0"/>
                        <a:t>attr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val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选择匹配元素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，且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元素定义了属性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attr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，其属性值任意位置包含了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E[</a:t>
                      </a:r>
                      <a:r>
                        <a:rPr lang="en-US" altLang="zh-CN" dirty="0" err="1" smtClean="0"/>
                        <a:t>attr</a:t>
                      </a:r>
                      <a:r>
                        <a:rPr lang="en-US" altLang="zh-CN" dirty="0" smtClean="0"/>
                        <a:t>^=</a:t>
                      </a:r>
                      <a:r>
                        <a:rPr lang="en-US" altLang="zh-CN" dirty="0" err="1" smtClean="0"/>
                        <a:t>val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选择匹配元素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，且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元素定义了属性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attr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，其属性值以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开头的任意字符串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E[</a:t>
                      </a:r>
                      <a:r>
                        <a:rPr lang="en-US" altLang="zh-CN" dirty="0" err="1" smtClean="0"/>
                        <a:t>attr</a:t>
                      </a:r>
                      <a:r>
                        <a:rPr lang="en-US" altLang="zh-CN" dirty="0" smtClean="0"/>
                        <a:t>$=</a:t>
                      </a:r>
                      <a:r>
                        <a:rPr lang="en-US" altLang="zh-CN" dirty="0" err="1" smtClean="0"/>
                        <a:t>val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选择匹配元素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，其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元素定义了属性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attr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，其属性值以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结尾的任意字符串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0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44207" y="233201"/>
            <a:ext cx="3986989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选择器小结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061378" y="3441700"/>
            <a:ext cx="1676400" cy="9525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CSS3</a:t>
            </a:r>
            <a:r>
              <a:rPr kumimoji="1" lang="zh-CN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选择器</a:t>
            </a:r>
            <a:endParaRPr kumimoji="1"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4750637" y="1828800"/>
            <a:ext cx="1676400" cy="3987800"/>
            <a:chOff x="4750637" y="1828800"/>
            <a:chExt cx="1676400" cy="3987800"/>
          </a:xfrm>
        </p:grpSpPr>
        <p:sp>
          <p:nvSpPr>
            <p:cNvPr id="8" name="圆角矩形 7"/>
            <p:cNvSpPr/>
            <p:nvPr/>
          </p:nvSpPr>
          <p:spPr>
            <a:xfrm>
              <a:off x="4750637" y="1828800"/>
              <a:ext cx="16764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基本选择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750637" y="2654300"/>
              <a:ext cx="16764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层次选择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750637" y="3479800"/>
              <a:ext cx="16764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伪类选择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750637" y="4305300"/>
              <a:ext cx="16764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伪元素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750637" y="5130800"/>
              <a:ext cx="16764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属性选择器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7290322" y="1828800"/>
            <a:ext cx="2742678" cy="3898900"/>
            <a:chOff x="7290322" y="1828800"/>
            <a:chExt cx="2742678" cy="3898900"/>
          </a:xfrm>
        </p:grpSpPr>
        <p:sp>
          <p:nvSpPr>
            <p:cNvPr id="14" name="圆角矩形 13"/>
            <p:cNvSpPr/>
            <p:nvPr/>
          </p:nvSpPr>
          <p:spPr>
            <a:xfrm>
              <a:off x="7290322" y="1828800"/>
              <a:ext cx="2742678" cy="508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动态伪类选择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290322" y="2514600"/>
              <a:ext cx="2742678" cy="508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目标伪类选择器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7290322" y="3200400"/>
              <a:ext cx="2742678" cy="508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语言伪类选择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290322" y="3873500"/>
              <a:ext cx="2742678" cy="508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Ui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元素状态伪类选择器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290322" y="4546600"/>
              <a:ext cx="2742678" cy="508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结构伪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类选择器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7290322" y="5219700"/>
              <a:ext cx="2742678" cy="508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否定伪类选择器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</p:grpSp>
      <p:sp>
        <p:nvSpPr>
          <p:cNvPr id="20" name="左大括号 19"/>
          <p:cNvSpPr/>
          <p:nvPr/>
        </p:nvSpPr>
        <p:spPr>
          <a:xfrm>
            <a:off x="4028726" y="2082800"/>
            <a:ext cx="430963" cy="3644900"/>
          </a:xfrm>
          <a:prstGeom prst="leftBrace">
            <a:avLst>
              <a:gd name="adj1" fmla="val 73165"/>
              <a:gd name="adj2" fmla="val 50348"/>
            </a:avLst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左大括号 20"/>
          <p:cNvSpPr/>
          <p:nvPr/>
        </p:nvSpPr>
        <p:spPr>
          <a:xfrm>
            <a:off x="6568411" y="2000250"/>
            <a:ext cx="430963" cy="3644900"/>
          </a:xfrm>
          <a:prstGeom prst="leftBrace">
            <a:avLst>
              <a:gd name="adj1" fmla="val 73165"/>
              <a:gd name="adj2" fmla="val 50000"/>
            </a:avLst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13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84915" y="2802372"/>
            <a:ext cx="2961067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盒模型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95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18045" y="267257"/>
            <a:ext cx="2943434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zh-CN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选择器</a:t>
            </a:r>
            <a:endParaRPr kumimoji="1" lang="en-US" altLang="zh-CN" sz="2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盒模型</a:t>
            </a:r>
            <a:endParaRPr kumimoji="1" lang="en-US" altLang="zh-CN" sz="20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弹性盒布局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模型</a:t>
            </a:r>
            <a:endParaRPr kumimoji="1" lang="en-US" altLang="zh-CN" sz="2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变形</a:t>
            </a:r>
            <a:endParaRPr kumimoji="1" lang="en-US" altLang="zh-CN" sz="20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过渡动画</a:t>
            </a:r>
            <a:endParaRPr kumimoji="1" lang="en-US" altLang="zh-CN" sz="20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zh-CN" altLang="en-US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媒体查询</a:t>
            </a:r>
            <a:endParaRPr kumimoji="1" lang="en-US" altLang="zh-CN" sz="20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字体</a:t>
            </a:r>
            <a:endParaRPr kumimoji="1" lang="en-US" altLang="zh-CN" sz="2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zh-CN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边框</a:t>
            </a:r>
            <a:endParaRPr kumimoji="1" lang="en-US" altLang="zh-CN" sz="2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zh-CN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背景</a:t>
            </a:r>
            <a:endParaRPr kumimoji="1" lang="en-US" altLang="zh-CN" sz="2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zh-CN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文本</a:t>
            </a:r>
            <a:endParaRPr kumimoji="1" lang="en-US" altLang="zh-CN" sz="2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zh-CN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颜色</a:t>
            </a:r>
            <a:endParaRPr kumimoji="1" lang="en-US" altLang="zh-CN" sz="20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zh-CN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多列布局</a:t>
            </a:r>
            <a:endParaRPr kumimoji="1" lang="en-US" altLang="zh-CN" sz="2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zh-CN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渐变</a:t>
            </a:r>
            <a:endParaRPr kumimoji="1" lang="en-US" altLang="zh-CN" sz="2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77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41856" y="-73992"/>
            <a:ext cx="3775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盒</a:t>
            </a:r>
            <a:r>
              <a:rPr kumimoji="1" lang="zh-CN" altLang="en-US" sz="400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模型解析模式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43" y="1006927"/>
            <a:ext cx="4470227" cy="31324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357" y="4417385"/>
            <a:ext cx="3448213" cy="2164914"/>
          </a:xfrm>
          <a:prstGeom prst="rect">
            <a:avLst/>
          </a:prstGeom>
        </p:spPr>
      </p:pic>
      <p:grpSp>
        <p:nvGrpSpPr>
          <p:cNvPr id="9" name="组 8"/>
          <p:cNvGrpSpPr/>
          <p:nvPr/>
        </p:nvGrpSpPr>
        <p:grpSpPr>
          <a:xfrm>
            <a:off x="5063584" y="1041860"/>
            <a:ext cx="6096000" cy="2873989"/>
            <a:chOff x="5063584" y="1041860"/>
            <a:chExt cx="6096000" cy="2873989"/>
          </a:xfrm>
        </p:grpSpPr>
        <p:sp>
          <p:nvSpPr>
            <p:cNvPr id="5" name="文本框 4"/>
            <p:cNvSpPr txBox="1"/>
            <p:nvPr/>
          </p:nvSpPr>
          <p:spPr>
            <a:xfrm>
              <a:off x="5063584" y="1041860"/>
              <a:ext cx="1931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W3C</a:t>
              </a:r>
              <a:r>
                <a:rPr kumimoji="1" lang="zh-CN" altLang="en-US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标准盒模型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063584" y="1487812"/>
              <a:ext cx="6096000" cy="24280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FangSong" charset="-122"/>
                  <a:ea typeface="FangSong" charset="-122"/>
                  <a:cs typeface="FangSong" charset="-122"/>
                </a:rPr>
                <a:t>外盒尺寸计算（元素空间尺寸）</a:t>
              </a:r>
              <a:r>
                <a:rPr lang="zh-CN" altLang="en-US" dirty="0">
                  <a:latin typeface="FangSong" charset="-122"/>
                  <a:ea typeface="FangSong" charset="-122"/>
                  <a:cs typeface="FangSong" charset="-122"/>
                </a:rPr>
                <a:t/>
              </a:r>
              <a:br>
                <a:rPr lang="zh-CN" altLang="en-US" dirty="0">
                  <a:latin typeface="FangSong" charset="-122"/>
                  <a:ea typeface="FangSong" charset="-122"/>
                  <a:cs typeface="FangSong" charset="-122"/>
                </a:rPr>
              </a:b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Element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空间高度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=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内容高度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+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內距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+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边框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+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外距</a:t>
              </a:r>
              <a:b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</a:b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Element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空间宽度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=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内容宽度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+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內距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+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边框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+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外距</a:t>
              </a:r>
              <a:r>
                <a:rPr lang="zh-CN" altLang="en-US" dirty="0">
                  <a:latin typeface="FangSong" charset="-122"/>
                  <a:ea typeface="FangSong" charset="-122"/>
                  <a:cs typeface="FangSong" charset="-122"/>
                </a:rPr>
                <a:t/>
              </a:r>
              <a:br>
                <a:rPr lang="zh-CN" altLang="en-US" dirty="0">
                  <a:latin typeface="FangSong" charset="-122"/>
                  <a:ea typeface="FangSong" charset="-122"/>
                  <a:cs typeface="FangSong" charset="-122"/>
                </a:rPr>
              </a:b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FangSong" charset="-122"/>
                  <a:ea typeface="FangSong" charset="-122"/>
                  <a:cs typeface="FangSong" charset="-122"/>
                </a:rPr>
                <a:t>内盒尺寸计算（元素大小）</a:t>
              </a:r>
              <a:r>
                <a:rPr lang="zh-CN" altLang="en-US" dirty="0">
                  <a:latin typeface="FangSong" charset="-122"/>
                  <a:ea typeface="FangSong" charset="-122"/>
                  <a:cs typeface="FangSong" charset="-122"/>
                </a:rPr>
                <a:t/>
              </a:r>
              <a:br>
                <a:rPr lang="zh-CN" altLang="en-US" dirty="0">
                  <a:latin typeface="FangSong" charset="-122"/>
                  <a:ea typeface="FangSong" charset="-122"/>
                  <a:cs typeface="FangSong" charset="-122"/>
                </a:rPr>
              </a:b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Element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高度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=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内容高度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+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內距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+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边框（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height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为内容高度）</a:t>
              </a:r>
              <a:b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</a:b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Element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宽度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=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内容宽度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+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內距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+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边框（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width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为内容宽度</a:t>
              </a:r>
              <a:r>
                <a:rPr lang="zh-CN" altLang="en-US" sz="1600" dirty="0" smtClean="0">
                  <a:latin typeface="FangSong" charset="-122"/>
                  <a:ea typeface="FangSong" charset="-122"/>
                  <a:cs typeface="FangSong" charset="-122"/>
                </a:rPr>
                <a:t>）</a:t>
              </a:r>
              <a:endParaRPr lang="zh-CN" altLang="en-US" sz="1600" dirty="0">
                <a:latin typeface="FangSong" charset="-122"/>
                <a:ea typeface="FangSong" charset="-122"/>
                <a:cs typeface="FangSong" charset="-122"/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5030167" y="3992469"/>
            <a:ext cx="7161833" cy="2825573"/>
            <a:chOff x="5030167" y="3992469"/>
            <a:chExt cx="7161833" cy="2825573"/>
          </a:xfrm>
        </p:grpSpPr>
        <p:sp>
          <p:nvSpPr>
            <p:cNvPr id="6" name="文本框 5"/>
            <p:cNvSpPr txBox="1"/>
            <p:nvPr/>
          </p:nvSpPr>
          <p:spPr>
            <a:xfrm>
              <a:off x="5063584" y="3992469"/>
              <a:ext cx="2294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IE</a:t>
              </a:r>
              <a:r>
                <a:rPr kumimoji="1" lang="zh-CN" altLang="en-US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传统浏览器盒模型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030167" y="4417385"/>
              <a:ext cx="7161833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FangSong" charset="-122"/>
                  <a:ea typeface="FangSong" charset="-122"/>
                  <a:cs typeface="FangSong" charset="-122"/>
                </a:rPr>
                <a:t>外盒尺寸计算（元素空间尺寸）</a:t>
              </a:r>
              <a:r>
                <a:rPr lang="zh-CN" altLang="en-US" dirty="0">
                  <a:latin typeface="FangSong" charset="-122"/>
                  <a:ea typeface="FangSong" charset="-122"/>
                  <a:cs typeface="FangSong" charset="-122"/>
                </a:rPr>
                <a:t/>
              </a:r>
              <a:br>
                <a:rPr lang="zh-CN" altLang="en-US" dirty="0">
                  <a:latin typeface="FangSong" charset="-122"/>
                  <a:ea typeface="FangSong" charset="-122"/>
                  <a:cs typeface="FangSong" charset="-122"/>
                </a:rPr>
              </a:b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Element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空间高度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=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内容高度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+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外距（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height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包含了元素内容高度、边框、內距）</a:t>
              </a:r>
              <a:b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</a:b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Element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空间宽度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=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内容宽度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+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外距（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width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包含了元素内容宽度、边框、內距）</a:t>
              </a:r>
              <a:r>
                <a:rPr lang="zh-CN" altLang="en-US" dirty="0">
                  <a:latin typeface="FangSong" charset="-122"/>
                  <a:ea typeface="FangSong" charset="-122"/>
                  <a:cs typeface="FangSong" charset="-122"/>
                </a:rPr>
                <a:t/>
              </a:r>
              <a:br>
                <a:rPr lang="zh-CN" altLang="en-US" dirty="0">
                  <a:latin typeface="FangSong" charset="-122"/>
                  <a:ea typeface="FangSong" charset="-122"/>
                  <a:cs typeface="FangSong" charset="-122"/>
                </a:rPr>
              </a:b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FangSong" charset="-122"/>
                  <a:ea typeface="FangSong" charset="-122"/>
                  <a:cs typeface="FangSong" charset="-122"/>
                </a:rPr>
                <a:t>内盒尺寸计算（元素大小）</a:t>
              </a:r>
              <a:r>
                <a:rPr lang="zh-CN" altLang="en-US" dirty="0">
                  <a:latin typeface="FangSong" charset="-122"/>
                  <a:ea typeface="FangSong" charset="-122"/>
                  <a:cs typeface="FangSong" charset="-122"/>
                </a:rPr>
                <a:t/>
              </a:r>
              <a:br>
                <a:rPr lang="zh-CN" altLang="en-US" dirty="0">
                  <a:latin typeface="FangSong" charset="-122"/>
                  <a:ea typeface="FangSong" charset="-122"/>
                  <a:cs typeface="FangSong" charset="-122"/>
                </a:rPr>
              </a:b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Element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高度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=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内容高度（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height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包含了元素内容高度、边框、內距）</a:t>
              </a:r>
              <a:b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</a:b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Element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宽度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=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内容宽度（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width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包含了元素内容宽度、边框、內距</a:t>
              </a:r>
              <a:r>
                <a:rPr lang="zh-CN" altLang="en-US" sz="1600" dirty="0" smtClean="0">
                  <a:latin typeface="FangSong" charset="-122"/>
                  <a:ea typeface="FangSong" charset="-122"/>
                  <a:cs typeface="FangSong" charset="-122"/>
                </a:rPr>
                <a:t>）</a:t>
              </a:r>
              <a:endParaRPr lang="zh-CN" altLang="en-US" sz="1600" dirty="0">
                <a:latin typeface="FangSong" charset="-122"/>
                <a:ea typeface="FangSong" charset="-122"/>
                <a:cs typeface="FangSong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86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30133" y="0"/>
            <a:ext cx="39869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盒模型属性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6123" y="1297016"/>
            <a:ext cx="1069144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定义：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FangSong" charset="-122"/>
                <a:ea typeface="FangSong" charset="-122"/>
                <a:cs typeface="FangSong" charset="-122"/>
              </a:rPr>
              <a:t>CSS3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增添了一个盒模型属性</a:t>
            </a:r>
            <a:r>
              <a:rPr lang="en-US" altLang="zh-CN" sz="2000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box-sizing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，能够事先定义盒模型的尺寸解析方式</a:t>
            </a:r>
            <a:b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</a:b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语法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FangSong" charset="-122"/>
                <a:ea typeface="FangSong" charset="-122"/>
                <a:cs typeface="FangSong" charset="-122"/>
              </a:rPr>
              <a:t>box-sizing:content-box|border-box|inherit</a:t>
            </a:r>
            <a:endParaRPr lang="en-US" altLang="zh-CN" sz="2000" dirty="0">
              <a:latin typeface="FangSong" charset="-122"/>
              <a:ea typeface="FangSong" charset="-122"/>
              <a:cs typeface="FangSong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参数说明：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content-box</a:t>
            </a:r>
            <a:r>
              <a:rPr lang="zh-CN" altLang="en-US" sz="2000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：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默认值</a:t>
            </a:r>
            <a:r>
              <a:rPr lang="zh-CN" altLang="en-US" sz="2000" dirty="0" smtClean="0">
                <a:latin typeface="FangSong" charset="-122"/>
                <a:ea typeface="FangSong" charset="-122"/>
                <a:cs typeface="FangSong" charset="-122"/>
              </a:rPr>
              <a:t>，</a:t>
            </a:r>
            <a:r>
              <a:rPr lang="en-US" altLang="zh-CN" sz="2000" dirty="0"/>
              <a:t> 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padding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和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border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不被包含在定义的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width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和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height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之内。对象的实际宽度等于设置的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width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值和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border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、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padding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之和，即 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( Element width = width + border + padding )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border-box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：让元素维持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IE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传统的盒模型（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IE6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以下</a:t>
            </a:r>
            <a:r>
              <a:rPr lang="zh-CN" altLang="en-US" sz="2000" dirty="0" smtClean="0">
                <a:latin typeface="FangSong" charset="-122"/>
                <a:ea typeface="FangSong" charset="-122"/>
                <a:cs typeface="FangSong" charset="-122"/>
              </a:rPr>
              <a:t>版本和</a:t>
            </a:r>
            <a:r>
              <a:rPr lang="en-US" altLang="zh-CN" sz="2000" dirty="0" smtClean="0">
                <a:latin typeface="FangSong" charset="-122"/>
                <a:ea typeface="FangSong" charset="-122"/>
                <a:cs typeface="FangSong" charset="-122"/>
              </a:rPr>
              <a:t>IE6~7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怪异模式）</a:t>
            </a:r>
            <a:r>
              <a:rPr lang="zh-CN" altLang="en-US" sz="2000" dirty="0" smtClean="0">
                <a:latin typeface="FangSong" charset="-122"/>
                <a:ea typeface="FangSong" charset="-122"/>
                <a:cs typeface="FangSong" charset="-122"/>
              </a:rPr>
              <a:t>，</a:t>
            </a:r>
            <a:r>
              <a:rPr lang="zh-CN" altLang="en-US" sz="2000" dirty="0" smtClean="0"/>
              <a:t> 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padding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和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border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被包含在定义的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width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和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height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之内。对象的实际宽度就等于设置的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width</a:t>
            </a:r>
            <a:r>
              <a:rPr lang="zh-CN" altLang="en-US" sz="2000" dirty="0" smtClean="0">
                <a:latin typeface="FangSong" charset="-122"/>
                <a:ea typeface="FangSong" charset="-122"/>
                <a:cs typeface="FangSong" charset="-122"/>
              </a:rPr>
              <a:t>值</a:t>
            </a:r>
            <a:endParaRPr lang="zh-CN" altLang="en-US" sz="2000" dirty="0">
              <a:latin typeface="FangSong" charset="-122"/>
              <a:ea typeface="FangSong" charset="-122"/>
              <a:cs typeface="Fang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inherit</a:t>
            </a:r>
            <a:r>
              <a:rPr lang="zh-CN" altLang="en-US" sz="2000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：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使元素继承父元素的盒模型</a:t>
            </a:r>
            <a:r>
              <a:rPr lang="zh-CN" altLang="en-US" sz="2000" dirty="0" smtClean="0">
                <a:latin typeface="FangSong" charset="-122"/>
                <a:ea typeface="FangSong" charset="-122"/>
                <a:cs typeface="FangSong" charset="-122"/>
              </a:rPr>
              <a:t>模式</a:t>
            </a:r>
            <a:endParaRPr lang="zh-CN" altLang="en-US" sz="2000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36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6379" y="93785"/>
            <a:ext cx="4499950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内容溢出属性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0984" y="1332186"/>
            <a:ext cx="11090031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定义：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dirty="0" smtClean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overflow-x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主要是用来定义水平方向的内容溢出的剪切，</a:t>
            </a:r>
            <a:r>
              <a:rPr lang="en-US" altLang="zh-CN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overflow-y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主要用来定义垂直方向内容的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剪切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基本语法：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dirty="0" err="1">
                <a:latin typeface="FangSong" charset="-122"/>
                <a:ea typeface="FangSong" charset="-122"/>
                <a:cs typeface="FangSong" charset="-122"/>
              </a:rPr>
              <a:t>overflow-x:visible|hidden|scroll|auto|no-display|no-content</a:t>
            </a:r>
            <a:r>
              <a:rPr lang="en-US" altLang="zh-CN" dirty="0">
                <a:latin typeface="FangSong" charset="-122"/>
                <a:ea typeface="FangSong" charset="-122"/>
                <a:cs typeface="FangSong" charset="-122"/>
              </a:rPr>
              <a:t> 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lang="en-US" altLang="zh-CN" dirty="0" err="1" smtClean="0">
                <a:latin typeface="FangSong" charset="-122"/>
                <a:ea typeface="FangSong" charset="-122"/>
                <a:cs typeface="FangSong" charset="-122"/>
              </a:rPr>
              <a:t>overflow-y:visible|hidden|scroll|auto|no-display|no-content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参数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说明：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visible</a:t>
            </a:r>
            <a:r>
              <a:rPr lang="zh-CN" altLang="en-US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：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默认值，不剪切容器中的任何内容，不添加滚动条，元素将被剪切为包含对象的窗口大小，且</a:t>
            </a:r>
            <a:r>
              <a:rPr lang="en-US" altLang="zh-CN" dirty="0">
                <a:latin typeface="FangSong" charset="-122"/>
                <a:ea typeface="FangSong" charset="-122"/>
                <a:cs typeface="FangSong" charset="-122"/>
              </a:rPr>
              <a:t>clip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属性设置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失效 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auto</a:t>
            </a:r>
            <a:r>
              <a:rPr lang="zh-CN" altLang="en-US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：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在需要时剪切内容并添加滚动条。 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hidden</a:t>
            </a:r>
            <a:r>
              <a:rPr lang="zh-CN" altLang="en-US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：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内容溢出时，内容隐藏且不显示滚动条 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scroll</a:t>
            </a:r>
            <a:r>
              <a:rPr lang="zh-CN" altLang="en-US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：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不管内容有没有溢出容器，都会显示滚动条 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no-display</a:t>
            </a:r>
            <a:r>
              <a:rPr lang="zh-CN" altLang="en-US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：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当内容溢出容器时，不显示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元素，类似</a:t>
            </a:r>
            <a:r>
              <a:rPr lang="en-US" altLang="zh-CN" dirty="0" err="1" smtClean="0">
                <a:latin typeface="FangSong" charset="-122"/>
                <a:ea typeface="FangSong" charset="-122"/>
                <a:cs typeface="FangSong" charset="-122"/>
              </a:rPr>
              <a:t>display:none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no-content</a:t>
            </a:r>
            <a:r>
              <a:rPr lang="zh-CN" altLang="en-US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：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当内容溢出容器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时，不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显示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内容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,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 类似</a:t>
            </a:r>
            <a:r>
              <a:rPr lang="en-US" altLang="zh-CN" dirty="0" err="1" smtClean="0">
                <a:latin typeface="FangSong" charset="-122"/>
                <a:ea typeface="FangSong" charset="-122"/>
                <a:cs typeface="FangSong" charset="-122"/>
              </a:rPr>
              <a:t>visibility:hidden</a:t>
            </a:r>
            <a:endParaRPr lang="zh-CN" alt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59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6379" y="93785"/>
            <a:ext cx="4499950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自由缩放属性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0984" y="1332186"/>
            <a:ext cx="11090031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定义：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dirty="0" smtClean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resize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属性允许用户通过拖动的方式修改元素的尺寸以改变元素的大小</a:t>
            </a:r>
            <a:endParaRPr lang="en-US" altLang="zh-CN" dirty="0">
              <a:latin typeface="FangSong" charset="-122"/>
              <a:ea typeface="FangSong" charset="-122"/>
              <a:cs typeface="FangSong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基本语法：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dirty="0" err="1" smtClean="0"/>
              <a:t>r</a:t>
            </a:r>
            <a:r>
              <a:rPr lang="en-US" altLang="zh-CN" dirty="0" err="1" smtClean="0">
                <a:latin typeface="FangSong" charset="-122"/>
                <a:ea typeface="FangSong" charset="-122"/>
                <a:cs typeface="FangSong" charset="-122"/>
              </a:rPr>
              <a:t>esize:none|both|horizontal|vertical|inherit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参数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说明：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none</a:t>
            </a:r>
            <a:r>
              <a:rPr lang="zh-CN" altLang="en-US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：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用户不能拖动元素修改尺寸大小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both</a:t>
            </a:r>
            <a:r>
              <a:rPr lang="zh-CN" altLang="en-US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：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用户可以拖动元素，同时修改元素的宽度和高度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horizontal</a:t>
            </a:r>
            <a:r>
              <a:rPr lang="zh-CN" altLang="en-US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：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用户可以拖动元素，仅可以修改元素的宽度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vertical</a:t>
            </a:r>
            <a:r>
              <a:rPr lang="zh-CN" altLang="en-US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：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用户可以拖动元素，仅可以修改元素的高度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inherit</a:t>
            </a:r>
            <a:r>
              <a:rPr lang="zh-CN" altLang="en-US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：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继承父元素的</a:t>
            </a:r>
            <a:r>
              <a:rPr lang="en-US" altLang="zh-CN" dirty="0">
                <a:latin typeface="FangSong" charset="-122"/>
                <a:ea typeface="FangSong" charset="-122"/>
                <a:cs typeface="FangSong" charset="-122"/>
              </a:rPr>
              <a:t>resize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属性值</a:t>
            </a:r>
          </a:p>
        </p:txBody>
      </p:sp>
    </p:spTree>
    <p:extLst>
      <p:ext uri="{BB962C8B-B14F-4D97-AF65-F5344CB8AC3E}">
        <p14:creationId xmlns:p14="http://schemas.microsoft.com/office/powerpoint/2010/main" val="209930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6379" y="93785"/>
            <a:ext cx="3986989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外轮廓属性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0984" y="1332186"/>
            <a:ext cx="11090031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定义：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外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轮廓</a:t>
            </a:r>
            <a:r>
              <a:rPr lang="en-US" altLang="zh-CN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outline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在页面中呈现的效果和边框</a:t>
            </a:r>
            <a:r>
              <a:rPr lang="en-US" altLang="zh-CN" dirty="0">
                <a:latin typeface="FangSong" charset="-122"/>
                <a:ea typeface="FangSong" charset="-122"/>
                <a:cs typeface="FangSong" charset="-122"/>
              </a:rPr>
              <a:t>border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呈现的效果极其相似，外轮廓线不占用网页布局空间，不一定是矩形，外轮廓属性一种动态样式，只有元素获取到焦点或者被激活时呈现。</a:t>
            </a:r>
            <a:endParaRPr lang="en-US" altLang="zh-CN" dirty="0">
              <a:latin typeface="FangSong" charset="-122"/>
              <a:ea typeface="FangSong" charset="-122"/>
              <a:cs typeface="FangSong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基本语法：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dirty="0" err="1" smtClean="0">
                <a:latin typeface="FangSong" charset="-122"/>
                <a:ea typeface="FangSong" charset="-122"/>
                <a:cs typeface="FangSong" charset="-122"/>
              </a:rPr>
              <a:t>outline:outline-color</a:t>
            </a:r>
            <a:r>
              <a:rPr lang="en-US" altLang="zh-CN" dirty="0">
                <a:latin typeface="FangSong" charset="-122"/>
                <a:ea typeface="FangSong" charset="-122"/>
                <a:cs typeface="FangSong" charset="-122"/>
              </a:rPr>
              <a:t>||outline-style||outline-width||outline-offset||inherit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参数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说明：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outline-color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：定义轮廓线的颜色 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outline-style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：定义轮廓线的样式 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outline-width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：定义轮廓线的宽度 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outline-offset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：定义轮廓线的偏移位置的数值，为整数值时表示轮廓框向外偏离多少个像素；为负数值时表示轮廓框向内偏移多少个像素。 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inherit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：元素继承父元素的</a:t>
            </a:r>
            <a:r>
              <a:rPr lang="en-US" altLang="zh-CN" dirty="0">
                <a:latin typeface="FangSong" charset="-122"/>
                <a:ea typeface="FangSong" charset="-122"/>
                <a:cs typeface="FangSong" charset="-122"/>
              </a:rPr>
              <a:t>outline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效果</a:t>
            </a:r>
            <a:endParaRPr lang="zh-CN" alt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82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44207" y="233201"/>
            <a:ext cx="3986989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盒模型小结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255937" y="3265854"/>
            <a:ext cx="1676400" cy="9525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CSS3</a:t>
            </a:r>
            <a:r>
              <a:rPr kumimoji="1" lang="zh-CN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盒模型</a:t>
            </a:r>
            <a:endParaRPr kumimoji="1"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892902" y="2160954"/>
            <a:ext cx="3233973" cy="3162300"/>
            <a:chOff x="4750636" y="1828800"/>
            <a:chExt cx="3233973" cy="3162300"/>
          </a:xfrm>
        </p:grpSpPr>
        <p:sp>
          <p:nvSpPr>
            <p:cNvPr id="8" name="圆角矩形 7"/>
            <p:cNvSpPr/>
            <p:nvPr/>
          </p:nvSpPr>
          <p:spPr>
            <a:xfrm>
              <a:off x="4750637" y="1828800"/>
              <a:ext cx="16764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box-sizing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750636" y="2654300"/>
              <a:ext cx="3233973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overflow-x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 </a:t>
              </a:r>
              <a:r>
                <a:rPr kumimoji="1" lang="en-US" altLang="zh-CN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/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 </a:t>
              </a:r>
              <a:r>
                <a:rPr kumimoji="1" lang="en-US" altLang="zh-CN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overflow-y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750637" y="3479800"/>
              <a:ext cx="16764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resize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750637" y="4305300"/>
              <a:ext cx="16764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outline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</p:grpSp>
      <p:sp>
        <p:nvSpPr>
          <p:cNvPr id="20" name="左大括号 19"/>
          <p:cNvSpPr/>
          <p:nvPr/>
        </p:nvSpPr>
        <p:spPr>
          <a:xfrm>
            <a:off x="5197138" y="2338754"/>
            <a:ext cx="430963" cy="2832100"/>
          </a:xfrm>
          <a:prstGeom prst="leftBrace">
            <a:avLst>
              <a:gd name="adj1" fmla="val 73165"/>
              <a:gd name="adj2" fmla="val 50348"/>
            </a:avLst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38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3961" y="2860988"/>
            <a:ext cx="50129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弹性盒布局模型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ruanyifeng.com/blogimg/asset/2015/bg2015071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323" y="1402458"/>
            <a:ext cx="8569569" cy="506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318791" y="164680"/>
            <a:ext cx="42226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Flex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布局基本概念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9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55371" y="129511"/>
            <a:ext cx="2749471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容器的属性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71494" y="1216827"/>
            <a:ext cx="3887603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flex-direction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flex-wrap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flex-flow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justify-content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align-items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align-content</a:t>
            </a:r>
          </a:p>
        </p:txBody>
      </p:sp>
    </p:spTree>
    <p:extLst>
      <p:ext uri="{BB962C8B-B14F-4D97-AF65-F5344CB8AC3E}">
        <p14:creationId xmlns:p14="http://schemas.microsoft.com/office/powerpoint/2010/main" val="2560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55371" y="129511"/>
            <a:ext cx="3441198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flex-direction</a:t>
            </a:r>
          </a:p>
        </p:txBody>
      </p:sp>
      <p:sp>
        <p:nvSpPr>
          <p:cNvPr id="2" name="矩形 1"/>
          <p:cNvSpPr/>
          <p:nvPr/>
        </p:nvSpPr>
        <p:spPr>
          <a:xfrm>
            <a:off x="1263118" y="1345196"/>
            <a:ext cx="612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flex-direction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属性决定主轴的方向（即项目的排列方向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92512" y="2023298"/>
            <a:ext cx="7546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669900"/>
                </a:solidFill>
              </a:rPr>
              <a:t>.box </a:t>
            </a:r>
            <a:r>
              <a:rPr lang="en-US" altLang="zh-CN">
                <a:solidFill>
                  <a:srgbClr val="999999"/>
                </a:solidFill>
              </a:rPr>
              <a:t>{</a:t>
            </a:r>
            <a:r>
              <a:rPr lang="en-US" altLang="zh-CN"/>
              <a:t> </a:t>
            </a:r>
            <a:r>
              <a:rPr lang="en-US" altLang="zh-CN">
                <a:solidFill>
                  <a:srgbClr val="990055"/>
                </a:solidFill>
              </a:rPr>
              <a:t>flex-direction</a:t>
            </a:r>
            <a:r>
              <a:rPr lang="en-US" altLang="zh-CN">
                <a:solidFill>
                  <a:srgbClr val="999999"/>
                </a:solidFill>
              </a:rPr>
              <a:t>:</a:t>
            </a:r>
            <a:r>
              <a:rPr lang="en-US" altLang="zh-CN"/>
              <a:t> row | row-reverse | column | column-reverse</a:t>
            </a:r>
            <a:r>
              <a:rPr lang="en-US" altLang="zh-CN">
                <a:solidFill>
                  <a:srgbClr val="999999"/>
                </a:solidFill>
              </a:rPr>
              <a:t>;</a:t>
            </a:r>
            <a:r>
              <a:rPr lang="en-US" altLang="zh-CN"/>
              <a:t> </a:t>
            </a:r>
            <a:r>
              <a:rPr lang="en-US" altLang="zh-CN">
                <a:solidFill>
                  <a:srgbClr val="999999"/>
                </a:solidFill>
              </a:rPr>
              <a:t>}</a:t>
            </a:r>
            <a:endParaRPr lang="zh-CN" altLang="en-US" dirty="0"/>
          </a:p>
        </p:txBody>
      </p:sp>
      <p:pic>
        <p:nvPicPr>
          <p:cNvPr id="4098" name="Picture 2" descr="http://www.ruanyifeng.com/blogimg/asset/2015/bg20150710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2" y="2701400"/>
            <a:ext cx="75819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295238" y="4751420"/>
            <a:ext cx="6096000" cy="1719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row</a:t>
            </a:r>
            <a:r>
              <a:rPr lang="zh-CN" altLang="en-US" dirty="0">
                <a:solidFill>
                  <a:srgbClr val="C00000"/>
                </a:solidFill>
                <a:latin typeface="Consolas" charset="0"/>
              </a:rPr>
              <a:t>（默认值）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：主轴为水平方向，起点在左端。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row-reverse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：主轴为水平方向，起点在右端。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column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：主轴为垂直方向，起点在上沿。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column-reverse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：主轴为垂直方向，起点在下沿。</a:t>
            </a:r>
            <a:endParaRPr lang="zh-CN" altLang="en-US" b="0" i="0" u="none" strike="noStrike" dirty="0">
              <a:solidFill>
                <a:srgbClr val="111111"/>
              </a:solidFill>
              <a:effectLst/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1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49037" y="2802373"/>
            <a:ext cx="29610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选择器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08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55371" y="129511"/>
            <a:ext cx="2483372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flex-wrap</a:t>
            </a:r>
          </a:p>
        </p:txBody>
      </p:sp>
      <p:sp>
        <p:nvSpPr>
          <p:cNvPr id="4" name="矩形 3"/>
          <p:cNvSpPr/>
          <p:nvPr/>
        </p:nvSpPr>
        <p:spPr>
          <a:xfrm>
            <a:off x="454590" y="1341226"/>
            <a:ext cx="10770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默认情况下，项目都排在一条线（又称</a:t>
            </a:r>
            <a:r>
              <a:rPr lang="en-US" altLang="zh-CN" dirty="0">
                <a:solidFill>
                  <a:srgbClr val="111111"/>
                </a:solidFill>
                <a:latin typeface="Georgia" charset="0"/>
              </a:rPr>
              <a:t>"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轴线</a:t>
            </a:r>
            <a:r>
              <a:rPr lang="en-US" altLang="zh-CN" dirty="0">
                <a:solidFill>
                  <a:srgbClr val="111111"/>
                </a:solidFill>
                <a:latin typeface="Georgia" charset="0"/>
              </a:rPr>
              <a:t>"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）上。</a:t>
            </a:r>
            <a:r>
              <a:rPr lang="en-US" altLang="zh-CN" dirty="0"/>
              <a:t>flex-wrap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属性定义，如果一条轴线排不下，如何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换行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2867" y="1933314"/>
            <a:ext cx="4883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69900"/>
                </a:solidFill>
              </a:rPr>
              <a:t>.box</a:t>
            </a:r>
            <a:r>
              <a:rPr lang="en-US" altLang="zh-CN" dirty="0">
                <a:solidFill>
                  <a:srgbClr val="999999"/>
                </a:solidFill>
              </a:rPr>
              <a:t>{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90055"/>
                </a:solidFill>
              </a:rPr>
              <a:t>flex-wrap</a:t>
            </a:r>
            <a:r>
              <a:rPr lang="en-US" altLang="zh-CN" dirty="0">
                <a:solidFill>
                  <a:srgbClr val="999999"/>
                </a:solidFill>
              </a:rPr>
              <a:t>:</a:t>
            </a:r>
            <a:r>
              <a:rPr lang="en-US" altLang="zh-CN" dirty="0"/>
              <a:t> </a:t>
            </a:r>
            <a:r>
              <a:rPr lang="en-US" altLang="zh-CN" dirty="0" err="1"/>
              <a:t>nowrap</a:t>
            </a:r>
            <a:r>
              <a:rPr lang="en-US" altLang="zh-CN" dirty="0"/>
              <a:t> | wrap | wrap-reverse</a:t>
            </a:r>
            <a:r>
              <a:rPr lang="en-US" altLang="zh-CN" dirty="0">
                <a:solidFill>
                  <a:srgbClr val="999999"/>
                </a:solidFill>
              </a:rPr>
              <a:t>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99999"/>
                </a:solidFill>
              </a:rPr>
              <a:t>}</a:t>
            </a:r>
            <a:endParaRPr lang="zh-CN" altLang="en-US" dirty="0"/>
          </a:p>
        </p:txBody>
      </p:sp>
      <p:pic>
        <p:nvPicPr>
          <p:cNvPr id="5122" name="Picture 2" descr="http://www.ruanyifeng.com/blogimg/asset/2015/bg20150710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63" y="2393491"/>
            <a:ext cx="6025661" cy="20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454590" y="4819839"/>
            <a:ext cx="3010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</a:rPr>
              <a:t>nowrap</a:t>
            </a:r>
            <a:r>
              <a:rPr lang="zh-CN" altLang="en-US" dirty="0">
                <a:solidFill>
                  <a:srgbClr val="C00000"/>
                </a:solidFill>
                <a:latin typeface="Georgia" charset="0"/>
              </a:rPr>
              <a:t>（默认）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：不换行。</a:t>
            </a:r>
            <a:endParaRPr lang="zh-CN" altLang="en-US" dirty="0"/>
          </a:p>
        </p:txBody>
      </p:sp>
      <p:pic>
        <p:nvPicPr>
          <p:cNvPr id="5124" name="Picture 4" descr="http://www.ruanyifeng.com/blogimg/asset/2015/bg20150710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63" y="5261163"/>
            <a:ext cx="3086850" cy="63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4233487" y="4813353"/>
            <a:ext cx="321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wrap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：换行，第一行在上方。</a:t>
            </a:r>
            <a:endParaRPr lang="zh-CN" altLang="en-US" dirty="0"/>
          </a:p>
        </p:txBody>
      </p:sp>
      <p:pic>
        <p:nvPicPr>
          <p:cNvPr id="5126" name="Picture 6" descr="http://www.ruanyifeng.com/blogimg/asset/2015/bg201507100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063" y="5261163"/>
            <a:ext cx="3233868" cy="81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7830233" y="4813353"/>
            <a:ext cx="3812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wrap-reverse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：换行，第一行在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下方</a:t>
            </a:r>
            <a:endParaRPr lang="zh-CN" altLang="en-US" dirty="0"/>
          </a:p>
        </p:txBody>
      </p:sp>
      <p:pic>
        <p:nvPicPr>
          <p:cNvPr id="5128" name="Picture 8" descr="http://www.ruanyifeng.com/blogimg/asset/2015/bg201507100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582" y="5261163"/>
            <a:ext cx="3687913" cy="93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3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55371" y="129511"/>
            <a:ext cx="2316660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flex-flow</a:t>
            </a:r>
          </a:p>
        </p:txBody>
      </p:sp>
      <p:sp>
        <p:nvSpPr>
          <p:cNvPr id="4" name="矩形 3"/>
          <p:cNvSpPr/>
          <p:nvPr/>
        </p:nvSpPr>
        <p:spPr>
          <a:xfrm>
            <a:off x="1306961" y="1563179"/>
            <a:ext cx="9044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flex-flow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属性是</a:t>
            </a:r>
            <a:r>
              <a:rPr lang="en-US" altLang="zh-CN" dirty="0"/>
              <a:t>flex-direction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属性和</a:t>
            </a:r>
            <a:r>
              <a:rPr lang="en-US" altLang="zh-CN" dirty="0"/>
              <a:t>flex-wrap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属性的简写形式，默认值为</a:t>
            </a:r>
            <a:r>
              <a:rPr lang="en-US" altLang="zh-CN" dirty="0"/>
              <a:t>row </a:t>
            </a:r>
            <a:r>
              <a:rPr lang="en-US" altLang="zh-CN" dirty="0" err="1" smtClean="0"/>
              <a:t>nowrap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06961" y="2165811"/>
            <a:ext cx="5070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69900"/>
                </a:solidFill>
              </a:rPr>
              <a:t>.box </a:t>
            </a:r>
            <a:r>
              <a:rPr lang="en-US" altLang="zh-CN" dirty="0">
                <a:solidFill>
                  <a:srgbClr val="999999"/>
                </a:solidFill>
              </a:rPr>
              <a:t>{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90055"/>
                </a:solidFill>
              </a:rPr>
              <a:t>flex-flow</a:t>
            </a:r>
            <a:r>
              <a:rPr lang="en-US" altLang="zh-CN" dirty="0">
                <a:solidFill>
                  <a:srgbClr val="999999"/>
                </a:solidFill>
              </a:rPr>
              <a:t>: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111111"/>
                </a:solidFill>
              </a:rPr>
              <a:t>&lt;</a:t>
            </a:r>
            <a:r>
              <a:rPr lang="en-US" altLang="zh-CN" dirty="0"/>
              <a:t>flex-direction&gt; || </a:t>
            </a:r>
            <a:r>
              <a:rPr lang="en-US" altLang="zh-CN" dirty="0">
                <a:solidFill>
                  <a:srgbClr val="111111"/>
                </a:solidFill>
              </a:rPr>
              <a:t>&lt;</a:t>
            </a:r>
            <a:r>
              <a:rPr lang="en-US" altLang="zh-CN" dirty="0"/>
              <a:t>flex-wrap&gt;</a:t>
            </a:r>
            <a:r>
              <a:rPr lang="en-US" altLang="zh-CN" dirty="0">
                <a:solidFill>
                  <a:srgbClr val="999999"/>
                </a:solidFill>
              </a:rPr>
              <a:t>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99999"/>
                </a:solidFill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7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84668" y="129306"/>
            <a:ext cx="3762377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justify-content</a:t>
            </a:r>
          </a:p>
        </p:txBody>
      </p:sp>
      <p:sp>
        <p:nvSpPr>
          <p:cNvPr id="2" name="矩形 1"/>
          <p:cNvSpPr/>
          <p:nvPr/>
        </p:nvSpPr>
        <p:spPr>
          <a:xfrm>
            <a:off x="1295238" y="1410488"/>
            <a:ext cx="6078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justify-content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属性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定义了项目在主轴上的对齐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方式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77815" y="1954795"/>
            <a:ext cx="8897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669900"/>
                </a:solidFill>
              </a:rPr>
              <a:t>.box </a:t>
            </a:r>
            <a:r>
              <a:rPr lang="en-US" altLang="zh-CN">
                <a:solidFill>
                  <a:srgbClr val="999999"/>
                </a:solidFill>
              </a:rPr>
              <a:t>{</a:t>
            </a:r>
            <a:r>
              <a:rPr lang="en-US" altLang="zh-CN"/>
              <a:t> </a:t>
            </a:r>
            <a:r>
              <a:rPr lang="en-US" altLang="zh-CN">
                <a:solidFill>
                  <a:srgbClr val="990055"/>
                </a:solidFill>
              </a:rPr>
              <a:t>justify-content</a:t>
            </a:r>
            <a:r>
              <a:rPr lang="en-US" altLang="zh-CN">
                <a:solidFill>
                  <a:srgbClr val="999999"/>
                </a:solidFill>
              </a:rPr>
              <a:t>:</a:t>
            </a:r>
            <a:r>
              <a:rPr lang="en-US" altLang="zh-CN"/>
              <a:t> flex-start | flex-end | center | space-between | space-around</a:t>
            </a:r>
            <a:r>
              <a:rPr lang="en-US" altLang="zh-CN">
                <a:solidFill>
                  <a:srgbClr val="999999"/>
                </a:solidFill>
              </a:rPr>
              <a:t>;</a:t>
            </a:r>
            <a:r>
              <a:rPr lang="en-US" altLang="zh-CN"/>
              <a:t> </a:t>
            </a:r>
            <a:r>
              <a:rPr lang="en-US" altLang="zh-CN">
                <a:solidFill>
                  <a:srgbClr val="999999"/>
                </a:solidFill>
              </a:rPr>
              <a:t>}</a:t>
            </a:r>
            <a:endParaRPr lang="zh-CN" altLang="en-US" dirty="0"/>
          </a:p>
        </p:txBody>
      </p:sp>
      <p:pic>
        <p:nvPicPr>
          <p:cNvPr id="7170" name="Picture 2" descr="http://www.ruanyifeng.com/blogimg/asset/2015/bg20150710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238" y="2499102"/>
            <a:ext cx="3415964" cy="409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153890" y="2674077"/>
            <a:ext cx="6186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111111"/>
                </a:solidFill>
                <a:latin typeface="Georgia" charset="0"/>
              </a:rPr>
              <a:t>具体对齐方式与轴的方向有关。下面假设主轴为从左到右。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99044" y="3266945"/>
            <a:ext cx="6606094" cy="2550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flex-start</a:t>
            </a:r>
            <a:r>
              <a:rPr lang="zh-CN" altLang="en-US" dirty="0">
                <a:solidFill>
                  <a:srgbClr val="C00000"/>
                </a:solidFill>
                <a:latin typeface="Consolas" charset="0"/>
              </a:rPr>
              <a:t>（默认值）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：左对齐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flex-end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：右对齐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center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 居中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space-between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：两端对齐，项目之间的间隔都相等。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space-around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：每个项目两侧的间隔相等。所以，项目之间的间隔比项目与边框的间隔大一倍。</a:t>
            </a:r>
            <a:endParaRPr lang="zh-CN" altLang="en-US" b="0" i="0" u="none" strike="noStrike" dirty="0">
              <a:solidFill>
                <a:srgbClr val="111111"/>
              </a:solidFill>
              <a:effectLst/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71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84668" y="129306"/>
            <a:ext cx="2939331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align-items</a:t>
            </a:r>
          </a:p>
        </p:txBody>
      </p:sp>
      <p:sp>
        <p:nvSpPr>
          <p:cNvPr id="4" name="矩形 3"/>
          <p:cNvSpPr/>
          <p:nvPr/>
        </p:nvSpPr>
        <p:spPr>
          <a:xfrm>
            <a:off x="1008937" y="1353906"/>
            <a:ext cx="4772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align-items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属性定义项目在交叉轴上如何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对齐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26360" y="1835842"/>
            <a:ext cx="8144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69900"/>
                </a:solidFill>
              </a:rPr>
              <a:t>.box </a:t>
            </a:r>
            <a:r>
              <a:rPr lang="en-US" altLang="zh-CN" dirty="0">
                <a:solidFill>
                  <a:srgbClr val="999999"/>
                </a:solidFill>
              </a:rPr>
              <a:t>{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90055"/>
                </a:solidFill>
              </a:rPr>
              <a:t>align-items</a:t>
            </a:r>
            <a:r>
              <a:rPr lang="en-US" altLang="zh-CN" dirty="0">
                <a:solidFill>
                  <a:srgbClr val="999999"/>
                </a:solidFill>
              </a:rPr>
              <a:t>:</a:t>
            </a:r>
            <a:r>
              <a:rPr lang="en-US" altLang="zh-CN" dirty="0"/>
              <a:t> flex-start | flex-end | center | baseline | stretch</a:t>
            </a:r>
            <a:r>
              <a:rPr lang="en-US" altLang="zh-CN" dirty="0">
                <a:solidFill>
                  <a:srgbClr val="999999"/>
                </a:solidFill>
              </a:rPr>
              <a:t>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99999"/>
                </a:solidFill>
              </a:rPr>
              <a:t>}</a:t>
            </a:r>
            <a:endParaRPr lang="zh-CN" altLang="en-US" dirty="0"/>
          </a:p>
        </p:txBody>
      </p:sp>
      <p:pic>
        <p:nvPicPr>
          <p:cNvPr id="8194" name="Picture 2" descr="http://www.ruanyifeng.com/blogimg/asset/2015/bg20150710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60" y="2370458"/>
            <a:ext cx="3434862" cy="437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4926553" y="2553452"/>
            <a:ext cx="7104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111111"/>
                </a:solidFill>
                <a:latin typeface="Georgia" charset="0"/>
              </a:rPr>
              <a:t>具体的对齐方式与交叉轴的方向有关，下面假设交叉轴从上到下。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926553" y="3153832"/>
            <a:ext cx="64682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flex-start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：交叉轴的起点对齐。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flex-end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：交叉轴的终点对齐。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center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：交叉轴的中点对齐。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baseline</a:t>
            </a:r>
            <a:r>
              <a:rPr lang="en-US" altLang="zh-CN" dirty="0">
                <a:solidFill>
                  <a:srgbClr val="111111"/>
                </a:solidFill>
                <a:latin typeface="Consolas" charset="0"/>
              </a:rPr>
              <a:t>: 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项目的第一行文字的基线对齐。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stretch</a:t>
            </a:r>
            <a:r>
              <a:rPr lang="zh-CN" altLang="en-US" dirty="0">
                <a:solidFill>
                  <a:srgbClr val="C00000"/>
                </a:solidFill>
                <a:latin typeface="Consolas" charset="0"/>
              </a:rPr>
              <a:t>（默认值）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：如果项目未设置高度或设为</a:t>
            </a:r>
            <a:r>
              <a:rPr lang="en-US" altLang="zh-CN" dirty="0">
                <a:solidFill>
                  <a:srgbClr val="111111"/>
                </a:solidFill>
                <a:latin typeface="Consolas" charset="0"/>
              </a:rPr>
              <a:t>auto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，将占满整个容器的高度。</a:t>
            </a:r>
            <a:endParaRPr lang="zh-CN" altLang="en-US" b="0" i="0" u="none" strike="noStrike" dirty="0">
              <a:solidFill>
                <a:srgbClr val="111111"/>
              </a:solidFill>
              <a:effectLst/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65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84668" y="129306"/>
            <a:ext cx="3489160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align-content</a:t>
            </a:r>
          </a:p>
        </p:txBody>
      </p:sp>
      <p:sp>
        <p:nvSpPr>
          <p:cNvPr id="2" name="矩形 1"/>
          <p:cNvSpPr/>
          <p:nvPr/>
        </p:nvSpPr>
        <p:spPr>
          <a:xfrm>
            <a:off x="1049806" y="1351011"/>
            <a:ext cx="9981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align-content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属性定义了多根轴线的对齐方式。如果项目只有一根轴线，该属性不起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作用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49806" y="1872457"/>
            <a:ext cx="9348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669900"/>
                </a:solidFill>
              </a:rPr>
              <a:t>.box </a:t>
            </a:r>
            <a:r>
              <a:rPr lang="en-US" altLang="zh-CN">
                <a:solidFill>
                  <a:srgbClr val="999999"/>
                </a:solidFill>
              </a:rPr>
              <a:t>{</a:t>
            </a:r>
            <a:r>
              <a:rPr lang="en-US" altLang="zh-CN"/>
              <a:t> </a:t>
            </a:r>
            <a:r>
              <a:rPr lang="en-US" altLang="zh-CN">
                <a:solidFill>
                  <a:srgbClr val="990055"/>
                </a:solidFill>
              </a:rPr>
              <a:t>align-content</a:t>
            </a:r>
            <a:r>
              <a:rPr lang="en-US" altLang="zh-CN">
                <a:solidFill>
                  <a:srgbClr val="999999"/>
                </a:solidFill>
              </a:rPr>
              <a:t>:</a:t>
            </a:r>
            <a:r>
              <a:rPr lang="en-US" altLang="zh-CN"/>
              <a:t> flex-start | flex-end | center | space-between | space-around | stretch</a:t>
            </a:r>
            <a:r>
              <a:rPr lang="en-US" altLang="zh-CN">
                <a:solidFill>
                  <a:srgbClr val="999999"/>
                </a:solidFill>
              </a:rPr>
              <a:t>;</a:t>
            </a:r>
            <a:r>
              <a:rPr lang="en-US" altLang="zh-CN"/>
              <a:t> </a:t>
            </a:r>
            <a:r>
              <a:rPr lang="en-US" altLang="zh-CN">
                <a:solidFill>
                  <a:srgbClr val="999999"/>
                </a:solidFill>
              </a:rPr>
              <a:t>}</a:t>
            </a:r>
            <a:endParaRPr lang="zh-CN" altLang="en-US" dirty="0"/>
          </a:p>
        </p:txBody>
      </p:sp>
      <p:pic>
        <p:nvPicPr>
          <p:cNvPr id="9218" name="Picture 2" descr="http://www.ruanyifeng.com/blogimg/asset/2015/bg2015071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06" y="2241789"/>
            <a:ext cx="3563815" cy="451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947138" y="2478931"/>
            <a:ext cx="68580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flex-start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：与交叉轴的起点对齐。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flex-end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：与交叉轴的终点对齐。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center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：与交叉轴的中点对齐。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space-between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：与交叉轴两端对齐，轴线之间的间隔平均分布。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space-around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：每根轴线两侧的间隔都相等。所以，轴线之间的间隔比轴线与边框的间隔大一倍。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stretch</a:t>
            </a:r>
            <a:r>
              <a:rPr lang="zh-CN" altLang="en-US" dirty="0">
                <a:solidFill>
                  <a:srgbClr val="C00000"/>
                </a:solidFill>
                <a:latin typeface="Consolas" charset="0"/>
              </a:rPr>
              <a:t>（默认值）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：轴线占满整个交叉轴。</a:t>
            </a:r>
            <a:endParaRPr lang="zh-CN" altLang="en-US" b="0" i="0" u="none" strike="noStrike" dirty="0">
              <a:solidFill>
                <a:srgbClr val="111111"/>
              </a:solidFill>
              <a:effectLst/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8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55371" y="129511"/>
            <a:ext cx="2749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项目的属性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05956" y="1486458"/>
            <a:ext cx="2900153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order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flex-grow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flex-shrink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flex-basis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flex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align-self</a:t>
            </a:r>
          </a:p>
        </p:txBody>
      </p:sp>
    </p:spTree>
    <p:extLst>
      <p:ext uri="{BB962C8B-B14F-4D97-AF65-F5344CB8AC3E}">
        <p14:creationId xmlns:p14="http://schemas.microsoft.com/office/powerpoint/2010/main" val="182150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55371" y="129511"/>
            <a:ext cx="1514389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order</a:t>
            </a:r>
          </a:p>
        </p:txBody>
      </p:sp>
      <p:sp>
        <p:nvSpPr>
          <p:cNvPr id="4" name="矩形 3"/>
          <p:cNvSpPr/>
          <p:nvPr/>
        </p:nvSpPr>
        <p:spPr>
          <a:xfrm>
            <a:off x="1292512" y="1314915"/>
            <a:ext cx="8329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order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属性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定义项目的排列顺序。数值越小，排列越靠前，默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认为</a:t>
            </a:r>
            <a:r>
              <a:rPr lang="en-US" altLang="zh-CN" dirty="0" smtClean="0">
                <a:solidFill>
                  <a:srgbClr val="111111"/>
                </a:solidFill>
                <a:latin typeface="Georgia" charset="0"/>
              </a:rPr>
              <a:t>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92512" y="1823491"/>
            <a:ext cx="271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669900"/>
                </a:solidFill>
              </a:rPr>
              <a:t>.item </a:t>
            </a:r>
            <a:r>
              <a:rPr lang="en-US" altLang="zh-CN">
                <a:solidFill>
                  <a:srgbClr val="999999"/>
                </a:solidFill>
              </a:rPr>
              <a:t>{</a:t>
            </a:r>
            <a:r>
              <a:rPr lang="en-US" altLang="zh-CN"/>
              <a:t> </a:t>
            </a:r>
            <a:r>
              <a:rPr lang="en-US" altLang="zh-CN">
                <a:solidFill>
                  <a:srgbClr val="990055"/>
                </a:solidFill>
              </a:rPr>
              <a:t>order</a:t>
            </a:r>
            <a:r>
              <a:rPr lang="en-US" altLang="zh-CN">
                <a:solidFill>
                  <a:srgbClr val="999999"/>
                </a:solidFill>
              </a:rPr>
              <a:t>:</a:t>
            </a:r>
            <a:r>
              <a:rPr lang="en-US" altLang="zh-CN"/>
              <a:t> </a:t>
            </a:r>
            <a:r>
              <a:rPr lang="en-US" altLang="zh-CN">
                <a:solidFill>
                  <a:srgbClr val="111111"/>
                </a:solidFill>
              </a:rPr>
              <a:t>&lt;</a:t>
            </a:r>
            <a:r>
              <a:rPr lang="en-US" altLang="zh-CN"/>
              <a:t>integer&gt;</a:t>
            </a:r>
            <a:r>
              <a:rPr lang="en-US" altLang="zh-CN">
                <a:solidFill>
                  <a:srgbClr val="999999"/>
                </a:solidFill>
              </a:rPr>
              <a:t>;</a:t>
            </a:r>
            <a:r>
              <a:rPr lang="en-US" altLang="zh-CN"/>
              <a:t> </a:t>
            </a:r>
            <a:r>
              <a:rPr lang="en-US" altLang="zh-CN">
                <a:solidFill>
                  <a:srgbClr val="999999"/>
                </a:solidFill>
              </a:rPr>
              <a:t>}</a:t>
            </a:r>
            <a:endParaRPr lang="zh-CN" altLang="en-US" dirty="0"/>
          </a:p>
        </p:txBody>
      </p:sp>
      <p:pic>
        <p:nvPicPr>
          <p:cNvPr id="11274" name="Picture 10" descr="http://www.ruanyifeng.com/blogimg/asset/2015/bg2015071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47" y="2192823"/>
            <a:ext cx="71532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55371" y="129511"/>
            <a:ext cx="2519472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flex-grow</a:t>
            </a:r>
          </a:p>
        </p:txBody>
      </p:sp>
      <p:sp>
        <p:nvSpPr>
          <p:cNvPr id="2" name="矩形 1"/>
          <p:cNvSpPr/>
          <p:nvPr/>
        </p:nvSpPr>
        <p:spPr>
          <a:xfrm>
            <a:off x="1292512" y="1387107"/>
            <a:ext cx="9774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flex-grow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属性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定义项目的放大比例，默认为</a:t>
            </a:r>
            <a:r>
              <a:rPr lang="en-US" altLang="zh-CN" dirty="0"/>
              <a:t>0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，即如果存在剩余空间，也不放大。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92512" y="1823491"/>
            <a:ext cx="462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669900"/>
                </a:solidFill>
              </a:rPr>
              <a:t>.item </a:t>
            </a:r>
            <a:r>
              <a:rPr lang="en-US" altLang="zh-CN">
                <a:solidFill>
                  <a:srgbClr val="999999"/>
                </a:solidFill>
              </a:rPr>
              <a:t>{</a:t>
            </a:r>
            <a:r>
              <a:rPr lang="en-US" altLang="zh-CN"/>
              <a:t> </a:t>
            </a:r>
            <a:r>
              <a:rPr lang="en-US" altLang="zh-CN">
                <a:solidFill>
                  <a:srgbClr val="990055"/>
                </a:solidFill>
              </a:rPr>
              <a:t>flex-grow</a:t>
            </a:r>
            <a:r>
              <a:rPr lang="en-US" altLang="zh-CN">
                <a:solidFill>
                  <a:srgbClr val="999999"/>
                </a:solidFill>
              </a:rPr>
              <a:t>:</a:t>
            </a:r>
            <a:r>
              <a:rPr lang="en-US" altLang="zh-CN"/>
              <a:t> </a:t>
            </a:r>
            <a:r>
              <a:rPr lang="en-US" altLang="zh-CN">
                <a:solidFill>
                  <a:srgbClr val="111111"/>
                </a:solidFill>
              </a:rPr>
              <a:t>&lt;</a:t>
            </a:r>
            <a:r>
              <a:rPr lang="en-US" altLang="zh-CN"/>
              <a:t>number&gt;</a:t>
            </a:r>
            <a:r>
              <a:rPr lang="en-US" altLang="zh-CN">
                <a:solidFill>
                  <a:srgbClr val="999999"/>
                </a:solidFill>
              </a:rPr>
              <a:t>;</a:t>
            </a:r>
            <a:r>
              <a:rPr lang="en-US" altLang="zh-CN"/>
              <a:t> </a:t>
            </a:r>
            <a:r>
              <a:rPr lang="en-US" altLang="zh-CN">
                <a:solidFill>
                  <a:srgbClr val="708090"/>
                </a:solidFill>
              </a:rPr>
              <a:t>/* default 0 */</a:t>
            </a:r>
            <a:r>
              <a:rPr lang="en-US" altLang="zh-CN"/>
              <a:t> </a:t>
            </a:r>
            <a:r>
              <a:rPr lang="en-US" altLang="zh-CN">
                <a:solidFill>
                  <a:srgbClr val="999999"/>
                </a:solidFill>
              </a:rPr>
              <a:t>}</a:t>
            </a:r>
            <a:endParaRPr lang="zh-CN" altLang="en-US" dirty="0"/>
          </a:p>
        </p:txBody>
      </p:sp>
      <p:pic>
        <p:nvPicPr>
          <p:cNvPr id="12290" name="Picture 2" descr="http://www.ruanyifeng.com/blogimg/asset/2015/bg20150710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38" y="2310551"/>
            <a:ext cx="763905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292512" y="4320326"/>
            <a:ext cx="9914750" cy="879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如果所有项目的</a:t>
            </a:r>
            <a:r>
              <a:rPr lang="en-US" altLang="zh-CN" dirty="0"/>
              <a:t>flex-grow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属性都为</a:t>
            </a:r>
            <a:r>
              <a:rPr lang="en-US" altLang="zh-CN" dirty="0">
                <a:solidFill>
                  <a:srgbClr val="111111"/>
                </a:solidFill>
                <a:latin typeface="Georgia" charset="0"/>
              </a:rPr>
              <a:t>1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，则它们将等分剩余空间（如果有的话）。如果一个项目的</a:t>
            </a:r>
            <a:r>
              <a:rPr lang="en-US" altLang="zh-CN" dirty="0"/>
              <a:t>flex-grow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属性为</a:t>
            </a:r>
            <a:r>
              <a:rPr lang="en-US" altLang="zh-CN" dirty="0">
                <a:solidFill>
                  <a:srgbClr val="111111"/>
                </a:solidFill>
                <a:latin typeface="Georgia" charset="0"/>
              </a:rPr>
              <a:t>2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，其他项目都为</a:t>
            </a:r>
            <a:r>
              <a:rPr lang="en-US" altLang="zh-CN" dirty="0">
                <a:solidFill>
                  <a:srgbClr val="111111"/>
                </a:solidFill>
                <a:latin typeface="Georgia" charset="0"/>
              </a:rPr>
              <a:t>1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，则前者占据的剩余空间将比其他项多一倍。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79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41346" y="186063"/>
            <a:ext cx="2751074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flex-shrink</a:t>
            </a:r>
          </a:p>
        </p:txBody>
      </p:sp>
      <p:sp>
        <p:nvSpPr>
          <p:cNvPr id="4" name="矩形 3"/>
          <p:cNvSpPr/>
          <p:nvPr/>
        </p:nvSpPr>
        <p:spPr>
          <a:xfrm>
            <a:off x="1292512" y="1431208"/>
            <a:ext cx="8967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flex-shrink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属性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定义了项目的缩小比例，默认为</a:t>
            </a:r>
            <a:r>
              <a:rPr lang="en-US" altLang="zh-CN" dirty="0">
                <a:solidFill>
                  <a:srgbClr val="111111"/>
                </a:solidFill>
                <a:latin typeface="Georgia" charset="0"/>
              </a:rPr>
              <a:t>1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，即如果空间不足，该项目将缩小。</a:t>
            </a:r>
            <a:endParaRPr lang="zh-CN" altLang="en-US" dirty="0"/>
          </a:p>
        </p:txBody>
      </p:sp>
      <p:pic>
        <p:nvPicPr>
          <p:cNvPr id="13314" name="Picture 2" descr="http://www.ruanyifeng.com/blogimg/asset/2015/bg20150710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96" y="2231639"/>
            <a:ext cx="66675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292511" y="4043863"/>
            <a:ext cx="946927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如果所有项目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的 </a:t>
            </a:r>
            <a:r>
              <a:rPr lang="en-US" altLang="zh-CN" dirty="0" smtClean="0">
                <a:solidFill>
                  <a:srgbClr val="111111"/>
                </a:solidFill>
                <a:latin typeface="Georgia" charset="0"/>
              </a:rPr>
              <a:t>flex-shrink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 属性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都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为 </a:t>
            </a:r>
            <a:r>
              <a:rPr lang="en-US" altLang="zh-CN" dirty="0" smtClean="0">
                <a:solidFill>
                  <a:srgbClr val="111111"/>
                </a:solidFill>
                <a:latin typeface="Georgia" charset="0"/>
              </a:rPr>
              <a:t>1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，当空间不足时，都将等比例缩小。如果一个项目的</a:t>
            </a:r>
            <a:r>
              <a:rPr lang="en-US" altLang="zh-CN" dirty="0" smtClean="0">
                <a:solidFill>
                  <a:srgbClr val="111111"/>
                </a:solidFill>
                <a:latin typeface="Georgia" charset="0"/>
              </a:rPr>
              <a:t>flex-shrink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 属性为 </a:t>
            </a:r>
            <a:r>
              <a:rPr lang="en-US" altLang="zh-CN" dirty="0" smtClean="0">
                <a:solidFill>
                  <a:srgbClr val="111111"/>
                </a:solidFill>
                <a:latin typeface="Georgia" charset="0"/>
              </a:rPr>
              <a:t>0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，其他项目都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为 </a:t>
            </a:r>
            <a:r>
              <a:rPr lang="en-US" altLang="zh-CN" dirty="0" smtClean="0">
                <a:solidFill>
                  <a:srgbClr val="111111"/>
                </a:solidFill>
                <a:latin typeface="Georgia" charset="0"/>
              </a:rPr>
              <a:t>1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，则空间不足时，前者不缩小。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负值对该属性无效。</a:t>
            </a:r>
            <a:endParaRPr lang="zh-CN" altLang="en-US" b="0" i="0" u="none" strike="noStrike" dirty="0">
              <a:solidFill>
                <a:srgbClr val="111111"/>
              </a:solidFill>
              <a:effectLst/>
              <a:latin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1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41346" y="186063"/>
            <a:ext cx="2485809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flex-basis</a:t>
            </a:r>
          </a:p>
        </p:txBody>
      </p:sp>
      <p:sp>
        <p:nvSpPr>
          <p:cNvPr id="2" name="矩形 1"/>
          <p:cNvSpPr/>
          <p:nvPr/>
        </p:nvSpPr>
        <p:spPr>
          <a:xfrm>
            <a:off x="1292511" y="1477374"/>
            <a:ext cx="101257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flex-basis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属性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定义了在分配多余空间之前，项目占据的主轴空间（</a:t>
            </a:r>
            <a:r>
              <a:rPr lang="en-US" altLang="zh-CN" dirty="0">
                <a:solidFill>
                  <a:srgbClr val="111111"/>
                </a:solidFill>
                <a:latin typeface="Georgia" charset="0"/>
              </a:rPr>
              <a:t>main size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）。浏览器根据这个属性，计算主轴是否有多余空间。它的默认值为</a:t>
            </a:r>
            <a:r>
              <a:rPr lang="en-US" altLang="zh-CN" dirty="0"/>
              <a:t>auto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，即项目的本来大小。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92511" y="2558243"/>
            <a:ext cx="5415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669900"/>
                </a:solidFill>
              </a:rPr>
              <a:t>.item </a:t>
            </a:r>
            <a:r>
              <a:rPr lang="en-US" altLang="zh-CN">
                <a:solidFill>
                  <a:srgbClr val="999999"/>
                </a:solidFill>
              </a:rPr>
              <a:t>{</a:t>
            </a:r>
            <a:r>
              <a:rPr lang="en-US" altLang="zh-CN"/>
              <a:t> </a:t>
            </a:r>
            <a:r>
              <a:rPr lang="en-US" altLang="zh-CN">
                <a:solidFill>
                  <a:srgbClr val="990055"/>
                </a:solidFill>
              </a:rPr>
              <a:t>flex-basis</a:t>
            </a:r>
            <a:r>
              <a:rPr lang="en-US" altLang="zh-CN">
                <a:solidFill>
                  <a:srgbClr val="999999"/>
                </a:solidFill>
              </a:rPr>
              <a:t>:</a:t>
            </a:r>
            <a:r>
              <a:rPr lang="en-US" altLang="zh-CN"/>
              <a:t> </a:t>
            </a:r>
            <a:r>
              <a:rPr lang="en-US" altLang="zh-CN">
                <a:solidFill>
                  <a:srgbClr val="111111"/>
                </a:solidFill>
              </a:rPr>
              <a:t>&lt;</a:t>
            </a:r>
            <a:r>
              <a:rPr lang="en-US" altLang="zh-CN"/>
              <a:t>length&gt; | auto</a:t>
            </a:r>
            <a:r>
              <a:rPr lang="en-US" altLang="zh-CN">
                <a:solidFill>
                  <a:srgbClr val="999999"/>
                </a:solidFill>
              </a:rPr>
              <a:t>;</a:t>
            </a:r>
            <a:r>
              <a:rPr lang="en-US" altLang="zh-CN"/>
              <a:t> </a:t>
            </a:r>
            <a:r>
              <a:rPr lang="en-US" altLang="zh-CN">
                <a:solidFill>
                  <a:srgbClr val="708090"/>
                </a:solidFill>
              </a:rPr>
              <a:t>/* default auto */</a:t>
            </a:r>
            <a:r>
              <a:rPr lang="en-US" altLang="zh-CN"/>
              <a:t> </a:t>
            </a:r>
            <a:r>
              <a:rPr lang="en-US" altLang="zh-CN">
                <a:solidFill>
                  <a:srgbClr val="999999"/>
                </a:solidFill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92510" y="3293405"/>
            <a:ext cx="9047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它可以设为跟</a:t>
            </a:r>
            <a:r>
              <a:rPr lang="en-US" altLang="zh-CN" dirty="0"/>
              <a:t>width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或</a:t>
            </a:r>
            <a:r>
              <a:rPr lang="en-US" altLang="zh-CN" dirty="0"/>
              <a:t>height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属性一样的值（比如</a:t>
            </a:r>
            <a:r>
              <a:rPr lang="en-US" altLang="zh-CN" dirty="0">
                <a:solidFill>
                  <a:srgbClr val="111111"/>
                </a:solidFill>
                <a:latin typeface="Georgia" charset="0"/>
              </a:rPr>
              <a:t>350px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），则项目将占据固定空间。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28726" y="216406"/>
            <a:ext cx="40382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选择器分类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061378" y="3441700"/>
            <a:ext cx="1676400" cy="9525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CSS3</a:t>
            </a:r>
            <a:r>
              <a:rPr kumimoji="1" lang="zh-CN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选择器</a:t>
            </a:r>
            <a:endParaRPr kumimoji="1"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4750637" y="1828800"/>
            <a:ext cx="1676400" cy="3987800"/>
            <a:chOff x="4750637" y="1828800"/>
            <a:chExt cx="1676400" cy="3987800"/>
          </a:xfrm>
        </p:grpSpPr>
        <p:sp>
          <p:nvSpPr>
            <p:cNvPr id="5" name="圆角矩形 4"/>
            <p:cNvSpPr/>
            <p:nvPr/>
          </p:nvSpPr>
          <p:spPr>
            <a:xfrm>
              <a:off x="4750637" y="1828800"/>
              <a:ext cx="16764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基本选择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750637" y="2654300"/>
              <a:ext cx="16764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层次选择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750637" y="3479800"/>
              <a:ext cx="16764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伪类选择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750637" y="4305300"/>
              <a:ext cx="16764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伪元素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750637" y="5130800"/>
              <a:ext cx="16764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属性选择器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7290322" y="1828800"/>
            <a:ext cx="2742678" cy="3898900"/>
            <a:chOff x="7290322" y="1828800"/>
            <a:chExt cx="2742678" cy="3898900"/>
          </a:xfrm>
        </p:grpSpPr>
        <p:sp>
          <p:nvSpPr>
            <p:cNvPr id="10" name="圆角矩形 9"/>
            <p:cNvSpPr/>
            <p:nvPr/>
          </p:nvSpPr>
          <p:spPr>
            <a:xfrm>
              <a:off x="7290322" y="1828800"/>
              <a:ext cx="2742678" cy="508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动态伪类选择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290322" y="2514600"/>
              <a:ext cx="2742678" cy="508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目标伪类选择器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290322" y="3200400"/>
              <a:ext cx="2742678" cy="508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语言伪类选择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290322" y="3873500"/>
              <a:ext cx="2742678" cy="508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Ui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元素状态伪类选择器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290322" y="4546600"/>
              <a:ext cx="2742678" cy="508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结构伪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类选择器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290322" y="5219700"/>
              <a:ext cx="2742678" cy="508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否定伪类选择器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</p:grpSp>
      <p:sp>
        <p:nvSpPr>
          <p:cNvPr id="28" name="左大括号 27"/>
          <p:cNvSpPr/>
          <p:nvPr/>
        </p:nvSpPr>
        <p:spPr>
          <a:xfrm>
            <a:off x="4028726" y="2082800"/>
            <a:ext cx="430963" cy="3644900"/>
          </a:xfrm>
          <a:prstGeom prst="leftBrace">
            <a:avLst>
              <a:gd name="adj1" fmla="val 73165"/>
              <a:gd name="adj2" fmla="val 50348"/>
            </a:avLst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左大括号 28"/>
          <p:cNvSpPr/>
          <p:nvPr/>
        </p:nvSpPr>
        <p:spPr>
          <a:xfrm>
            <a:off x="6568411" y="2000250"/>
            <a:ext cx="430963" cy="3644900"/>
          </a:xfrm>
          <a:prstGeom prst="leftBrace">
            <a:avLst>
              <a:gd name="adj1" fmla="val 73165"/>
              <a:gd name="adj2" fmla="val 50000"/>
            </a:avLst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35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 animBg="1"/>
      <p:bldP spid="2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90987" y="204629"/>
            <a:ext cx="1050288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flex</a:t>
            </a:r>
          </a:p>
        </p:txBody>
      </p:sp>
      <p:sp>
        <p:nvSpPr>
          <p:cNvPr id="4" name="矩形 3"/>
          <p:cNvSpPr/>
          <p:nvPr/>
        </p:nvSpPr>
        <p:spPr>
          <a:xfrm>
            <a:off x="1292510" y="1821330"/>
            <a:ext cx="9785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flex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属性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是</a:t>
            </a:r>
            <a:r>
              <a:rPr lang="en-US" altLang="zh-CN" dirty="0"/>
              <a:t>flex-grow</a:t>
            </a:r>
            <a:r>
              <a:rPr lang="en-US" altLang="zh-CN" dirty="0">
                <a:solidFill>
                  <a:srgbClr val="111111"/>
                </a:solidFill>
                <a:latin typeface="Georgia" charset="0"/>
              </a:rPr>
              <a:t>, </a:t>
            </a:r>
            <a:r>
              <a:rPr lang="en-US" altLang="zh-CN" dirty="0"/>
              <a:t>flex-shrink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 和 </a:t>
            </a:r>
            <a:r>
              <a:rPr lang="en-US" altLang="zh-CN" dirty="0"/>
              <a:t>flex-basis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的简写，默认值为</a:t>
            </a:r>
            <a:r>
              <a:rPr lang="en-US" altLang="zh-CN" dirty="0"/>
              <a:t>0 1 auto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。后两个属性可选。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92510" y="2531116"/>
            <a:ext cx="9223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669900"/>
                </a:solidFill>
              </a:rPr>
              <a:t>.item </a:t>
            </a:r>
            <a:r>
              <a:rPr lang="en-US" altLang="zh-CN">
                <a:solidFill>
                  <a:srgbClr val="999999"/>
                </a:solidFill>
              </a:rPr>
              <a:t>{</a:t>
            </a:r>
            <a:r>
              <a:rPr lang="en-US" altLang="zh-CN"/>
              <a:t> </a:t>
            </a:r>
            <a:r>
              <a:rPr lang="en-US" altLang="zh-CN">
                <a:solidFill>
                  <a:srgbClr val="990055"/>
                </a:solidFill>
              </a:rPr>
              <a:t>flex</a:t>
            </a:r>
            <a:r>
              <a:rPr lang="en-US" altLang="zh-CN">
                <a:solidFill>
                  <a:srgbClr val="999999"/>
                </a:solidFill>
              </a:rPr>
              <a:t>:</a:t>
            </a:r>
            <a:r>
              <a:rPr lang="en-US" altLang="zh-CN"/>
              <a:t> none | [ </a:t>
            </a:r>
            <a:r>
              <a:rPr lang="en-US" altLang="zh-CN">
                <a:solidFill>
                  <a:srgbClr val="111111"/>
                </a:solidFill>
              </a:rPr>
              <a:t>&lt;</a:t>
            </a:r>
            <a:r>
              <a:rPr lang="en-US" altLang="zh-CN">
                <a:solidFill>
                  <a:srgbClr val="A67F59"/>
                </a:solidFill>
              </a:rPr>
              <a:t>'flex-grow'</a:t>
            </a:r>
            <a:r>
              <a:rPr lang="en-US" altLang="zh-CN"/>
              <a:t>&gt; </a:t>
            </a:r>
            <a:r>
              <a:rPr lang="en-US" altLang="zh-CN">
                <a:solidFill>
                  <a:srgbClr val="111111"/>
                </a:solidFill>
              </a:rPr>
              <a:t>&lt;</a:t>
            </a:r>
            <a:r>
              <a:rPr lang="en-US" altLang="zh-CN">
                <a:solidFill>
                  <a:srgbClr val="A67F59"/>
                </a:solidFill>
              </a:rPr>
              <a:t>'flex-shrink'</a:t>
            </a:r>
            <a:r>
              <a:rPr lang="en-US" altLang="zh-CN"/>
              <a:t>&gt;? </a:t>
            </a:r>
            <a:r>
              <a:rPr lang="en-US" altLang="zh-CN" dirty="0"/>
              <a:t>|| </a:t>
            </a:r>
            <a:r>
              <a:rPr lang="en-US" altLang="zh-CN" dirty="0">
                <a:solidFill>
                  <a:srgbClr val="111111"/>
                </a:solidFill>
              </a:rPr>
              <a:t>&lt;</a:t>
            </a:r>
            <a:r>
              <a:rPr lang="en-US" altLang="zh-CN" dirty="0">
                <a:solidFill>
                  <a:srgbClr val="A67F59"/>
                </a:solidFill>
              </a:rPr>
              <a:t>'flex-basis'</a:t>
            </a:r>
            <a:r>
              <a:rPr lang="en-US" altLang="zh-CN" dirty="0"/>
              <a:t>&gt; ] </a:t>
            </a:r>
            <a:r>
              <a:rPr lang="en-US" altLang="zh-CN" dirty="0">
                <a:solidFill>
                  <a:srgbClr val="999999"/>
                </a:solidFill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92510" y="3198858"/>
            <a:ext cx="9141028" cy="879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111111"/>
                </a:solidFill>
                <a:latin typeface="Georgia" charset="0"/>
              </a:rPr>
              <a:t>该属性有两个快捷值：</a:t>
            </a:r>
            <a:r>
              <a:rPr lang="en-US" altLang="zh-CN" dirty="0">
                <a:solidFill>
                  <a:srgbClr val="111111"/>
                </a:solidFill>
                <a:latin typeface="Georgia" charset="0"/>
              </a:rPr>
              <a:t>auto (1 1 auto) 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和 </a:t>
            </a:r>
            <a:r>
              <a:rPr lang="en-US" altLang="zh-CN" dirty="0">
                <a:solidFill>
                  <a:srgbClr val="111111"/>
                </a:solidFill>
                <a:latin typeface="Georgia" charset="0"/>
              </a:rPr>
              <a:t>none (0 0 auto)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建议优先使用这个属性，而不是单独写三个分离的属性，因为浏览器会推算相关值。</a:t>
            </a:r>
            <a:endParaRPr lang="zh-CN" altLang="en-US" b="0" i="0" u="none" strike="noStrike" dirty="0">
              <a:solidFill>
                <a:srgbClr val="111111"/>
              </a:solidFill>
              <a:effectLst/>
              <a:latin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4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79200" y="290731"/>
            <a:ext cx="2449710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align-self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2509" y="1554019"/>
            <a:ext cx="99968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align-self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属性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允许单个项目有与其他项目不一样的对齐方式，可覆盖</a:t>
            </a:r>
            <a:r>
              <a:rPr lang="en-US" altLang="zh-CN" dirty="0"/>
              <a:t>align-items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属性。默认值为</a:t>
            </a:r>
            <a:r>
              <a:rPr lang="en-US" altLang="zh-CN" dirty="0"/>
              <a:t>auto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，表示继承父元素的</a:t>
            </a:r>
            <a:r>
              <a:rPr lang="en-US" altLang="zh-CN" dirty="0"/>
              <a:t>align-items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属性，如果没有父元素，则等同于</a:t>
            </a:r>
            <a:r>
              <a:rPr lang="en-US" altLang="zh-CN" dirty="0"/>
              <a:t>stretch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92509" y="2606865"/>
            <a:ext cx="8953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669900"/>
                </a:solidFill>
              </a:rPr>
              <a:t>.item </a:t>
            </a:r>
            <a:r>
              <a:rPr lang="en-US" altLang="zh-CN">
                <a:solidFill>
                  <a:srgbClr val="999999"/>
                </a:solidFill>
              </a:rPr>
              <a:t>{</a:t>
            </a:r>
            <a:r>
              <a:rPr lang="en-US" altLang="zh-CN"/>
              <a:t> </a:t>
            </a:r>
            <a:r>
              <a:rPr lang="en-US" altLang="zh-CN">
                <a:solidFill>
                  <a:srgbClr val="990055"/>
                </a:solidFill>
              </a:rPr>
              <a:t>align-self</a:t>
            </a:r>
            <a:r>
              <a:rPr lang="en-US" altLang="zh-CN">
                <a:solidFill>
                  <a:srgbClr val="999999"/>
                </a:solidFill>
              </a:rPr>
              <a:t>:</a:t>
            </a:r>
            <a:r>
              <a:rPr lang="en-US" altLang="zh-CN"/>
              <a:t> auto | flex-start | flex-end | center | baseline | stretch</a:t>
            </a:r>
            <a:r>
              <a:rPr lang="en-US" altLang="zh-CN">
                <a:solidFill>
                  <a:srgbClr val="999999"/>
                </a:solidFill>
              </a:rPr>
              <a:t>;</a:t>
            </a:r>
            <a:r>
              <a:rPr lang="en-US" altLang="zh-CN"/>
              <a:t> </a:t>
            </a:r>
            <a:r>
              <a:rPr lang="en-US" altLang="zh-CN">
                <a:solidFill>
                  <a:srgbClr val="999999"/>
                </a:solidFill>
              </a:rPr>
              <a:t>}</a:t>
            </a:r>
            <a:endParaRPr lang="zh-CN" altLang="en-US" dirty="0"/>
          </a:p>
        </p:txBody>
      </p:sp>
      <p:pic>
        <p:nvPicPr>
          <p:cNvPr id="16386" name="Picture 2" descr="http://www.ruanyifeng.com/blogimg/asset/2015/bg20150710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09" y="3147904"/>
            <a:ext cx="5353923" cy="281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292509" y="5945214"/>
            <a:ext cx="4793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111111"/>
                </a:solidFill>
                <a:latin typeface="Georgia" charset="0"/>
              </a:rPr>
              <a:t>除了</a:t>
            </a:r>
            <a:r>
              <a:rPr lang="en-US" altLang="zh-CN" dirty="0">
                <a:solidFill>
                  <a:srgbClr val="111111"/>
                </a:solidFill>
                <a:latin typeface="Georgia" charset="0"/>
              </a:rPr>
              <a:t>auto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，其他都与</a:t>
            </a:r>
            <a:r>
              <a:rPr lang="en-US" altLang="zh-CN" dirty="0">
                <a:solidFill>
                  <a:srgbClr val="111111"/>
                </a:solidFill>
                <a:latin typeface="Georgia" charset="0"/>
              </a:rPr>
              <a:t>align-items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属性完全一致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7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88042" y="180091"/>
            <a:ext cx="60388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4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弹性盒布局模型小结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84204" y="3398714"/>
            <a:ext cx="1676400" cy="67309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容器属性</a:t>
            </a:r>
            <a:endParaRPr kumimoji="1"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3724133" y="1908912"/>
            <a:ext cx="1891221" cy="3073887"/>
            <a:chOff x="4750636" y="1828800"/>
            <a:chExt cx="1891221" cy="3073887"/>
          </a:xfrm>
        </p:grpSpPr>
        <p:sp>
          <p:nvSpPr>
            <p:cNvPr id="8" name="圆角矩形 7"/>
            <p:cNvSpPr/>
            <p:nvPr/>
          </p:nvSpPr>
          <p:spPr>
            <a:xfrm>
              <a:off x="4750637" y="1828800"/>
              <a:ext cx="1891220" cy="40982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flex-direction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750636" y="2448664"/>
              <a:ext cx="1891220" cy="44596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flex-wrap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 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750636" y="3783623"/>
              <a:ext cx="1891220" cy="42398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justify-content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750636" y="4448416"/>
              <a:ext cx="1891220" cy="45427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align-items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</p:grpSp>
      <p:sp>
        <p:nvSpPr>
          <p:cNvPr id="20" name="左大括号 19"/>
          <p:cNvSpPr/>
          <p:nvPr/>
        </p:nvSpPr>
        <p:spPr>
          <a:xfrm>
            <a:off x="3028369" y="2033954"/>
            <a:ext cx="430963" cy="3393830"/>
          </a:xfrm>
          <a:prstGeom prst="leftBrace">
            <a:avLst>
              <a:gd name="adj1" fmla="val 73165"/>
              <a:gd name="adj2" fmla="val 50348"/>
            </a:avLst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724133" y="5147403"/>
            <a:ext cx="1891220" cy="45427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align-content</a:t>
            </a:r>
            <a:endParaRPr kumimoji="1"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724133" y="3184784"/>
            <a:ext cx="1891220" cy="45427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flex-flow</a:t>
            </a:r>
            <a:endParaRPr kumimoji="1"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472804" y="3393344"/>
            <a:ext cx="1676400" cy="67309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项目属性</a:t>
            </a:r>
            <a:endParaRPr kumimoji="1"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grpSp>
        <p:nvGrpSpPr>
          <p:cNvPr id="31" name="组 30"/>
          <p:cNvGrpSpPr/>
          <p:nvPr/>
        </p:nvGrpSpPr>
        <p:grpSpPr>
          <a:xfrm>
            <a:off x="9112733" y="1827338"/>
            <a:ext cx="1676401" cy="2481383"/>
            <a:chOff x="4750636" y="1828800"/>
            <a:chExt cx="1676401" cy="2481383"/>
          </a:xfrm>
        </p:grpSpPr>
        <p:sp>
          <p:nvSpPr>
            <p:cNvPr id="32" name="圆角矩形 31"/>
            <p:cNvSpPr/>
            <p:nvPr/>
          </p:nvSpPr>
          <p:spPr>
            <a:xfrm>
              <a:off x="4750637" y="1828800"/>
              <a:ext cx="1676400" cy="40982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order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750637" y="2487735"/>
              <a:ext cx="1676400" cy="44596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flex-grow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 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4750637" y="3182814"/>
              <a:ext cx="1676400" cy="42398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flex-shrink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4750636" y="3855912"/>
              <a:ext cx="1676400" cy="45427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f</a:t>
              </a:r>
              <a:r>
                <a:rPr kumimoji="1" lang="en-US" altLang="zh-CN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lex-basis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</p:grpSp>
      <p:sp>
        <p:nvSpPr>
          <p:cNvPr id="36" name="左大括号 35"/>
          <p:cNvSpPr/>
          <p:nvPr/>
        </p:nvSpPr>
        <p:spPr>
          <a:xfrm>
            <a:off x="8416969" y="2028584"/>
            <a:ext cx="430963" cy="3393830"/>
          </a:xfrm>
          <a:prstGeom prst="leftBrace">
            <a:avLst>
              <a:gd name="adj1" fmla="val 73165"/>
              <a:gd name="adj2" fmla="val 50348"/>
            </a:avLst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9112733" y="4527549"/>
            <a:ext cx="1676400" cy="45427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flex</a:t>
            </a:r>
            <a:endParaRPr kumimoji="1"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9126875" y="5200648"/>
            <a:ext cx="1676400" cy="45427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align-self</a:t>
            </a:r>
            <a:endParaRPr kumimoji="1"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0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30" grpId="0" animBg="1"/>
      <p:bldP spid="3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54544" y="2778927"/>
            <a:ext cx="2448106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变换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44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41346" y="186063"/>
            <a:ext cx="3445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2D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变换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2511" y="1207745"/>
            <a:ext cx="10125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通过 </a:t>
            </a:r>
            <a:r>
              <a:rPr lang="en-US" altLang="zh-CN" dirty="0"/>
              <a:t>CSS3 </a:t>
            </a:r>
            <a:r>
              <a:rPr lang="zh-CN" altLang="en-US" dirty="0"/>
              <a:t>转换，我们能够对元素进行移动、缩放、转动、拉长或拉伸。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09415"/>
              </p:ext>
            </p:extLst>
          </p:nvPr>
        </p:nvGraphicFramePr>
        <p:xfrm>
          <a:off x="1361857" y="2153872"/>
          <a:ext cx="5193378" cy="4528668"/>
        </p:xfrm>
        <a:graphic>
          <a:graphicData uri="http://schemas.openxmlformats.org/drawingml/2006/table">
            <a:tbl>
              <a:tblPr/>
              <a:tblGrid>
                <a:gridCol w="1161931"/>
                <a:gridCol w="4031447"/>
              </a:tblGrid>
              <a:tr h="362902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>
                          <a:solidFill>
                            <a:srgbClr val="FFFFFF"/>
                          </a:solidFill>
                          <a:effectLst/>
                        </a:rPr>
                        <a:t>函数</a:t>
                      </a:r>
                    </a:p>
                  </a:txBody>
                  <a:tcPr marL="87236" marR="87236" marT="87236" marB="87236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87236" marR="87236" marT="87236" marB="87236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34545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matrix(</a:t>
                      </a:r>
                      <a:r>
                        <a:rPr lang="en-US" sz="1200" i="1">
                          <a:effectLst/>
                        </a:rPr>
                        <a:t>n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en-US" sz="1200" i="1">
                          <a:effectLst/>
                        </a:rPr>
                        <a:t>n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en-US" sz="1200" i="1">
                          <a:effectLst/>
                        </a:rPr>
                        <a:t>n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en-US" sz="1200" i="1">
                          <a:effectLst/>
                        </a:rPr>
                        <a:t>n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en-US" sz="1200" i="1">
                          <a:effectLst/>
                        </a:rPr>
                        <a:t>n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en-US" sz="1200" i="1">
                          <a:effectLst/>
                        </a:rPr>
                        <a:t>n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 </a:t>
                      </a:r>
                      <a:r>
                        <a:rPr lang="en-US" altLang="zh-CN" sz="1200">
                          <a:effectLst/>
                        </a:rPr>
                        <a:t>2D </a:t>
                      </a:r>
                      <a:r>
                        <a:rPr lang="zh-CN" altLang="en-US" sz="1200">
                          <a:effectLst/>
                        </a:rPr>
                        <a:t>转换，使用六个值的矩阵。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545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translate(</a:t>
                      </a:r>
                      <a:r>
                        <a:rPr lang="en-US" sz="1200" i="1">
                          <a:effectLst/>
                        </a:rPr>
                        <a:t>x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en-US" sz="1200" i="1">
                          <a:effectLst/>
                        </a:rPr>
                        <a:t>y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 </a:t>
                      </a:r>
                      <a:r>
                        <a:rPr lang="en-US" altLang="zh-CN" sz="1200">
                          <a:effectLst/>
                        </a:rPr>
                        <a:t>2D </a:t>
                      </a:r>
                      <a:r>
                        <a:rPr lang="zh-CN" altLang="en-US" sz="1200">
                          <a:effectLst/>
                        </a:rPr>
                        <a:t>转换，沿着 </a:t>
                      </a:r>
                      <a:r>
                        <a:rPr lang="en-US" altLang="zh-CN" sz="1200">
                          <a:effectLst/>
                        </a:rPr>
                        <a:t>X </a:t>
                      </a:r>
                      <a:r>
                        <a:rPr lang="zh-CN" altLang="en-US" sz="1200">
                          <a:effectLst/>
                        </a:rPr>
                        <a:t>和 </a:t>
                      </a:r>
                      <a:r>
                        <a:rPr lang="en-US" altLang="zh-CN" sz="1200">
                          <a:effectLst/>
                        </a:rPr>
                        <a:t>Y </a:t>
                      </a:r>
                      <a:r>
                        <a:rPr lang="zh-CN" altLang="en-US" sz="1200">
                          <a:effectLst/>
                        </a:rPr>
                        <a:t>轴移动元素。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4545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translateX(</a:t>
                      </a:r>
                      <a:r>
                        <a:rPr lang="en-US" sz="1200" i="1">
                          <a:effectLst/>
                        </a:rPr>
                        <a:t>n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 </a:t>
                      </a:r>
                      <a:r>
                        <a:rPr lang="en-US" altLang="zh-CN" sz="1200">
                          <a:effectLst/>
                        </a:rPr>
                        <a:t>2D </a:t>
                      </a:r>
                      <a:r>
                        <a:rPr lang="zh-CN" altLang="en-US" sz="1200">
                          <a:effectLst/>
                        </a:rPr>
                        <a:t>转换，沿着 </a:t>
                      </a:r>
                      <a:r>
                        <a:rPr lang="en-US" altLang="zh-CN" sz="1200">
                          <a:effectLst/>
                        </a:rPr>
                        <a:t>X </a:t>
                      </a:r>
                      <a:r>
                        <a:rPr lang="zh-CN" altLang="en-US" sz="1200">
                          <a:effectLst/>
                        </a:rPr>
                        <a:t>轴移动元素。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545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translateY(</a:t>
                      </a:r>
                      <a:r>
                        <a:rPr lang="en-US" sz="1200" i="1">
                          <a:effectLst/>
                        </a:rPr>
                        <a:t>n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 </a:t>
                      </a:r>
                      <a:r>
                        <a:rPr lang="en-US" altLang="zh-CN" sz="1200">
                          <a:effectLst/>
                        </a:rPr>
                        <a:t>2D </a:t>
                      </a:r>
                      <a:r>
                        <a:rPr lang="zh-CN" altLang="en-US" sz="1200">
                          <a:effectLst/>
                        </a:rPr>
                        <a:t>转换，沿着 </a:t>
                      </a:r>
                      <a:r>
                        <a:rPr lang="en-US" altLang="zh-CN" sz="1200">
                          <a:effectLst/>
                        </a:rPr>
                        <a:t>Y </a:t>
                      </a:r>
                      <a:r>
                        <a:rPr lang="zh-CN" altLang="en-US" sz="1200">
                          <a:effectLst/>
                        </a:rPr>
                        <a:t>轴移动元素。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4545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scale(</a:t>
                      </a:r>
                      <a:r>
                        <a:rPr lang="en-US" sz="1200" i="1">
                          <a:effectLst/>
                        </a:rPr>
                        <a:t>x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en-US" sz="1200" i="1">
                          <a:effectLst/>
                        </a:rPr>
                        <a:t>y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 </a:t>
                      </a:r>
                      <a:r>
                        <a:rPr lang="en-US" altLang="zh-CN" sz="1200">
                          <a:effectLst/>
                        </a:rPr>
                        <a:t>2D </a:t>
                      </a:r>
                      <a:r>
                        <a:rPr lang="zh-CN" altLang="en-US" sz="1200">
                          <a:effectLst/>
                        </a:rPr>
                        <a:t>缩放转换，改变元素的宽度和高度。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545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scaleX(</a:t>
                      </a:r>
                      <a:r>
                        <a:rPr lang="en-US" sz="1200" i="1">
                          <a:effectLst/>
                        </a:rPr>
                        <a:t>n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 </a:t>
                      </a:r>
                      <a:r>
                        <a:rPr lang="en-US" altLang="zh-CN" sz="1200">
                          <a:effectLst/>
                        </a:rPr>
                        <a:t>2D </a:t>
                      </a:r>
                      <a:r>
                        <a:rPr lang="zh-CN" altLang="en-US" sz="1200">
                          <a:effectLst/>
                        </a:rPr>
                        <a:t>缩放转换，改变元素的宽度。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4545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scaleY(</a:t>
                      </a:r>
                      <a:r>
                        <a:rPr lang="en-US" sz="1200" i="1">
                          <a:effectLst/>
                        </a:rPr>
                        <a:t>n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 </a:t>
                      </a:r>
                      <a:r>
                        <a:rPr lang="en-US" altLang="zh-CN" sz="1200">
                          <a:effectLst/>
                        </a:rPr>
                        <a:t>2D </a:t>
                      </a:r>
                      <a:r>
                        <a:rPr lang="zh-CN" altLang="en-US" sz="1200">
                          <a:effectLst/>
                        </a:rPr>
                        <a:t>缩放转换，改变元素的高度。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545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rotate(</a:t>
                      </a:r>
                      <a:r>
                        <a:rPr lang="en-US" sz="1200" i="1">
                          <a:effectLst/>
                        </a:rPr>
                        <a:t>angle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 </a:t>
                      </a:r>
                      <a:r>
                        <a:rPr lang="en-US" altLang="zh-CN" sz="1200">
                          <a:effectLst/>
                        </a:rPr>
                        <a:t>2D </a:t>
                      </a:r>
                      <a:r>
                        <a:rPr lang="zh-CN" altLang="en-US" sz="1200">
                          <a:effectLst/>
                        </a:rPr>
                        <a:t>旋转，在参数中规定角度。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3388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skew(</a:t>
                      </a:r>
                      <a:r>
                        <a:rPr lang="en-US" sz="1200" i="1">
                          <a:effectLst/>
                        </a:rPr>
                        <a:t>x-angle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en-US" sz="1200" i="1">
                          <a:effectLst/>
                        </a:rPr>
                        <a:t>y-angle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 </a:t>
                      </a:r>
                      <a:r>
                        <a:rPr lang="en-US" altLang="zh-CN" sz="1200">
                          <a:effectLst/>
                        </a:rPr>
                        <a:t>2D </a:t>
                      </a:r>
                      <a:r>
                        <a:rPr lang="zh-CN" altLang="en-US" sz="1200">
                          <a:effectLst/>
                        </a:rPr>
                        <a:t>倾斜转换，沿着 </a:t>
                      </a:r>
                      <a:r>
                        <a:rPr lang="en-US" altLang="zh-CN" sz="1200">
                          <a:effectLst/>
                        </a:rPr>
                        <a:t>X </a:t>
                      </a:r>
                      <a:r>
                        <a:rPr lang="zh-CN" altLang="en-US" sz="1200">
                          <a:effectLst/>
                        </a:rPr>
                        <a:t>和 </a:t>
                      </a:r>
                      <a:r>
                        <a:rPr lang="en-US" altLang="zh-CN" sz="1200">
                          <a:effectLst/>
                        </a:rPr>
                        <a:t>Y </a:t>
                      </a:r>
                      <a:r>
                        <a:rPr lang="zh-CN" altLang="en-US" sz="1200">
                          <a:effectLst/>
                        </a:rPr>
                        <a:t>轴。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545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skewX(</a:t>
                      </a:r>
                      <a:r>
                        <a:rPr lang="en-US" sz="1200" i="1">
                          <a:effectLst/>
                        </a:rPr>
                        <a:t>angle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 </a:t>
                      </a:r>
                      <a:r>
                        <a:rPr lang="en-US" altLang="zh-CN" sz="1200">
                          <a:effectLst/>
                        </a:rPr>
                        <a:t>2D </a:t>
                      </a:r>
                      <a:r>
                        <a:rPr lang="zh-CN" altLang="en-US" sz="1200">
                          <a:effectLst/>
                        </a:rPr>
                        <a:t>倾斜转换，沿着 </a:t>
                      </a:r>
                      <a:r>
                        <a:rPr lang="en-US" altLang="zh-CN" sz="1200">
                          <a:effectLst/>
                        </a:rPr>
                        <a:t>X </a:t>
                      </a:r>
                      <a:r>
                        <a:rPr lang="zh-CN" altLang="en-US" sz="1200">
                          <a:effectLst/>
                        </a:rPr>
                        <a:t>轴。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4545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skewY(</a:t>
                      </a:r>
                      <a:r>
                        <a:rPr lang="en-US" sz="1200" i="1">
                          <a:effectLst/>
                        </a:rPr>
                        <a:t>angle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</a:rPr>
                        <a:t>定义 </a:t>
                      </a:r>
                      <a:r>
                        <a:rPr lang="en-US" altLang="zh-CN" sz="1200" dirty="0">
                          <a:effectLst/>
                        </a:rPr>
                        <a:t>2D </a:t>
                      </a:r>
                      <a:r>
                        <a:rPr lang="zh-CN" altLang="en-US" sz="1200" dirty="0">
                          <a:effectLst/>
                        </a:rPr>
                        <a:t>倾斜转换，沿着 </a:t>
                      </a:r>
                      <a:r>
                        <a:rPr lang="en-US" altLang="zh-CN" sz="1200" dirty="0">
                          <a:effectLst/>
                        </a:rPr>
                        <a:t>Y </a:t>
                      </a:r>
                      <a:r>
                        <a:rPr lang="zh-CN" altLang="en-US" sz="1200" dirty="0">
                          <a:effectLst/>
                        </a:rPr>
                        <a:t>轴。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292511" y="1645639"/>
            <a:ext cx="2224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CSS3</a:t>
            </a:r>
            <a:r>
              <a:rPr lang="zh-CN" altLang="en-US" dirty="0" smtClean="0"/>
              <a:t> </a:t>
            </a:r>
            <a:r>
              <a:rPr lang="en-US" altLang="zh-CN" dirty="0" smtClean="0"/>
              <a:t>2D</a:t>
            </a:r>
            <a:r>
              <a:rPr lang="zh-CN" altLang="en-US" dirty="0" smtClean="0"/>
              <a:t> 转换方法：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974314" y="1645639"/>
            <a:ext cx="2224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CSS3</a:t>
            </a:r>
            <a:r>
              <a:rPr lang="zh-CN" altLang="en-US" dirty="0" smtClean="0"/>
              <a:t> </a:t>
            </a:r>
            <a:r>
              <a:rPr lang="en-US" altLang="zh-CN" dirty="0" smtClean="0"/>
              <a:t>2D</a:t>
            </a:r>
            <a:r>
              <a:rPr lang="zh-CN" altLang="en-US" dirty="0" smtClean="0"/>
              <a:t> 转换属性：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41102"/>
              </p:ext>
            </p:extLst>
          </p:nvPr>
        </p:nvGraphicFramePr>
        <p:xfrm>
          <a:off x="7031404" y="2153871"/>
          <a:ext cx="4386872" cy="1259840"/>
        </p:xfrm>
        <a:graphic>
          <a:graphicData uri="http://schemas.openxmlformats.org/drawingml/2006/table">
            <a:tbl>
              <a:tblPr/>
              <a:tblGrid>
                <a:gridCol w="1511933"/>
                <a:gridCol w="2264430"/>
                <a:gridCol w="610509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dirty="0">
                          <a:solidFill>
                            <a:srgbClr val="FFFFFF"/>
                          </a:solidFill>
                          <a:effectLst/>
                        </a:rPr>
                        <a:t>属性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</a:rPr>
                        <a:t>CSS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 dirty="0">
                          <a:solidFill>
                            <a:srgbClr val="900B09"/>
                          </a:solidFill>
                          <a:effectLst/>
                        </a:rPr>
                        <a:t>transform</a:t>
                      </a:r>
                      <a:endParaRPr lang="en-US" sz="1200" dirty="0">
                        <a:effectLst/>
                      </a:endParaRP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</a:rPr>
                        <a:t>向元素应用 </a:t>
                      </a:r>
                      <a:r>
                        <a:rPr lang="en-US" altLang="zh-CN" sz="1200" dirty="0">
                          <a:effectLst/>
                        </a:rPr>
                        <a:t>2D </a:t>
                      </a:r>
                      <a:r>
                        <a:rPr lang="zh-CN" altLang="en-US" sz="1200" dirty="0">
                          <a:effectLst/>
                        </a:rPr>
                        <a:t>或 </a:t>
                      </a:r>
                      <a:r>
                        <a:rPr lang="en-US" altLang="zh-CN" sz="1200" dirty="0">
                          <a:effectLst/>
                        </a:rPr>
                        <a:t>3D </a:t>
                      </a:r>
                      <a:r>
                        <a:rPr lang="zh-CN" altLang="en-US" sz="1200" dirty="0">
                          <a:effectLst/>
                        </a:rPr>
                        <a:t>转换。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 dirty="0">
                          <a:effectLst/>
                        </a:rPr>
                        <a:t>3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 dirty="0">
                          <a:solidFill>
                            <a:srgbClr val="900B09"/>
                          </a:solidFill>
                          <a:effectLst/>
                        </a:rPr>
                        <a:t>transform-origin</a:t>
                      </a:r>
                      <a:endParaRPr lang="en-US" sz="1200" dirty="0">
                        <a:effectLst/>
                      </a:endParaRP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</a:rPr>
                        <a:t>允许你改变被转换元素的位置。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 dirty="0">
                          <a:effectLst/>
                        </a:rPr>
                        <a:t>3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20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41346" y="186063"/>
            <a:ext cx="3445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变换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431" y="1450731"/>
            <a:ext cx="46736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49037" y="135373"/>
            <a:ext cx="2749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基本选择器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68975"/>
              </p:ext>
            </p:extLst>
          </p:nvPr>
        </p:nvGraphicFramePr>
        <p:xfrm>
          <a:off x="1092201" y="1418166"/>
          <a:ext cx="10325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311399"/>
                <a:gridCol w="1739900"/>
                <a:gridCol w="627380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通配选择器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选择文档中所有的 </a:t>
                      </a:r>
                      <a:r>
                        <a:rPr lang="en-US" altLang="zh-CN" dirty="0" smtClean="0"/>
                        <a:t>HTML</a:t>
                      </a:r>
                      <a:r>
                        <a:rPr lang="zh-CN" altLang="en-US" dirty="0" smtClean="0"/>
                        <a:t> 元素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元素选择器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选择指定的类型的 </a:t>
                      </a:r>
                      <a:r>
                        <a:rPr lang="en-US" altLang="zh-CN" dirty="0" smtClean="0"/>
                        <a:t>HTML</a:t>
                      </a:r>
                      <a:r>
                        <a:rPr lang="zh-CN" altLang="en-US" dirty="0" smtClean="0"/>
                        <a:t> 元素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 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选择指定 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 属性值为“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”的任意类型元素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选择指定 </a:t>
                      </a:r>
                      <a:r>
                        <a:rPr lang="en-US" altLang="zh-CN" dirty="0" smtClean="0"/>
                        <a:t>class</a:t>
                      </a:r>
                      <a:r>
                        <a:rPr lang="zh-CN" altLang="en-US" dirty="0" smtClean="0"/>
                        <a:t> 属性值为“</a:t>
                      </a:r>
                      <a:r>
                        <a:rPr lang="en-US" altLang="zh-CN" dirty="0" smtClean="0"/>
                        <a:t>class</a:t>
                      </a:r>
                      <a:r>
                        <a:rPr lang="zh-CN" altLang="en-US" dirty="0" smtClean="0"/>
                        <a:t>”的任意类型的任意多个元素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selector1,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selector2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群组选择器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将每一个选择器匹配的元素集合并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7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49037" y="135373"/>
            <a:ext cx="2749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层次选择器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283623"/>
              </p:ext>
            </p:extLst>
          </p:nvPr>
        </p:nvGraphicFramePr>
        <p:xfrm>
          <a:off x="1092201" y="1418166"/>
          <a:ext cx="10325101" cy="185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81696"/>
                <a:gridCol w="2696066"/>
                <a:gridCol w="664733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后代选择器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包含选择器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选择匹配的 </a:t>
                      </a:r>
                      <a:r>
                        <a:rPr lang="en-US" altLang="zh-CN" dirty="0" smtClean="0"/>
                        <a:t>F</a:t>
                      </a:r>
                      <a:r>
                        <a:rPr lang="zh-CN" altLang="en-US" dirty="0" smtClean="0"/>
                        <a:t> 元素，且匹配的 </a:t>
                      </a:r>
                      <a:r>
                        <a:rPr lang="en-US" altLang="zh-CN" dirty="0" smtClean="0"/>
                        <a:t>F</a:t>
                      </a:r>
                      <a:r>
                        <a:rPr lang="zh-CN" altLang="en-US" dirty="0" smtClean="0"/>
                        <a:t> 元素被包含在匹配的 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 元素内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&gt;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选择匹配的 </a:t>
                      </a:r>
                      <a:r>
                        <a:rPr lang="en-US" altLang="zh-CN" dirty="0" smtClean="0"/>
                        <a:t>F</a:t>
                      </a:r>
                      <a:r>
                        <a:rPr lang="zh-CN" altLang="en-US" dirty="0" smtClean="0"/>
                        <a:t> 元素，且匹配的 </a:t>
                      </a:r>
                      <a:r>
                        <a:rPr lang="en-US" altLang="zh-CN" dirty="0" smtClean="0"/>
                        <a:t>F</a:t>
                      </a:r>
                      <a:r>
                        <a:rPr lang="zh-CN" altLang="en-US" dirty="0" smtClean="0"/>
                        <a:t> 元素是所匹配的 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 元素的子元素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相邻兄弟选择器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选择匹配的 </a:t>
                      </a:r>
                      <a:r>
                        <a:rPr lang="en-US" altLang="zh-CN" dirty="0" smtClean="0"/>
                        <a:t>F</a:t>
                      </a:r>
                      <a:r>
                        <a:rPr lang="zh-CN" altLang="en-US" dirty="0" smtClean="0"/>
                        <a:t> 元素，且匹配的 </a:t>
                      </a:r>
                      <a:r>
                        <a:rPr lang="en-US" altLang="zh-CN" dirty="0" smtClean="0"/>
                        <a:t>F</a:t>
                      </a:r>
                      <a:r>
                        <a:rPr lang="zh-CN" altLang="en-US" dirty="0" smtClean="0"/>
                        <a:t> 元素紧位于匹配的 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 元素后面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~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通用选择器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选择匹配的 </a:t>
                      </a:r>
                      <a:r>
                        <a:rPr lang="en-US" altLang="zh-CN" dirty="0" smtClean="0"/>
                        <a:t>F</a:t>
                      </a:r>
                      <a:r>
                        <a:rPr lang="zh-CN" altLang="en-US" dirty="0" smtClean="0"/>
                        <a:t> 元素，且位于匹配的 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 元素后的所有</a:t>
                      </a:r>
                      <a:r>
                        <a:rPr lang="zh-CN" altLang="en-US" dirty="0" smtClean="0"/>
                        <a:t>匹配的 </a:t>
                      </a:r>
                      <a:r>
                        <a:rPr lang="en-US" altLang="zh-CN" dirty="0" smtClean="0"/>
                        <a:t>F</a:t>
                      </a:r>
                      <a:r>
                        <a:rPr lang="zh-CN" altLang="en-US" dirty="0" smtClean="0"/>
                        <a:t> 元素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76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64803" y="579436"/>
            <a:ext cx="2749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伪类选择器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27889" y="2680138"/>
            <a:ext cx="7495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err="1" smtClean="0"/>
              <a:t>E:pseudo-class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{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property: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value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}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1045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67054" y="151139"/>
            <a:ext cx="3775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动态伪类选择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器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23395"/>
              </p:ext>
            </p:extLst>
          </p:nvPr>
        </p:nvGraphicFramePr>
        <p:xfrm>
          <a:off x="1092201" y="1418166"/>
          <a:ext cx="10325101" cy="27635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81696"/>
                <a:gridCol w="2696066"/>
                <a:gridCol w="664733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E:link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链接伪类选择器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选择匹配的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元素，而且匹配元素被定义了超链接并未被访问过。用于链接锚点上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E:visited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链接伪类选择器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选择匹配的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元素，而且匹配元素被定义了超链接并已被访问过。用于链接锚点上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E:active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用户行为伪类选择器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选择匹配的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元素，且匹配元素被激活。用于链接锚点上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E:hover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用户行为伪类选择器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选择匹配的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元素，且用户鼠标在停留在元素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上。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E:focus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用户行为伪类选择器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选择匹配的 </a:t>
                      </a:r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 元素，且匹配的元素获得焦点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08184" y="4433050"/>
            <a:ext cx="471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锚点伪类设置原则：</a:t>
            </a:r>
            <a:r>
              <a:rPr kumimoji="1" lang="en-US" altLang="zh-CN" dirty="0" smtClean="0"/>
              <a:t>link-visited-hover-active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28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67054" y="151139"/>
            <a:ext cx="3775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目标伪类选择器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9702"/>
              </p:ext>
            </p:extLst>
          </p:nvPr>
        </p:nvGraphicFramePr>
        <p:xfrm>
          <a:off x="1092201" y="1418166"/>
          <a:ext cx="10325101" cy="7416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81696"/>
                <a:gridCol w="2696066"/>
                <a:gridCol w="664733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E:target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目标伪类选择器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选择匹配的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的所有元素，且匹配元素被相关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指向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6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5136</TotalTime>
  <Words>3240</Words>
  <Application>Microsoft Macintosh PowerPoint</Application>
  <PresentationFormat>宽屏</PresentationFormat>
  <Paragraphs>419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Consolas</vt:lpstr>
      <vt:lpstr>Courier New</vt:lpstr>
      <vt:lpstr>DengXian</vt:lpstr>
      <vt:lpstr>DengXian Light</vt:lpstr>
      <vt:lpstr>FangSong</vt:lpstr>
      <vt:lpstr>Georgia</vt:lpstr>
      <vt:lpstr>Mangal</vt:lpstr>
      <vt:lpstr>Microsoft YaHei</vt:lpstr>
      <vt:lpstr>Microsoft YaHei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288</cp:revision>
  <dcterms:created xsi:type="dcterms:W3CDTF">2019-01-30T02:32:37Z</dcterms:created>
  <dcterms:modified xsi:type="dcterms:W3CDTF">2019-07-30T06:16:19Z</dcterms:modified>
</cp:coreProperties>
</file>