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5" name="Shape 10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Footer Placeholder 4"/>
          <p:cNvSpPr txBox="1"/>
          <p:nvPr/>
        </p:nvSpPr>
        <p:spPr>
          <a:xfrm>
            <a:off x="4414520" y="6567160"/>
            <a:ext cx="3769360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© b savén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65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7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69889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Text Placeholder 3"/>
          <p:cNvSpPr/>
          <p:nvPr>
            <p:ph type="body" sz="quarter" idx="21" hasCustomPrompt="1"/>
          </p:nvPr>
        </p:nvSpPr>
        <p:spPr>
          <a:xfrm>
            <a:off x="369889" y="534307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183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9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0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4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3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5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8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9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8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3" name="Picture Placeholder 8"/>
          <p:cNvSpPr/>
          <p:nvPr>
            <p:ph type="pic" sz="quarter" idx="21"/>
          </p:nvPr>
        </p:nvSpPr>
        <p:spPr>
          <a:xfrm>
            <a:off x="369889" y="1411288"/>
            <a:ext cx="2292351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4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8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9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1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2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3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3" name="Picture Placeholder 8"/>
          <p:cNvSpPr/>
          <p:nvPr>
            <p:ph type="pic" sz="quarter" idx="22"/>
          </p:nvPr>
        </p:nvSpPr>
        <p:spPr>
          <a:xfrm>
            <a:off x="7236000" y="1411288"/>
            <a:ext cx="4572001" cy="25781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5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8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9" name="Media Placeholder 4"/>
          <p:cNvSpPr/>
          <p:nvPr>
            <p:ph type="media" sz="quarter" idx="22"/>
          </p:nvPr>
        </p:nvSpPr>
        <p:spPr>
          <a:xfrm>
            <a:off x="7236000" y="1411290"/>
            <a:ext cx="4572001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7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Picture Placeholder 8"/>
          <p:cNvSpPr/>
          <p:nvPr>
            <p:ph type="pic" sz="quarter" idx="21"/>
          </p:nvPr>
        </p:nvSpPr>
        <p:spPr>
          <a:xfrm>
            <a:off x="373064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5" name="Picture Placeholder 8"/>
          <p:cNvSpPr/>
          <p:nvPr>
            <p:ph type="pic" sz="quarter" idx="22"/>
          </p:nvPr>
        </p:nvSpPr>
        <p:spPr>
          <a:xfrm>
            <a:off x="2662239" y="1411290"/>
            <a:ext cx="457993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6" name="Picture Placeholder 8"/>
          <p:cNvSpPr/>
          <p:nvPr>
            <p:ph type="pic" sz="quarter" idx="23"/>
          </p:nvPr>
        </p:nvSpPr>
        <p:spPr>
          <a:xfrm>
            <a:off x="7242175" y="1411290"/>
            <a:ext cx="4578350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8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0" name="Picture Placeholder 8"/>
          <p:cNvSpPr/>
          <p:nvPr>
            <p:ph type="pic" sz="quarter" idx="21"/>
          </p:nvPr>
        </p:nvSpPr>
        <p:spPr>
          <a:xfrm>
            <a:off x="373064" y="1411290"/>
            <a:ext cx="228917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1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2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3" name="Picture Placeholder 8"/>
          <p:cNvSpPr/>
          <p:nvPr>
            <p:ph type="pic" sz="quarter" idx="24"/>
          </p:nvPr>
        </p:nvSpPr>
        <p:spPr>
          <a:xfrm>
            <a:off x="7240589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4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5" name="Picture Placeholder 8"/>
          <p:cNvSpPr/>
          <p:nvPr>
            <p:ph type="pic" sz="quarter" idx="26"/>
          </p:nvPr>
        </p:nvSpPr>
        <p:spPr>
          <a:xfrm>
            <a:off x="373064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1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 hasCustomPrompt="1"/>
          </p:nvPr>
        </p:nvSpPr>
        <p:spPr>
          <a:xfrm>
            <a:off x="369889" y="5916288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1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3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3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half" idx="1"/>
          </p:nvPr>
        </p:nvSpPr>
        <p:spPr>
          <a:xfrm>
            <a:off x="958852" y="1403350"/>
            <a:ext cx="4552949" cy="4668838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5249" indent="-204750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0199" indent="-2456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4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1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4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Title Text"/>
          <p:cNvSpPr txBox="1"/>
          <p:nvPr>
            <p:ph type="title"/>
          </p:nvPr>
        </p:nvSpPr>
        <p:spPr>
          <a:xfrm>
            <a:off x="958850" y="431800"/>
            <a:ext cx="9309101" cy="827088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8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Oval 10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455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6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458" name="Oval 9"/>
          <p:cNvSpPr/>
          <p:nvPr/>
        </p:nvSpPr>
        <p:spPr>
          <a:xfrm>
            <a:off x="-1685365" y="-1169894"/>
            <a:ext cx="8337178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9" name="Title Text"/>
          <p:cNvSpPr txBox="1"/>
          <p:nvPr>
            <p:ph type="title"/>
          </p:nvPr>
        </p:nvSpPr>
        <p:spPr>
          <a:xfrm>
            <a:off x="973667" y="1270000"/>
            <a:ext cx="7226301" cy="181425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b="1" cap="all"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0" name="Body Level One…"/>
          <p:cNvSpPr txBox="1"/>
          <p:nvPr>
            <p:ph type="body" sz="quarter" idx="1" hasCustomPrompt="1"/>
          </p:nvPr>
        </p:nvSpPr>
        <p:spPr>
          <a:xfrm>
            <a:off x="973667" y="3598607"/>
            <a:ext cx="7226301" cy="1364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add issued by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33" y="206998"/>
            <a:ext cx="2056474" cy="489207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Rectangle 13"/>
          <p:cNvSpPr/>
          <p:nvPr/>
        </p:nvSpPr>
        <p:spPr>
          <a:xfrm>
            <a:off x="12233850" y="-27178000"/>
            <a:ext cx="64440285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Rectangle 17"/>
          <p:cNvSpPr/>
          <p:nvPr/>
        </p:nvSpPr>
        <p:spPr>
          <a:xfrm>
            <a:off x="-61853217" y="-27178000"/>
            <a:ext cx="6181175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4" name="Rectangle 19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5" name="Rectangle 20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5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6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7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idx="1"/>
          </p:nvPr>
        </p:nvSpPr>
        <p:spPr>
          <a:xfrm>
            <a:off x="973667" y="1410264"/>
            <a:ext cx="9309852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9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1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2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3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7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7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8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9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sz="quarter" idx="1"/>
          </p:nvPr>
        </p:nvSpPr>
        <p:spPr>
          <a:xfrm>
            <a:off x="973667" y="1410264"/>
            <a:ext cx="4555200" cy="22572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9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Na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6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9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0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1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5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96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9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9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1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Oval 4"/>
          <p:cNvSpPr/>
          <p:nvPr/>
        </p:nvSpPr>
        <p:spPr>
          <a:xfrm>
            <a:off x="-1685365" y="-1169894"/>
            <a:ext cx="8337178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32" name="Oval 5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630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633" name="Rectangle 6"/>
          <p:cNvSpPr/>
          <p:nvPr/>
        </p:nvSpPr>
        <p:spPr>
          <a:xfrm>
            <a:off x="12233850" y="-27178000"/>
            <a:ext cx="64440285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Rectangle 7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5" name="Rectangle 8"/>
          <p:cNvSpPr/>
          <p:nvPr/>
        </p:nvSpPr>
        <p:spPr>
          <a:xfrm>
            <a:off x="-5328190" y="-27194728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Rectangle 9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3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231" y="2967227"/>
            <a:ext cx="9367540" cy="923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4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Body Level One…"/>
          <p:cNvSpPr txBox="1"/>
          <p:nvPr>
            <p:ph type="body" sz="quarter" idx="1"/>
          </p:nvPr>
        </p:nvSpPr>
        <p:spPr>
          <a:xfrm>
            <a:off x="369890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Text Placeholder 3"/>
          <p:cNvSpPr/>
          <p:nvPr>
            <p:ph type="body" sz="quarter" idx="21" hasCustomPrompt="1"/>
          </p:nvPr>
        </p:nvSpPr>
        <p:spPr>
          <a:xfrm>
            <a:off x="369890" y="5343076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654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7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8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0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93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95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0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9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4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3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9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0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5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4" name="Picture Placeholder 8"/>
          <p:cNvSpPr/>
          <p:nvPr>
            <p:ph type="pic" sz="quarter" idx="21"/>
          </p:nvPr>
        </p:nvSpPr>
        <p:spPr>
          <a:xfrm>
            <a:off x="369890" y="1411288"/>
            <a:ext cx="2292352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5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6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9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70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8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4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7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8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1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3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4" name="Picture Placeholder 8"/>
          <p:cNvSpPr/>
          <p:nvPr>
            <p:ph type="pic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2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9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0" name="Media Placeholder 4"/>
          <p:cNvSpPr/>
          <p:nvPr>
            <p:ph type="media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4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4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5" name="Picture Placeholder 8"/>
          <p:cNvSpPr/>
          <p:nvPr>
            <p:ph type="pic" sz="quarter" idx="21"/>
          </p:nvPr>
        </p:nvSpPr>
        <p:spPr>
          <a:xfrm>
            <a:off x="373067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6" name="Picture Placeholder 8"/>
          <p:cNvSpPr/>
          <p:nvPr>
            <p:ph type="pic" sz="quarter" idx="22"/>
          </p:nvPr>
        </p:nvSpPr>
        <p:spPr>
          <a:xfrm>
            <a:off x="2662239" y="1411293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7" name="Picture Placeholder 8"/>
          <p:cNvSpPr/>
          <p:nvPr>
            <p:ph type="pic" sz="quarter" idx="23"/>
          </p:nvPr>
        </p:nvSpPr>
        <p:spPr>
          <a:xfrm>
            <a:off x="7242175" y="1411293"/>
            <a:ext cx="457835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7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5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1" name="Picture Placeholder 8"/>
          <p:cNvSpPr/>
          <p:nvPr>
            <p:ph type="pic" sz="quarter" idx="21"/>
          </p:nvPr>
        </p:nvSpPr>
        <p:spPr>
          <a:xfrm>
            <a:off x="373067" y="1411293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2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3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4" name="Picture Placeholder 8"/>
          <p:cNvSpPr/>
          <p:nvPr>
            <p:ph type="pic" sz="quarter" idx="24"/>
          </p:nvPr>
        </p:nvSpPr>
        <p:spPr>
          <a:xfrm>
            <a:off x="7240592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5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6" name="Picture Placeholder 8"/>
          <p:cNvSpPr/>
          <p:nvPr>
            <p:ph type="pic" sz="quarter" idx="26"/>
          </p:nvPr>
        </p:nvSpPr>
        <p:spPr>
          <a:xfrm>
            <a:off x="373067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8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888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9" name="Body Level One…"/>
          <p:cNvSpPr txBox="1"/>
          <p:nvPr>
            <p:ph type="body" sz="quarter" idx="1" hasCustomPrompt="1"/>
          </p:nvPr>
        </p:nvSpPr>
        <p:spPr>
          <a:xfrm>
            <a:off x="369890" y="591629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89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6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0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0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0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0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VÄLKOMMENXX"/>
          <p:cNvSpPr txBox="1"/>
          <p:nvPr>
            <p:ph type="title" hasCustomPrompt="1"/>
          </p:nvPr>
        </p:nvSpPr>
        <p:spPr>
          <a:xfrm>
            <a:off x="1524000" y="400534"/>
            <a:ext cx="9144000" cy="1546801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VÄLKOMMENXX</a:t>
            </a:r>
          </a:p>
        </p:txBody>
      </p:sp>
      <p:sp>
        <p:nvSpPr>
          <p:cNvPr id="907" name="Body Level One…"/>
          <p:cNvSpPr txBox="1"/>
          <p:nvPr>
            <p:ph type="body" sz="quarter" idx="1" hasCustomPrompt="1"/>
          </p:nvPr>
        </p:nvSpPr>
        <p:spPr>
          <a:xfrm>
            <a:off x="6576052" y="2766241"/>
            <a:ext cx="4283969" cy="1655764"/>
          </a:xfrm>
          <a:prstGeom prst="rect">
            <a:avLst/>
          </a:prstGeom>
        </p:spPr>
        <p:txBody>
          <a:bodyPr/>
          <a:lstStyle>
            <a:lvl1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XX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908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97237" y="2564905"/>
            <a:ext cx="2415315" cy="2469516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780976" y="6551286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1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1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2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2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2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Title Text"/>
          <p:cNvSpPr txBox="1"/>
          <p:nvPr>
            <p:ph type="title"/>
          </p:nvPr>
        </p:nvSpPr>
        <p:spPr>
          <a:xfrm>
            <a:off x="926330" y="356658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4" name="Body Level One…"/>
          <p:cNvSpPr txBox="1"/>
          <p:nvPr>
            <p:ph type="body" idx="1"/>
          </p:nvPr>
        </p:nvSpPr>
        <p:spPr>
          <a:xfrm>
            <a:off x="1014461" y="1825625"/>
            <a:ext cx="10339339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3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3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3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3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Klicka här för att ändra format"/>
          <p:cNvSpPr txBox="1"/>
          <p:nvPr>
            <p:ph type="title" hasCustomPrompt="1"/>
          </p:nvPr>
        </p:nvSpPr>
        <p:spPr>
          <a:xfrm>
            <a:off x="719402" y="1508788"/>
            <a:ext cx="10515601" cy="953074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940" name="Body Level One…"/>
          <p:cNvSpPr txBox="1"/>
          <p:nvPr>
            <p:ph type="body" sz="quarter" idx="1"/>
          </p:nvPr>
        </p:nvSpPr>
        <p:spPr>
          <a:xfrm>
            <a:off x="911424" y="3424377"/>
            <a:ext cx="10515601" cy="1500188"/>
          </a:xfrm>
          <a:prstGeom prst="rect">
            <a:avLst/>
          </a:prstGeom>
        </p:spPr>
        <p:txBody>
          <a:bodyPr/>
          <a:lstStyle>
            <a:lvl1pPr marL="0" indent="0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43" name="Rektangel 6"/>
          <p:cNvGrpSpPr/>
          <p:nvPr/>
        </p:nvGrpSpPr>
        <p:grpSpPr>
          <a:xfrm>
            <a:off x="-144694" y="-123394"/>
            <a:ext cx="12385378" cy="768086"/>
            <a:chOff x="0" y="0"/>
            <a:chExt cx="12385376" cy="768084"/>
          </a:xfrm>
        </p:grpSpPr>
        <p:sp>
          <p:nvSpPr>
            <p:cNvPr id="941" name="Rectangle"/>
            <p:cNvSpPr/>
            <p:nvPr/>
          </p:nvSpPr>
          <p:spPr>
            <a:xfrm>
              <a:off x="-1" y="0"/>
              <a:ext cx="12385378" cy="768085"/>
            </a:xfrm>
            <a:prstGeom prst="rect">
              <a:avLst/>
            </a:prstGeom>
            <a:solidFill>
              <a:srgbClr val="384C81"/>
            </a:solidFill>
            <a:ln w="12700" cap="flat">
              <a:solidFill>
                <a:srgbClr val="364A7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AVSNITT"/>
            <p:cNvSpPr txBox="1"/>
            <p:nvPr/>
          </p:nvSpPr>
          <p:spPr>
            <a:xfrm>
              <a:off x="52069" y="187807"/>
              <a:ext cx="12281238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AVSNITT</a:t>
              </a:r>
            </a:p>
          </p:txBody>
        </p:sp>
      </p:grpSp>
      <p:sp>
        <p:nvSpPr>
          <p:cNvPr id="944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53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54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55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57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58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0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69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70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71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72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73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5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8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8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8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8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9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9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0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0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0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0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 defTabSz="914377">
              <a:lnSpc>
                <a:spcPct val="90000"/>
              </a:lnSpc>
              <a:defRPr b="1" sz="36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8439" indent="-2612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168" indent="-304791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16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05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5" name="Platshållare för text 3"/>
          <p:cNvSpPr/>
          <p:nvPr>
            <p:ph type="body" sz="quarter" idx="21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/>
          <a:lstStyle/>
          <a:p>
            <a: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06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15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16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17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18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19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1" name="Body Level One…"/>
          <p:cNvSpPr txBox="1"/>
          <p:nvPr>
            <p:ph type="body" idx="1"/>
          </p:nvPr>
        </p:nvSpPr>
        <p:spPr>
          <a:xfrm>
            <a:off x="1509185" y="1592265"/>
            <a:ext cx="10354204" cy="47212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1182" indent="-253993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19" indent="-285742" defTabSz="914377">
              <a:lnSpc>
                <a:spcPct val="90000"/>
              </a:lnSpc>
              <a:spcBef>
                <a:spcPts val="1000"/>
              </a:spcBef>
              <a:buChar char="˃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98128" indent="-326562" defTabSz="914377">
              <a:lnSpc>
                <a:spcPct val="90000"/>
              </a:lnSpc>
              <a:spcBef>
                <a:spcPts val="1000"/>
              </a:spcBef>
              <a:buChar char="•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55317" indent="-326562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2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30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3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3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3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3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6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7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46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47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48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9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50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2" name="Platshållare för bild 6"/>
          <p:cNvSpPr/>
          <p:nvPr>
            <p:ph type="pic" idx="21"/>
          </p:nvPr>
        </p:nvSpPr>
        <p:spPr>
          <a:xfrm>
            <a:off x="328614" y="1592265"/>
            <a:ext cx="11534776" cy="4721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3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62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63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64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5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66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Klicka här för att ändra format"/>
          <p:cNvSpPr txBox="1"/>
          <p:nvPr>
            <p:ph type="title" hasCustomPrompt="1"/>
          </p:nvPr>
        </p:nvSpPr>
        <p:spPr>
          <a:xfrm>
            <a:off x="1524000" y="1171459"/>
            <a:ext cx="9144000" cy="3025833"/>
          </a:xfrm>
          <a:prstGeom prst="rect">
            <a:avLst/>
          </a:prstGeom>
          <a:solidFill>
            <a:srgbClr val="E5E9EE"/>
          </a:solidFill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1068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risp.se/2018/12/05/jimmyjanlen/bootstrapping-a-working-agreement-for-the-agile-tea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://www.ledarstegen.s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Min sammanfat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sammanfattning</a:t>
            </a:r>
          </a:p>
        </p:txBody>
      </p:sp>
      <p:sp>
        <p:nvSpPr>
          <p:cNvPr id="1078" name="Kursen har gett en bra referensmodell för ledarskap som passar mig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Kursen har gett en bra referensmodell för ledarskap som passar mig:</a:t>
            </a:r>
          </a:p>
          <a:p>
            <a:pPr lvl="1" marL="800100" indent="-342900">
              <a:buChar char="•"/>
              <a:defRPr sz="2400"/>
            </a:pPr>
            <a:r>
              <a:t>Visualiserad modell</a:t>
            </a:r>
          </a:p>
          <a:p>
            <a:pPr lvl="1" marL="800100" indent="-342900">
              <a:buChar char="•"/>
              <a:defRPr sz="2400"/>
            </a:pPr>
            <a:r>
              <a:t>Definierade termer och begrepp</a:t>
            </a:r>
          </a:p>
          <a:p>
            <a:pPr>
              <a:defRPr sz="2400"/>
            </a:pPr>
            <a:r>
              <a:t>Den har gett många nya användbara verktyg i verktygslådan:</a:t>
            </a:r>
          </a:p>
          <a:p>
            <a:pPr lvl="1" marL="800100" indent="-342900">
              <a:buChar char="•"/>
              <a:defRPr sz="2400"/>
            </a:pPr>
            <a:r>
              <a:t>FFA är vad vi gör på jobbet, SCARF för motivationsfaktorer, +QTE för bra mål, PDCA för ständiga förbättringar. Och mycket annat!</a:t>
            </a:r>
          </a:p>
          <a:p>
            <a:pPr>
              <a:defRPr sz="2400"/>
            </a:pPr>
            <a:r>
              <a:t>Hållbarhet på flera plan har tydliggjorts på ett bra sätt:</a:t>
            </a:r>
          </a:p>
          <a:p>
            <a:pPr lvl="1" marL="800100" indent="-342900">
              <a:buChar char="•"/>
              <a:defRPr sz="2400"/>
            </a:pPr>
            <a:r>
              <a:t>Ekologisk, ekonomisk, social</a:t>
            </a:r>
          </a:p>
          <a:p>
            <a:pPr>
              <a:defRPr sz="2400"/>
            </a:pPr>
            <a:r>
              <a:t>Mycket givande möten med kursledare och deltagare</a:t>
            </a:r>
          </a:p>
          <a:p>
            <a:pPr lvl="1" marL="800100" indent="-342900">
              <a:buChar char="•"/>
              <a:defRPr sz="2400"/>
            </a:pPr>
            <a:r>
              <a:t>Trots väsensskilda verksamheter: ledarskap är allmängiltigt och går att förbättra!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1" name="Pröv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Prövat</a:t>
            </a:r>
          </a:p>
          <a:p>
            <a:pPr lvl="1" marL="800100" indent="-342900">
              <a:buChar char="•"/>
              <a:defRPr sz="2500"/>
            </a:pPr>
            <a:r>
              <a:t>Förbättringsarbete, tavla</a:t>
            </a:r>
          </a:p>
          <a:p>
            <a:pPr lvl="1" marL="800100" indent="-342900">
              <a:buChar char="•"/>
              <a:defRPr sz="2500"/>
            </a:pPr>
            <a:r>
              <a:t>Minst ett lärandemål i mina medarbetares mål för året</a:t>
            </a:r>
          </a:p>
          <a:p>
            <a:pPr lvl="1" marL="800100" indent="-342900">
              <a:buChar char="•"/>
              <a:defRPr sz="2500"/>
            </a:pPr>
            <a:r>
              <a:t>Har tuffat till min omsorg om teammedlemmarna och uppåt i hierarkin</a:t>
            </a:r>
          </a:p>
          <a:p>
            <a:pPr lvl="1" marL="800100" indent="-342900">
              <a:buChar char="•"/>
              <a:defRPr sz="2500"/>
            </a:pPr>
            <a:r>
              <a:t>Ställer frågan “Något som överraskat er?” för att upptäcka avvikelser</a:t>
            </a:r>
          </a:p>
          <a:p>
            <a:pPr lvl="1" marL="800100" indent="-342900">
              <a:buChar char="•"/>
              <a:defRPr sz="2500"/>
            </a:pPr>
            <a:r>
              <a:t>Mer av coachande samtal uppåt i hierarkin </a:t>
            </a:r>
          </a:p>
          <a:p>
            <a:pPr lvl="1" marL="800100" indent="-342900">
              <a:buChar char="•"/>
              <a:defRPr sz="2500"/>
            </a:pPr>
            <a:r>
              <a:t>Jag har startat en bokcirkel där vi läser Ledarstegen</a:t>
            </a:r>
          </a:p>
          <a:p>
            <a:pPr lvl="2" marL="1257300" indent="-342900">
              <a:defRPr sz="2500"/>
            </a:pPr>
            <a:r>
              <a:t>Åtta utvecklingschefer i min organisation deltar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4" name="Reflekter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1" indent="-339471" defTabSz="905255">
              <a:defRPr sz="2475"/>
            </a:pPr>
            <a:r>
              <a:t>Reflekterat</a:t>
            </a:r>
          </a:p>
          <a:p>
            <a:pPr lvl="1" marL="792098" indent="-339470" defTabSz="905255">
              <a:buChar char="•"/>
              <a:defRPr sz="2475"/>
            </a:pPr>
            <a:r>
              <a:t>Dialog om ledarskap med andra utvecklar!</a:t>
            </a:r>
          </a:p>
          <a:p>
            <a:pPr lvl="1" marL="792098" indent="-339470" defTabSz="905255">
              <a:buChar char="•"/>
              <a:defRPr sz="2475"/>
            </a:pPr>
            <a:r>
              <a:t>Ledarskap är allmängiltigt</a:t>
            </a:r>
          </a:p>
          <a:p>
            <a:pPr lvl="1" marL="792098" indent="-339470" defTabSz="905255">
              <a:buChar char="•"/>
              <a:defRPr sz="2475"/>
            </a:pPr>
            <a:r>
              <a:t>Systematisk ledarutveckling behövs och kan göra stor skillnad</a:t>
            </a:r>
          </a:p>
          <a:p>
            <a:pPr lvl="1" marL="792098" indent="-339470" defTabSz="905255">
              <a:buChar char="•"/>
              <a:defRPr sz="2475"/>
            </a:pPr>
            <a:r>
              <a:t>Jag har kunnat associera mitt ledarbeteende och aktiviteter till en modell. Det har gjort mig tryggare i att veta vad jag gör bra och mindre bra och visat vilka vita fläckar jag har kunskapsmässigt</a:t>
            </a:r>
          </a:p>
          <a:p>
            <a:pPr lvl="1" marL="792098" indent="-339470" defTabSz="905255">
              <a:buChar char="•"/>
              <a:defRPr sz="2475"/>
            </a:pPr>
            <a:r>
              <a:t>Mitt ledarskap har blivit roligare med den kunskap  och de insikter kursen gett!</a:t>
            </a:r>
          </a:p>
          <a:p>
            <a:pPr lvl="2" marL="1244727" indent="-339470" defTabSz="905255">
              <a:defRPr sz="2475"/>
            </a:pPr>
            <a:r>
              <a:t>Tryggare, har börja jobba med min och andra ledares ledarskapsutveckling</a:t>
            </a:r>
          </a:p>
          <a:p>
            <a:pPr lvl="1" marL="792098" indent="-339470" defTabSz="905255">
              <a:buChar char="•"/>
              <a:defRPr sz="2475"/>
            </a:pPr>
            <a:r>
              <a:t>Väldigt inspirerande med högskolekurs: jag kommer gå fler i framtiden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6" name="Table 1"/>
          <p:cNvGraphicFramePr/>
          <p:nvPr/>
        </p:nvGraphicFramePr>
        <p:xfrm>
          <a:off x="825341" y="1231900"/>
          <a:ext cx="10985501" cy="53238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38876"/>
                <a:gridCol w="2379571"/>
                <a:gridCol w="1039819"/>
                <a:gridCol w="2304831"/>
                <a:gridCol w="2909701"/>
              </a:tblGrid>
              <a:tr h="1921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Vad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Varför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När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Mandat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</a:rPr>
                        <a:t>Uppföljning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8017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Färdigställ idévalsmatris för teamet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Tydliggör bättre alla delar i PDCA för teamet. För närvarande fokuserar vi nästan uteslutande på Do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v.49 2024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Mitt ansvar och mandat i egenskap av Team lead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På nästa efterkommande retrospektiv med teamet, som hålls max. 4 veckor senare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890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Genomför grundorsaksanalys för de områden som har låga resultat i medarbetarenkät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Ledningen vill bättre förstå de dåliga enkätresultaten, för att kunna prioritera och genomföra nödvändiga förändringar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v.50 2024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Delegerat ansvar från min chef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December 2024 på möte som min chef sammankallar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5858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Boka in egen reflektionstid, 0.5 h/vecka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Skapar uthållighet i mitt eget förbättringsarbete och lärande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v.48 2024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Mitt eget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Veckovis, vid de bokade tillfällena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9922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Synliggör mig själv mer: jobba aktivt med att minska min “Fasad” i Joharis fönster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Jag bidrar till bättre förutsättningar för tillit i samarbetet med andra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v.48 2024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Mitt eget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Veckovis under egen reflektionstid, se föregående punkt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9922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Genomför bokklubb Ledarstegen med utvecklingschefer, från 1:a linjen till två nivåer upp i hierarkin. 8 -10 tillfällen
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Det finns en önskan om mer ledarutbildning i organisationen. Syftet är att vi utvecklar ledarskapet, får en gemensam referens och lär känna varandra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v.47 2024 - Januari 2025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Mandat från avdelningens teknikchef, som själv deltar i utbildningen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Vid varje kurstillfälle och särskild uppföljning vid sista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195461"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300"/>
                      </a:pPr>
                      <a:r>
                        <a:t>Ta fram version 2 av Team agreement för min grupp enligt metod beskriven i</a:t>
                      </a: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 Bootstrapping a Working Agreement for the Agile Team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Det bidrar till att bygga laget och att skapa samsyn om vilka förväntningar vi har på varandra. Efter att version 1 togs fram har vi haft en del personalomsättning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v.49 2024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Mitt ansvar och mandat i egenskap av Team lead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" algn="l">
                        <a:lnSpc>
                          <a:spcPct val="80000"/>
                        </a:lnSpc>
                        <a:spcBef>
                          <a:spcPts val="500"/>
                        </a:spcBef>
                        <a:defRPr sz="1800"/>
                      </a:pPr>
                      <a:r>
                        <a:rPr sz="1300"/>
                        <a:t>Löpande efter att vi kommit överens om version 2, fram till att vi tar fram version 3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7" name="Min att-göra-lista baserat på lärand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att-göra-lista baserat på lärandet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Bildobjekt 36" descr="Bildobjekt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6173" y="5915042"/>
            <a:ext cx="912987" cy="608444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Flowchart: Alternate Process 11"/>
          <p:cNvSpPr/>
          <p:nvPr/>
        </p:nvSpPr>
        <p:spPr>
          <a:xfrm>
            <a:off x="66275" y="746963"/>
            <a:ext cx="3221414" cy="177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889" y="0"/>
                  <a:pt x="1985" y="0"/>
                </a:cubicBezTo>
                <a:lnTo>
                  <a:pt x="19615" y="0"/>
                </a:lnTo>
                <a:cubicBezTo>
                  <a:pt x="2071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711" y="21600"/>
                  <a:pt x="19615" y="21600"/>
                </a:cubicBezTo>
                <a:lnTo>
                  <a:pt x="1985" y="21600"/>
                </a:lnTo>
                <a:cubicBezTo>
                  <a:pt x="88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1" name="TextBox 3"/>
          <p:cNvSpPr txBox="1"/>
          <p:nvPr/>
        </p:nvSpPr>
        <p:spPr>
          <a:xfrm>
            <a:off x="1074744" y="774770"/>
            <a:ext cx="107628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SYFTE</a:t>
            </a:r>
          </a:p>
        </p:txBody>
      </p:sp>
      <p:sp>
        <p:nvSpPr>
          <p:cNvPr id="1092" name="Flowchart: Alternate Process 9"/>
          <p:cNvSpPr/>
          <p:nvPr/>
        </p:nvSpPr>
        <p:spPr>
          <a:xfrm>
            <a:off x="3368097" y="150717"/>
            <a:ext cx="6432387" cy="6102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1529" y="0"/>
                  <a:pt x="3416" y="0"/>
                </a:cubicBezTo>
                <a:lnTo>
                  <a:pt x="18184" y="0"/>
                </a:lnTo>
                <a:cubicBezTo>
                  <a:pt x="2007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071" y="21600"/>
                  <a:pt x="18184" y="21600"/>
                </a:cubicBezTo>
                <a:lnTo>
                  <a:pt x="3416" y="21600"/>
                </a:lnTo>
                <a:cubicBezTo>
                  <a:pt x="152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3" name="Down Arrow 16"/>
          <p:cNvSpPr/>
          <p:nvPr/>
        </p:nvSpPr>
        <p:spPr>
          <a:xfrm>
            <a:off x="3142555" y="-1462172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4" name="Flowchart: Alternate Process 10"/>
          <p:cNvSpPr/>
          <p:nvPr/>
        </p:nvSpPr>
        <p:spPr>
          <a:xfrm>
            <a:off x="8992581" y="37698"/>
            <a:ext cx="3171937" cy="5056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258"/>
                </a:moveTo>
                <a:cubicBezTo>
                  <a:pt x="0" y="1011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011"/>
                  <a:pt x="21600" y="2258"/>
                </a:cubicBezTo>
                <a:lnTo>
                  <a:pt x="21600" y="19342"/>
                </a:lnTo>
                <a:cubicBezTo>
                  <a:pt x="21600" y="20589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589"/>
                  <a:pt x="0" y="19342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5" name="TextBox 4"/>
          <p:cNvSpPr txBox="1"/>
          <p:nvPr/>
        </p:nvSpPr>
        <p:spPr>
          <a:xfrm>
            <a:off x="10114967" y="160926"/>
            <a:ext cx="97220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MÅL</a:t>
            </a:r>
          </a:p>
        </p:txBody>
      </p:sp>
      <p:sp>
        <p:nvSpPr>
          <p:cNvPr id="1096" name="TextBox 5"/>
          <p:cNvSpPr txBox="1"/>
          <p:nvPr/>
        </p:nvSpPr>
        <p:spPr>
          <a:xfrm>
            <a:off x="5440936" y="386313"/>
            <a:ext cx="1792872" cy="45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NÄSTA STEG</a:t>
            </a:r>
          </a:p>
        </p:txBody>
      </p:sp>
      <p:sp>
        <p:nvSpPr>
          <p:cNvPr id="1097" name="TextBox 20"/>
          <p:cNvSpPr txBox="1"/>
          <p:nvPr/>
        </p:nvSpPr>
        <p:spPr>
          <a:xfrm>
            <a:off x="742218" y="35696"/>
            <a:ext cx="2007355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Ledar-A3</a:t>
            </a:r>
            <a:r>
              <a:rPr sz="2000"/>
              <a:t> </a:t>
            </a:r>
            <a:endParaRPr sz="2000"/>
          </a:p>
          <a:p>
            <a:pPr algn="ctr">
              <a:defRPr sz="1200">
                <a:solidFill>
                  <a:srgbClr val="A6A6A6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för min (vår) ledarskapsutveckling </a:t>
            </a:r>
            <a:br/>
          </a:p>
        </p:txBody>
      </p:sp>
      <p:sp>
        <p:nvSpPr>
          <p:cNvPr id="1098" name="Flowchart: Alternate Process 2"/>
          <p:cNvSpPr/>
          <p:nvPr/>
        </p:nvSpPr>
        <p:spPr>
          <a:xfrm>
            <a:off x="29526" y="2603332"/>
            <a:ext cx="3465478" cy="4221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956"/>
                </a:moveTo>
                <a:cubicBezTo>
                  <a:pt x="0" y="1323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323"/>
                  <a:pt x="21600" y="2956"/>
                </a:cubicBezTo>
                <a:lnTo>
                  <a:pt x="21600" y="18644"/>
                </a:lnTo>
                <a:cubicBezTo>
                  <a:pt x="21600" y="20277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277"/>
                  <a:pt x="0" y="18644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9" name="TextBox 6"/>
          <p:cNvSpPr txBox="1"/>
          <p:nvPr/>
        </p:nvSpPr>
        <p:spPr>
          <a:xfrm>
            <a:off x="758809" y="2750435"/>
            <a:ext cx="186041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UTGÅNGSLÄGE</a:t>
            </a:r>
          </a:p>
        </p:txBody>
      </p:sp>
      <p:sp>
        <p:nvSpPr>
          <p:cNvPr id="1100" name="Right Arrow 1"/>
          <p:cNvSpPr/>
          <p:nvPr/>
        </p:nvSpPr>
        <p:spPr>
          <a:xfrm rot="20383716">
            <a:off x="2464499" y="697757"/>
            <a:ext cx="8026081" cy="41150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26000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1" name="TextBox 8"/>
          <p:cNvSpPr txBox="1"/>
          <p:nvPr/>
        </p:nvSpPr>
        <p:spPr>
          <a:xfrm>
            <a:off x="4460669" y="5777972"/>
            <a:ext cx="138595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 </a:t>
            </a:r>
          </a:p>
        </p:txBody>
      </p:sp>
      <p:sp>
        <p:nvSpPr>
          <p:cNvPr id="1102" name="TextBox 19"/>
          <p:cNvSpPr txBox="1"/>
          <p:nvPr/>
        </p:nvSpPr>
        <p:spPr>
          <a:xfrm>
            <a:off x="3611960" y="882014"/>
            <a:ext cx="4906619" cy="56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Idéer att eventuellt pröva: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Workshops där vi tränar på att ge feedback</a:t>
            </a:r>
            <a:br/>
            <a:r>
              <a:t>En första där vi enbart ger genuin positiv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 där vi diskuterar hur vi kan förbättra vår attityd</a:t>
            </a:r>
          </a:p>
          <a:p>
            <a:pPr marL="285750" indent="-285750">
              <a:buSzPct val="100000"/>
              <a:buFont typeface="Arial"/>
              <a:buChar char="•"/>
              <a:defRPr sz="1000"/>
            </a:pPr>
          </a:p>
          <a:p>
            <a:pPr>
              <a:defRPr sz="1600"/>
            </a:pPr>
          </a:p>
          <a:p>
            <a:pPr>
              <a:defRPr sz="1400"/>
            </a:pPr>
            <a:r>
              <a:t> Ett nytt ledarbidrag att pröva härnäst:</a:t>
            </a:r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Grundorsaksanalys av dåliga resultat i medarbetarenkät</a:t>
            </a:r>
            <a:endParaRPr sz="1000"/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Starta bokklubben “Ledarstegen” med chefskollegor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  <a:r>
              <a:t>Reflektera. Vad har jag lärt?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 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</a:p>
          <a:p>
            <a:pPr>
              <a:defRPr sz="1400"/>
            </a:pPr>
            <a:r>
              <a:t>En ny vana att skapa: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Regelbunden avstämning av attityden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Grundorsaksanalys av grupps/individs attitydproblem</a:t>
            </a: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</a:t>
            </a:r>
          </a:p>
          <a:p>
            <a:pPr>
              <a:defRPr sz="1400"/>
            </a:pPr>
            <a:r>
              <a:t>  </a:t>
            </a:r>
          </a:p>
        </p:txBody>
      </p:sp>
      <p:pic>
        <p:nvPicPr>
          <p:cNvPr id="1103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8787" y="283515"/>
            <a:ext cx="549257" cy="549257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Flowchart: Delay 23"/>
          <p:cNvSpPr/>
          <p:nvPr/>
        </p:nvSpPr>
        <p:spPr>
          <a:xfrm rot="16200000">
            <a:off x="6009345" y="1633072"/>
            <a:ext cx="1987519" cy="8410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9D9D9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5" name="TextBox 13"/>
          <p:cNvSpPr txBox="1"/>
          <p:nvPr/>
        </p:nvSpPr>
        <p:spPr>
          <a:xfrm>
            <a:off x="7501348" y="5096433"/>
            <a:ext cx="186625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1600"/>
            </a:lvl1pPr>
          </a:lstStyle>
          <a:p>
            <a:pPr/>
            <a:r>
              <a:t>MOTÅTGÄRDER</a:t>
            </a:r>
          </a:p>
        </p:txBody>
      </p:sp>
      <p:sp>
        <p:nvSpPr>
          <p:cNvPr id="1106" name="TextBox 14"/>
          <p:cNvSpPr txBox="1"/>
          <p:nvPr/>
        </p:nvSpPr>
        <p:spPr>
          <a:xfrm>
            <a:off x="4714801" y="5096433"/>
            <a:ext cx="761961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HINDER</a:t>
            </a:r>
          </a:p>
        </p:txBody>
      </p:sp>
      <p:sp>
        <p:nvSpPr>
          <p:cNvPr id="1107" name="Straight Connector 17"/>
          <p:cNvSpPr/>
          <p:nvPr/>
        </p:nvSpPr>
        <p:spPr>
          <a:xfrm>
            <a:off x="7020372" y="4841035"/>
            <a:ext cx="1" cy="2011934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8" name="Rectangle 18"/>
          <p:cNvSpPr/>
          <p:nvPr/>
        </p:nvSpPr>
        <p:spPr>
          <a:xfrm>
            <a:off x="-11734" y="0"/>
            <a:ext cx="12221135" cy="6858000"/>
          </a:xfrm>
          <a:prstGeom prst="rect">
            <a:avLst/>
          </a:prstGeom>
          <a:ln w="38100"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11" name="Oval 27"/>
          <p:cNvGrpSpPr/>
          <p:nvPr/>
        </p:nvGrpSpPr>
        <p:grpSpPr>
          <a:xfrm>
            <a:off x="5184511" y="405595"/>
            <a:ext cx="288033" cy="288033"/>
            <a:chOff x="0" y="0"/>
            <a:chExt cx="288032" cy="288032"/>
          </a:xfrm>
        </p:grpSpPr>
        <p:sp>
          <p:nvSpPr>
            <p:cNvPr id="1109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6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14" name="Oval 28"/>
          <p:cNvGrpSpPr/>
          <p:nvPr/>
        </p:nvGrpSpPr>
        <p:grpSpPr>
          <a:xfrm>
            <a:off x="7575459" y="5130805"/>
            <a:ext cx="288033" cy="288033"/>
            <a:chOff x="0" y="0"/>
            <a:chExt cx="288032" cy="288032"/>
          </a:xfrm>
        </p:grpSpPr>
        <p:sp>
          <p:nvSpPr>
            <p:cNvPr id="1112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5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17" name="Oval 29"/>
          <p:cNvGrpSpPr/>
          <p:nvPr/>
        </p:nvGrpSpPr>
        <p:grpSpPr>
          <a:xfrm>
            <a:off x="4295800" y="5133423"/>
            <a:ext cx="288033" cy="288033"/>
            <a:chOff x="0" y="0"/>
            <a:chExt cx="288032" cy="288032"/>
          </a:xfrm>
        </p:grpSpPr>
        <p:sp>
          <p:nvSpPr>
            <p:cNvPr id="1115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4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20" name="Oval 30"/>
          <p:cNvGrpSpPr/>
          <p:nvPr/>
        </p:nvGrpSpPr>
        <p:grpSpPr>
          <a:xfrm>
            <a:off x="9739077" y="186188"/>
            <a:ext cx="288033" cy="288033"/>
            <a:chOff x="0" y="0"/>
            <a:chExt cx="288032" cy="288032"/>
          </a:xfrm>
        </p:grpSpPr>
        <p:sp>
          <p:nvSpPr>
            <p:cNvPr id="1118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3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23" name="Oval 31"/>
          <p:cNvGrpSpPr/>
          <p:nvPr/>
        </p:nvGrpSpPr>
        <p:grpSpPr>
          <a:xfrm>
            <a:off x="394001" y="2777961"/>
            <a:ext cx="288033" cy="288033"/>
            <a:chOff x="0" y="0"/>
            <a:chExt cx="288032" cy="288032"/>
          </a:xfrm>
        </p:grpSpPr>
        <p:sp>
          <p:nvSpPr>
            <p:cNvPr id="1121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2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26" name="Oval 32"/>
          <p:cNvGrpSpPr/>
          <p:nvPr/>
        </p:nvGrpSpPr>
        <p:grpSpPr>
          <a:xfrm>
            <a:off x="698474" y="777675"/>
            <a:ext cx="288034" cy="288033"/>
            <a:chOff x="0" y="0"/>
            <a:chExt cx="288032" cy="288032"/>
          </a:xfrm>
        </p:grpSpPr>
        <p:sp>
          <p:nvSpPr>
            <p:cNvPr id="1124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1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27" name="Down Arrow 33"/>
          <p:cNvSpPr/>
          <p:nvPr/>
        </p:nvSpPr>
        <p:spPr>
          <a:xfrm>
            <a:off x="3992300" y="2886278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8" name="Left-Right Arrow 24"/>
          <p:cNvSpPr/>
          <p:nvPr/>
        </p:nvSpPr>
        <p:spPr>
          <a:xfrm>
            <a:off x="6660332" y="5501913"/>
            <a:ext cx="720081" cy="57381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9" name="textruta 15"/>
          <p:cNvSpPr txBox="1"/>
          <p:nvPr/>
        </p:nvSpPr>
        <p:spPr>
          <a:xfrm>
            <a:off x="11239590" y="6418202"/>
            <a:ext cx="856058" cy="31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Savén/Braveship</a:t>
            </a:r>
          </a:p>
          <a:p>
            <a:pPr algn="ctr">
              <a:defRPr sz="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www.ledarstegen.se</a:t>
            </a:r>
            <a:r>
              <a:t> </a:t>
            </a:r>
          </a:p>
        </p:txBody>
      </p:sp>
      <p:sp>
        <p:nvSpPr>
          <p:cNvPr id="1130" name="textruta 25"/>
          <p:cNvSpPr txBox="1"/>
          <p:nvPr/>
        </p:nvSpPr>
        <p:spPr>
          <a:xfrm>
            <a:off x="602448" y="1053138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Varför vill jag bli en bättre ledare?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tryggare i ledarrollen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bidra till verksamheten och mina medarbetare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influera och påverka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1" name="textruta 34"/>
          <p:cNvSpPr txBox="1"/>
          <p:nvPr/>
        </p:nvSpPr>
        <p:spPr>
          <a:xfrm>
            <a:off x="636411" y="3033434"/>
            <a:ext cx="1530659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Mina styrkor och svagheter </a:t>
            </a:r>
          </a:p>
          <a:p>
            <a:pPr>
              <a:defRPr sz="1000"/>
            </a:pPr>
            <a:r>
              <a:t>som ledare?</a:t>
            </a:r>
          </a:p>
        </p:txBody>
      </p:sp>
      <p:sp>
        <p:nvSpPr>
          <p:cNvPr id="1132" name="textruta 35"/>
          <p:cNvSpPr txBox="1"/>
          <p:nvPr/>
        </p:nvSpPr>
        <p:spPr>
          <a:xfrm>
            <a:off x="9664658" y="473645"/>
            <a:ext cx="1801030" cy="55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/>
            </a:pPr>
            <a:r>
              <a:t>Vilken typ av ledare vill jag vara? </a:t>
            </a:r>
          </a:p>
          <a:p>
            <a:pPr algn="ctr">
              <a:defRPr sz="1000"/>
            </a:pPr>
            <a:r>
              <a:t>Vad behöver jag stärka?</a:t>
            </a:r>
          </a:p>
          <a:p>
            <a:pPr algn="ctr">
              <a:defRPr sz="1000"/>
            </a:pPr>
            <a:r>
              <a:t>(t.ex. inom ett halvår)?</a:t>
            </a:r>
          </a:p>
        </p:txBody>
      </p:sp>
      <p:sp>
        <p:nvSpPr>
          <p:cNvPr id="1133" name="Down Arrow 33"/>
          <p:cNvSpPr/>
          <p:nvPr/>
        </p:nvSpPr>
        <p:spPr>
          <a:xfrm>
            <a:off x="3992300" y="1684959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4" name="textruta 25"/>
          <p:cNvSpPr txBox="1"/>
          <p:nvPr/>
        </p:nvSpPr>
        <p:spPr>
          <a:xfrm>
            <a:off x="338782" y="3404086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Styrkor:</a:t>
            </a:r>
          </a:p>
          <a:p>
            <a:pPr>
              <a:defRPr sz="1000"/>
            </a:pPr>
            <a:r>
              <a:t>Hjälpsam och stödjande</a:t>
            </a:r>
          </a:p>
          <a:p>
            <a:pPr>
              <a:defRPr sz="1000"/>
            </a:pPr>
            <a:r>
              <a:t>Metodisk och analytisk</a:t>
            </a:r>
          </a:p>
          <a:p>
            <a:pPr>
              <a:defRPr sz="1000"/>
            </a:pPr>
            <a:r>
              <a:t>Trygg och tydlig</a:t>
            </a:r>
          </a:p>
          <a:p>
            <a:pPr>
              <a:defRPr sz="1000"/>
            </a:pPr>
            <a:r>
              <a:t>Förtroendefull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5" name="textruta 25"/>
          <p:cNvSpPr txBox="1"/>
          <p:nvPr/>
        </p:nvSpPr>
        <p:spPr>
          <a:xfrm>
            <a:off x="338782" y="4665753"/>
            <a:ext cx="2548211" cy="204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Svagheter:</a:t>
            </a:r>
          </a:p>
          <a:p>
            <a:pPr>
              <a:defRPr sz="1000"/>
            </a:pPr>
            <a:r>
              <a:t>Detaljinriktad,</a:t>
            </a:r>
          </a:p>
          <a:p>
            <a:pPr>
              <a:defRPr sz="1000"/>
            </a:pPr>
            <a:r>
              <a:t>Kan synliggöra mig själv mer</a:t>
            </a:r>
          </a:p>
          <a:p>
            <a:pPr>
              <a:defRPr sz="1000"/>
            </a:pPr>
            <a:r>
              <a:t>Kan ställa tydligare krav,</a:t>
            </a:r>
          </a:p>
          <a:p>
            <a:pPr>
              <a:defRPr sz="1000"/>
            </a:pPr>
            <a:r>
              <a:t>Behöver bli bättre på attitydutveckling och att sätta gränser för dålig attityd</a:t>
            </a:r>
          </a:p>
          <a:p>
            <a:pPr>
              <a:defRPr b="1"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6" name="Vi har mycket att göra just nu i teamet…"/>
          <p:cNvSpPr txBox="1"/>
          <p:nvPr/>
        </p:nvSpPr>
        <p:spPr>
          <a:xfrm>
            <a:off x="3621187" y="5583849"/>
            <a:ext cx="2304950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Vi har mycket att göra just nu i teamet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Jag ska byta jobb i februari</a:t>
            </a:r>
          </a:p>
        </p:txBody>
      </p:sp>
      <p:sp>
        <p:nvSpPr>
          <p:cNvPr id="1137" name="Prioritera ner annat…"/>
          <p:cNvSpPr txBox="1"/>
          <p:nvPr/>
        </p:nvSpPr>
        <p:spPr>
          <a:xfrm>
            <a:off x="7629509" y="5583849"/>
            <a:ext cx="2304949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Prioritera ner annat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Fortsätt med ovanstående på nya jobbet</a:t>
            </a:r>
          </a:p>
        </p:txBody>
      </p:sp>
      <p:sp>
        <p:nvSpPr>
          <p:cNvPr id="1138" name="textruta 25"/>
          <p:cNvSpPr txBox="1"/>
          <p:nvPr/>
        </p:nvSpPr>
        <p:spPr>
          <a:xfrm>
            <a:off x="9868192" y="2533447"/>
            <a:ext cx="2548210" cy="154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Synliggör mig själv</a:t>
            </a:r>
          </a:p>
          <a:p>
            <a:pPr>
              <a:defRPr sz="1000"/>
            </a:pPr>
            <a:r>
              <a:t>Stärk tuffheten när jag ger feedback och när jag ser attitydproblem</a:t>
            </a:r>
          </a:p>
          <a:p>
            <a:pPr>
              <a:defRPr sz="1000"/>
            </a:pPr>
            <a:r>
              <a:t>Jag vill bli bättre på att bygga en feedback-kultur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