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9144000" cy="6858000" type="screen4x3"/>
  <p:notesSz cx="6797675" cy="9926638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8B08-EE34-4D12-9D43-50A05A7D4BAF}" type="datetimeFigureOut">
              <a:rPr lang="sv-SE" smtClean="0"/>
              <a:t>2021-05-25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83541-FD38-49DA-B153-E668A6AC9A9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60530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8B08-EE34-4D12-9D43-50A05A7D4BAF}" type="datetimeFigureOut">
              <a:rPr lang="sv-SE" smtClean="0"/>
              <a:t>2021-05-25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83541-FD38-49DA-B153-E668A6AC9A9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24545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8B08-EE34-4D12-9D43-50A05A7D4BAF}" type="datetimeFigureOut">
              <a:rPr lang="sv-SE" smtClean="0"/>
              <a:t>2021-05-25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83541-FD38-49DA-B153-E668A6AC9A9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00107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8B08-EE34-4D12-9D43-50A05A7D4BAF}" type="datetimeFigureOut">
              <a:rPr lang="sv-SE" smtClean="0"/>
              <a:t>2021-05-25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83541-FD38-49DA-B153-E668A6AC9A9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33654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8B08-EE34-4D12-9D43-50A05A7D4BAF}" type="datetimeFigureOut">
              <a:rPr lang="sv-SE" smtClean="0"/>
              <a:t>2021-05-25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83541-FD38-49DA-B153-E668A6AC9A9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21560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8B08-EE34-4D12-9D43-50A05A7D4BAF}" type="datetimeFigureOut">
              <a:rPr lang="sv-SE" smtClean="0"/>
              <a:t>2021-05-25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83541-FD38-49DA-B153-E668A6AC9A9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8431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8B08-EE34-4D12-9D43-50A05A7D4BAF}" type="datetimeFigureOut">
              <a:rPr lang="sv-SE" smtClean="0"/>
              <a:t>2021-05-25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83541-FD38-49DA-B153-E668A6AC9A9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636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8B08-EE34-4D12-9D43-50A05A7D4BAF}" type="datetimeFigureOut">
              <a:rPr lang="sv-SE" smtClean="0"/>
              <a:t>2021-05-25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83541-FD38-49DA-B153-E668A6AC9A9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5355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8B08-EE34-4D12-9D43-50A05A7D4BAF}" type="datetimeFigureOut">
              <a:rPr lang="sv-SE" smtClean="0"/>
              <a:t>2021-05-25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83541-FD38-49DA-B153-E668A6AC9A9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2066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8B08-EE34-4D12-9D43-50A05A7D4BAF}" type="datetimeFigureOut">
              <a:rPr lang="sv-SE" smtClean="0"/>
              <a:t>2021-05-25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83541-FD38-49DA-B153-E668A6AC9A9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31711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8B08-EE34-4D12-9D43-50A05A7D4BAF}" type="datetimeFigureOut">
              <a:rPr lang="sv-SE" smtClean="0"/>
              <a:t>2021-05-25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83541-FD38-49DA-B153-E668A6AC9A9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91491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08B08-EE34-4D12-9D43-50A05A7D4BAF}" type="datetimeFigureOut">
              <a:rPr lang="sv-SE" smtClean="0"/>
              <a:t>2021-05-25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83541-FD38-49DA-B153-E668A6AC9A9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87250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35960" y="836712"/>
            <a:ext cx="6552728" cy="1440160"/>
          </a:xfrm>
        </p:spPr>
        <p:txBody>
          <a:bodyPr>
            <a:normAutofit/>
          </a:bodyPr>
          <a:lstStyle/>
          <a:p>
            <a:r>
              <a:rPr lang="sv-SE" sz="4000" b="1" i="1" dirty="0" smtClean="0"/>
              <a:t>Självskattning, Ledarstegen</a:t>
            </a:r>
            <a:endParaRPr lang="sv-SE" sz="4000" b="1" i="1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3059832" y="5100999"/>
            <a:ext cx="6400800" cy="1752600"/>
          </a:xfrm>
        </p:spPr>
        <p:txBody>
          <a:bodyPr/>
          <a:lstStyle/>
          <a:p>
            <a:r>
              <a:rPr lang="sv-SE" b="1" i="1" dirty="0" smtClean="0">
                <a:solidFill>
                  <a:schemeClr val="tx1"/>
                </a:solidFill>
              </a:rPr>
              <a:t>Värderingsgrunder, FFA-analys</a:t>
            </a:r>
            <a:endParaRPr lang="sv-SE" b="1" i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Bildresultat fÃ¶r ledarsteg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30433"/>
            <a:ext cx="254317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Bildresultat fÃ¶r ledarsteg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212976"/>
            <a:ext cx="3455364" cy="3545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ruta 3"/>
          <p:cNvSpPr txBox="1"/>
          <p:nvPr/>
        </p:nvSpPr>
        <p:spPr>
          <a:xfrm>
            <a:off x="4572000" y="6443448"/>
            <a:ext cx="4343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sz="1000" dirty="0" smtClean="0"/>
              <a:t>Göran Widolf, 2018-10-30</a:t>
            </a:r>
            <a:endParaRPr lang="sv-SE" sz="1000" dirty="0"/>
          </a:p>
        </p:txBody>
      </p:sp>
    </p:spTree>
    <p:extLst>
      <p:ext uri="{BB962C8B-B14F-4D97-AF65-F5344CB8AC3E}">
        <p14:creationId xmlns:p14="http://schemas.microsoft.com/office/powerpoint/2010/main" val="186855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Bildresultat fÃ¶r ledarsteg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7729" y="3933056"/>
            <a:ext cx="1561920" cy="2924944"/>
          </a:xfrm>
          <a:prstGeom prst="rect">
            <a:avLst/>
          </a:prstGeom>
          <a:noFill/>
          <a:effectLst>
            <a:reflection stA="19000" endPos="65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sv-SE" dirty="0" smtClean="0"/>
              <a:t>Bottna</a:t>
            </a:r>
            <a:br>
              <a:rPr lang="sv-SE" dirty="0" smtClean="0"/>
            </a:br>
            <a:r>
              <a:rPr lang="sv-SE" sz="2200" dirty="0" smtClean="0"/>
              <a:t>Förstå egna och gemensamma uppgifter och mål</a:t>
            </a:r>
            <a:endParaRPr lang="sv-SE" sz="2200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1"/>
            <a:r>
              <a:rPr lang="sv-SE" b="1" dirty="0"/>
              <a:t>Värdegrund</a:t>
            </a:r>
            <a:endParaRPr lang="sv-SE" sz="2400" b="1" dirty="0"/>
          </a:p>
          <a:p>
            <a:pPr lvl="2"/>
            <a:r>
              <a:rPr lang="sv-SE" dirty="0"/>
              <a:t>Tuff omsorg med mod – s155 – Att vilja ge ledarbidrag även om det går utanför komfortzonen</a:t>
            </a:r>
            <a:endParaRPr lang="sv-SE" sz="2000" dirty="0"/>
          </a:p>
          <a:p>
            <a:pPr lvl="3"/>
            <a:r>
              <a:rPr lang="sv-SE" dirty="0"/>
              <a:t>Har jag en stark vilja att skapa värden som gynnar alla?</a:t>
            </a:r>
            <a:endParaRPr lang="sv-SE" sz="1800" dirty="0"/>
          </a:p>
          <a:p>
            <a:pPr lvl="3"/>
            <a:r>
              <a:rPr lang="sv-SE" dirty="0"/>
              <a:t>Känner jag omsorg för varje människa jag är satt att leda, och vill att han lyckas?</a:t>
            </a:r>
            <a:endParaRPr lang="sv-SE" sz="1800" dirty="0"/>
          </a:p>
          <a:p>
            <a:pPr lvl="3"/>
            <a:r>
              <a:rPr lang="sv-SE" dirty="0"/>
              <a:t>Är jag beredd at bli lite modigare för att ärligt ta raka diskussioner och svåra beslut</a:t>
            </a:r>
            <a:r>
              <a:rPr lang="sv-SE" dirty="0" smtClean="0"/>
              <a:t>?</a:t>
            </a:r>
            <a:br>
              <a:rPr lang="sv-SE" dirty="0" smtClean="0"/>
            </a:br>
            <a:endParaRPr lang="sv-SE" sz="1800" dirty="0"/>
          </a:p>
          <a:p>
            <a:pPr lvl="1"/>
            <a:r>
              <a:rPr lang="sv-SE" b="1" dirty="0"/>
              <a:t>Bidragsstyrning</a:t>
            </a:r>
            <a:endParaRPr lang="sv-SE" sz="2400" b="1" dirty="0"/>
          </a:p>
          <a:p>
            <a:pPr lvl="2"/>
            <a:r>
              <a:rPr lang="sv-SE" dirty="0"/>
              <a:t>s46 – Förutsättningar, Förmåga, Attityd, Ge arbetsbidrag. Se bild s45</a:t>
            </a:r>
            <a:endParaRPr lang="sv-SE" sz="2000" dirty="0"/>
          </a:p>
          <a:p>
            <a:pPr lvl="3"/>
            <a:r>
              <a:rPr lang="sv-SE" dirty="0"/>
              <a:t>Handlar baserat på vilket bidrag varje enskild medarbetare behöver. Arbetsbidrag/ Ledarbidrag</a:t>
            </a:r>
            <a:endParaRPr lang="sv-SE" sz="1800" dirty="0"/>
          </a:p>
          <a:p>
            <a:pPr lvl="3"/>
            <a:r>
              <a:rPr lang="sv-SE" dirty="0"/>
              <a:t>Fokus </a:t>
            </a:r>
            <a:r>
              <a:rPr lang="sv-SE" dirty="0" smtClean="0"/>
              <a:t>på hur </a:t>
            </a:r>
            <a:r>
              <a:rPr lang="sv-SE" dirty="0"/>
              <a:t>arbetsuppgifter utförs och resultatet</a:t>
            </a:r>
            <a:endParaRPr lang="sv-SE" sz="1800" dirty="0"/>
          </a:p>
          <a:p>
            <a:pPr lvl="3"/>
            <a:r>
              <a:rPr lang="sv-SE" dirty="0"/>
              <a:t>Ledarbidrag - Har personalen rätt FFA? Hur kan vi hjälpa? </a:t>
            </a:r>
            <a:r>
              <a:rPr lang="sv-SE" dirty="0" smtClean="0"/>
              <a:t/>
            </a:r>
            <a:br>
              <a:rPr lang="sv-SE" dirty="0" smtClean="0"/>
            </a:br>
            <a:endParaRPr lang="sv-SE" sz="1800" dirty="0"/>
          </a:p>
          <a:p>
            <a:pPr lvl="1"/>
            <a:r>
              <a:rPr lang="sv-SE" b="1" dirty="0"/>
              <a:t>Vision och Mål</a:t>
            </a:r>
            <a:endParaRPr lang="sv-SE" sz="2400" b="1" dirty="0"/>
          </a:p>
          <a:p>
            <a:pPr lvl="2"/>
            <a:r>
              <a:rPr lang="sv-SE" dirty="0" smtClean="0"/>
              <a:t>Hur arbetar vi med </a:t>
            </a:r>
            <a:r>
              <a:rPr lang="sv-SE" dirty="0"/>
              <a:t>Mission, Vision och Mål? </a:t>
            </a:r>
            <a:r>
              <a:rPr lang="sv-SE" dirty="0" smtClean="0"/>
              <a:t>S53 </a:t>
            </a:r>
          </a:p>
          <a:p>
            <a:pPr lvl="3"/>
            <a:r>
              <a:rPr lang="sv-SE" dirty="0" smtClean="0"/>
              <a:t>Olika långa mål för personalen?</a:t>
            </a:r>
            <a:endParaRPr lang="sv-SE" sz="1400" dirty="0"/>
          </a:p>
          <a:p>
            <a:pPr lvl="3"/>
            <a:r>
              <a:rPr lang="sv-SE" dirty="0"/>
              <a:t>Är dessa tydliga för alla? ”Från stenhuggare till brobyggare”</a:t>
            </a:r>
            <a:endParaRPr lang="sv-SE" sz="1800" dirty="0"/>
          </a:p>
          <a:p>
            <a:pPr lvl="3"/>
            <a:r>
              <a:rPr lang="sv-SE" dirty="0" smtClean="0"/>
              <a:t>Hur kan vi förbättra tydligheten?</a:t>
            </a:r>
            <a:endParaRPr lang="sv-SE" sz="1800" dirty="0"/>
          </a:p>
          <a:p>
            <a:pPr lvl="3"/>
            <a:r>
              <a:rPr lang="sv-SE" dirty="0" smtClean="0"/>
              <a:t>Arbetar vi med +QLE</a:t>
            </a:r>
            <a:r>
              <a:rPr lang="sv-SE" dirty="0"/>
              <a:t>? </a:t>
            </a:r>
            <a:endParaRPr lang="sv-SE" sz="1800" dirty="0"/>
          </a:p>
          <a:p>
            <a:pPr lvl="4"/>
            <a:r>
              <a:rPr lang="sv-SE" dirty="0"/>
              <a:t>+ - Hälsa, </a:t>
            </a:r>
            <a:r>
              <a:rPr lang="sv-SE" dirty="0" smtClean="0"/>
              <a:t>Arbetsmiljö</a:t>
            </a:r>
            <a:r>
              <a:rPr lang="sv-SE" dirty="0"/>
              <a:t>, Lärande</a:t>
            </a:r>
            <a:endParaRPr lang="sv-SE" sz="1800" dirty="0"/>
          </a:p>
          <a:p>
            <a:pPr lvl="4"/>
            <a:r>
              <a:rPr lang="sv-SE" dirty="0"/>
              <a:t>Q – Kvalitet</a:t>
            </a:r>
            <a:endParaRPr lang="sv-SE" sz="1800" dirty="0"/>
          </a:p>
          <a:p>
            <a:pPr lvl="4"/>
            <a:r>
              <a:rPr lang="sv-SE" dirty="0"/>
              <a:t>L – Leverans</a:t>
            </a:r>
            <a:endParaRPr lang="sv-SE" sz="1800" dirty="0"/>
          </a:p>
          <a:p>
            <a:pPr lvl="4"/>
            <a:r>
              <a:rPr lang="sv-SE" dirty="0"/>
              <a:t>E – Ekonomi/Effektivitet</a:t>
            </a:r>
            <a:endParaRPr lang="sv-SE" sz="1800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94132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sv-SE" dirty="0" smtClean="0"/>
              <a:t>Synliggöra</a:t>
            </a:r>
            <a:br>
              <a:rPr lang="sv-SE" dirty="0" smtClean="0"/>
            </a:br>
            <a:r>
              <a:rPr lang="sv-SE" sz="2200" dirty="0" err="1" smtClean="0"/>
              <a:t>Synliggöra</a:t>
            </a:r>
            <a:r>
              <a:rPr lang="sv-SE" sz="2200" dirty="0" smtClean="0"/>
              <a:t> arbetsprocesser, förväntningar och avvikelser</a:t>
            </a:r>
            <a:endParaRPr lang="sv-SE" sz="2200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1"/>
            <a:r>
              <a:rPr lang="sv-SE" b="1" dirty="0"/>
              <a:t>Mig själv </a:t>
            </a:r>
            <a:r>
              <a:rPr lang="sv-SE" dirty="0"/>
              <a:t>- s64</a:t>
            </a:r>
            <a:endParaRPr lang="sv-SE" sz="2400" dirty="0"/>
          </a:p>
          <a:p>
            <a:pPr lvl="2"/>
            <a:r>
              <a:rPr lang="sv-SE" dirty="0"/>
              <a:t>Våga visa vem du är och vad du står för.</a:t>
            </a:r>
            <a:endParaRPr lang="sv-SE" sz="2000" dirty="0"/>
          </a:p>
          <a:p>
            <a:pPr lvl="2"/>
            <a:r>
              <a:rPr lang="sv-SE" dirty="0"/>
              <a:t>Våga dela med dig av information och kunskap</a:t>
            </a:r>
            <a:endParaRPr lang="sv-SE" sz="2000" dirty="0"/>
          </a:p>
          <a:p>
            <a:pPr lvl="2"/>
            <a:r>
              <a:rPr lang="sv-SE" dirty="0"/>
              <a:t>Våga vara öppen med vad du inte </a:t>
            </a:r>
            <a:r>
              <a:rPr lang="sv-SE" dirty="0" smtClean="0"/>
              <a:t>vet, förstår </a:t>
            </a:r>
            <a:r>
              <a:rPr lang="sv-SE" dirty="0"/>
              <a:t>och med dina </a:t>
            </a:r>
            <a:r>
              <a:rPr lang="sv-SE" dirty="0" smtClean="0"/>
              <a:t>misstag</a:t>
            </a:r>
            <a:br>
              <a:rPr lang="sv-SE" dirty="0" smtClean="0"/>
            </a:br>
            <a:endParaRPr lang="sv-SE" sz="2000" dirty="0"/>
          </a:p>
          <a:p>
            <a:pPr lvl="1"/>
            <a:r>
              <a:rPr lang="sv-SE" b="1" dirty="0" smtClean="0"/>
              <a:t>Systemet = Arbetsprocesser</a:t>
            </a:r>
            <a:r>
              <a:rPr lang="sv-SE" dirty="0" smtClean="0"/>
              <a:t> </a:t>
            </a:r>
            <a:r>
              <a:rPr lang="sv-SE" dirty="0"/>
              <a:t>s66</a:t>
            </a:r>
            <a:endParaRPr lang="sv-SE" sz="2400" dirty="0"/>
          </a:p>
          <a:p>
            <a:pPr lvl="2"/>
            <a:r>
              <a:rPr lang="sv-SE" dirty="0"/>
              <a:t>Arbetet ska vara förståligt och påverkbart. </a:t>
            </a:r>
            <a:r>
              <a:rPr lang="sv-SE" dirty="0" smtClean="0"/>
              <a:t>Systemet </a:t>
            </a:r>
            <a:r>
              <a:rPr lang="sv-SE" dirty="0"/>
              <a:t>skall stötta </a:t>
            </a:r>
            <a:r>
              <a:rPr lang="sv-SE" dirty="0" smtClean="0"/>
              <a:t>detta.</a:t>
            </a:r>
            <a:endParaRPr lang="sv-SE" sz="2000" dirty="0"/>
          </a:p>
          <a:p>
            <a:pPr lvl="3"/>
            <a:r>
              <a:rPr lang="sv-SE" dirty="0"/>
              <a:t>Mål och Strategier – </a:t>
            </a:r>
            <a:r>
              <a:rPr lang="sv-SE" dirty="0" smtClean="0"/>
              <a:t>veta vart </a:t>
            </a:r>
            <a:r>
              <a:rPr lang="sv-SE" dirty="0"/>
              <a:t>ska vi och hur</a:t>
            </a:r>
            <a:endParaRPr lang="sv-SE" sz="1800" dirty="0"/>
          </a:p>
          <a:p>
            <a:pPr lvl="3"/>
            <a:r>
              <a:rPr lang="sv-SE" dirty="0" smtClean="0"/>
              <a:t>Orsak och verkansamband </a:t>
            </a:r>
            <a:r>
              <a:rPr lang="sv-SE" dirty="0"/>
              <a:t>– vad är källan till en orsak</a:t>
            </a:r>
            <a:endParaRPr lang="sv-SE" sz="1800" dirty="0"/>
          </a:p>
          <a:p>
            <a:pPr lvl="3"/>
            <a:r>
              <a:rPr lang="sv-SE" dirty="0"/>
              <a:t>Uppgifter och ansvar – vem gör vad</a:t>
            </a:r>
            <a:endParaRPr lang="sv-SE" sz="1800" dirty="0"/>
          </a:p>
          <a:p>
            <a:pPr lvl="3"/>
            <a:r>
              <a:rPr lang="sv-SE" dirty="0" smtClean="0"/>
              <a:t>Arbetsprocesser med </a:t>
            </a:r>
            <a:r>
              <a:rPr lang="sv-SE" dirty="0"/>
              <a:t>kopplade krav på förmåga, ”Best </a:t>
            </a:r>
            <a:r>
              <a:rPr lang="sv-SE" dirty="0" err="1"/>
              <a:t>Practice</a:t>
            </a:r>
            <a:r>
              <a:rPr lang="sv-SE" dirty="0" smtClean="0"/>
              <a:t>” (standard)</a:t>
            </a:r>
          </a:p>
          <a:p>
            <a:pPr lvl="3"/>
            <a:r>
              <a:rPr lang="sv-SE" dirty="0" smtClean="0"/>
              <a:t>Förbättringsprocesser</a:t>
            </a:r>
            <a:br>
              <a:rPr lang="sv-SE" dirty="0" smtClean="0"/>
            </a:br>
            <a:endParaRPr lang="sv-SE" sz="1800" dirty="0"/>
          </a:p>
          <a:p>
            <a:pPr lvl="1"/>
            <a:r>
              <a:rPr lang="sv-SE" b="1" dirty="0"/>
              <a:t>Förväntningar och avvikelser  </a:t>
            </a:r>
            <a:r>
              <a:rPr lang="sv-SE" dirty="0"/>
              <a:t>s68</a:t>
            </a:r>
            <a:endParaRPr lang="sv-SE" sz="2400" dirty="0"/>
          </a:p>
          <a:p>
            <a:pPr lvl="2"/>
            <a:r>
              <a:rPr lang="sv-SE" dirty="0"/>
              <a:t>Utfall – faktiska idag</a:t>
            </a:r>
            <a:endParaRPr lang="sv-SE" sz="2000" dirty="0"/>
          </a:p>
          <a:p>
            <a:pPr lvl="2"/>
            <a:r>
              <a:rPr lang="sv-SE" dirty="0"/>
              <a:t>Basnivå – Önskad nivå på kort sikt</a:t>
            </a:r>
            <a:endParaRPr lang="sv-SE" sz="2000" dirty="0"/>
          </a:p>
          <a:p>
            <a:pPr lvl="2"/>
            <a:r>
              <a:rPr lang="sv-SE" dirty="0" err="1"/>
              <a:t>Målnivå</a:t>
            </a:r>
            <a:r>
              <a:rPr lang="sv-SE" dirty="0"/>
              <a:t> – Önskad nivå på lång sikt</a:t>
            </a:r>
            <a:endParaRPr lang="sv-SE" sz="2000" dirty="0"/>
          </a:p>
          <a:p>
            <a:pPr lvl="3"/>
            <a:r>
              <a:rPr lang="sv-SE" dirty="0"/>
              <a:t>Målstyrning</a:t>
            </a:r>
            <a:endParaRPr lang="sv-SE" sz="1800" dirty="0"/>
          </a:p>
          <a:p>
            <a:pPr lvl="4"/>
            <a:r>
              <a:rPr lang="sv-SE" dirty="0"/>
              <a:t>Antal </a:t>
            </a:r>
            <a:r>
              <a:rPr lang="sv-SE" dirty="0" smtClean="0"/>
              <a:t>observationer/tillbud/olyckor</a:t>
            </a:r>
            <a:endParaRPr lang="sv-SE" sz="1800" dirty="0"/>
          </a:p>
          <a:p>
            <a:pPr lvl="4"/>
            <a:r>
              <a:rPr lang="sv-SE" dirty="0"/>
              <a:t>Antal kvalitetsbrister</a:t>
            </a:r>
            <a:endParaRPr lang="sv-SE" sz="1800" dirty="0"/>
          </a:p>
          <a:p>
            <a:pPr lvl="4"/>
            <a:r>
              <a:rPr lang="sv-SE" dirty="0"/>
              <a:t>Antal leveranser i rätt tid</a:t>
            </a:r>
            <a:endParaRPr lang="sv-SE" sz="1800" dirty="0"/>
          </a:p>
          <a:p>
            <a:pPr lvl="4"/>
            <a:r>
              <a:rPr lang="sv-SE" dirty="0"/>
              <a:t>Producerat per </a:t>
            </a:r>
            <a:r>
              <a:rPr lang="sv-SE" dirty="0" err="1"/>
              <a:t>line</a:t>
            </a:r>
            <a:r>
              <a:rPr lang="sv-SE" dirty="0"/>
              <a:t>/person</a:t>
            </a:r>
            <a:endParaRPr lang="sv-SE" sz="1800" dirty="0"/>
          </a:p>
          <a:p>
            <a:pPr lvl="4"/>
            <a:r>
              <a:rPr lang="sv-SE" dirty="0" smtClean="0"/>
              <a:t>Kostnadsutfall</a:t>
            </a:r>
            <a:endParaRPr lang="sv-SE" sz="1800" dirty="0"/>
          </a:p>
        </p:txBody>
      </p:sp>
      <p:pic>
        <p:nvPicPr>
          <p:cNvPr id="4" name="Picture 2" descr="Bildresultat fÃ¶r ledarsteg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7729" y="3933056"/>
            <a:ext cx="1561920" cy="2924944"/>
          </a:xfrm>
          <a:prstGeom prst="rect">
            <a:avLst/>
          </a:prstGeom>
          <a:noFill/>
          <a:effectLst>
            <a:reflection stA="19000" endPos="65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080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sv-SE" dirty="0" smtClean="0"/>
              <a:t>Se</a:t>
            </a:r>
            <a:br>
              <a:rPr lang="sv-SE" dirty="0" smtClean="0"/>
            </a:br>
            <a:r>
              <a:rPr lang="sv-SE" sz="2200" dirty="0" err="1" smtClean="0"/>
              <a:t>Se</a:t>
            </a:r>
            <a:r>
              <a:rPr lang="sv-SE" sz="2200" dirty="0" smtClean="0"/>
              <a:t> människan, matchen och grundorsaken</a:t>
            </a:r>
            <a:endParaRPr lang="sv-SE" sz="2200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sv-SE" b="1" dirty="0"/>
              <a:t>Medarbetarna/Människan</a:t>
            </a:r>
            <a:r>
              <a:rPr lang="sv-SE" dirty="0"/>
              <a:t>  s76</a:t>
            </a:r>
            <a:endParaRPr lang="sv-SE" sz="2400" dirty="0"/>
          </a:p>
          <a:p>
            <a:pPr lvl="2"/>
            <a:r>
              <a:rPr lang="sv-SE" dirty="0"/>
              <a:t>Ögon - Se medarbetarens behov och bidrag</a:t>
            </a:r>
            <a:endParaRPr lang="sv-SE" sz="2000" dirty="0"/>
          </a:p>
          <a:p>
            <a:pPr lvl="2"/>
            <a:r>
              <a:rPr lang="sv-SE" dirty="0"/>
              <a:t>Öron - Lyssna på vad medarbetaren har att säga, även det som inte sägs rakt ut</a:t>
            </a:r>
            <a:endParaRPr lang="sv-SE" sz="2000" dirty="0"/>
          </a:p>
          <a:p>
            <a:pPr lvl="2"/>
            <a:r>
              <a:rPr lang="sv-SE" dirty="0"/>
              <a:t>Möt medarbetaren där den personen befinner </a:t>
            </a:r>
            <a:r>
              <a:rPr lang="sv-SE" dirty="0" smtClean="0"/>
              <a:t>sig</a:t>
            </a:r>
            <a:br>
              <a:rPr lang="sv-SE" dirty="0" smtClean="0"/>
            </a:br>
            <a:endParaRPr lang="sv-SE" sz="2000" dirty="0"/>
          </a:p>
          <a:p>
            <a:pPr lvl="1"/>
            <a:r>
              <a:rPr lang="sv-SE" b="1" dirty="0"/>
              <a:t>Matchen</a:t>
            </a:r>
            <a:endParaRPr lang="sv-SE" sz="2400" b="1" dirty="0"/>
          </a:p>
          <a:p>
            <a:pPr lvl="2"/>
            <a:r>
              <a:rPr lang="sv-SE" dirty="0"/>
              <a:t>Se medarbetarnas arbetsbidrag </a:t>
            </a:r>
            <a:r>
              <a:rPr lang="sv-SE" dirty="0" smtClean="0"/>
              <a:t>på plats hos medarbetaren</a:t>
            </a:r>
            <a:endParaRPr lang="sv-SE" sz="2000" dirty="0"/>
          </a:p>
          <a:p>
            <a:pPr lvl="2"/>
            <a:r>
              <a:rPr lang="sv-SE" dirty="0" smtClean="0"/>
              <a:t>Finns </a:t>
            </a:r>
            <a:r>
              <a:rPr lang="sv-SE" dirty="0"/>
              <a:t>slöserier</a:t>
            </a:r>
            <a:r>
              <a:rPr lang="sv-SE" dirty="0" smtClean="0"/>
              <a:t>?</a:t>
            </a:r>
            <a:br>
              <a:rPr lang="sv-SE" dirty="0" smtClean="0"/>
            </a:br>
            <a:endParaRPr lang="sv-SE" sz="2000" dirty="0"/>
          </a:p>
          <a:p>
            <a:pPr lvl="1"/>
            <a:r>
              <a:rPr lang="sv-SE" b="1" dirty="0"/>
              <a:t>Grundorsaken</a:t>
            </a:r>
            <a:endParaRPr lang="sv-SE" sz="2400" b="1" dirty="0"/>
          </a:p>
          <a:p>
            <a:pPr lvl="2"/>
            <a:r>
              <a:rPr lang="sv-SE" dirty="0" err="1"/>
              <a:t>Genba</a:t>
            </a:r>
            <a:r>
              <a:rPr lang="sv-SE" dirty="0"/>
              <a:t> – </a:t>
            </a:r>
            <a:r>
              <a:rPr lang="sv-SE" dirty="0" smtClean="0"/>
              <a:t>Var där </a:t>
            </a:r>
            <a:r>
              <a:rPr lang="sv-SE" dirty="0"/>
              <a:t>arbetet utförs</a:t>
            </a:r>
            <a:endParaRPr lang="sv-SE" sz="2000" dirty="0"/>
          </a:p>
          <a:p>
            <a:pPr lvl="2"/>
            <a:r>
              <a:rPr lang="sv-SE" dirty="0"/>
              <a:t>Gå och </a:t>
            </a:r>
            <a:r>
              <a:rPr lang="sv-SE" dirty="0" smtClean="0"/>
              <a:t>se</a:t>
            </a:r>
          </a:p>
          <a:p>
            <a:pPr lvl="2"/>
            <a:r>
              <a:rPr lang="sv-SE" dirty="0"/>
              <a:t>Intressera dig och fråga </a:t>
            </a:r>
            <a:r>
              <a:rPr lang="sv-SE" dirty="0" smtClean="0"/>
              <a:t>5 varför</a:t>
            </a:r>
            <a:endParaRPr lang="sv-SE" dirty="0"/>
          </a:p>
        </p:txBody>
      </p:sp>
      <p:pic>
        <p:nvPicPr>
          <p:cNvPr id="4" name="Picture 2" descr="Bildresultat fÃ¶r ledarsteg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7729" y="3933056"/>
            <a:ext cx="1561920" cy="2924944"/>
          </a:xfrm>
          <a:prstGeom prst="rect">
            <a:avLst/>
          </a:prstGeom>
          <a:noFill/>
          <a:effectLst>
            <a:reflection stA="19000" endPos="65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662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sv-SE" dirty="0" smtClean="0"/>
              <a:t>Utmana</a:t>
            </a:r>
            <a:br>
              <a:rPr lang="sv-SE" dirty="0" smtClean="0"/>
            </a:br>
            <a:r>
              <a:rPr lang="sv-SE" sz="2200" dirty="0" err="1" smtClean="0"/>
              <a:t>Utmana</a:t>
            </a:r>
            <a:r>
              <a:rPr lang="sv-SE" sz="2200" dirty="0" smtClean="0"/>
              <a:t> individen till utveckling och personligt ansvar</a:t>
            </a:r>
            <a:endParaRPr lang="sv-SE" sz="2200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/>
            <a:r>
              <a:rPr lang="sv-SE" b="1" dirty="0"/>
              <a:t>Tuff omsorg</a:t>
            </a:r>
            <a:endParaRPr lang="sv-SE" sz="2400" b="1" dirty="0"/>
          </a:p>
          <a:p>
            <a:pPr lvl="2"/>
            <a:r>
              <a:rPr lang="sv-SE" dirty="0"/>
              <a:t>Balansen mellan krav och stöd</a:t>
            </a:r>
            <a:endParaRPr lang="sv-SE" sz="2000" dirty="0"/>
          </a:p>
          <a:p>
            <a:pPr lvl="3"/>
            <a:r>
              <a:rPr lang="sv-SE" dirty="0"/>
              <a:t>”Krav utan stöd är lika illa som stöd utan krav”</a:t>
            </a:r>
            <a:endParaRPr lang="sv-SE" sz="1800" dirty="0"/>
          </a:p>
          <a:p>
            <a:pPr lvl="2"/>
            <a:r>
              <a:rPr lang="sv-SE" dirty="0" smtClean="0"/>
              <a:t>Mod</a:t>
            </a:r>
            <a:endParaRPr lang="sv-SE" sz="2000" dirty="0"/>
          </a:p>
          <a:p>
            <a:pPr lvl="2"/>
            <a:r>
              <a:rPr lang="sv-SE" dirty="0"/>
              <a:t>Anpassa utmaningen till respektive </a:t>
            </a:r>
            <a:r>
              <a:rPr lang="sv-SE" dirty="0" smtClean="0"/>
              <a:t>individ</a:t>
            </a:r>
          </a:p>
          <a:p>
            <a:pPr lvl="2"/>
            <a:endParaRPr lang="sv-SE" sz="2000" dirty="0"/>
          </a:p>
          <a:p>
            <a:pPr lvl="1"/>
            <a:r>
              <a:rPr lang="sv-SE" b="1" dirty="0"/>
              <a:t>Återkoppla</a:t>
            </a:r>
            <a:endParaRPr lang="sv-SE" sz="2400" b="1" dirty="0"/>
          </a:p>
          <a:p>
            <a:pPr lvl="2"/>
            <a:r>
              <a:rPr lang="sv-SE" dirty="0"/>
              <a:t>Bekräfta medarbetaren – Lyssna, dagligen</a:t>
            </a:r>
            <a:endParaRPr lang="sv-SE" sz="2000" dirty="0"/>
          </a:p>
          <a:p>
            <a:pPr lvl="2"/>
            <a:r>
              <a:rPr lang="sv-SE" dirty="0"/>
              <a:t>Planera in att ”se matchen”</a:t>
            </a:r>
            <a:endParaRPr lang="sv-SE" sz="2000" dirty="0"/>
          </a:p>
          <a:p>
            <a:pPr lvl="2"/>
            <a:r>
              <a:rPr lang="sv-SE" dirty="0"/>
              <a:t>Ditt agerande är viktigt och kan vara en positiv 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katalysator</a:t>
            </a:r>
          </a:p>
          <a:p>
            <a:pPr lvl="2"/>
            <a:endParaRPr lang="sv-SE" sz="2000" dirty="0"/>
          </a:p>
          <a:p>
            <a:pPr lvl="1"/>
            <a:r>
              <a:rPr lang="sv-SE" b="1" dirty="0"/>
              <a:t>Personligt ansvar</a:t>
            </a:r>
            <a:endParaRPr lang="sv-SE" sz="2400" b="1" dirty="0"/>
          </a:p>
          <a:p>
            <a:pPr lvl="2"/>
            <a:r>
              <a:rPr lang="sv-SE" dirty="0"/>
              <a:t>Alla är personligt ansvariga för sitt agerande</a:t>
            </a:r>
            <a:endParaRPr lang="sv-SE" sz="2000" dirty="0"/>
          </a:p>
          <a:p>
            <a:pPr lvl="2"/>
            <a:r>
              <a:rPr lang="sv-SE" dirty="0"/>
              <a:t>Bidragsstyrning enligt </a:t>
            </a:r>
            <a:r>
              <a:rPr lang="sv-SE" dirty="0" smtClean="0"/>
              <a:t>FFA</a:t>
            </a:r>
            <a:endParaRPr lang="sv-SE" sz="2000" dirty="0"/>
          </a:p>
        </p:txBody>
      </p:sp>
      <p:pic>
        <p:nvPicPr>
          <p:cNvPr id="4" name="Picture 2" descr="Bildresultat fÃ¶r ledarsteg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7729" y="3933056"/>
            <a:ext cx="1561920" cy="2924944"/>
          </a:xfrm>
          <a:prstGeom prst="rect">
            <a:avLst/>
          </a:prstGeom>
          <a:noFill/>
          <a:effectLst>
            <a:reflection stA="19000" endPos="65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849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sv-SE" dirty="0" smtClean="0"/>
              <a:t>Bygg</a:t>
            </a:r>
            <a:br>
              <a:rPr lang="sv-SE" dirty="0" smtClean="0"/>
            </a:br>
            <a:r>
              <a:rPr lang="sv-SE" sz="2200" dirty="0" err="1" smtClean="0"/>
              <a:t>Bygg</a:t>
            </a:r>
            <a:r>
              <a:rPr lang="sv-SE" sz="2200" dirty="0" smtClean="0"/>
              <a:t> lag, flöde </a:t>
            </a:r>
            <a:r>
              <a:rPr lang="sv-SE" sz="2200" smtClean="0"/>
              <a:t>och struktur</a:t>
            </a:r>
            <a:endParaRPr lang="sv-SE" sz="2200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/>
            <a:r>
              <a:rPr lang="sv-SE" b="1" dirty="0"/>
              <a:t>Lag och flöde</a:t>
            </a:r>
            <a:endParaRPr lang="sv-SE" sz="2400" b="1" dirty="0"/>
          </a:p>
          <a:p>
            <a:pPr lvl="2"/>
            <a:r>
              <a:rPr lang="sv-SE" dirty="0"/>
              <a:t>Laganda – Delar samma mål, vill samarbeta, behöver och stödjer varandra.</a:t>
            </a:r>
            <a:endParaRPr lang="sv-SE" sz="2000" dirty="0"/>
          </a:p>
          <a:p>
            <a:pPr lvl="2"/>
            <a:r>
              <a:rPr lang="sv-SE" dirty="0"/>
              <a:t>Struktur och disciplin</a:t>
            </a:r>
            <a:endParaRPr lang="sv-SE" sz="2000" dirty="0"/>
          </a:p>
          <a:p>
            <a:pPr lvl="2"/>
            <a:r>
              <a:rPr lang="sv-SE" dirty="0"/>
              <a:t>Vi-känsla (inte Dom-känsla</a:t>
            </a:r>
            <a:r>
              <a:rPr lang="sv-SE" dirty="0" smtClean="0"/>
              <a:t>)</a:t>
            </a:r>
          </a:p>
          <a:p>
            <a:pPr lvl="2"/>
            <a:endParaRPr lang="sv-SE" sz="2000" dirty="0"/>
          </a:p>
          <a:p>
            <a:pPr lvl="1"/>
            <a:r>
              <a:rPr lang="sv-SE" b="1" dirty="0"/>
              <a:t>Struktur för bra diskussioner med puls</a:t>
            </a:r>
            <a:endParaRPr lang="sv-SE" sz="2400" b="1" dirty="0"/>
          </a:p>
          <a:p>
            <a:pPr lvl="2"/>
            <a:r>
              <a:rPr lang="sv-SE" dirty="0"/>
              <a:t>Bra diskussioner – Alla får komma till tals</a:t>
            </a:r>
            <a:endParaRPr lang="sv-SE" sz="2000" dirty="0"/>
          </a:p>
          <a:p>
            <a:pPr lvl="2"/>
            <a:r>
              <a:rPr lang="sv-SE" dirty="0"/>
              <a:t>Pulsmöten med olika inriktning, korta och effektiva</a:t>
            </a:r>
            <a:endParaRPr lang="sv-SE" sz="2000" dirty="0"/>
          </a:p>
          <a:p>
            <a:pPr lvl="2"/>
            <a:r>
              <a:rPr lang="sv-SE" dirty="0" smtClean="0"/>
              <a:t>Förslag: Leverans</a:t>
            </a:r>
            <a:r>
              <a:rPr lang="sv-SE" dirty="0"/>
              <a:t>, kvalitet och </a:t>
            </a:r>
            <a:r>
              <a:rPr lang="sv-SE" dirty="0" smtClean="0"/>
              <a:t>förbättringspuls</a:t>
            </a:r>
          </a:p>
          <a:p>
            <a:pPr lvl="2"/>
            <a:endParaRPr lang="sv-SE" sz="2000" dirty="0"/>
          </a:p>
          <a:p>
            <a:pPr lvl="1"/>
            <a:r>
              <a:rPr lang="sv-SE" b="1" dirty="0"/>
              <a:t>Systematisk förbättring</a:t>
            </a:r>
            <a:endParaRPr lang="sv-SE" sz="2400" b="1" dirty="0"/>
          </a:p>
          <a:p>
            <a:pPr lvl="2"/>
            <a:r>
              <a:rPr lang="sv-SE" dirty="0"/>
              <a:t>PGSA</a:t>
            </a:r>
            <a:endParaRPr lang="sv-SE" sz="2000" dirty="0"/>
          </a:p>
          <a:p>
            <a:pPr lvl="2"/>
            <a:r>
              <a:rPr lang="sv-SE" dirty="0"/>
              <a:t>Förbättringstavla</a:t>
            </a:r>
            <a:endParaRPr lang="sv-SE" sz="2000" dirty="0"/>
          </a:p>
          <a:p>
            <a:pPr lvl="2"/>
            <a:r>
              <a:rPr lang="sv-SE" dirty="0"/>
              <a:t>Involvera medarbetare</a:t>
            </a:r>
            <a:endParaRPr lang="sv-SE" sz="2000" dirty="0"/>
          </a:p>
          <a:p>
            <a:endParaRPr lang="sv-SE" dirty="0"/>
          </a:p>
        </p:txBody>
      </p:sp>
      <p:pic>
        <p:nvPicPr>
          <p:cNvPr id="4" name="Picture 2" descr="Bildresultat fÃ¶r ledarsteg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7729" y="3933056"/>
            <a:ext cx="1561920" cy="2924944"/>
          </a:xfrm>
          <a:prstGeom prst="rect">
            <a:avLst/>
          </a:prstGeom>
          <a:noFill/>
          <a:effectLst>
            <a:reflection stA="19000" endPos="65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2973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sv-SE" dirty="0" smtClean="0"/>
              <a:t>Leverera, s171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v-SE" dirty="0"/>
              <a:t>Ledarverktyg</a:t>
            </a:r>
            <a:endParaRPr lang="sv-SE" sz="2800" dirty="0"/>
          </a:p>
          <a:p>
            <a:pPr lvl="2"/>
            <a:r>
              <a:rPr lang="sv-SE" dirty="0"/>
              <a:t>Pulsmöten</a:t>
            </a:r>
            <a:endParaRPr lang="sv-SE" sz="2000" dirty="0"/>
          </a:p>
          <a:p>
            <a:pPr lvl="3"/>
            <a:r>
              <a:rPr lang="sv-SE" dirty="0"/>
              <a:t>Daglig, Linjen, </a:t>
            </a:r>
            <a:r>
              <a:rPr lang="sv-SE" dirty="0" smtClean="0"/>
              <a:t>Projekt, …</a:t>
            </a:r>
            <a:endParaRPr lang="sv-SE" sz="1800" dirty="0"/>
          </a:p>
          <a:p>
            <a:pPr lvl="2"/>
            <a:r>
              <a:rPr lang="sv-SE" dirty="0"/>
              <a:t>Visuell styrning</a:t>
            </a:r>
            <a:endParaRPr lang="sv-SE" sz="2000" dirty="0"/>
          </a:p>
          <a:p>
            <a:pPr lvl="2"/>
            <a:r>
              <a:rPr lang="sv-SE" dirty="0"/>
              <a:t>+QLE</a:t>
            </a:r>
            <a:endParaRPr lang="sv-SE" sz="2000" dirty="0"/>
          </a:p>
          <a:p>
            <a:pPr lvl="2"/>
            <a:r>
              <a:rPr lang="sv-SE" dirty="0"/>
              <a:t>Fira!</a:t>
            </a:r>
            <a:endParaRPr lang="sv-SE" sz="2000" dirty="0"/>
          </a:p>
          <a:p>
            <a:pPr marL="0" indent="0">
              <a:buNone/>
            </a:pPr>
            <a:endParaRPr lang="sv-SE" sz="2800" dirty="0"/>
          </a:p>
          <a:p>
            <a:pPr lvl="1"/>
            <a:r>
              <a:rPr lang="sv-SE" dirty="0"/>
              <a:t>Förutsättningar</a:t>
            </a:r>
            <a:endParaRPr lang="sv-SE" sz="2400" dirty="0"/>
          </a:p>
          <a:p>
            <a:pPr lvl="2"/>
            <a:r>
              <a:rPr lang="sv-SE" dirty="0" smtClean="0"/>
              <a:t>Finns </a:t>
            </a:r>
            <a:r>
              <a:rPr lang="sv-SE" dirty="0"/>
              <a:t>ovanstående förutsättningar?</a:t>
            </a:r>
            <a:endParaRPr lang="sv-SE" sz="2000" dirty="0"/>
          </a:p>
          <a:p>
            <a:pPr lvl="1"/>
            <a:r>
              <a:rPr lang="sv-SE" dirty="0"/>
              <a:t>Förmåga</a:t>
            </a:r>
            <a:endParaRPr lang="sv-SE" sz="2400" dirty="0"/>
          </a:p>
          <a:p>
            <a:pPr lvl="2"/>
            <a:r>
              <a:rPr lang="sv-SE" dirty="0" smtClean="0"/>
              <a:t>Har jag rätt förmåga?</a:t>
            </a:r>
            <a:endParaRPr lang="sv-SE" sz="2000" dirty="0"/>
          </a:p>
          <a:p>
            <a:pPr lvl="1"/>
            <a:r>
              <a:rPr lang="sv-SE" dirty="0"/>
              <a:t>Attityd</a:t>
            </a:r>
            <a:endParaRPr lang="sv-SE" sz="2400" dirty="0"/>
          </a:p>
          <a:p>
            <a:pPr lvl="2"/>
            <a:r>
              <a:rPr lang="sv-SE" dirty="0"/>
              <a:t>Vad har </a:t>
            </a:r>
            <a:r>
              <a:rPr lang="sv-SE" dirty="0" smtClean="0"/>
              <a:t>jag </a:t>
            </a:r>
            <a:r>
              <a:rPr lang="sv-SE" dirty="0"/>
              <a:t>för attityd?</a:t>
            </a:r>
            <a:endParaRPr lang="sv-SE" sz="2000" dirty="0"/>
          </a:p>
          <a:p>
            <a:endParaRPr lang="sv-SE" dirty="0"/>
          </a:p>
        </p:txBody>
      </p:sp>
      <p:pic>
        <p:nvPicPr>
          <p:cNvPr id="2050" name="Picture 2" descr="Bildresultat fÃ¶r ledarsteg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582" y="4221088"/>
            <a:ext cx="2543175" cy="2609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880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sv-SE" dirty="0" smtClean="0"/>
              <a:t>Förbättra, s193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sv-SE" dirty="0"/>
              <a:t>Ledarverktyg</a:t>
            </a:r>
            <a:endParaRPr lang="sv-SE" sz="2800" dirty="0"/>
          </a:p>
          <a:p>
            <a:pPr lvl="2"/>
            <a:r>
              <a:rPr lang="sv-SE" dirty="0"/>
              <a:t>Prioriteringar</a:t>
            </a:r>
            <a:endParaRPr lang="sv-SE" sz="2000" dirty="0"/>
          </a:p>
          <a:p>
            <a:pPr lvl="3"/>
            <a:r>
              <a:rPr lang="sv-SE" dirty="0"/>
              <a:t>Din kalender</a:t>
            </a:r>
            <a:endParaRPr lang="sv-SE" sz="1800" dirty="0"/>
          </a:p>
          <a:p>
            <a:pPr lvl="3"/>
            <a:r>
              <a:rPr lang="sv-SE" dirty="0"/>
              <a:t>Ledarbidragsstudie</a:t>
            </a:r>
            <a:endParaRPr lang="sv-SE" sz="1800" dirty="0"/>
          </a:p>
          <a:p>
            <a:pPr lvl="3"/>
            <a:r>
              <a:rPr lang="sv-SE" dirty="0"/>
              <a:t>Arbetsbidragsstudie</a:t>
            </a:r>
            <a:endParaRPr lang="sv-SE" sz="1800" dirty="0"/>
          </a:p>
          <a:p>
            <a:pPr lvl="3"/>
            <a:r>
              <a:rPr lang="sv-SE" dirty="0"/>
              <a:t>Uppgiftsvalmatris (Bråttom/viktigt)</a:t>
            </a:r>
            <a:endParaRPr lang="sv-SE" sz="1800" dirty="0"/>
          </a:p>
          <a:p>
            <a:pPr lvl="2"/>
            <a:r>
              <a:rPr lang="sv-SE" dirty="0"/>
              <a:t>Målstyrning</a:t>
            </a:r>
            <a:endParaRPr lang="sv-SE" sz="2000" dirty="0"/>
          </a:p>
          <a:p>
            <a:pPr lvl="3"/>
            <a:r>
              <a:rPr lang="sv-SE" dirty="0"/>
              <a:t>Strategikarta</a:t>
            </a:r>
            <a:endParaRPr lang="sv-SE" sz="1800" dirty="0"/>
          </a:p>
          <a:p>
            <a:pPr lvl="3"/>
            <a:r>
              <a:rPr lang="sv-SE" dirty="0"/>
              <a:t>Strategipuls</a:t>
            </a:r>
            <a:endParaRPr lang="sv-SE" sz="1800" dirty="0"/>
          </a:p>
          <a:p>
            <a:pPr lvl="2"/>
            <a:r>
              <a:rPr lang="sv-SE" dirty="0"/>
              <a:t>PGSA</a:t>
            </a:r>
            <a:endParaRPr lang="sv-SE" sz="2000" dirty="0"/>
          </a:p>
          <a:p>
            <a:pPr lvl="3"/>
            <a:r>
              <a:rPr lang="sv-SE" dirty="0"/>
              <a:t>Förbättringstavla</a:t>
            </a:r>
            <a:endParaRPr lang="sv-SE" sz="1800" dirty="0"/>
          </a:p>
          <a:p>
            <a:pPr lvl="3"/>
            <a:r>
              <a:rPr lang="sv-SE" dirty="0"/>
              <a:t>A3 (mall för problemlösning)</a:t>
            </a:r>
            <a:endParaRPr lang="sv-SE" sz="1800" dirty="0"/>
          </a:p>
          <a:p>
            <a:pPr lvl="3"/>
            <a:r>
              <a:rPr lang="sv-SE" dirty="0"/>
              <a:t>Flödesanalys</a:t>
            </a:r>
            <a:endParaRPr lang="sv-SE" sz="1800" dirty="0"/>
          </a:p>
          <a:p>
            <a:pPr lvl="2"/>
            <a:r>
              <a:rPr lang="sv-SE" dirty="0"/>
              <a:t>Grundorsaksanalys</a:t>
            </a:r>
            <a:endParaRPr lang="sv-SE" sz="2000" dirty="0"/>
          </a:p>
          <a:p>
            <a:pPr lvl="3"/>
            <a:r>
              <a:rPr lang="sv-SE" dirty="0"/>
              <a:t>Fiskbensdiagram</a:t>
            </a:r>
            <a:endParaRPr lang="sv-SE" sz="1800" dirty="0"/>
          </a:p>
          <a:p>
            <a:pPr lvl="2"/>
            <a:r>
              <a:rPr lang="sv-SE" dirty="0"/>
              <a:t>Ledarskapsdiagnos</a:t>
            </a:r>
            <a:endParaRPr lang="sv-SE" sz="2000" dirty="0"/>
          </a:p>
          <a:p>
            <a:pPr marL="0" indent="0">
              <a:buNone/>
            </a:pPr>
            <a:r>
              <a:rPr lang="sv-SE" dirty="0"/>
              <a:t> </a:t>
            </a:r>
            <a:endParaRPr lang="sv-SE" sz="2800" dirty="0"/>
          </a:p>
          <a:p>
            <a:pPr lvl="1"/>
            <a:r>
              <a:rPr lang="sv-SE" dirty="0"/>
              <a:t>Förutsättningar</a:t>
            </a:r>
            <a:endParaRPr lang="sv-SE" sz="2400" dirty="0"/>
          </a:p>
          <a:p>
            <a:pPr lvl="2"/>
            <a:r>
              <a:rPr lang="sv-SE" dirty="0"/>
              <a:t>Finns ovanstående förutsättningar?</a:t>
            </a:r>
            <a:endParaRPr lang="sv-SE" sz="2000" dirty="0"/>
          </a:p>
          <a:p>
            <a:pPr lvl="1"/>
            <a:r>
              <a:rPr lang="sv-SE" dirty="0"/>
              <a:t>Förmåga</a:t>
            </a:r>
            <a:endParaRPr lang="sv-SE" sz="2400" dirty="0"/>
          </a:p>
          <a:p>
            <a:pPr lvl="2"/>
            <a:r>
              <a:rPr lang="sv-SE" dirty="0"/>
              <a:t>Finns förmågan?</a:t>
            </a:r>
            <a:endParaRPr lang="sv-SE" sz="2000" dirty="0"/>
          </a:p>
          <a:p>
            <a:pPr lvl="1"/>
            <a:r>
              <a:rPr lang="sv-SE" dirty="0"/>
              <a:t>Attityd</a:t>
            </a:r>
            <a:endParaRPr lang="sv-SE" sz="2400" dirty="0"/>
          </a:p>
          <a:p>
            <a:pPr lvl="2"/>
            <a:r>
              <a:rPr lang="sv-SE" dirty="0"/>
              <a:t>Vad har vi för attityd</a:t>
            </a:r>
            <a:r>
              <a:rPr lang="sv-SE" dirty="0" smtClean="0"/>
              <a:t>?</a:t>
            </a:r>
            <a:endParaRPr lang="sv-SE" sz="2000" dirty="0"/>
          </a:p>
        </p:txBody>
      </p:sp>
      <p:pic>
        <p:nvPicPr>
          <p:cNvPr id="4" name="Picture 2" descr="Bildresultat fÃ¶r ledarsteg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582" y="4221088"/>
            <a:ext cx="2543175" cy="2609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06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sv-SE" dirty="0" smtClean="0"/>
              <a:t>Lära, s221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v-SE" dirty="0"/>
              <a:t>Ledarverktyg</a:t>
            </a:r>
            <a:endParaRPr lang="sv-SE" sz="2800" dirty="0"/>
          </a:p>
          <a:p>
            <a:pPr lvl="2"/>
            <a:r>
              <a:rPr lang="sv-SE" dirty="0"/>
              <a:t>Bidragsspiralen</a:t>
            </a:r>
            <a:endParaRPr lang="sv-SE" sz="2000" dirty="0"/>
          </a:p>
          <a:p>
            <a:pPr lvl="3"/>
            <a:r>
              <a:rPr lang="sv-SE" dirty="0"/>
              <a:t>Utmana, Ordna, Se matchen, Återkoppla</a:t>
            </a:r>
            <a:endParaRPr lang="sv-SE" sz="1800" dirty="0"/>
          </a:p>
          <a:p>
            <a:pPr lvl="2"/>
            <a:r>
              <a:rPr lang="sv-SE" dirty="0"/>
              <a:t>Attitydvändarsamtal</a:t>
            </a:r>
            <a:endParaRPr lang="sv-SE" sz="2000" dirty="0"/>
          </a:p>
          <a:p>
            <a:pPr lvl="3"/>
            <a:r>
              <a:rPr lang="sv-SE" dirty="0"/>
              <a:t>Vända bristande attityd till något konstruktivt</a:t>
            </a:r>
            <a:endParaRPr lang="sv-SE" sz="1800" dirty="0"/>
          </a:p>
          <a:p>
            <a:endParaRPr lang="sv-SE" sz="2800" dirty="0"/>
          </a:p>
          <a:p>
            <a:pPr lvl="1"/>
            <a:r>
              <a:rPr lang="sv-SE" dirty="0"/>
              <a:t>Förutsättningar</a:t>
            </a:r>
            <a:endParaRPr lang="sv-SE" sz="2400" dirty="0"/>
          </a:p>
          <a:p>
            <a:pPr lvl="2"/>
            <a:r>
              <a:rPr lang="sv-SE" dirty="0"/>
              <a:t>Finns ovanstående förutsättningar?</a:t>
            </a:r>
            <a:endParaRPr lang="sv-SE" sz="2000" dirty="0"/>
          </a:p>
          <a:p>
            <a:pPr lvl="1"/>
            <a:r>
              <a:rPr lang="sv-SE" dirty="0"/>
              <a:t>Förmåga</a:t>
            </a:r>
            <a:endParaRPr lang="sv-SE" sz="2400" dirty="0"/>
          </a:p>
          <a:p>
            <a:pPr lvl="2"/>
            <a:r>
              <a:rPr lang="sv-SE" dirty="0"/>
              <a:t>Finns förmågan?</a:t>
            </a:r>
            <a:endParaRPr lang="sv-SE" sz="2000" dirty="0"/>
          </a:p>
          <a:p>
            <a:pPr lvl="1"/>
            <a:r>
              <a:rPr lang="sv-SE" dirty="0"/>
              <a:t>Attityd</a:t>
            </a:r>
            <a:endParaRPr lang="sv-SE" sz="2400" dirty="0"/>
          </a:p>
          <a:p>
            <a:pPr lvl="2"/>
            <a:r>
              <a:rPr lang="sv-SE" dirty="0"/>
              <a:t>Vad har vi för attityd?</a:t>
            </a:r>
            <a:endParaRPr lang="sv-SE" sz="2000" dirty="0"/>
          </a:p>
          <a:p>
            <a:pPr marL="0" indent="0">
              <a:buNone/>
            </a:pPr>
            <a:endParaRPr lang="sv-SE" dirty="0"/>
          </a:p>
        </p:txBody>
      </p:sp>
      <p:pic>
        <p:nvPicPr>
          <p:cNvPr id="4" name="Picture 2" descr="Bildresultat fÃ¶r ledarsteg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582" y="4221088"/>
            <a:ext cx="2543175" cy="2609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39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22038</TotalTime>
  <Words>660</Words>
  <Application>Microsoft Office PowerPoint</Application>
  <PresentationFormat>Bildspel på skärmen (4:3)</PresentationFormat>
  <Paragraphs>139</Paragraphs>
  <Slides>9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2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Office-tema</vt:lpstr>
      <vt:lpstr>Självskattning, Ledarstegen</vt:lpstr>
      <vt:lpstr>Bottna Förstå egna och gemensamma uppgifter och mål</vt:lpstr>
      <vt:lpstr>Synliggöra Synliggöra arbetsprocesser, förväntningar och avvikelser</vt:lpstr>
      <vt:lpstr>Se Se människan, matchen och grundorsaken</vt:lpstr>
      <vt:lpstr>Utmana Utmana individen till utveckling och personligt ansvar</vt:lpstr>
      <vt:lpstr>Bygg Bygg lag, flöde och struktur</vt:lpstr>
      <vt:lpstr>Leverera, s171</vt:lpstr>
      <vt:lpstr>Förbättra, s193</vt:lpstr>
      <vt:lpstr>Lära, s221</vt:lpstr>
    </vt:vector>
  </TitlesOfParts>
  <Company>Dustcontrol 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Göran Widolf</dc:creator>
  <cp:lastModifiedBy>Pia Bernengo</cp:lastModifiedBy>
  <cp:revision>25</cp:revision>
  <cp:lastPrinted>2018-11-01T14:10:08Z</cp:lastPrinted>
  <dcterms:created xsi:type="dcterms:W3CDTF">2018-10-30T12:38:42Z</dcterms:created>
  <dcterms:modified xsi:type="dcterms:W3CDTF">2021-05-25T10:12:31Z</dcterms:modified>
</cp:coreProperties>
</file>